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5" r:id="rId4"/>
    <p:sldId id="277" r:id="rId5"/>
    <p:sldId id="276" r:id="rId6"/>
    <p:sldId id="273" r:id="rId7"/>
    <p:sldId id="274" r:id="rId8"/>
    <p:sldId id="27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75"/>
            <p14:sldId id="277"/>
            <p14:sldId id="276"/>
            <p14:sldId id="273"/>
            <p14:sldId id="274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geo/maps-data/data/tig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35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Homework 5, PROC GMAP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Homework 5</a:t>
            </a:r>
          </a:p>
          <a:p>
            <a:r>
              <a:rPr lang="en-US" dirty="0" smtClean="0"/>
              <a:t>Case Study 2:  Lead Poisoning in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PROC GMAP</a:t>
            </a:r>
          </a:p>
          <a:p>
            <a:pPr lvl="1"/>
            <a:r>
              <a:rPr lang="en-US" dirty="0" smtClean="0"/>
              <a:t>Importing map file</a:t>
            </a:r>
          </a:p>
          <a:p>
            <a:pPr lvl="1"/>
            <a:r>
              <a:rPr lang="en-US" dirty="0" smtClean="0"/>
              <a:t>Saving graphics to external files</a:t>
            </a:r>
          </a:p>
          <a:p>
            <a:pPr lvl="1"/>
            <a:r>
              <a:rPr lang="en-US" dirty="0" smtClean="0"/>
              <a:t>Macro language</a:t>
            </a:r>
            <a:endParaRPr lang="en-US" dirty="0" smtClean="0"/>
          </a:p>
          <a:p>
            <a:r>
              <a:rPr lang="en-US" smtClean="0"/>
              <a:t>Upcoming Schedule</a:t>
            </a:r>
          </a:p>
          <a:p>
            <a:r>
              <a:rPr lang="en-US" smtClean="0"/>
              <a:t>Daily </a:t>
            </a:r>
            <a:r>
              <a:rPr lang="en-US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University data:</a:t>
            </a:r>
          </a:p>
          <a:p>
            <a:pPr lvl="1"/>
            <a:r>
              <a:rPr lang="en-US" dirty="0" smtClean="0"/>
              <a:t>Read data from 2 sources;  combine;  add region;  add 2 </a:t>
            </a:r>
            <a:r>
              <a:rPr lang="en-US" dirty="0" err="1" smtClean="0"/>
              <a:t>tertiles</a:t>
            </a:r>
            <a:endParaRPr lang="en-US" dirty="0" smtClean="0"/>
          </a:p>
          <a:p>
            <a:r>
              <a:rPr lang="en-US" dirty="0" smtClean="0"/>
              <a:t>Side-by-side boxplots of average </a:t>
            </a:r>
            <a:r>
              <a:rPr lang="en-US" dirty="0" smtClean="0"/>
              <a:t>assistant </a:t>
            </a:r>
            <a:r>
              <a:rPr lang="en-US" dirty="0" smtClean="0"/>
              <a:t>prof salary by region</a:t>
            </a:r>
          </a:p>
          <a:p>
            <a:pPr lvl="1"/>
            <a:r>
              <a:rPr lang="en-US" dirty="0" smtClean="0"/>
              <a:t>Separate plots for each university type</a:t>
            </a:r>
            <a:endParaRPr lang="en-US" dirty="0"/>
          </a:p>
          <a:p>
            <a:pPr lvl="1"/>
            <a:r>
              <a:rPr lang="en-US" dirty="0"/>
              <a:t>Connect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Create titles and footnotes</a:t>
            </a:r>
            <a:endParaRPr lang="en-US" dirty="0"/>
          </a:p>
          <a:p>
            <a:r>
              <a:rPr lang="en-US" dirty="0" smtClean="0"/>
              <a:t>Scatterplots of average combined SAT scores vs S-F ratio for each combination of salary and enrollment </a:t>
            </a:r>
            <a:r>
              <a:rPr lang="en-US" dirty="0" err="1" smtClean="0"/>
              <a:t>tertiles</a:t>
            </a:r>
            <a:endParaRPr lang="en-US" dirty="0" smtClean="0"/>
          </a:p>
          <a:p>
            <a:pPr lvl="1"/>
            <a:r>
              <a:rPr lang="en-US" dirty="0" smtClean="0"/>
              <a:t>Different symbol for each university type</a:t>
            </a:r>
          </a:p>
          <a:p>
            <a:pPr lvl="1"/>
            <a:r>
              <a:rPr lang="en-US" dirty="0" smtClean="0"/>
              <a:t>Reference line for SAT=1200 and S-F ratio = 15</a:t>
            </a:r>
          </a:p>
          <a:p>
            <a:pPr lvl="1"/>
            <a:r>
              <a:rPr lang="en-US" dirty="0" smtClean="0"/>
              <a:t>Title containing both </a:t>
            </a:r>
            <a:r>
              <a:rPr lang="en-US" dirty="0" err="1" smtClean="0"/>
              <a:t>tertile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Bar chart of total number of professors of all ranks by region and university type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00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5B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Micellization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Read data; Add “no food”;  transpose; calculate AC-BC difference</a:t>
            </a:r>
            <a:endParaRPr lang="en-US" dirty="0"/>
          </a:p>
          <a:p>
            <a:r>
              <a:rPr lang="en-US" dirty="0" err="1" smtClean="0"/>
              <a:t>Bubbleplot</a:t>
            </a:r>
            <a:r>
              <a:rPr lang="en-US" dirty="0" smtClean="0"/>
              <a:t> of AC vs BC % </a:t>
            </a:r>
            <a:r>
              <a:rPr lang="en-US" dirty="0" err="1" smtClean="0"/>
              <a:t>micellization</a:t>
            </a:r>
            <a:r>
              <a:rPr lang="en-US" dirty="0" smtClean="0"/>
              <a:t>, with size = lutein % </a:t>
            </a:r>
            <a:r>
              <a:rPr lang="en-US" dirty="0" err="1" smtClean="0"/>
              <a:t>micellization</a:t>
            </a:r>
            <a:endParaRPr lang="en-US" dirty="0" smtClean="0"/>
          </a:p>
          <a:p>
            <a:pPr lvl="1"/>
            <a:r>
              <a:rPr lang="en-US" dirty="0" smtClean="0"/>
              <a:t>Use AXIS statement’</a:t>
            </a:r>
          </a:p>
          <a:p>
            <a:pPr lvl="1"/>
            <a:r>
              <a:rPr lang="en-US" dirty="0" smtClean="0"/>
              <a:t>Green bubbles</a:t>
            </a:r>
          </a:p>
          <a:p>
            <a:pPr lvl="1"/>
            <a:r>
              <a:rPr lang="en-US" dirty="0" smtClean="0"/>
              <a:t>Title and footnote</a:t>
            </a:r>
          </a:p>
          <a:p>
            <a:r>
              <a:rPr lang="en-US" dirty="0" smtClean="0"/>
              <a:t>GPLOT to fit regression line to predict BC % </a:t>
            </a:r>
            <a:r>
              <a:rPr lang="en-US" dirty="0" err="1" smtClean="0"/>
              <a:t>micellization</a:t>
            </a:r>
            <a:r>
              <a:rPr lang="en-US" dirty="0" smtClean="0"/>
              <a:t> with AC % </a:t>
            </a:r>
            <a:r>
              <a:rPr lang="en-US" dirty="0" err="1" smtClean="0"/>
              <a:t>micellization</a:t>
            </a:r>
            <a:endParaRPr lang="en-US" dirty="0" smtClean="0"/>
          </a:p>
          <a:p>
            <a:pPr lvl="1"/>
            <a:r>
              <a:rPr lang="en-US" dirty="0" smtClean="0"/>
              <a:t>Data in black, regression line in red</a:t>
            </a:r>
          </a:p>
          <a:p>
            <a:pPr lvl="1"/>
            <a:r>
              <a:rPr lang="en-US" dirty="0" smtClean="0"/>
              <a:t>95% confidence band for regression line</a:t>
            </a:r>
          </a:p>
          <a:p>
            <a:pPr lvl="1"/>
            <a:r>
              <a:rPr lang="en-US" dirty="0" smtClean="0"/>
              <a:t>Title</a:t>
            </a:r>
          </a:p>
          <a:p>
            <a:r>
              <a:rPr lang="en-US" dirty="0" smtClean="0"/>
              <a:t>Block chart of average lutein % </a:t>
            </a:r>
            <a:r>
              <a:rPr lang="en-US" dirty="0" err="1" smtClean="0"/>
              <a:t>micellization</a:t>
            </a:r>
            <a:r>
              <a:rPr lang="en-US" dirty="0" smtClean="0"/>
              <a:t> for every combination of fiber and fiber level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PATTERN statement to define </a:t>
            </a:r>
            <a:r>
              <a:rPr lang="en-US" smtClean="0"/>
              <a:t>solid colors per fiber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5</a:t>
            </a:r>
            <a:r>
              <a:rPr lang="en-US" dirty="0"/>
              <a:t>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ODH data</a:t>
            </a:r>
          </a:p>
          <a:p>
            <a:pPr lvl="1"/>
            <a:r>
              <a:rPr lang="en-US" dirty="0" smtClean="0"/>
              <a:t>Define risk factor indicators for 4 variables</a:t>
            </a:r>
          </a:p>
          <a:p>
            <a:pPr lvl="1"/>
            <a:r>
              <a:rPr lang="en-US" dirty="0" smtClean="0"/>
              <a:t>Calculate number of children under age 6 by tract</a:t>
            </a:r>
            <a:endParaRPr lang="en-US" dirty="0"/>
          </a:p>
          <a:p>
            <a:r>
              <a:rPr lang="en-US" dirty="0" smtClean="0"/>
              <a:t>Chart total children under 6 for each combination of risk factors</a:t>
            </a:r>
          </a:p>
          <a:p>
            <a:r>
              <a:rPr lang="en-US" dirty="0" smtClean="0"/>
              <a:t>Divide tracts into 10 groups by %renters and create pie chart for number of census tracts by renter group</a:t>
            </a:r>
          </a:p>
          <a:p>
            <a:r>
              <a:rPr lang="en-US" dirty="0" smtClean="0"/>
              <a:t>3D scatterplot of </a:t>
            </a:r>
            <a:r>
              <a:rPr lang="en-US" dirty="0" err="1" smtClean="0"/>
              <a:t>pct_married</a:t>
            </a:r>
            <a:r>
              <a:rPr lang="en-US" dirty="0" smtClean="0"/>
              <a:t>, </a:t>
            </a:r>
            <a:r>
              <a:rPr lang="en-US" dirty="0" err="1" smtClean="0"/>
              <a:t>pct_hs_ed</a:t>
            </a:r>
            <a:r>
              <a:rPr lang="en-US" dirty="0" smtClean="0"/>
              <a:t>, pct_fr_2000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GMAP Case Study 2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Department of Health wants to develop a statistical model that will identify areas with high risk for elevated blood-lead levels in children</a:t>
            </a:r>
          </a:p>
          <a:p>
            <a:endParaRPr lang="en-US" dirty="0"/>
          </a:p>
          <a:p>
            <a:r>
              <a:rPr lang="en-US" dirty="0" smtClean="0"/>
              <a:t>Their data includes more than 800,000 blood-lead measurements over a 5-year period</a:t>
            </a:r>
          </a:p>
          <a:p>
            <a:endParaRPr lang="en-US" dirty="0"/>
          </a:p>
          <a:p>
            <a:r>
              <a:rPr lang="en-US" dirty="0" smtClean="0"/>
              <a:t>They have obtained risk factor data from the US Census Bureau at the census tract level</a:t>
            </a:r>
          </a:p>
          <a:p>
            <a:endParaRPr lang="en-US" dirty="0"/>
          </a:p>
          <a:p>
            <a:r>
              <a:rPr lang="en-US" dirty="0" smtClean="0"/>
              <a:t>They have developed a model that predicts the percent of young children with BLL ≥ 5 for each </a:t>
            </a:r>
            <a:r>
              <a:rPr lang="en-US" dirty="0" smtClean="0"/>
              <a:t>census 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Objective:  produce a plot that shows the probability of elevated BLL for each census tract within the state</a:t>
            </a:r>
          </a:p>
          <a:p>
            <a:endParaRPr lang="en-US" dirty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Identify, obtain, and process census tract mapping data</a:t>
            </a:r>
          </a:p>
          <a:p>
            <a:pPr lvl="2"/>
            <a:r>
              <a:rPr lang="en-US" dirty="0" smtClean="0"/>
              <a:t>SAS does not have census tract mapping data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www.census.gov/geo/maps-data/data/tiger.html</a:t>
            </a:r>
            <a:endParaRPr lang="en-US" dirty="0" smtClean="0"/>
          </a:p>
          <a:p>
            <a:pPr lvl="1"/>
            <a:r>
              <a:rPr lang="en-US" dirty="0" smtClean="0"/>
              <a:t>Combine map data with predicted probabilities</a:t>
            </a:r>
          </a:p>
          <a:p>
            <a:pPr lvl="1"/>
            <a:r>
              <a:rPr lang="en-US" dirty="0" smtClean="0"/>
              <a:t>Produce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11/23 – Introduction to Macro language</a:t>
            </a:r>
          </a:p>
          <a:p>
            <a:r>
              <a:rPr lang="en-US" dirty="0" smtClean="0"/>
              <a:t>11/24 – Projects due</a:t>
            </a:r>
          </a:p>
          <a:p>
            <a:r>
              <a:rPr lang="en-US" dirty="0" smtClean="0"/>
              <a:t>11/25</a:t>
            </a:r>
            <a:r>
              <a:rPr lang="en-US" dirty="0"/>
              <a:t> – No class (Thanksgiving)</a:t>
            </a:r>
          </a:p>
          <a:p>
            <a:r>
              <a:rPr lang="en-US" dirty="0" smtClean="0"/>
              <a:t>11/27 – No class (Thanksgiving)</a:t>
            </a:r>
          </a:p>
          <a:p>
            <a:r>
              <a:rPr lang="en-US" dirty="0" smtClean="0"/>
              <a:t>11/30 – Macro programming</a:t>
            </a:r>
          </a:p>
          <a:p>
            <a:r>
              <a:rPr lang="en-US" dirty="0" smtClean="0"/>
              <a:t>12/2 </a:t>
            </a:r>
            <a:r>
              <a:rPr lang="en-US" dirty="0"/>
              <a:t>–</a:t>
            </a:r>
            <a:r>
              <a:rPr lang="en-US" dirty="0" smtClean="0"/>
              <a:t> PROC SQL</a:t>
            </a:r>
          </a:p>
          <a:p>
            <a:r>
              <a:rPr lang="en-US" dirty="0" smtClean="0"/>
              <a:t>12/4 – HW 6 (In-class homework)</a:t>
            </a:r>
          </a:p>
          <a:p>
            <a:r>
              <a:rPr lang="en-US" dirty="0" smtClean="0"/>
              <a:t>12/6 – ODS</a:t>
            </a:r>
          </a:p>
          <a:p>
            <a:r>
              <a:rPr lang="en-US" dirty="0" smtClean="0"/>
              <a:t>12/9 – Miscellaneous Topics, Final Exam</a:t>
            </a:r>
          </a:p>
          <a:p>
            <a:r>
              <a:rPr lang="en-US" dirty="0" smtClean="0"/>
              <a:t>12/17 – Take-home final exam 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Projects – Due Tuesday, November 24 at 11:59 pm</a:t>
            </a:r>
          </a:p>
          <a:p>
            <a:pPr lvl="1"/>
            <a:r>
              <a:rPr lang="en-US" dirty="0" smtClean="0"/>
              <a:t>One Word file</a:t>
            </a:r>
            <a:endParaRPr lang="en-US" dirty="0" smtClean="0"/>
          </a:p>
          <a:p>
            <a:r>
              <a:rPr lang="en-US" dirty="0" smtClean="0"/>
              <a:t>SAS Macro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8194</TotalTime>
  <Words>499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Homework 5, PROC GMAP</vt:lpstr>
      <vt:lpstr>Lecture Outline</vt:lpstr>
      <vt:lpstr>Homework 5A</vt:lpstr>
      <vt:lpstr>Homework 5B</vt:lpstr>
      <vt:lpstr>Homework 5C</vt:lpstr>
      <vt:lpstr>GMAP Case Study 2 Overview</vt:lpstr>
      <vt:lpstr>Mapping the Results</vt:lpstr>
      <vt:lpstr>Upcoming Schedule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187</cp:revision>
  <dcterms:created xsi:type="dcterms:W3CDTF">2013-08-14T15:28:58Z</dcterms:created>
  <dcterms:modified xsi:type="dcterms:W3CDTF">2015-11-20T14:08:51Z</dcterms:modified>
</cp:coreProperties>
</file>