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75" r:id="rId6"/>
    <p:sldId id="279" r:id="rId7"/>
    <p:sldId id="277" r:id="rId8"/>
    <p:sldId id="281" r:id="rId9"/>
    <p:sldId id="276" r:id="rId10"/>
    <p:sldId id="278" r:id="rId11"/>
    <p:sldId id="282" r:id="rId12"/>
    <p:sldId id="280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910C53-3122-4B06-84DF-94B842B0E371}">
          <p14:sldIdLst>
            <p14:sldId id="256"/>
            <p14:sldId id="257"/>
            <p14:sldId id="271"/>
            <p14:sldId id="272"/>
            <p14:sldId id="275"/>
            <p14:sldId id="279"/>
            <p14:sldId id="277"/>
            <p14:sldId id="281"/>
            <p14:sldId id="276"/>
            <p14:sldId id="278"/>
            <p14:sldId id="282"/>
            <p14:sldId id="28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594-7B7E-453F-BCB5-D5BD85D593B6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16BC-13BC-4732-8244-33566E1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F3B-7B71-4C0F-8517-6076CA3AB633}" type="datetime1">
              <a:rPr lang="en-US" smtClean="0"/>
              <a:t>11/23/2015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F40D-1AF7-4F92-873E-1B34B9079FF7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7A14-EBBE-4877-AEBB-E0FDB727E1F8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22A7-E2C1-4652-9E68-1CFA43AD8C20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625F-4650-4FA4-B0BF-F5CE49C8F9B4}" type="datetime1">
              <a:rPr lang="en-US" smtClean="0"/>
              <a:t>11/23/2015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67367AD-DD19-4BA7-9574-8DDA6FB968A6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9E3F-CCEA-4DDB-9E5B-F5BEE3BD4636}" type="datetime1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42E4-6709-40D5-A6A1-BFD1823B18B4}" type="datetime1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CF5-14C5-4E39-BEA9-88146ACB5EBC}" type="datetime1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A396-1029-4561-8555-1DCE5CD8C3A4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034A484-C692-4965-8A74-5D2AE3866EFB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BD7ECAB-E007-4457-A02C-B6D75A9F4875}" type="datetime1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7B3C827-8DA6-4518-9016-ABC7CD0AA8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sas.com/proceedings/sugi29/243-29.pdf" TargetMode="External"/><Relationship Id="rId2" Type="http://schemas.openxmlformats.org/officeDocument/2006/relationships/hyperlink" Target="http://support.sas.com/documentation/onlinedoc/91pdf/sasdoc_91/base_macro_699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s.ucla.edu/stat/sas/seminars/sas_macros_introduction/default.ht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/>
              <a:t>Statistics 6740</a:t>
            </a:r>
          </a:p>
          <a:p>
            <a:r>
              <a:rPr lang="en-US" dirty="0"/>
              <a:t>Lecture </a:t>
            </a:r>
            <a:r>
              <a:rPr lang="en-US" dirty="0" smtClean="0"/>
              <a:t>36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Macro Statements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%IF, %THEN, %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Conditionally generate SAS code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/>
              <a:t>DO, %TO, %BY, %END, %UNTIL, %WHILE</a:t>
            </a:r>
          </a:p>
          <a:p>
            <a:pPr lvl="1"/>
            <a:r>
              <a:rPr lang="en-US" dirty="0" smtClean="0"/>
              <a:t>Index variable becomes a macro variable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/>
              <a:t>LET</a:t>
            </a:r>
          </a:p>
          <a:p>
            <a:pPr lvl="1"/>
            <a:r>
              <a:rPr lang="en-US" dirty="0" smtClean="0"/>
              <a:t>Creates a macro variable and assigns it a value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/>
              <a:t>EVAL, %</a:t>
            </a:r>
            <a:r>
              <a:rPr lang="en-US" dirty="0" smtClean="0"/>
              <a:t>SYSEVALF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dirty="0"/>
              <a:t>Evaluate arithmetic and logical functions (integer, floating point)</a:t>
            </a:r>
          </a:p>
          <a:p>
            <a:endParaRPr lang="en-US" dirty="0" smtClean="0"/>
          </a:p>
          <a:p>
            <a:r>
              <a:rPr lang="en-US" dirty="0" smtClean="0"/>
              <a:t>%SUBSTR, %STR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0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SAS HELP</a:t>
            </a:r>
          </a:p>
          <a:p>
            <a:endParaRPr lang="en-US" dirty="0" smtClean="0"/>
          </a:p>
          <a:p>
            <a:r>
              <a:rPr lang="en-US" dirty="0" smtClean="0"/>
              <a:t>SAS MACRO Reference Manual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://support.sas.com/documentation/onlinedoc/91pdf/sasdoc_91/base_macro_6997.pdf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SAS Users’ Group International (SUGI) Paper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www2.sas.com/proceedings/sugi29/243-29.pdf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UCLA Institute for Digital Research and Education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www.ats.ucla.edu/stat/sas/seminars/sas_macros_introduction/default.htm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00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Next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Useful SAS internal macros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to write a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Assignment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your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/>
              <a:t>Overview of Macros</a:t>
            </a:r>
            <a:endParaRPr lang="en-US" dirty="0"/>
          </a:p>
          <a:p>
            <a:r>
              <a:rPr lang="en-US" dirty="0" smtClean="0"/>
              <a:t>Macro Processing</a:t>
            </a:r>
          </a:p>
          <a:p>
            <a:r>
              <a:rPr lang="en-US" dirty="0" smtClean="0"/>
              <a:t>General Macro Information</a:t>
            </a:r>
            <a:endParaRPr lang="en-US" dirty="0"/>
          </a:p>
          <a:p>
            <a:r>
              <a:rPr lang="en-US" dirty="0"/>
              <a:t>Language Elements</a:t>
            </a:r>
          </a:p>
          <a:p>
            <a:r>
              <a:rPr lang="en-US" dirty="0" smtClean="0"/>
              <a:t>Defining and Running Macros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  <a:p>
            <a:r>
              <a:rPr lang="en-US" dirty="0" smtClean="0"/>
              <a:t>Daily Assignment</a:t>
            </a:r>
          </a:p>
        </p:txBody>
      </p:sp>
    </p:spTree>
    <p:extLst>
      <p:ext uri="{BB962C8B-B14F-4D97-AF65-F5344CB8AC3E}">
        <p14:creationId xmlns:p14="http://schemas.microsoft.com/office/powerpoint/2010/main" val="38633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SAS </a:t>
            </a:r>
            <a:r>
              <a:rPr lang="en-US" dirty="0" smtClean="0"/>
              <a:t>Macro Language has two functions</a:t>
            </a:r>
          </a:p>
          <a:p>
            <a:pPr lvl="1"/>
            <a:r>
              <a:rPr lang="en-US" dirty="0" smtClean="0"/>
              <a:t>Allow definitions of global text strings that can be used throughout the program</a:t>
            </a:r>
          </a:p>
          <a:p>
            <a:pPr lvl="1"/>
            <a:r>
              <a:rPr lang="en-US" dirty="0" smtClean="0"/>
              <a:t>Create “subroutines”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Subroutine function is especially </a:t>
            </a:r>
            <a:r>
              <a:rPr lang="en-US" dirty="0"/>
              <a:t>useful if you want to 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a set of SAS statements several times for </a:t>
            </a:r>
            <a:endParaRPr lang="en-US" dirty="0" smtClean="0"/>
          </a:p>
          <a:p>
            <a:pPr lvl="2"/>
            <a:r>
              <a:rPr lang="en-US" dirty="0"/>
              <a:t>different variables</a:t>
            </a:r>
          </a:p>
          <a:p>
            <a:pPr lvl="2"/>
            <a:r>
              <a:rPr lang="en-US" dirty="0"/>
              <a:t>variable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incremental index variable</a:t>
            </a:r>
          </a:p>
          <a:p>
            <a:pPr lvl="1"/>
            <a:r>
              <a:rPr lang="en-US" dirty="0" smtClean="0"/>
              <a:t>Perform Monte Carlo simulation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combine </a:t>
            </a:r>
            <a:r>
              <a:rPr lang="en-US" dirty="0" smtClean="0"/>
              <a:t>several DATA steps, PROCs, and global statements </a:t>
            </a:r>
            <a:r>
              <a:rPr lang="en-US" dirty="0"/>
              <a:t>within a single </a:t>
            </a:r>
            <a:r>
              <a:rPr lang="en-US" dirty="0" smtClean="0"/>
              <a:t>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7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SAS Processes Macros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</a:t>
            </a:r>
            <a:r>
              <a:rPr lang="en-US" dirty="0" smtClean="0"/>
              <a:t>macros actually generate SAS code</a:t>
            </a:r>
          </a:p>
          <a:p>
            <a:pPr lvl="1"/>
            <a:r>
              <a:rPr lang="en-US" dirty="0" smtClean="0"/>
              <a:t>If you’re using the same basic set of code several different times (with changes in a few variable names or values), a macro can do it for you</a:t>
            </a:r>
          </a:p>
          <a:p>
            <a:pPr lvl="1"/>
            <a:r>
              <a:rPr lang="en-US" dirty="0" smtClean="0"/>
              <a:t>Also known as meta-programming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SAS statements are executed immediately upon submission;  SAS macro statements are sent to SAS processor to generate the SAS code, and the code is then run using a SAS macro command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7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Macros Appear in Log and Output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you submit the macro code, the statements will appear in the SAS log without the processing summary (i.e., black print, no blue summary)</a:t>
            </a:r>
          </a:p>
          <a:p>
            <a:endParaRPr lang="en-US" dirty="0"/>
          </a:p>
          <a:p>
            <a:r>
              <a:rPr lang="en-US" dirty="0" smtClean="0"/>
              <a:t>When the macro is called and run, by default the SAS log will </a:t>
            </a:r>
            <a:r>
              <a:rPr lang="en-US" dirty="0"/>
              <a:t>show </a:t>
            </a:r>
            <a:r>
              <a:rPr lang="en-US" dirty="0" smtClean="0"/>
              <a:t>the processing results of each DATA step </a:t>
            </a:r>
            <a:r>
              <a:rPr lang="en-US" dirty="0"/>
              <a:t>and </a:t>
            </a:r>
            <a:r>
              <a:rPr lang="en-US" dirty="0" smtClean="0"/>
              <a:t>PROC </a:t>
            </a:r>
            <a:r>
              <a:rPr lang="en-US" dirty="0"/>
              <a:t>within a </a:t>
            </a:r>
            <a:r>
              <a:rPr lang="en-US" dirty="0" smtClean="0"/>
              <a:t>macro but not the original SAS statements (can get them using OPTION MPRINT)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results </a:t>
            </a:r>
            <a:r>
              <a:rPr lang="en-US" dirty="0" smtClean="0"/>
              <a:t>viewer </a:t>
            </a:r>
            <a:r>
              <a:rPr lang="en-US" dirty="0" smtClean="0"/>
              <a:t>window will </a:t>
            </a:r>
            <a:r>
              <a:rPr lang="en-US" dirty="0" smtClean="0"/>
              <a:t>show the results of all PROCs included in the macro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7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Macro Information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SAS macros </a:t>
            </a:r>
            <a:r>
              <a:rPr lang="en-US" dirty="0" smtClean="0"/>
              <a:t>can be divided into two types:</a:t>
            </a:r>
          </a:p>
          <a:p>
            <a:pPr lvl="1"/>
            <a:r>
              <a:rPr lang="en-US" dirty="0" smtClean="0"/>
              <a:t>SAS internal macros</a:t>
            </a:r>
          </a:p>
          <a:p>
            <a:pPr lvl="1"/>
            <a:r>
              <a:rPr lang="en-US" dirty="0" smtClean="0"/>
              <a:t>Programmer-defined macros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Macros can be defined anywhere in a program, but they must be defined prior to </a:t>
            </a:r>
            <a:r>
              <a:rPr lang="en-US" dirty="0" smtClean="0"/>
              <a:t>when they are “run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“Good programming practices” suggest placing macros at the beginning of a program (along with LIBNAMEs, FORMATs)</a:t>
            </a:r>
          </a:p>
          <a:p>
            <a:pPr lvl="1"/>
            <a:r>
              <a:rPr lang="en-US" dirty="0" smtClean="0"/>
              <a:t>In practice, I usually place the macros in the code when I want to run them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Macros can be stored in a permanent catalog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7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Macro </a:t>
            </a:r>
            <a:r>
              <a:rPr lang="en-US" dirty="0"/>
              <a:t>Characters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% - indicates a macro </a:t>
            </a:r>
            <a:r>
              <a:rPr lang="en-US" dirty="0" smtClean="0"/>
              <a:t>statement/command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smtClean="0"/>
              <a:t>MACRO, %MEND</a:t>
            </a:r>
            <a:endParaRPr lang="en-US" dirty="0"/>
          </a:p>
          <a:p>
            <a:pPr lvl="1"/>
            <a:r>
              <a:rPr lang="en-US" dirty="0"/>
              <a:t>%IF, %THEN, %ELSE</a:t>
            </a:r>
          </a:p>
          <a:p>
            <a:pPr lvl="1"/>
            <a:r>
              <a:rPr lang="en-US" dirty="0"/>
              <a:t>%DO, </a:t>
            </a:r>
            <a:r>
              <a:rPr lang="en-US" dirty="0" smtClean="0"/>
              <a:t>%TO, %BY, %END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&amp; - indicates a macro-specific variable</a:t>
            </a:r>
          </a:p>
          <a:p>
            <a:pPr lvl="1"/>
            <a:r>
              <a:rPr lang="en-US" dirty="0"/>
              <a:t>&amp;</a:t>
            </a:r>
            <a:r>
              <a:rPr lang="en-US" i="1" dirty="0" err="1"/>
              <a:t>vblname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%* - comment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27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Macro 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Values of macro variables are text strings WITHOUT intrinsic quotes – when you use a macro variable in the code, the generated SAS code contains the text string value of the macro variable</a:t>
            </a:r>
          </a:p>
          <a:p>
            <a:pPr lvl="1"/>
            <a:r>
              <a:rPr lang="en-US" dirty="0" smtClean="0"/>
              <a:t>If quotation marks are used, they become part of the character variable value</a:t>
            </a:r>
          </a:p>
          <a:p>
            <a:pPr lvl="2"/>
            <a:r>
              <a:rPr lang="en-US" dirty="0" smtClean="0"/>
              <a:t>&amp;</a:t>
            </a:r>
            <a:r>
              <a:rPr lang="en-US" dirty="0" err="1" smtClean="0"/>
              <a:t>var</a:t>
            </a:r>
            <a:r>
              <a:rPr lang="en-US" dirty="0" smtClean="0"/>
              <a:t> = </a:t>
            </a:r>
            <a:r>
              <a:rPr lang="en-US" dirty="0" err="1" smtClean="0"/>
              <a:t>abc</a:t>
            </a:r>
            <a:endParaRPr lang="en-US" dirty="0" smtClean="0"/>
          </a:p>
          <a:p>
            <a:pPr lvl="2"/>
            <a:r>
              <a:rPr lang="en-US" dirty="0" smtClean="0"/>
              <a:t>&amp;</a:t>
            </a:r>
            <a:r>
              <a:rPr lang="en-US" dirty="0" err="1" smtClean="0"/>
              <a:t>var</a:t>
            </a:r>
            <a:r>
              <a:rPr lang="en-US" dirty="0" smtClean="0"/>
              <a:t> = 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  <a:endParaRPr lang="en-US" dirty="0"/>
          </a:p>
          <a:p>
            <a:pPr lvl="1"/>
            <a:r>
              <a:rPr lang="en-US" dirty="0"/>
              <a:t>In quoted strings in </a:t>
            </a:r>
            <a:r>
              <a:rPr lang="en-US" dirty="0" smtClean="0"/>
              <a:t>open code</a:t>
            </a:r>
            <a:r>
              <a:rPr lang="en-US" dirty="0"/>
              <a:t>, the macro processor resolves macro invocations within double quotation </a:t>
            </a:r>
            <a:r>
              <a:rPr lang="en-US" dirty="0" smtClean="0"/>
              <a:t>marks but </a:t>
            </a:r>
            <a:r>
              <a:rPr lang="en-US" dirty="0"/>
              <a:t>not within single quotation marks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Macro variables can be created and used both internal to a macro and globally in a program</a:t>
            </a:r>
          </a:p>
          <a:p>
            <a:endParaRPr lang="en-US" dirty="0"/>
          </a:p>
          <a:p>
            <a:r>
              <a:rPr lang="en-US" dirty="0" smtClean="0"/>
              <a:t>Referenced in SAS program using “&amp;”</a:t>
            </a:r>
          </a:p>
          <a:p>
            <a:pPr lvl="1"/>
            <a:r>
              <a:rPr lang="en-US" dirty="0" smtClean="0"/>
              <a:t>Wherever they are referenced, SAS will substitute the UNQUOTED text string</a:t>
            </a:r>
          </a:p>
          <a:p>
            <a:endParaRPr lang="en-US" dirty="0" smtClean="0"/>
          </a:p>
          <a:p>
            <a:r>
              <a:rPr lang="en-US" dirty="0" smtClean="0"/>
              <a:t>SAS has several automatic macro variable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SYSDATE, SYSVER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“Subroutine” Macros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C827-8DA6-4518-9016-ABC7CD0AA8E0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%MACRO </a:t>
            </a:r>
            <a:r>
              <a:rPr lang="en-US" i="1" dirty="0" err="1" smtClean="0"/>
              <a:t>macroname</a:t>
            </a:r>
            <a:r>
              <a:rPr lang="en-US" i="1" dirty="0" smtClean="0"/>
              <a:t> &lt;</a:t>
            </a:r>
            <a:r>
              <a:rPr lang="en-US" dirty="0" smtClean="0"/>
              <a:t>(</a:t>
            </a:r>
            <a:r>
              <a:rPr lang="en-US" i="1" dirty="0"/>
              <a:t>vbl1, vbl2, vbl3, </a:t>
            </a:r>
            <a:r>
              <a:rPr lang="en-US" i="1" dirty="0" smtClean="0"/>
              <a:t>…</a:t>
            </a:r>
            <a:r>
              <a:rPr lang="en-US" dirty="0" smtClean="0"/>
              <a:t>)&gt;;</a:t>
            </a:r>
            <a:endParaRPr lang="en-US" dirty="0"/>
          </a:p>
          <a:p>
            <a:r>
              <a:rPr lang="en-US" dirty="0"/>
              <a:t>%MACRO </a:t>
            </a:r>
            <a:r>
              <a:rPr lang="en-US" i="1" dirty="0" err="1"/>
              <a:t>macroname</a:t>
            </a:r>
            <a:r>
              <a:rPr lang="en-US" i="1" dirty="0"/>
              <a:t> &lt;</a:t>
            </a:r>
            <a:r>
              <a:rPr lang="en-US" dirty="0"/>
              <a:t>(</a:t>
            </a:r>
            <a:r>
              <a:rPr lang="en-US" i="1" dirty="0" smtClean="0"/>
              <a:t>vbl1</a:t>
            </a:r>
            <a:r>
              <a:rPr lang="en-US" dirty="0" smtClean="0"/>
              <a:t>=</a:t>
            </a:r>
            <a:r>
              <a:rPr lang="en-US" i="1" dirty="0" smtClean="0"/>
              <a:t>, vbl2</a:t>
            </a:r>
            <a:r>
              <a:rPr lang="en-US" dirty="0" smtClean="0"/>
              <a:t>=</a:t>
            </a:r>
            <a:r>
              <a:rPr lang="en-US" i="1" dirty="0" smtClean="0"/>
              <a:t>, vbl3</a:t>
            </a:r>
            <a:r>
              <a:rPr lang="en-US" dirty="0" smtClean="0"/>
              <a:t>=</a:t>
            </a:r>
            <a:r>
              <a:rPr lang="en-US" i="1" dirty="0" smtClean="0"/>
              <a:t>, …</a:t>
            </a:r>
            <a:r>
              <a:rPr lang="en-US" dirty="0" smtClean="0"/>
              <a:t>)&gt;</a:t>
            </a:r>
          </a:p>
          <a:p>
            <a:endParaRPr lang="en-US" dirty="0" smtClean="0"/>
          </a:p>
          <a:p>
            <a:r>
              <a:rPr lang="en-US" i="1" dirty="0" smtClean="0"/>
              <a:t>macro </a:t>
            </a:r>
            <a:r>
              <a:rPr lang="en-US" i="1" dirty="0" smtClean="0"/>
              <a:t>body program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%MEND </a:t>
            </a:r>
            <a:r>
              <a:rPr lang="en-US" i="1" dirty="0" err="1"/>
              <a:t>macroname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In %MACRO statement, </a:t>
            </a:r>
            <a:r>
              <a:rPr lang="en-US" dirty="0" smtClean="0"/>
              <a:t>the listed variables identify macro variables</a:t>
            </a:r>
          </a:p>
          <a:p>
            <a:pPr lvl="1"/>
            <a:r>
              <a:rPr lang="en-US" dirty="0" smtClean="0"/>
              <a:t>They do not </a:t>
            </a:r>
            <a:r>
              <a:rPr lang="en-US" dirty="0"/>
              <a:t>have </a:t>
            </a:r>
            <a:r>
              <a:rPr lang="en-US" dirty="0" smtClean="0"/>
              <a:t>&amp; in the MACRO statement, </a:t>
            </a:r>
            <a:r>
              <a:rPr lang="en-US" dirty="0"/>
              <a:t>but any reference to those variables inside the macro will </a:t>
            </a:r>
            <a:r>
              <a:rPr lang="en-US" dirty="0" smtClean="0"/>
              <a:t>have an “&amp;” appended to </a:t>
            </a:r>
            <a:r>
              <a:rPr lang="en-US" dirty="0"/>
              <a:t>front of variable name</a:t>
            </a:r>
          </a:p>
          <a:p>
            <a:pPr lvl="1"/>
            <a:r>
              <a:rPr lang="en-US" dirty="0" smtClean="0"/>
              <a:t>Input macro variable values are </a:t>
            </a:r>
            <a:r>
              <a:rPr lang="en-US" dirty="0"/>
              <a:t>passed to macro from </a:t>
            </a:r>
            <a:r>
              <a:rPr lang="en-US" dirty="0" smtClean="0"/>
              <a:t>the location in the SAS </a:t>
            </a:r>
            <a:r>
              <a:rPr lang="en-US" dirty="0"/>
              <a:t>program where macro is </a:t>
            </a:r>
            <a:r>
              <a:rPr lang="en-US" dirty="0" smtClean="0"/>
              <a:t>called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12192</TotalTime>
  <Words>754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Georgia</vt:lpstr>
      <vt:lpstr>Wingdings</vt:lpstr>
      <vt:lpstr>Wingdings 2</vt:lpstr>
      <vt:lpstr>Civic</vt:lpstr>
      <vt:lpstr>Introduction to Macros</vt:lpstr>
      <vt:lpstr>Lecture Outline</vt:lpstr>
      <vt:lpstr>Macro Overview</vt:lpstr>
      <vt:lpstr>How SAS Processes Macros</vt:lpstr>
      <vt:lpstr>How Macros Appear in Log and Output</vt:lpstr>
      <vt:lpstr>General Macro Information</vt:lpstr>
      <vt:lpstr>Special Macro Characters</vt:lpstr>
      <vt:lpstr>About Macro Variables</vt:lpstr>
      <vt:lpstr>Defining “Subroutine” Macros</vt:lpstr>
      <vt:lpstr>Some Basic Macro Statements</vt:lpstr>
      <vt:lpstr>Additional Information</vt:lpstr>
      <vt:lpstr>Preview of Next Class</vt:lpstr>
      <vt:lpstr>Daily 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with SAS®</dc:title>
  <dc:creator>Steven J Naber</dc:creator>
  <cp:lastModifiedBy>Steve Naber</cp:lastModifiedBy>
  <cp:revision>203</cp:revision>
  <dcterms:created xsi:type="dcterms:W3CDTF">2013-08-14T15:28:58Z</dcterms:created>
  <dcterms:modified xsi:type="dcterms:W3CDTF">2015-11-23T18:59:27Z</dcterms:modified>
</cp:coreProperties>
</file>