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0" r:id="rId4"/>
    <p:sldId id="271" r:id="rId5"/>
    <p:sldId id="275" r:id="rId6"/>
    <p:sldId id="282" r:id="rId7"/>
    <p:sldId id="273" r:id="rId8"/>
    <p:sldId id="272" r:id="rId9"/>
    <p:sldId id="276" r:id="rId10"/>
    <p:sldId id="279" r:id="rId11"/>
    <p:sldId id="281" r:id="rId12"/>
    <p:sldId id="277" r:id="rId13"/>
    <p:sldId id="27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80"/>
            <p14:sldId id="271"/>
            <p14:sldId id="275"/>
            <p14:sldId id="282"/>
            <p14:sldId id="273"/>
            <p14:sldId id="272"/>
            <p14:sldId id="276"/>
            <p14:sldId id="279"/>
            <p14:sldId id="281"/>
            <p14:sldId id="277"/>
            <p14:sldId id="27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37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Macro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 – Lead Poisoning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SAS program to draw a </a:t>
            </a:r>
            <a:r>
              <a:rPr lang="en-US" dirty="0" err="1" smtClean="0"/>
              <a:t>choropleth</a:t>
            </a:r>
            <a:r>
              <a:rPr lang="en-US" dirty="0" smtClean="0"/>
              <a:t> map of the probabilities of exceeding 5 </a:t>
            </a:r>
            <a:r>
              <a:rPr lang="en-US" dirty="0" err="1" smtClean="0"/>
              <a:t>ug</a:t>
            </a:r>
            <a:r>
              <a:rPr lang="en-US" dirty="0" smtClean="0"/>
              <a:t>/</a:t>
            </a:r>
            <a:r>
              <a:rPr lang="en-US" dirty="0" err="1" smtClean="0"/>
              <a:t>dL</a:t>
            </a:r>
            <a:r>
              <a:rPr lang="en-US" dirty="0" smtClean="0"/>
              <a:t> by census tract</a:t>
            </a:r>
          </a:p>
          <a:p>
            <a:endParaRPr lang="en-US" dirty="0"/>
          </a:p>
          <a:p>
            <a:r>
              <a:rPr lang="en-US" dirty="0" smtClean="0"/>
              <a:t>We want to create a program that will draw similar maps for each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Incrementing Challenge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900" b="1" dirty="0"/>
              <a:t>%macro</a:t>
            </a:r>
            <a:r>
              <a:rPr lang="en-US" sz="2900" dirty="0"/>
              <a:t> </a:t>
            </a:r>
            <a:r>
              <a:rPr lang="en-US" sz="2900" b="1" i="1" dirty="0" err="1"/>
              <a:t>testmacro</a:t>
            </a:r>
            <a:r>
              <a:rPr lang="en-US" sz="2900" dirty="0"/>
              <a:t>;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900" dirty="0"/>
              <a:t>data program; set general;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%</a:t>
            </a:r>
            <a:r>
              <a:rPr lang="en-US" sz="2900" dirty="0"/>
              <a:t>let a1 = 25;</a:t>
            </a:r>
          </a:p>
          <a:p>
            <a:pPr marL="0" indent="0">
              <a:buNone/>
            </a:pPr>
            <a:r>
              <a:rPr lang="en-US" sz="2900" dirty="0" smtClean="0"/>
              <a:t>   </a:t>
            </a:r>
            <a:r>
              <a:rPr lang="pl-PL" sz="2900" dirty="0" smtClean="0"/>
              <a:t> </a:t>
            </a:r>
            <a:r>
              <a:rPr lang="pl-PL" sz="2900" dirty="0"/>
              <a:t>%do i = </a:t>
            </a:r>
            <a:r>
              <a:rPr lang="pl-PL" sz="2900" b="1" dirty="0"/>
              <a:t>1</a:t>
            </a:r>
            <a:r>
              <a:rPr lang="pl-PL" sz="2900" dirty="0"/>
              <a:t> %to </a:t>
            </a:r>
            <a:r>
              <a:rPr lang="pl-PL" sz="2900" b="1" dirty="0"/>
              <a:t>10</a:t>
            </a:r>
            <a:r>
              <a:rPr lang="pl-PL" sz="2900" dirty="0"/>
              <a:t>;</a:t>
            </a:r>
          </a:p>
          <a:p>
            <a:pPr marL="0" indent="0">
              <a:buNone/>
            </a:pPr>
            <a:r>
              <a:rPr lang="en-US" sz="2900" dirty="0" smtClean="0"/>
              <a:t>      </a:t>
            </a:r>
            <a:r>
              <a:rPr lang="en-US" sz="2900" dirty="0"/>
              <a:t>program = &amp;</a:t>
            </a:r>
            <a:r>
              <a:rPr lang="en-US" sz="2900" dirty="0" err="1"/>
              <a:t>i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nn-NO" sz="2900" dirty="0" smtClean="0"/>
              <a:t>        %</a:t>
            </a:r>
            <a:r>
              <a:rPr lang="nn-NO" sz="2900" dirty="0"/>
              <a:t>let b1 = %eval(&amp;a1 + &amp;i</a:t>
            </a:r>
            <a:r>
              <a:rPr lang="nn-NO" sz="2900" dirty="0" smtClean="0"/>
              <a:t>);</a:t>
            </a:r>
          </a:p>
          <a:p>
            <a:pPr marL="0" indent="0">
              <a:buNone/>
            </a:pPr>
            <a:r>
              <a:rPr lang="nn-NO" sz="2900" dirty="0"/>
              <a:t> </a:t>
            </a:r>
            <a:r>
              <a:rPr lang="nn-NO" sz="2900" dirty="0" smtClean="0"/>
              <a:t>     </a:t>
            </a:r>
            <a:r>
              <a:rPr lang="en-US" sz="2900" dirty="0" smtClean="0"/>
              <a:t>  </a:t>
            </a:r>
            <a:r>
              <a:rPr lang="en-US" sz="2900" dirty="0" err="1"/>
              <a:t>prog_name</a:t>
            </a:r>
            <a:r>
              <a:rPr lang="en-US" sz="2900" dirty="0"/>
              <a:t> = v&amp;b1;</a:t>
            </a:r>
          </a:p>
          <a:p>
            <a:pPr marL="0" indent="0">
              <a:buNone/>
            </a:pPr>
            <a:r>
              <a:rPr lang="nn-NO" sz="2900" dirty="0" smtClean="0"/>
              <a:t>        </a:t>
            </a:r>
            <a:r>
              <a:rPr lang="nn-NO" sz="2900" dirty="0"/>
              <a:t>%let b2 = %eval(&amp;b1 + 80</a:t>
            </a:r>
            <a:r>
              <a:rPr lang="nn-NO" sz="2900" dirty="0" smtClean="0"/>
              <a:t>);</a:t>
            </a:r>
          </a:p>
          <a:p>
            <a:pPr marL="0" indent="0">
              <a:buNone/>
            </a:pPr>
            <a:r>
              <a:rPr lang="en-US" sz="2900" dirty="0" smtClean="0"/>
              <a:t>       website </a:t>
            </a:r>
            <a:r>
              <a:rPr lang="en-US" sz="2900" dirty="0"/>
              <a:t>= v&amp;b2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 smtClean="0"/>
              <a:t>       output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 smtClean="0"/>
              <a:t>    </a:t>
            </a:r>
            <a:r>
              <a:rPr lang="en-US" sz="2900" dirty="0"/>
              <a:t>%end;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 smtClean="0"/>
              <a:t>  </a:t>
            </a:r>
            <a:r>
              <a:rPr lang="en-US" sz="2900" dirty="0"/>
              <a:t>keep </a:t>
            </a:r>
            <a:r>
              <a:rPr lang="en-US" sz="2900" dirty="0" err="1"/>
              <a:t>ResponseID</a:t>
            </a:r>
            <a:r>
              <a:rPr lang="en-US" sz="2900" dirty="0"/>
              <a:t> </a:t>
            </a:r>
            <a:r>
              <a:rPr lang="en-US" sz="2900" dirty="0" err="1"/>
              <a:t>First_name</a:t>
            </a:r>
            <a:r>
              <a:rPr lang="en-US" sz="2900" dirty="0"/>
              <a:t> </a:t>
            </a:r>
            <a:r>
              <a:rPr lang="en-US" sz="2900" dirty="0" err="1"/>
              <a:t>Last_name</a:t>
            </a:r>
            <a:r>
              <a:rPr lang="en-US" sz="2900" dirty="0"/>
              <a:t> </a:t>
            </a:r>
            <a:r>
              <a:rPr lang="en-US" sz="2900" dirty="0" smtClean="0"/>
              <a:t>program </a:t>
            </a:r>
            <a:r>
              <a:rPr lang="en-US" sz="2900" dirty="0"/>
              <a:t>website;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%mend</a:t>
            </a:r>
            <a:r>
              <a:rPr lang="en-US" sz="2900" dirty="0"/>
              <a:t> </a:t>
            </a:r>
            <a:r>
              <a:rPr lang="en-US" sz="2900" dirty="0" err="1"/>
              <a:t>testmacro</a:t>
            </a:r>
            <a:r>
              <a:rPr lang="en-US" sz="2900" dirty="0"/>
              <a:t>;</a:t>
            </a:r>
          </a:p>
          <a:p>
            <a:endParaRPr lang="en-US" sz="2900" dirty="0"/>
          </a:p>
          <a:p>
            <a:pPr marL="0" indent="0">
              <a:buNone/>
            </a:pPr>
            <a:r>
              <a:rPr lang="en-US" sz="2900" dirty="0"/>
              <a:t>%</a:t>
            </a:r>
            <a:r>
              <a:rPr lang="en-US" sz="2900" b="1" i="1" dirty="0" err="1"/>
              <a:t>testmacro</a:t>
            </a:r>
            <a:r>
              <a:rPr lang="en-US" sz="2900" dirty="0" smtClean="0"/>
              <a:t>;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24063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 Using Macros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Macro loops provide good structure for performing Monte Carlo simulations</a:t>
            </a:r>
          </a:p>
          <a:p>
            <a:endParaRPr lang="en-US" dirty="0"/>
          </a:p>
          <a:p>
            <a:r>
              <a:rPr lang="en-US" dirty="0" smtClean="0"/>
              <a:t>Outer loop is simulation replicate</a:t>
            </a:r>
          </a:p>
          <a:p>
            <a:endParaRPr lang="en-US" dirty="0"/>
          </a:p>
          <a:p>
            <a:r>
              <a:rPr lang="en-US" dirty="0" smtClean="0"/>
              <a:t>Within each replicate: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Perform analysis</a:t>
            </a:r>
          </a:p>
          <a:p>
            <a:pPr lvl="1"/>
            <a:r>
              <a:rPr lang="en-US" dirty="0"/>
              <a:t>Collect results</a:t>
            </a:r>
          </a:p>
          <a:p>
            <a:endParaRPr lang="en-US" dirty="0"/>
          </a:p>
          <a:p>
            <a:r>
              <a:rPr lang="en-US" dirty="0" smtClean="0"/>
              <a:t>After loop (inside or outside macro), summarize results across replicates</a:t>
            </a:r>
          </a:p>
        </p:txBody>
      </p:sp>
    </p:spTree>
    <p:extLst>
      <p:ext uri="{BB962C8B-B14F-4D97-AF65-F5344CB8AC3E}">
        <p14:creationId xmlns:p14="http://schemas.microsoft.com/office/powerpoint/2010/main" val="149737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Nutrient Runoff 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Fertilizer company wants to know how much of the nutrients in the fertilizer are removed from soil due to rain runoff</a:t>
            </a:r>
          </a:p>
          <a:p>
            <a:endParaRPr lang="en-US" dirty="0"/>
          </a:p>
          <a:p>
            <a:r>
              <a:rPr lang="en-US" dirty="0" smtClean="0"/>
              <a:t>Design a study site that collects rain runoff, which can be analyzed to determine nutrient content</a:t>
            </a:r>
          </a:p>
          <a:p>
            <a:endParaRPr lang="en-US" dirty="0"/>
          </a:p>
          <a:p>
            <a:r>
              <a:rPr lang="en-US" dirty="0" smtClean="0"/>
              <a:t>Factors for the design:</a:t>
            </a:r>
          </a:p>
          <a:p>
            <a:pPr lvl="1"/>
            <a:r>
              <a:rPr lang="en-US" dirty="0" smtClean="0"/>
              <a:t>3 treatments (fertilizer type/properties)</a:t>
            </a:r>
          </a:p>
          <a:p>
            <a:pPr lvl="1"/>
            <a:r>
              <a:rPr lang="en-US" dirty="0" smtClean="0"/>
              <a:t>8 plots (3 for treatments 1 and 2, 2 for treatment 0)</a:t>
            </a:r>
          </a:p>
          <a:p>
            <a:pPr lvl="1"/>
            <a:r>
              <a:rPr lang="en-US" dirty="0" smtClean="0"/>
              <a:t>Rain event (4)</a:t>
            </a:r>
          </a:p>
          <a:p>
            <a:pPr lvl="1"/>
            <a:r>
              <a:rPr lang="en-US" dirty="0" smtClean="0"/>
              <a:t>Number of test replicates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SAS documentation </a:t>
            </a:r>
            <a:r>
              <a:rPr lang="en-US" dirty="0" smtClean="0"/>
              <a:t>on Output Delivery System (ODS)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Upcoming Schedule</a:t>
            </a:r>
          </a:p>
          <a:p>
            <a:r>
              <a:rPr lang="en-US" dirty="0" smtClean="0"/>
              <a:t>Review of </a:t>
            </a:r>
            <a:r>
              <a:rPr lang="en-US" dirty="0" smtClean="0"/>
              <a:t>macro language</a:t>
            </a:r>
          </a:p>
          <a:p>
            <a:r>
              <a:rPr lang="en-US" dirty="0" smtClean="0"/>
              <a:t>Additional macro information</a:t>
            </a:r>
            <a:endParaRPr lang="en-US" dirty="0" smtClean="0"/>
          </a:p>
          <a:p>
            <a:r>
              <a:rPr lang="en-US" dirty="0"/>
              <a:t>Useful SAS internal macros</a:t>
            </a:r>
          </a:p>
          <a:p>
            <a:r>
              <a:rPr lang="en-US" dirty="0" smtClean="0"/>
              <a:t>Writing macros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Daily assignment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11/30 </a:t>
            </a:r>
            <a:r>
              <a:rPr lang="en-US" dirty="0" smtClean="0"/>
              <a:t>– More macro language</a:t>
            </a:r>
          </a:p>
          <a:p>
            <a:r>
              <a:rPr lang="en-US" dirty="0" smtClean="0"/>
              <a:t>12/2 </a:t>
            </a:r>
            <a:r>
              <a:rPr lang="en-US" dirty="0"/>
              <a:t>– </a:t>
            </a:r>
            <a:r>
              <a:rPr lang="en-US" dirty="0" smtClean="0"/>
              <a:t>ODS</a:t>
            </a:r>
          </a:p>
          <a:p>
            <a:r>
              <a:rPr lang="en-US" dirty="0" smtClean="0"/>
              <a:t>12/4 </a:t>
            </a:r>
            <a:r>
              <a:rPr lang="en-US" dirty="0"/>
              <a:t>– </a:t>
            </a:r>
            <a:r>
              <a:rPr lang="en-US" dirty="0"/>
              <a:t>in-class homework</a:t>
            </a:r>
          </a:p>
          <a:p>
            <a:r>
              <a:rPr lang="en-US" dirty="0" smtClean="0"/>
              <a:t>12/7 – SQL</a:t>
            </a:r>
            <a:endParaRPr lang="en-US" dirty="0" smtClean="0"/>
          </a:p>
          <a:p>
            <a:r>
              <a:rPr lang="en-US" dirty="0"/>
              <a:t>12/9 – Miscellaneous Topics, Final </a:t>
            </a:r>
            <a:r>
              <a:rPr lang="en-US" dirty="0" smtClean="0"/>
              <a:t>Exam Preview</a:t>
            </a:r>
            <a:endParaRPr lang="en-US" dirty="0"/>
          </a:p>
          <a:p>
            <a:r>
              <a:rPr lang="en-US" dirty="0"/>
              <a:t>12/17 – Take-home final exam </a:t>
            </a:r>
            <a:r>
              <a:rPr lang="en-US" dirty="0" smtClean="0"/>
              <a:t>due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SAS </a:t>
            </a:r>
            <a:r>
              <a:rPr lang="en-US" dirty="0" smtClean="0"/>
              <a:t>Macro Language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SAS </a:t>
            </a:r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generate SAS code</a:t>
            </a:r>
          </a:p>
          <a:p>
            <a:pPr lvl="1"/>
            <a:r>
              <a:rPr lang="en-US" dirty="0" smtClean="0"/>
              <a:t>allow programmer to easily repeat sections of code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include several DATA steps and PROCs</a:t>
            </a:r>
          </a:p>
          <a:p>
            <a:pPr lvl="1"/>
            <a:r>
              <a:rPr lang="en-US" dirty="0" smtClean="0"/>
              <a:t>can be used either globally </a:t>
            </a:r>
            <a:r>
              <a:rPr lang="en-US" dirty="0" smtClean="0"/>
              <a:t>to define variables across entire program </a:t>
            </a:r>
            <a:r>
              <a:rPr lang="en-US" dirty="0" smtClean="0"/>
              <a:t>or used to create </a:t>
            </a:r>
            <a:r>
              <a:rPr lang="en-US" dirty="0" smtClean="0"/>
              <a:t>subroutines/functions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% (function/statement)</a:t>
            </a:r>
          </a:p>
          <a:p>
            <a:pPr lvl="1"/>
            <a:r>
              <a:rPr lang="en-US" dirty="0" smtClean="0"/>
              <a:t>&amp; (variable)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Macro variable values are text strings</a:t>
            </a:r>
          </a:p>
          <a:p>
            <a:pPr lvl="1"/>
            <a:r>
              <a:rPr lang="en-US" dirty="0" smtClean="0"/>
              <a:t>Reference preceded by “&amp;”</a:t>
            </a:r>
          </a:p>
          <a:p>
            <a:pPr lvl="1"/>
            <a:r>
              <a:rPr lang="en-US" dirty="0" smtClean="0"/>
              <a:t>May include </a:t>
            </a:r>
            <a:r>
              <a:rPr lang="en-US" dirty="0" smtClean="0"/>
              <a:t>‘ </a:t>
            </a:r>
            <a:r>
              <a:rPr lang="en-US" dirty="0" smtClean="0"/>
              <a:t>as a character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7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Macro Language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useful macro commands</a:t>
            </a:r>
          </a:p>
          <a:p>
            <a:pPr lvl="1"/>
            <a:r>
              <a:rPr lang="en-US" dirty="0" smtClean="0"/>
              <a:t>%</a:t>
            </a:r>
            <a:r>
              <a:rPr lang="en-US" dirty="0" smtClean="0"/>
              <a:t>LET</a:t>
            </a:r>
          </a:p>
          <a:p>
            <a:pPr lvl="1"/>
            <a:r>
              <a:rPr lang="en-US" dirty="0" smtClean="0"/>
              <a:t>%DO, %TO, %BY, %END </a:t>
            </a:r>
          </a:p>
          <a:p>
            <a:pPr lvl="1"/>
            <a:r>
              <a:rPr lang="en-US" dirty="0" smtClean="0"/>
              <a:t>%IF, %THEN, %ELSE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Macro variables work </a:t>
            </a:r>
            <a:r>
              <a:rPr lang="en-US" dirty="0" smtClean="0"/>
              <a:t>within text strings (e.g., titles, footnotes) that are defined using </a:t>
            </a:r>
            <a:r>
              <a:rPr lang="en-US" dirty="0" smtClean="0"/>
              <a:t>“ </a:t>
            </a:r>
            <a:r>
              <a:rPr lang="en-US" dirty="0" smtClean="0"/>
              <a:t>but do not work in text strings defined by ‘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Macro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Macro variables are defined by</a:t>
            </a:r>
          </a:p>
          <a:p>
            <a:pPr lvl="1"/>
            <a:r>
              <a:rPr lang="en-US" dirty="0"/>
              <a:t>%</a:t>
            </a:r>
            <a:r>
              <a:rPr lang="en-US" dirty="0" smtClean="0"/>
              <a:t>LET</a:t>
            </a:r>
          </a:p>
          <a:p>
            <a:pPr lvl="2"/>
            <a:r>
              <a:rPr lang="en-US" dirty="0" smtClean="0"/>
              <a:t>%LET 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abc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Input to </a:t>
            </a:r>
            <a:r>
              <a:rPr lang="en-US" dirty="0" smtClean="0"/>
              <a:t>macros</a:t>
            </a:r>
          </a:p>
          <a:p>
            <a:pPr lvl="2"/>
            <a:r>
              <a:rPr lang="en-US" dirty="0" smtClean="0"/>
              <a:t>%MACRO xyz(</a:t>
            </a:r>
            <a:r>
              <a:rPr lang="en-US" b="1" dirty="0" smtClean="0"/>
              <a:t>a1</a:t>
            </a:r>
            <a:r>
              <a:rPr lang="en-US" dirty="0" smtClean="0"/>
              <a:t>, </a:t>
            </a:r>
            <a:r>
              <a:rPr lang="en-US" b="1" dirty="0" smtClean="0"/>
              <a:t>b2</a:t>
            </a:r>
            <a:r>
              <a:rPr lang="en-US" dirty="0" smtClean="0"/>
              <a:t>, </a:t>
            </a:r>
            <a:r>
              <a:rPr lang="en-US" b="1" dirty="0" smtClean="0"/>
              <a:t>c3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%DO </a:t>
            </a:r>
            <a:r>
              <a:rPr lang="en-US" dirty="0" smtClean="0"/>
              <a:t>index</a:t>
            </a:r>
          </a:p>
          <a:p>
            <a:pPr lvl="2"/>
            <a:r>
              <a:rPr lang="en-US" dirty="0" smtClean="0"/>
              <a:t>%DO </a:t>
            </a:r>
            <a:r>
              <a:rPr lang="en-US" b="1" dirty="0" err="1" smtClean="0"/>
              <a:t>i</a:t>
            </a:r>
            <a:r>
              <a:rPr lang="en-US" dirty="0" smtClean="0"/>
              <a:t> = 1 %TO 10;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SAS </a:t>
            </a:r>
            <a:r>
              <a:rPr lang="en-US" dirty="0"/>
              <a:t>macro processing replaces macro variables with the text strings they are assigned to </a:t>
            </a:r>
            <a:r>
              <a:rPr lang="en-US" dirty="0" smtClean="0"/>
              <a:t>be and can </a:t>
            </a:r>
            <a:r>
              <a:rPr lang="en-US" dirty="0"/>
              <a:t>be concatenated to another string (front, middle, end)</a:t>
            </a:r>
          </a:p>
          <a:p>
            <a:pPr lvl="2"/>
            <a:r>
              <a:rPr lang="en-US" dirty="0" err="1"/>
              <a:t>File&amp;x</a:t>
            </a:r>
            <a:r>
              <a:rPr lang="en-US" dirty="0"/>
              <a:t> – </a:t>
            </a:r>
            <a:r>
              <a:rPr lang="en-US" dirty="0" smtClean="0"/>
              <a:t>file1</a:t>
            </a:r>
            <a:endParaRPr lang="en-US" dirty="0"/>
          </a:p>
          <a:p>
            <a:pPr lvl="2"/>
            <a:r>
              <a:rPr lang="en-US" dirty="0"/>
              <a:t>&amp;name.1 – Ohio1</a:t>
            </a:r>
          </a:p>
          <a:p>
            <a:pPr lvl="2"/>
            <a:r>
              <a:rPr lang="en-US" dirty="0" err="1"/>
              <a:t>File&amp;x.a</a:t>
            </a:r>
            <a:r>
              <a:rPr lang="en-US" dirty="0"/>
              <a:t> – File1a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Internal SAS Macros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%ANNOMAC;</a:t>
            </a:r>
          </a:p>
          <a:p>
            <a:endParaRPr lang="en-US" dirty="0" smtClean="0"/>
          </a:p>
          <a:p>
            <a:r>
              <a:rPr lang="en-US" dirty="0" smtClean="0"/>
              <a:t>%MAPLABEL(</a:t>
            </a:r>
            <a:r>
              <a:rPr lang="en-US" i="1" dirty="0" smtClean="0"/>
              <a:t>arguments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%INCLUDE </a:t>
            </a:r>
            <a:r>
              <a:rPr lang="en-US" i="1" dirty="0"/>
              <a:t>filename</a:t>
            </a:r>
            <a:r>
              <a:rPr lang="en-US" dirty="0"/>
              <a:t> &lt;/options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 also several other options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%QCMPRES(</a:t>
            </a:r>
            <a:r>
              <a:rPr lang="en-US" i="1" dirty="0" smtClean="0"/>
              <a:t>text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Several different ones for drawing objects</a:t>
            </a:r>
          </a:p>
          <a:p>
            <a:pPr lvl="1"/>
            <a:r>
              <a:rPr lang="en-US" dirty="0" smtClean="0"/>
              <a:t>Lines</a:t>
            </a:r>
            <a:r>
              <a:rPr lang="en-US" dirty="0"/>
              <a:t>, arrows, bars, circles, polygons</a:t>
            </a:r>
          </a:p>
          <a:p>
            <a:endParaRPr lang="en-US" dirty="0" smtClean="0"/>
          </a:p>
          <a:p>
            <a:r>
              <a:rPr lang="en-US" dirty="0" smtClean="0"/>
              <a:t>Several different ones to work with colors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Macros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Recall that SAS macros are code-generating </a:t>
            </a:r>
            <a:r>
              <a:rPr lang="en-US" dirty="0" smtClean="0"/>
              <a:t>procedures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macros that will be run several times with different input parameter values, it is often easiest to write a macro by first writing SAS code to perform a task for one particular set of input parameter values and then converting the code to a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0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Reading Risk Factor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model1; </a:t>
            </a:r>
            <a:r>
              <a:rPr lang="en-US" dirty="0" smtClean="0"/>
              <a:t>SET </a:t>
            </a:r>
            <a:r>
              <a:rPr lang="en-US" dirty="0" smtClean="0"/>
              <a:t>lib.modelvars1; </a:t>
            </a:r>
            <a:r>
              <a:rPr lang="en-US" dirty="0" smtClean="0"/>
              <a:t>RUN;</a:t>
            </a:r>
            <a:endParaRPr lang="en-US" dirty="0" smtClean="0"/>
          </a:p>
          <a:p>
            <a:r>
              <a:rPr lang="en-US" dirty="0" smtClean="0"/>
              <a:t>PROC SORT DATA=model1; </a:t>
            </a:r>
            <a:r>
              <a:rPr lang="en-US" dirty="0"/>
              <a:t>BY geo_id2; </a:t>
            </a:r>
            <a:r>
              <a:rPr lang="en-US" dirty="0"/>
              <a:t>RUN;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 err="1" smtClean="0"/>
              <a:t>model&amp;i</a:t>
            </a:r>
            <a:r>
              <a:rPr lang="en-US" dirty="0" smtClean="0"/>
              <a:t>; </a:t>
            </a:r>
            <a:r>
              <a:rPr lang="en-US" dirty="0" smtClean="0"/>
              <a:t>SET</a:t>
            </a:r>
            <a:r>
              <a:rPr lang="en-US" dirty="0" smtClean="0"/>
              <a:t> </a:t>
            </a:r>
            <a:r>
              <a:rPr lang="en-US" dirty="0" err="1" smtClean="0"/>
              <a:t>lib.modelvars&amp;i</a:t>
            </a:r>
            <a:r>
              <a:rPr lang="en-US" dirty="0" smtClean="0"/>
              <a:t>; </a:t>
            </a:r>
            <a:r>
              <a:rPr lang="en-US" dirty="0"/>
              <a:t>RUN;</a:t>
            </a:r>
            <a:endParaRPr lang="en-US" dirty="0" smtClean="0"/>
          </a:p>
          <a:p>
            <a:r>
              <a:rPr lang="en-US" dirty="0" smtClean="0"/>
              <a:t>PROC SORT DATA=</a:t>
            </a:r>
            <a:r>
              <a:rPr lang="en-US" dirty="0" err="1" smtClean="0"/>
              <a:t>model&amp;i</a:t>
            </a:r>
            <a:r>
              <a:rPr lang="en-US" dirty="0" smtClean="0"/>
              <a:t>; BY geo_id2; </a:t>
            </a:r>
            <a:r>
              <a:rPr lang="en-US" dirty="0"/>
              <a:t>RUN;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%MACRO </a:t>
            </a:r>
            <a:r>
              <a:rPr lang="en-US" dirty="0" err="1" smtClean="0"/>
              <a:t>readsort</a:t>
            </a:r>
            <a:r>
              <a:rPr lang="en-US" dirty="0" smtClean="0"/>
              <a:t>;</a:t>
            </a:r>
          </a:p>
          <a:p>
            <a:r>
              <a:rPr lang="en-US" dirty="0" smtClean="0"/>
              <a:t>%DO </a:t>
            </a:r>
            <a:r>
              <a:rPr lang="en-US" dirty="0" err="1" smtClean="0"/>
              <a:t>i</a:t>
            </a:r>
            <a:r>
              <a:rPr lang="en-US" dirty="0" smtClean="0"/>
              <a:t> = 1 %TO 4;</a:t>
            </a:r>
          </a:p>
          <a:p>
            <a:endParaRPr lang="en-US" dirty="0" smtClean="0"/>
          </a:p>
          <a:p>
            <a:r>
              <a:rPr lang="en-US" dirty="0" smtClean="0"/>
              <a:t>%END;</a:t>
            </a:r>
          </a:p>
          <a:p>
            <a:r>
              <a:rPr lang="en-US" dirty="0" smtClean="0"/>
              <a:t>%MEND </a:t>
            </a:r>
            <a:r>
              <a:rPr lang="en-US" dirty="0" err="1" smtClean="0"/>
              <a:t>readsort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2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11227</TotalTime>
  <Words>704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Civic</vt:lpstr>
      <vt:lpstr>Macro Programming</vt:lpstr>
      <vt:lpstr>Lecture Outline</vt:lpstr>
      <vt:lpstr>Upcoming Schedule</vt:lpstr>
      <vt:lpstr>Review of SAS Macro Language</vt:lpstr>
      <vt:lpstr>More Macro Language Review</vt:lpstr>
      <vt:lpstr>Defining and Using Macro Variables</vt:lpstr>
      <vt:lpstr>Useful Internal SAS Macros</vt:lpstr>
      <vt:lpstr>Writing Macros</vt:lpstr>
      <vt:lpstr>Example – Reading Risk Factor Data</vt:lpstr>
      <vt:lpstr>Example2 – Lead Poisoning</vt:lpstr>
      <vt:lpstr>Example 3 – Incrementing Challenge</vt:lpstr>
      <vt:lpstr>Monte Carlo Simulation Using Macros</vt:lpstr>
      <vt:lpstr>Example – Nutrient Runoff Study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212</cp:revision>
  <dcterms:created xsi:type="dcterms:W3CDTF">2013-08-14T15:28:58Z</dcterms:created>
  <dcterms:modified xsi:type="dcterms:W3CDTF">2015-11-30T20:16:44Z</dcterms:modified>
</cp:coreProperties>
</file>