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6" r:id="rId4"/>
    <p:sldId id="271" r:id="rId5"/>
    <p:sldId id="272" r:id="rId6"/>
    <p:sldId id="273" r:id="rId7"/>
    <p:sldId id="275" r:id="rId8"/>
    <p:sldId id="285" r:id="rId9"/>
    <p:sldId id="280" r:id="rId10"/>
    <p:sldId id="279" r:id="rId11"/>
    <p:sldId id="282" r:id="rId12"/>
    <p:sldId id="283" r:id="rId13"/>
    <p:sldId id="25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910C53-3122-4B06-84DF-94B842B0E371}">
          <p14:sldIdLst>
            <p14:sldId id="256"/>
            <p14:sldId id="257"/>
            <p14:sldId id="276"/>
            <p14:sldId id="271"/>
            <p14:sldId id="272"/>
            <p14:sldId id="273"/>
            <p14:sldId id="275"/>
            <p14:sldId id="285"/>
            <p14:sldId id="280"/>
            <p14:sldId id="279"/>
            <p14:sldId id="282"/>
            <p14:sldId id="283"/>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0E594-7B7E-453F-BCB5-D5BD85D593B6}" type="datetimeFigureOut">
              <a:rPr lang="en-US" smtClean="0"/>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2B16BC-13BC-4732-8244-33566E11A452}" type="slidenum">
              <a:rPr lang="en-US" smtClean="0"/>
              <a:t>‹#›</a:t>
            </a:fld>
            <a:endParaRPr lang="en-US"/>
          </a:p>
        </p:txBody>
      </p:sp>
    </p:spTree>
    <p:extLst>
      <p:ext uri="{BB962C8B-B14F-4D97-AF65-F5344CB8AC3E}">
        <p14:creationId xmlns:p14="http://schemas.microsoft.com/office/powerpoint/2010/main" val="36349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683F3B-7B71-4C0F-8517-6076CA3AB633}" type="datetime1">
              <a:rPr lang="en-US" smtClean="0"/>
              <a:t>12/2/2015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7B3C827-8DA6-4518-9016-ABC7CD0AA8E0}"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FF40D-1AF7-4F92-873E-1B34B9079FF7}"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3C827-8DA6-4518-9016-ABC7CD0AA8E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7B3C827-8DA6-4518-9016-ABC7CD0AA8E0}"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307A14-EBBE-4877-AEBB-E0FDB727E1F8}"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94D22A7-E2C1-4652-9E68-1CFA43AD8C20}"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7B3C827-8DA6-4518-9016-ABC7CD0AA8E0}"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1C2625F-4650-4FA4-B0BF-F5CE49C8F9B4}" type="datetime1">
              <a:rPr lang="en-US" smtClean="0"/>
              <a:t>12/2/2015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7B3C827-8DA6-4518-9016-ABC7CD0AA8E0}"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67367AD-DD19-4BA7-9574-8DDA6FB968A6}"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3C827-8DA6-4518-9016-ABC7CD0AA8E0}"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4C29E3F-CCEA-4DDB-9E5B-F5BEE3BD4636}" type="datetime1">
              <a:rPr lang="en-US" smtClean="0"/>
              <a:t>12/2/2015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7B3C827-8DA6-4518-9016-ABC7CD0AA8E0}"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9042E4-6709-40D5-A6A1-BFD1823B18B4}" type="datetime1">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7B3C827-8DA6-4518-9016-ABC7CD0AA8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76E1CF5-14C5-4E39-BEA9-88146ACB5EBC}" type="datetime1">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7B3C827-8DA6-4518-9016-ABC7CD0AA8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7B3C827-8DA6-4518-9016-ABC7CD0AA8E0}"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84DA396-1029-4561-8555-1DCE5CD8C3A4}" type="datetime1">
              <a:rPr lang="en-US" smtClean="0"/>
              <a:t>12/2/2015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7B3C827-8DA6-4518-9016-ABC7CD0AA8E0}"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034A484-C692-4965-8A74-5D2AE3866EFB}" type="datetime1">
              <a:rPr lang="en-US" smtClean="0"/>
              <a:t>12/2/2015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BD7ECAB-E007-4457-A02C-B6D75A9F4875}" type="datetime1">
              <a:rPr lang="en-US" smtClean="0"/>
              <a:t>12/2/2015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7B3C827-8DA6-4518-9016-ABC7CD0AA8E0}"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572000"/>
            <a:ext cx="6400800" cy="762000"/>
          </a:xfrm>
        </p:spPr>
        <p:txBody>
          <a:bodyPr/>
          <a:lstStyle/>
          <a:p>
            <a:r>
              <a:rPr lang="en-US" dirty="0"/>
              <a:t>Statistics 6740</a:t>
            </a:r>
          </a:p>
          <a:p>
            <a:r>
              <a:rPr lang="en-US"/>
              <a:t>Lecture </a:t>
            </a:r>
            <a:r>
              <a:rPr lang="en-US" smtClean="0"/>
              <a:t>38</a:t>
            </a:r>
            <a:endParaRPr lang="en-US" dirty="0"/>
          </a:p>
          <a:p>
            <a:endParaRPr lang="en-US" dirty="0"/>
          </a:p>
        </p:txBody>
      </p:sp>
      <p:sp>
        <p:nvSpPr>
          <p:cNvPr id="2" name="Title 1"/>
          <p:cNvSpPr>
            <a:spLocks noGrp="1"/>
          </p:cNvSpPr>
          <p:nvPr>
            <p:ph type="ctrTitle"/>
          </p:nvPr>
        </p:nvSpPr>
        <p:spPr>
          <a:xfrm>
            <a:off x="685800" y="762000"/>
            <a:ext cx="7772400" cy="1066800"/>
          </a:xfrm>
        </p:spPr>
        <p:txBody>
          <a:bodyPr>
            <a:normAutofit/>
          </a:bodyPr>
          <a:lstStyle/>
          <a:p>
            <a:r>
              <a:rPr lang="en-US" dirty="0" smtClean="0"/>
              <a:t>Output Delivery System (ODS)</a:t>
            </a:r>
            <a:endParaRPr lang="en-US" dirty="0"/>
          </a:p>
        </p:txBody>
      </p:sp>
      <p:sp>
        <p:nvSpPr>
          <p:cNvPr id="4" name="Slide Number Placeholder 3"/>
          <p:cNvSpPr>
            <a:spLocks noGrp="1"/>
          </p:cNvSpPr>
          <p:nvPr>
            <p:ph type="sldNum" sz="quarter" idx="12"/>
          </p:nvPr>
        </p:nvSpPr>
        <p:spPr/>
        <p:txBody>
          <a:bodyPr/>
          <a:lstStyle/>
          <a:p>
            <a:fld id="{67B3C827-8DA6-4518-9016-ABC7CD0AA8E0}" type="slidenum">
              <a:rPr lang="en-US" smtClean="0"/>
              <a:t>1</a:t>
            </a:fld>
            <a:endParaRPr lang="en-US" dirty="0"/>
          </a:p>
        </p:txBody>
      </p:sp>
    </p:spTree>
    <p:extLst>
      <p:ext uri="{BB962C8B-B14F-4D97-AF65-F5344CB8AC3E}">
        <p14:creationId xmlns:p14="http://schemas.microsoft.com/office/powerpoint/2010/main" val="1271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10</a:t>
            </a:fld>
            <a:endParaRPr lang="en-US"/>
          </a:p>
        </p:txBody>
      </p:sp>
      <p:sp>
        <p:nvSpPr>
          <p:cNvPr id="4" name="Content Placeholder 3"/>
          <p:cNvSpPr>
            <a:spLocks noGrp="1"/>
          </p:cNvSpPr>
          <p:nvPr>
            <p:ph sz="quarter" idx="1"/>
          </p:nvPr>
        </p:nvSpPr>
        <p:spPr/>
        <p:txBody>
          <a:bodyPr/>
          <a:lstStyle/>
          <a:p>
            <a:r>
              <a:rPr lang="en-US" dirty="0" smtClean="0"/>
              <a:t>BLL plotting </a:t>
            </a:r>
            <a:r>
              <a:rPr lang="en-US" dirty="0" smtClean="0"/>
              <a:t>program</a:t>
            </a:r>
            <a:endParaRPr lang="en-US" dirty="0" smtClean="0"/>
          </a:p>
          <a:p>
            <a:endParaRPr lang="en-US" dirty="0" smtClean="0"/>
          </a:p>
          <a:p>
            <a:r>
              <a:rPr lang="en-US" dirty="0" smtClean="0"/>
              <a:t>ODS with UNIVARIATE procedure</a:t>
            </a:r>
            <a:endParaRPr lang="en-US" dirty="0"/>
          </a:p>
        </p:txBody>
      </p:sp>
    </p:spTree>
    <p:extLst>
      <p:ext uri="{BB962C8B-B14F-4D97-AF65-F5344CB8AC3E}">
        <p14:creationId xmlns:p14="http://schemas.microsoft.com/office/powerpoint/2010/main" val="356850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 6 Preview – Problem A</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11</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smtClean="0"/>
              <a:t>Use the college data from the previous homework assignments</a:t>
            </a:r>
          </a:p>
          <a:p>
            <a:endParaRPr lang="en-US" dirty="0"/>
          </a:p>
          <a:p>
            <a:r>
              <a:rPr lang="en-US" dirty="0" smtClean="0"/>
              <a:t>Create </a:t>
            </a:r>
            <a:r>
              <a:rPr lang="en-US" dirty="0"/>
              <a:t>SAS macro that allows user to select a region and college type and produce a summary report that includes the following information:</a:t>
            </a:r>
          </a:p>
          <a:p>
            <a:pPr lvl="1"/>
            <a:r>
              <a:rPr lang="en-US" dirty="0" smtClean="0"/>
              <a:t>Graphics-level chart of mean salary by rank (</a:t>
            </a:r>
            <a:r>
              <a:rPr lang="en-US" dirty="0" err="1" smtClean="0"/>
              <a:t>Asst</a:t>
            </a:r>
            <a:r>
              <a:rPr lang="en-US" dirty="0" smtClean="0"/>
              <a:t>, </a:t>
            </a:r>
            <a:r>
              <a:rPr lang="en-US" dirty="0" err="1" smtClean="0"/>
              <a:t>Assoc</a:t>
            </a:r>
            <a:r>
              <a:rPr lang="en-US" dirty="0" smtClean="0"/>
              <a:t>, Full), along with total number of faculty (region and type in title)</a:t>
            </a:r>
          </a:p>
          <a:p>
            <a:pPr lvl="1"/>
            <a:r>
              <a:rPr lang="en-US" dirty="0" smtClean="0"/>
              <a:t>Table of t-test results comparing mean salaries between ranks for each state within region and type</a:t>
            </a:r>
          </a:p>
          <a:p>
            <a:endParaRPr lang="en-US" dirty="0" smtClean="0"/>
          </a:p>
          <a:p>
            <a:r>
              <a:rPr lang="en-US" dirty="0" smtClean="0"/>
              <a:t>I will provide initial program to read and combine data and add region</a:t>
            </a:r>
          </a:p>
          <a:p>
            <a:pPr lvl="1"/>
            <a:endParaRPr lang="en-US" dirty="0"/>
          </a:p>
        </p:txBody>
      </p:sp>
    </p:spTree>
    <p:extLst>
      <p:ext uri="{BB962C8B-B14F-4D97-AF65-F5344CB8AC3E}">
        <p14:creationId xmlns:p14="http://schemas.microsoft.com/office/powerpoint/2010/main" val="125166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 6 Preview – Problem B</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12</a:t>
            </a:fld>
            <a:endParaRPr lang="en-US"/>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lstStyle/>
              <a:p>
                <a:r>
                  <a:rPr lang="en-US" dirty="0"/>
                  <a:t>Perform a Monte Carlo simulation to determine coverage probability for </a:t>
                </a:r>
                <a:r>
                  <a:rPr lang="en-US" dirty="0" smtClean="0"/>
                  <a:t>an approximate </a:t>
                </a:r>
                <a:r>
                  <a:rPr lang="en-US" dirty="0"/>
                  <a:t>95% CI for a binomial </a:t>
                </a:r>
                <a:r>
                  <a:rPr lang="en-US" dirty="0" smtClean="0"/>
                  <a:t>probability</a:t>
                </a:r>
              </a:p>
              <a:p>
                <a:endParaRPr lang="en-US" dirty="0"/>
              </a:p>
              <a:p>
                <a:r>
                  <a:rPr lang="en-US" dirty="0" smtClean="0"/>
                  <a:t>Approximate CI formula:  </a:t>
                </a:r>
                <a14:m>
                  <m:oMath xmlns:m="http://schemas.openxmlformats.org/officeDocument/2006/math">
                    <m:f>
                      <m:fPr>
                        <m:ctrlPr>
                          <a:rPr lang="en-US" i="1"/>
                        </m:ctrlPr>
                      </m:fPr>
                      <m:num>
                        <m:r>
                          <a:rPr lang="en-US" i="1"/>
                          <m:t>𝑥</m:t>
                        </m:r>
                      </m:num>
                      <m:den>
                        <m:r>
                          <a:rPr lang="en-US" i="1"/>
                          <m:t>𝑛</m:t>
                        </m:r>
                      </m:den>
                    </m:f>
                    <m:r>
                      <a:rPr lang="en-US" i="1"/>
                      <m:t>±</m:t>
                    </m:r>
                    <m:sSub>
                      <m:sSubPr>
                        <m:ctrlPr>
                          <a:rPr lang="en-US" i="1"/>
                        </m:ctrlPr>
                      </m:sSubPr>
                      <m:e>
                        <m:r>
                          <a:rPr lang="en-US" i="1"/>
                          <m:t>𝑧</m:t>
                        </m:r>
                      </m:e>
                      <m:sub>
                        <m:r>
                          <a:rPr lang="en-US" i="1"/>
                          <m:t>1−</m:t>
                        </m:r>
                        <m:r>
                          <a:rPr lang="en-US" i="1"/>
                          <m:t>𝛼</m:t>
                        </m:r>
                        <m:r>
                          <a:rPr lang="en-US" i="1"/>
                          <m:t>/2</m:t>
                        </m:r>
                      </m:sub>
                    </m:sSub>
                    <m:r>
                      <a:rPr lang="en-US" i="1"/>
                      <m:t>∗</m:t>
                    </m:r>
                    <m:rad>
                      <m:radPr>
                        <m:degHide m:val="on"/>
                        <m:ctrlPr>
                          <a:rPr lang="en-US" i="1"/>
                        </m:ctrlPr>
                      </m:radPr>
                      <m:deg/>
                      <m:e>
                        <m:f>
                          <m:fPr>
                            <m:ctrlPr>
                              <a:rPr lang="en-US" i="1"/>
                            </m:ctrlPr>
                          </m:fPr>
                          <m:num>
                            <m:r>
                              <a:rPr lang="en-US" i="1"/>
                              <m:t>𝑥</m:t>
                            </m:r>
                          </m:num>
                          <m:den>
                            <m:r>
                              <a:rPr lang="en-US" i="1"/>
                              <m:t>𝑛</m:t>
                            </m:r>
                          </m:den>
                        </m:f>
                        <m:d>
                          <m:dPr>
                            <m:ctrlPr>
                              <a:rPr lang="en-US" i="1"/>
                            </m:ctrlPr>
                          </m:dPr>
                          <m:e>
                            <m:r>
                              <a:rPr lang="en-US" i="1"/>
                              <m:t>1−</m:t>
                            </m:r>
                            <m:f>
                              <m:fPr>
                                <m:ctrlPr>
                                  <a:rPr lang="en-US" i="1"/>
                                </m:ctrlPr>
                              </m:fPr>
                              <m:num>
                                <m:r>
                                  <a:rPr lang="en-US" i="1"/>
                                  <m:t>𝑥</m:t>
                                </m:r>
                              </m:num>
                              <m:den>
                                <m:r>
                                  <a:rPr lang="en-US" i="1"/>
                                  <m:t>𝑛</m:t>
                                </m:r>
                              </m:den>
                            </m:f>
                          </m:e>
                        </m:d>
                        <m:r>
                          <a:rPr lang="en-US" i="1"/>
                          <m:t>/</m:t>
                        </m:r>
                        <m:r>
                          <a:rPr lang="en-US" i="1"/>
                          <m:t>𝑛</m:t>
                        </m:r>
                      </m:e>
                    </m:rad>
                  </m:oMath>
                </a14:m>
                <a:endParaRPr lang="en-US" dirty="0"/>
              </a:p>
              <a:p>
                <a:endParaRPr lang="en-US" dirty="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rotWithShape="0">
                <a:blip r:embed="rId2"/>
                <a:stretch>
                  <a:fillRect l="-789" t="-1333" r="-1720"/>
                </a:stretch>
              </a:blipFill>
            </p:spPr>
            <p:txBody>
              <a:bodyPr/>
              <a:lstStyle/>
              <a:p>
                <a:r>
                  <a:rPr lang="en-US">
                    <a:noFill/>
                  </a:rPr>
                  <a:t> </a:t>
                </a:r>
              </a:p>
            </p:txBody>
          </p:sp>
        </mc:Fallback>
      </mc:AlternateContent>
    </p:spTree>
    <p:extLst>
      <p:ext uri="{BB962C8B-B14F-4D97-AF65-F5344CB8AC3E}">
        <p14:creationId xmlns:p14="http://schemas.microsoft.com/office/powerpoint/2010/main" val="1747670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Assignment</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13</a:t>
            </a:fld>
            <a:endParaRPr lang="en-US"/>
          </a:p>
        </p:txBody>
      </p:sp>
      <p:sp>
        <p:nvSpPr>
          <p:cNvPr id="4" name="Content Placeholder 3"/>
          <p:cNvSpPr>
            <a:spLocks noGrp="1"/>
          </p:cNvSpPr>
          <p:nvPr>
            <p:ph sz="quarter" idx="1"/>
          </p:nvPr>
        </p:nvSpPr>
        <p:spPr/>
        <p:txBody>
          <a:bodyPr/>
          <a:lstStyle/>
          <a:p>
            <a:r>
              <a:rPr lang="en-US" dirty="0" smtClean="0"/>
              <a:t>Prepare for in-class homework</a:t>
            </a:r>
          </a:p>
        </p:txBody>
      </p:sp>
    </p:spTree>
    <p:extLst>
      <p:ext uri="{BB962C8B-B14F-4D97-AF65-F5344CB8AC3E}">
        <p14:creationId xmlns:p14="http://schemas.microsoft.com/office/powerpoint/2010/main" val="393784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Slide Number Placeholder 2"/>
          <p:cNvSpPr>
            <a:spLocks noGrp="1"/>
          </p:cNvSpPr>
          <p:nvPr>
            <p:ph type="sldNum" sz="quarter" idx="12"/>
          </p:nvPr>
        </p:nvSpPr>
        <p:spPr/>
        <p:txBody>
          <a:bodyPr/>
          <a:lstStyle/>
          <a:p>
            <a:fld id="{67B3C827-8DA6-4518-9016-ABC7CD0AA8E0}" type="slidenum">
              <a:rPr lang="en-US" smtClean="0"/>
              <a:t>2</a:t>
            </a:fld>
            <a:endParaRPr lang="en-US"/>
          </a:p>
        </p:txBody>
      </p:sp>
      <p:sp>
        <p:nvSpPr>
          <p:cNvPr id="4" name="Content Placeholder 3"/>
          <p:cNvSpPr>
            <a:spLocks noGrp="1"/>
          </p:cNvSpPr>
          <p:nvPr>
            <p:ph sz="quarter" idx="1"/>
          </p:nvPr>
        </p:nvSpPr>
        <p:spPr/>
        <p:txBody>
          <a:bodyPr>
            <a:normAutofit/>
          </a:bodyPr>
          <a:lstStyle/>
          <a:p>
            <a:r>
              <a:rPr lang="en-US" dirty="0" smtClean="0"/>
              <a:t>Questions</a:t>
            </a:r>
          </a:p>
          <a:p>
            <a:r>
              <a:rPr lang="en-US" dirty="0" smtClean="0"/>
              <a:t>Final Exam Preview</a:t>
            </a:r>
          </a:p>
          <a:p>
            <a:r>
              <a:rPr lang="en-US" dirty="0" smtClean="0"/>
              <a:t>Overview of ODS</a:t>
            </a:r>
          </a:p>
          <a:p>
            <a:r>
              <a:rPr lang="en-US" dirty="0" smtClean="0"/>
              <a:t>ODS </a:t>
            </a:r>
            <a:r>
              <a:rPr lang="en-US" dirty="0" smtClean="0"/>
              <a:t>statements</a:t>
            </a:r>
            <a:endParaRPr lang="en-US" dirty="0" smtClean="0"/>
          </a:p>
          <a:p>
            <a:r>
              <a:rPr lang="en-US" dirty="0" smtClean="0"/>
              <a:t>ODS </a:t>
            </a:r>
            <a:r>
              <a:rPr lang="en-US" dirty="0" smtClean="0"/>
              <a:t>destinations</a:t>
            </a:r>
          </a:p>
          <a:p>
            <a:r>
              <a:rPr lang="en-US" dirty="0" smtClean="0"/>
              <a:t>ODS options</a:t>
            </a:r>
          </a:p>
          <a:p>
            <a:r>
              <a:rPr lang="en-US" dirty="0" smtClean="0"/>
              <a:t>Examples</a:t>
            </a:r>
            <a:endParaRPr lang="en-US" dirty="0" smtClean="0"/>
          </a:p>
          <a:p>
            <a:r>
              <a:rPr lang="en-US" dirty="0" smtClean="0"/>
              <a:t>In-class homework preview</a:t>
            </a:r>
          </a:p>
          <a:p>
            <a:r>
              <a:rPr lang="en-US" dirty="0" smtClean="0"/>
              <a:t>Daily assignment</a:t>
            </a:r>
          </a:p>
        </p:txBody>
      </p:sp>
    </p:spTree>
    <p:extLst>
      <p:ext uri="{BB962C8B-B14F-4D97-AF65-F5344CB8AC3E}">
        <p14:creationId xmlns:p14="http://schemas.microsoft.com/office/powerpoint/2010/main" val="386333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 Preview</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3</a:t>
            </a:fld>
            <a:endParaRPr lang="en-US"/>
          </a:p>
        </p:txBody>
      </p:sp>
      <p:sp>
        <p:nvSpPr>
          <p:cNvPr id="4" name="Content Placeholder 3"/>
          <p:cNvSpPr>
            <a:spLocks noGrp="1"/>
          </p:cNvSpPr>
          <p:nvPr>
            <p:ph sz="quarter" idx="1"/>
          </p:nvPr>
        </p:nvSpPr>
        <p:spPr/>
        <p:txBody>
          <a:bodyPr>
            <a:normAutofit fontScale="77500" lnSpcReduction="20000"/>
          </a:bodyPr>
          <a:lstStyle/>
          <a:p>
            <a:r>
              <a:rPr lang="en-US" dirty="0" smtClean="0"/>
              <a:t>Will post exam on Carmen on Wednesday, December 9 before class and discuss it in class</a:t>
            </a:r>
          </a:p>
          <a:p>
            <a:r>
              <a:rPr lang="en-US" dirty="0" smtClean="0"/>
              <a:t>Two linked datasets</a:t>
            </a:r>
          </a:p>
          <a:p>
            <a:r>
              <a:rPr lang="en-US" dirty="0" smtClean="0"/>
              <a:t>Seven tasks</a:t>
            </a:r>
          </a:p>
          <a:p>
            <a:pPr lvl="1"/>
            <a:r>
              <a:rPr lang="en-US" dirty="0" smtClean="0"/>
              <a:t>Input </a:t>
            </a:r>
            <a:r>
              <a:rPr lang="en-US" dirty="0"/>
              <a:t>data</a:t>
            </a:r>
          </a:p>
          <a:p>
            <a:pPr lvl="1"/>
            <a:r>
              <a:rPr lang="en-US" dirty="0"/>
              <a:t>Manipulate </a:t>
            </a:r>
            <a:r>
              <a:rPr lang="en-US" dirty="0" smtClean="0"/>
              <a:t>and combine data</a:t>
            </a:r>
            <a:endParaRPr lang="en-US" dirty="0"/>
          </a:p>
          <a:p>
            <a:pPr lvl="1"/>
            <a:r>
              <a:rPr lang="en-US" dirty="0"/>
              <a:t>Produce </a:t>
            </a:r>
            <a:r>
              <a:rPr lang="en-US" dirty="0" smtClean="0"/>
              <a:t>table of summary statistics</a:t>
            </a:r>
            <a:endParaRPr lang="en-US" dirty="0"/>
          </a:p>
          <a:p>
            <a:pPr lvl="1"/>
            <a:r>
              <a:rPr lang="en-US" dirty="0"/>
              <a:t>Produce </a:t>
            </a:r>
            <a:r>
              <a:rPr lang="en-US" dirty="0" smtClean="0"/>
              <a:t>bar chart</a:t>
            </a:r>
          </a:p>
          <a:p>
            <a:pPr lvl="1"/>
            <a:r>
              <a:rPr lang="en-US" dirty="0" smtClean="0"/>
              <a:t>Produce scatterplots</a:t>
            </a:r>
          </a:p>
          <a:p>
            <a:pPr lvl="1"/>
            <a:r>
              <a:rPr lang="en-US" dirty="0" smtClean="0"/>
              <a:t>Produce summary plot</a:t>
            </a:r>
            <a:endParaRPr lang="en-US" dirty="0"/>
          </a:p>
          <a:p>
            <a:pPr lvl="1"/>
            <a:r>
              <a:rPr lang="en-US" dirty="0"/>
              <a:t>Save data</a:t>
            </a:r>
          </a:p>
          <a:p>
            <a:r>
              <a:rPr lang="en-US" dirty="0" smtClean="0"/>
              <a:t>Several additional conditions</a:t>
            </a:r>
          </a:p>
          <a:p>
            <a:pPr lvl="1"/>
            <a:r>
              <a:rPr lang="en-US" dirty="0" smtClean="0"/>
              <a:t>Program format, titles, </a:t>
            </a:r>
            <a:r>
              <a:rPr lang="en-US" dirty="0" smtClean="0"/>
              <a:t>footnotes, comments</a:t>
            </a:r>
            <a:endParaRPr lang="en-US" dirty="0"/>
          </a:p>
          <a:p>
            <a:r>
              <a:rPr lang="en-US" dirty="0" smtClean="0"/>
              <a:t>Submit ONLY SAS program by 4 pm on Thursday, December 17.</a:t>
            </a:r>
          </a:p>
          <a:p>
            <a:endParaRPr lang="en-US" dirty="0" smtClean="0"/>
          </a:p>
        </p:txBody>
      </p:sp>
    </p:spTree>
    <p:extLst>
      <p:ext uri="{BB962C8B-B14F-4D97-AF65-F5344CB8AC3E}">
        <p14:creationId xmlns:p14="http://schemas.microsoft.com/office/powerpoint/2010/main" val="321899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ODS</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4</a:t>
            </a:fld>
            <a:endParaRPr lang="en-US"/>
          </a:p>
        </p:txBody>
      </p:sp>
      <p:sp>
        <p:nvSpPr>
          <p:cNvPr id="4" name="Content Placeholder 3"/>
          <p:cNvSpPr>
            <a:spLocks noGrp="1"/>
          </p:cNvSpPr>
          <p:nvPr>
            <p:ph sz="quarter" idx="1"/>
          </p:nvPr>
        </p:nvSpPr>
        <p:spPr/>
        <p:txBody>
          <a:bodyPr>
            <a:normAutofit fontScale="70000" lnSpcReduction="20000"/>
          </a:bodyPr>
          <a:lstStyle/>
          <a:p>
            <a:r>
              <a:rPr lang="en-US" dirty="0"/>
              <a:t>The </a:t>
            </a:r>
            <a:r>
              <a:rPr lang="en-US" dirty="0" smtClean="0"/>
              <a:t>SAS Output </a:t>
            </a:r>
            <a:r>
              <a:rPr lang="en-US" dirty="0"/>
              <a:t>Delivery System (ODS) has been designed to overcome the limitations of traditional SAS output and to make it easy to make new formatting options available to users</a:t>
            </a:r>
            <a:r>
              <a:rPr lang="en-US" dirty="0" smtClean="0"/>
              <a:t>.  </a:t>
            </a:r>
            <a:r>
              <a:rPr lang="en-US" dirty="0"/>
              <a:t>ODS is a method of delivering output in a variety of formats and of making the formatted output easy to access. Important features of ODS include the following:</a:t>
            </a:r>
          </a:p>
          <a:p>
            <a:pPr lvl="1"/>
            <a:r>
              <a:rPr lang="en-US" dirty="0"/>
              <a:t>ODS combines raw data with one or more table definitions to produce one or more output objects. These objects can be sent to any or all ODS destinations. The currently available ODS destinations can produce an output data set, traditional </a:t>
            </a:r>
            <a:r>
              <a:rPr lang="en-US" dirty="0" err="1"/>
              <a:t>monospace</a:t>
            </a:r>
            <a:r>
              <a:rPr lang="en-US" dirty="0"/>
              <a:t> output, output that is formatted for a high-resolution printer, and output that is formatted in </a:t>
            </a:r>
            <a:r>
              <a:rPr lang="en-US" dirty="0" err="1"/>
              <a:t>HyperText</a:t>
            </a:r>
            <a:r>
              <a:rPr lang="en-US" dirty="0"/>
              <a:t> Markup Language (HTML).</a:t>
            </a:r>
          </a:p>
          <a:p>
            <a:pPr lvl="1"/>
            <a:r>
              <a:rPr lang="en-US" dirty="0"/>
              <a:t>ODS provides table definitions that define the structure of the output from procedures and from the DATA step. You can customize the output by modifying these definitions or by creating your own.</a:t>
            </a:r>
          </a:p>
          <a:p>
            <a:pPr lvl="1"/>
            <a:r>
              <a:rPr lang="en-US" dirty="0"/>
              <a:t>ODS provides a way for you to choose individual output objects to send to ODS destinations. For instance, PROC UNIVARIATE produces five output objects. You can easily create HTML output, an output data set, traditional Listing output, or Printer output from any or all of these output objects. You can send different output objects to different destinations.</a:t>
            </a:r>
          </a:p>
          <a:p>
            <a:pPr lvl="1"/>
            <a:r>
              <a:rPr lang="en-US" dirty="0"/>
              <a:t>ODS stores a link to each output object in the Results folder in the Results window.</a:t>
            </a:r>
          </a:p>
          <a:p>
            <a:pPr marL="0" indent="0">
              <a:buNone/>
            </a:pPr>
            <a:endParaRPr lang="en-US" dirty="0" smtClean="0"/>
          </a:p>
        </p:txBody>
      </p:sp>
    </p:spTree>
    <p:extLst>
      <p:ext uri="{BB962C8B-B14F-4D97-AF65-F5344CB8AC3E}">
        <p14:creationId xmlns:p14="http://schemas.microsoft.com/office/powerpoint/2010/main" val="97887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ODS Statements</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5</a:t>
            </a:fld>
            <a:endParaRPr lang="en-US"/>
          </a:p>
        </p:txBody>
      </p:sp>
      <p:sp>
        <p:nvSpPr>
          <p:cNvPr id="4" name="Content Placeholder 3"/>
          <p:cNvSpPr>
            <a:spLocks noGrp="1"/>
          </p:cNvSpPr>
          <p:nvPr>
            <p:ph sz="quarter" idx="1"/>
          </p:nvPr>
        </p:nvSpPr>
        <p:spPr/>
        <p:txBody>
          <a:bodyPr>
            <a:normAutofit fontScale="85000" lnSpcReduction="20000"/>
          </a:bodyPr>
          <a:lstStyle/>
          <a:p>
            <a:r>
              <a:rPr lang="en-US" dirty="0" smtClean="0"/>
              <a:t>ODS statements are global statements that can be used anywhere in a SAS program</a:t>
            </a:r>
          </a:p>
          <a:p>
            <a:pPr lvl="1"/>
            <a:r>
              <a:rPr lang="en-US" dirty="0" smtClean="0"/>
              <a:t>Usually either outside DATA/PROCs or inside PROCs</a:t>
            </a:r>
          </a:p>
          <a:p>
            <a:endParaRPr lang="en-US" dirty="0"/>
          </a:p>
          <a:p>
            <a:r>
              <a:rPr lang="en-US" dirty="0" smtClean="0"/>
              <a:t>ODS statements direct/redirect or capture program output</a:t>
            </a:r>
          </a:p>
          <a:p>
            <a:endParaRPr lang="en-US" dirty="0" smtClean="0"/>
          </a:p>
          <a:p>
            <a:r>
              <a:rPr lang="en-US" dirty="0" smtClean="0"/>
              <a:t>ODS statements can also be used to summarize information about output status</a:t>
            </a:r>
          </a:p>
          <a:p>
            <a:endParaRPr lang="en-US" dirty="0"/>
          </a:p>
          <a:p>
            <a:r>
              <a:rPr lang="en-US" dirty="0" smtClean="0"/>
              <a:t>Common uses</a:t>
            </a:r>
          </a:p>
          <a:p>
            <a:pPr lvl="1"/>
            <a:r>
              <a:rPr lang="en-US" dirty="0"/>
              <a:t>Capturing SAS procedure output </a:t>
            </a:r>
            <a:r>
              <a:rPr lang="en-US" dirty="0" smtClean="0"/>
              <a:t>into </a:t>
            </a:r>
            <a:r>
              <a:rPr lang="en-US" dirty="0"/>
              <a:t>SAS </a:t>
            </a:r>
            <a:r>
              <a:rPr lang="en-US" dirty="0" smtClean="0"/>
              <a:t>datasets</a:t>
            </a:r>
            <a:endParaRPr lang="en-US" dirty="0" smtClean="0"/>
          </a:p>
          <a:p>
            <a:pPr lvl="1"/>
            <a:r>
              <a:rPr lang="en-US" dirty="0" smtClean="0"/>
              <a:t>Redirecting </a:t>
            </a:r>
            <a:r>
              <a:rPr lang="en-US" dirty="0" smtClean="0"/>
              <a:t>output </a:t>
            </a:r>
            <a:r>
              <a:rPr lang="en-US" dirty="0"/>
              <a:t>to a </a:t>
            </a:r>
            <a:r>
              <a:rPr lang="en-US" dirty="0" smtClean="0"/>
              <a:t>file</a:t>
            </a:r>
          </a:p>
          <a:p>
            <a:pPr lvl="1"/>
            <a:r>
              <a:rPr lang="en-US" dirty="0" smtClean="0"/>
              <a:t>Selecting/limiting output from procedures</a:t>
            </a:r>
            <a:endParaRPr lang="en-US" dirty="0"/>
          </a:p>
          <a:p>
            <a:pPr lvl="1"/>
            <a:endParaRPr lang="en-US" dirty="0" smtClean="0"/>
          </a:p>
        </p:txBody>
      </p:sp>
    </p:spTree>
    <p:extLst>
      <p:ext uri="{BB962C8B-B14F-4D97-AF65-F5344CB8AC3E}">
        <p14:creationId xmlns:p14="http://schemas.microsoft.com/office/powerpoint/2010/main" val="155476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ODS Destinations</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6</a:t>
            </a:fld>
            <a:endParaRPr lang="en-US"/>
          </a:p>
        </p:txBody>
      </p:sp>
      <p:sp>
        <p:nvSpPr>
          <p:cNvPr id="4" name="Content Placeholder 3"/>
          <p:cNvSpPr>
            <a:spLocks noGrp="1"/>
          </p:cNvSpPr>
          <p:nvPr>
            <p:ph sz="quarter" idx="1"/>
          </p:nvPr>
        </p:nvSpPr>
        <p:spPr/>
        <p:txBody>
          <a:bodyPr/>
          <a:lstStyle/>
          <a:p>
            <a:r>
              <a:rPr lang="en-US" dirty="0"/>
              <a:t>HTML – </a:t>
            </a:r>
            <a:r>
              <a:rPr lang="en-US" dirty="0" smtClean="0"/>
              <a:t>Results Viewer </a:t>
            </a:r>
            <a:r>
              <a:rPr lang="en-US" dirty="0"/>
              <a:t>or HTML file</a:t>
            </a:r>
          </a:p>
          <a:p>
            <a:r>
              <a:rPr lang="en-US" dirty="0" smtClean="0"/>
              <a:t>DOCUMENT</a:t>
            </a:r>
          </a:p>
          <a:p>
            <a:r>
              <a:rPr lang="en-US" dirty="0" smtClean="0"/>
              <a:t>LISTING – OUTPUT window</a:t>
            </a:r>
          </a:p>
          <a:p>
            <a:r>
              <a:rPr lang="en-US" dirty="0" smtClean="0"/>
              <a:t>OUTPUT – SAS dataset</a:t>
            </a:r>
          </a:p>
          <a:p>
            <a:r>
              <a:rPr lang="en-US" dirty="0" smtClean="0"/>
              <a:t>PRINTER – printable output in PCL, PDF, or PS</a:t>
            </a:r>
          </a:p>
          <a:p>
            <a:r>
              <a:rPr lang="en-US" dirty="0" smtClean="0"/>
              <a:t>RTF – RTF file</a:t>
            </a:r>
          </a:p>
          <a:p>
            <a:endParaRPr lang="en-US" dirty="0" smtClean="0"/>
          </a:p>
          <a:p>
            <a:r>
              <a:rPr lang="en-US" dirty="0" smtClean="0"/>
              <a:t>GRAPHICS</a:t>
            </a:r>
            <a:endParaRPr lang="en-US" dirty="0"/>
          </a:p>
          <a:p>
            <a:r>
              <a:rPr lang="en-US" dirty="0"/>
              <a:t>LATEX – </a:t>
            </a:r>
            <a:r>
              <a:rPr lang="en-US" dirty="0" err="1"/>
              <a:t>LaTeX</a:t>
            </a:r>
            <a:r>
              <a:rPr lang="en-US" dirty="0"/>
              <a:t> </a:t>
            </a:r>
            <a:r>
              <a:rPr lang="en-US" dirty="0" smtClean="0"/>
              <a:t>file</a:t>
            </a:r>
            <a:endParaRPr lang="en-US" dirty="0"/>
          </a:p>
        </p:txBody>
      </p:sp>
    </p:spTree>
    <p:extLst>
      <p:ext uri="{BB962C8B-B14F-4D97-AF65-F5344CB8AC3E}">
        <p14:creationId xmlns:p14="http://schemas.microsoft.com/office/powerpoint/2010/main" val="56467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ODS Statements</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7</a:t>
            </a:fld>
            <a:endParaRPr lang="en-US"/>
          </a:p>
        </p:txBody>
      </p:sp>
      <p:sp>
        <p:nvSpPr>
          <p:cNvPr id="4" name="Content Placeholder 3"/>
          <p:cNvSpPr>
            <a:spLocks noGrp="1"/>
          </p:cNvSpPr>
          <p:nvPr>
            <p:ph sz="quarter" idx="1"/>
          </p:nvPr>
        </p:nvSpPr>
        <p:spPr/>
        <p:txBody>
          <a:bodyPr>
            <a:normAutofit fontScale="77500" lnSpcReduction="20000"/>
          </a:bodyPr>
          <a:lstStyle/>
          <a:p>
            <a:r>
              <a:rPr lang="en-US" dirty="0" smtClean="0"/>
              <a:t>Open a destination</a:t>
            </a:r>
          </a:p>
          <a:p>
            <a:pPr lvl="1"/>
            <a:r>
              <a:rPr lang="en-US" dirty="0" smtClean="0"/>
              <a:t>ODS </a:t>
            </a:r>
            <a:r>
              <a:rPr lang="en-US" dirty="0"/>
              <a:t>HTML </a:t>
            </a:r>
            <a:r>
              <a:rPr lang="en-US" i="1" dirty="0"/>
              <a:t>file-specifications</a:t>
            </a:r>
            <a:r>
              <a:rPr lang="en-US" dirty="0"/>
              <a:t>;</a:t>
            </a:r>
          </a:p>
          <a:p>
            <a:pPr lvl="1"/>
            <a:r>
              <a:rPr lang="en-US" dirty="0"/>
              <a:t>ODS LISTING;</a:t>
            </a:r>
          </a:p>
          <a:p>
            <a:pPr lvl="1"/>
            <a:r>
              <a:rPr lang="en-US" dirty="0" smtClean="0"/>
              <a:t>ODS </a:t>
            </a:r>
            <a:r>
              <a:rPr lang="en-US" dirty="0"/>
              <a:t>OUTPUT </a:t>
            </a:r>
            <a:r>
              <a:rPr lang="en-US" i="1" dirty="0"/>
              <a:t>output-object</a:t>
            </a:r>
            <a:r>
              <a:rPr lang="en-US" dirty="0"/>
              <a:t> = </a:t>
            </a:r>
            <a:r>
              <a:rPr lang="en-US" i="1" dirty="0" err="1"/>
              <a:t>datasetname</a:t>
            </a:r>
            <a:r>
              <a:rPr lang="en-US" dirty="0"/>
              <a:t>;</a:t>
            </a:r>
          </a:p>
          <a:p>
            <a:pPr lvl="1"/>
            <a:r>
              <a:rPr lang="en-US" dirty="0"/>
              <a:t>ODS PRINTER </a:t>
            </a:r>
            <a:r>
              <a:rPr lang="en-US" i="1" dirty="0" smtClean="0"/>
              <a:t>file-specifications</a:t>
            </a:r>
            <a:r>
              <a:rPr lang="en-US" dirty="0" smtClean="0"/>
              <a:t>;</a:t>
            </a:r>
            <a:endParaRPr lang="en-US" dirty="0" smtClean="0"/>
          </a:p>
          <a:p>
            <a:pPr lvl="1"/>
            <a:r>
              <a:rPr lang="en-US" dirty="0" smtClean="0"/>
              <a:t>ODS RTF </a:t>
            </a:r>
            <a:r>
              <a:rPr lang="en-US" i="1" dirty="0" smtClean="0"/>
              <a:t>file-specification</a:t>
            </a:r>
            <a:r>
              <a:rPr lang="en-US" dirty="0" smtClean="0"/>
              <a:t>s;</a:t>
            </a:r>
            <a:endParaRPr lang="en-US" dirty="0" smtClean="0"/>
          </a:p>
          <a:p>
            <a:endParaRPr lang="en-US" dirty="0" smtClean="0"/>
          </a:p>
          <a:p>
            <a:r>
              <a:rPr lang="en-US" dirty="0" smtClean="0"/>
              <a:t>Close destination</a:t>
            </a:r>
          </a:p>
          <a:p>
            <a:pPr lvl="1"/>
            <a:r>
              <a:rPr lang="en-US" dirty="0"/>
              <a:t>ODS HTML CLOSE;</a:t>
            </a:r>
          </a:p>
          <a:p>
            <a:pPr lvl="1"/>
            <a:r>
              <a:rPr lang="en-US" dirty="0"/>
              <a:t>ODS LISTING CLOSE;</a:t>
            </a:r>
          </a:p>
          <a:p>
            <a:pPr lvl="1"/>
            <a:r>
              <a:rPr lang="en-US" dirty="0"/>
              <a:t>ODS OUTPUT CLOSE;</a:t>
            </a:r>
          </a:p>
          <a:p>
            <a:pPr lvl="1"/>
            <a:r>
              <a:rPr lang="en-US" dirty="0"/>
              <a:t>ODS PRINTER CLOSE;</a:t>
            </a:r>
          </a:p>
          <a:p>
            <a:pPr lvl="1"/>
            <a:r>
              <a:rPr lang="en-US" dirty="0"/>
              <a:t>ODS RTF CLOSE;</a:t>
            </a:r>
          </a:p>
          <a:p>
            <a:pPr lvl="1"/>
            <a:r>
              <a:rPr lang="en-US" dirty="0"/>
              <a:t>ODS _ALL_ CLOSE;</a:t>
            </a:r>
          </a:p>
          <a:p>
            <a:endParaRPr lang="en-US" dirty="0"/>
          </a:p>
          <a:p>
            <a:r>
              <a:rPr lang="en-US" i="1" dirty="0"/>
              <a:t>file-specifications</a:t>
            </a:r>
            <a:r>
              <a:rPr lang="en-US" dirty="0"/>
              <a:t> define file name, TOC file, page contents</a:t>
            </a:r>
          </a:p>
          <a:p>
            <a:pPr marL="0" indent="0">
              <a:buNone/>
            </a:pPr>
            <a:endParaRPr lang="en-US" dirty="0" smtClean="0"/>
          </a:p>
        </p:txBody>
      </p:sp>
    </p:spTree>
    <p:extLst>
      <p:ext uri="{BB962C8B-B14F-4D97-AF65-F5344CB8AC3E}">
        <p14:creationId xmlns:p14="http://schemas.microsoft.com/office/powerpoint/2010/main" val="228711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ODS Statements</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8</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smtClean="0"/>
              <a:t>Choose </a:t>
            </a:r>
            <a:r>
              <a:rPr lang="en-US" dirty="0"/>
              <a:t>parts of procedure output</a:t>
            </a:r>
          </a:p>
          <a:p>
            <a:pPr lvl="1"/>
            <a:r>
              <a:rPr lang="en-US" dirty="0"/>
              <a:t>ODS EXCLUDE &lt;ODS-destination&gt; </a:t>
            </a:r>
            <a:r>
              <a:rPr lang="en-US" i="1" dirty="0"/>
              <a:t>output-objects</a:t>
            </a:r>
            <a:r>
              <a:rPr lang="en-US" dirty="0"/>
              <a:t>;</a:t>
            </a:r>
          </a:p>
          <a:p>
            <a:pPr lvl="1"/>
            <a:r>
              <a:rPr lang="en-US" dirty="0"/>
              <a:t>ODS SELECT &lt;ODS-destination&gt; </a:t>
            </a:r>
            <a:r>
              <a:rPr lang="en-US" i="1" dirty="0"/>
              <a:t>output-objects</a:t>
            </a:r>
            <a:r>
              <a:rPr lang="en-US" dirty="0"/>
              <a:t>;</a:t>
            </a:r>
          </a:p>
          <a:p>
            <a:endParaRPr lang="en-US" dirty="0"/>
          </a:p>
          <a:p>
            <a:r>
              <a:rPr lang="en-US" dirty="0"/>
              <a:t>Show current ODS status</a:t>
            </a:r>
          </a:p>
          <a:p>
            <a:pPr lvl="1"/>
            <a:r>
              <a:rPr lang="en-US" dirty="0"/>
              <a:t>ODS SHOW; </a:t>
            </a:r>
          </a:p>
          <a:p>
            <a:endParaRPr lang="en-US" dirty="0"/>
          </a:p>
          <a:p>
            <a:r>
              <a:rPr lang="en-US" dirty="0"/>
              <a:t>List available output objects</a:t>
            </a:r>
          </a:p>
          <a:p>
            <a:pPr lvl="1"/>
            <a:r>
              <a:rPr lang="en-US" dirty="0"/>
              <a:t>ODS TRACE ON/OFF; </a:t>
            </a:r>
          </a:p>
          <a:p>
            <a:endParaRPr lang="en-US" dirty="0" smtClean="0"/>
          </a:p>
          <a:p>
            <a:r>
              <a:rPr lang="en-US" i="1" dirty="0"/>
              <a:t>output-object</a:t>
            </a:r>
            <a:r>
              <a:rPr lang="en-US" dirty="0"/>
              <a:t> is the SAS name for an element of a procedure </a:t>
            </a:r>
            <a:r>
              <a:rPr lang="en-US" dirty="0" smtClean="0"/>
              <a:t>output</a:t>
            </a:r>
            <a:endParaRPr lang="en-US" dirty="0"/>
          </a:p>
        </p:txBody>
      </p:sp>
    </p:spTree>
    <p:extLst>
      <p:ext uri="{BB962C8B-B14F-4D97-AF65-F5344CB8AC3E}">
        <p14:creationId xmlns:p14="http://schemas.microsoft.com/office/powerpoint/2010/main" val="192513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Detail on ODS PRINTER</a:t>
            </a:r>
            <a:endParaRPr lang="en-US" dirty="0"/>
          </a:p>
        </p:txBody>
      </p:sp>
      <p:sp>
        <p:nvSpPr>
          <p:cNvPr id="3" name="Slide Number Placeholder 2"/>
          <p:cNvSpPr>
            <a:spLocks noGrp="1"/>
          </p:cNvSpPr>
          <p:nvPr>
            <p:ph type="sldNum" sz="quarter" idx="12"/>
          </p:nvPr>
        </p:nvSpPr>
        <p:spPr/>
        <p:txBody>
          <a:bodyPr/>
          <a:lstStyle/>
          <a:p>
            <a:fld id="{67B3C827-8DA6-4518-9016-ABC7CD0AA8E0}" type="slidenum">
              <a:rPr lang="en-US" smtClean="0"/>
              <a:t>9</a:t>
            </a:fld>
            <a:endParaRPr lang="en-US"/>
          </a:p>
        </p:txBody>
      </p:sp>
      <p:sp>
        <p:nvSpPr>
          <p:cNvPr id="4" name="Content Placeholder 3"/>
          <p:cNvSpPr>
            <a:spLocks noGrp="1"/>
          </p:cNvSpPr>
          <p:nvPr>
            <p:ph sz="quarter" idx="1"/>
          </p:nvPr>
        </p:nvSpPr>
        <p:spPr/>
        <p:txBody>
          <a:bodyPr/>
          <a:lstStyle/>
          <a:p>
            <a:r>
              <a:rPr lang="en-US" dirty="0" smtClean="0"/>
              <a:t>ODS PRINTER &lt;action&gt;; </a:t>
            </a:r>
          </a:p>
          <a:p>
            <a:pPr lvl="1"/>
            <a:r>
              <a:rPr lang="en-US" dirty="0" smtClean="0"/>
              <a:t>CLOSE</a:t>
            </a:r>
            <a:r>
              <a:rPr lang="en-US" dirty="0"/>
              <a:t>, EXCLUDE, SELECT, SHOW</a:t>
            </a:r>
          </a:p>
          <a:p>
            <a:endParaRPr lang="en-US" dirty="0"/>
          </a:p>
          <a:p>
            <a:r>
              <a:rPr lang="en-US" dirty="0" smtClean="0"/>
              <a:t>ODS PRINTER &lt;options&gt;;</a:t>
            </a:r>
          </a:p>
          <a:p>
            <a:pPr lvl="1"/>
            <a:r>
              <a:rPr lang="en-US" dirty="0" smtClean="0"/>
              <a:t>FILE=</a:t>
            </a:r>
            <a:r>
              <a:rPr lang="en-US" i="1" dirty="0" smtClean="0"/>
              <a:t>filename </a:t>
            </a:r>
            <a:r>
              <a:rPr lang="en-US" dirty="0" smtClean="0"/>
              <a:t>or </a:t>
            </a:r>
            <a:r>
              <a:rPr lang="en-US" i="1" dirty="0" err="1" smtClean="0"/>
              <a:t>fileref</a:t>
            </a:r>
            <a:r>
              <a:rPr lang="en-US" dirty="0" smtClean="0"/>
              <a:t>;</a:t>
            </a:r>
            <a:endParaRPr lang="en-US" i="1" dirty="0" smtClean="0"/>
          </a:p>
          <a:p>
            <a:pPr lvl="1"/>
            <a:r>
              <a:rPr lang="en-US" dirty="0" smtClean="0"/>
              <a:t>PRINTER = </a:t>
            </a:r>
            <a:r>
              <a:rPr lang="en-US" i="1" dirty="0" err="1" smtClean="0"/>
              <a:t>printername</a:t>
            </a:r>
            <a:r>
              <a:rPr lang="en-US" dirty="0" smtClean="0"/>
              <a:t>;</a:t>
            </a:r>
          </a:p>
          <a:p>
            <a:pPr lvl="1"/>
            <a:r>
              <a:rPr lang="en-US" dirty="0" smtClean="0"/>
              <a:t>PDF, PCL, PS</a:t>
            </a:r>
          </a:p>
          <a:p>
            <a:pPr lvl="1"/>
            <a:r>
              <a:rPr lang="en-US" dirty="0" smtClean="0"/>
              <a:t>File reference information </a:t>
            </a:r>
          </a:p>
          <a:p>
            <a:pPr lvl="2"/>
            <a:r>
              <a:rPr lang="en-US" dirty="0" smtClean="0"/>
              <a:t>AUTHOR=, TITLE=, SUBJECT=, TEXT=</a:t>
            </a:r>
            <a:endParaRPr lang="en-US" dirty="0"/>
          </a:p>
          <a:p>
            <a:pPr lvl="1"/>
            <a:endParaRPr lang="en-US" dirty="0" smtClean="0"/>
          </a:p>
        </p:txBody>
      </p:sp>
    </p:spTree>
    <p:extLst>
      <p:ext uri="{BB962C8B-B14F-4D97-AF65-F5344CB8AC3E}">
        <p14:creationId xmlns:p14="http://schemas.microsoft.com/office/powerpoint/2010/main" val="39934902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11729</TotalTime>
  <Words>759</Words>
  <Application>Microsoft Office PowerPoint</Application>
  <PresentationFormat>On-screen Show (4:3)</PresentationFormat>
  <Paragraphs>125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Georgia</vt:lpstr>
      <vt:lpstr>Wingdings</vt:lpstr>
      <vt:lpstr>Wingdings 2</vt:lpstr>
      <vt:lpstr>Civic</vt:lpstr>
      <vt:lpstr>Output Delivery System (ODS)</vt:lpstr>
      <vt:lpstr>Lecture Outline</vt:lpstr>
      <vt:lpstr>Final Exam Preview</vt:lpstr>
      <vt:lpstr>Overview of ODS</vt:lpstr>
      <vt:lpstr>SAS ODS Statements</vt:lpstr>
      <vt:lpstr>ODS Destinations</vt:lpstr>
      <vt:lpstr>ODS Statements</vt:lpstr>
      <vt:lpstr>More ODS Statements</vt:lpstr>
      <vt:lpstr>More Detail on ODS PRINTER</vt:lpstr>
      <vt:lpstr>Examples</vt:lpstr>
      <vt:lpstr>HW 6 Preview – Problem A</vt:lpstr>
      <vt:lpstr>HW 6 Preview – Problem B</vt:lpstr>
      <vt:lpstr>Daily 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with SAS®</dc:title>
  <dc:creator>Steven J Naber</dc:creator>
  <cp:lastModifiedBy>Steve Naber</cp:lastModifiedBy>
  <cp:revision>233</cp:revision>
  <dcterms:created xsi:type="dcterms:W3CDTF">2013-08-14T15:28:58Z</dcterms:created>
  <dcterms:modified xsi:type="dcterms:W3CDTF">2015-12-02T19:33:54Z</dcterms:modified>
</cp:coreProperties>
</file>