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80" r:id="rId4"/>
    <p:sldId id="271" r:id="rId5"/>
    <p:sldId id="272" r:id="rId6"/>
    <p:sldId id="273" r:id="rId7"/>
    <p:sldId id="277" r:id="rId8"/>
    <p:sldId id="275" r:id="rId9"/>
    <p:sldId id="274" r:id="rId10"/>
    <p:sldId id="281" r:id="rId11"/>
    <p:sldId id="279" r:id="rId12"/>
    <p:sldId id="282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910C53-3122-4B06-84DF-94B842B0E371}">
          <p14:sldIdLst>
            <p14:sldId id="256"/>
            <p14:sldId id="257"/>
            <p14:sldId id="280"/>
            <p14:sldId id="271"/>
            <p14:sldId id="272"/>
            <p14:sldId id="273"/>
            <p14:sldId id="277"/>
            <p14:sldId id="275"/>
            <p14:sldId id="274"/>
            <p14:sldId id="281"/>
            <p14:sldId id="279"/>
            <p14:sldId id="282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12/7/2015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12/7/2015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support.sas.com/documentation/cdl/en/sqlproc/63043/HTML/default/n0gwogdxntzooun1azrzwrwrqvzq.htm" TargetMode="External"/><Relationship Id="rId3" Type="http://schemas.openxmlformats.org/officeDocument/2006/relationships/hyperlink" Target="http://support.sas.com/documentation/cdl/en/sqlproc/63043/HTML/default/n1tupenuhmu1j0n19d3curl9igt4.htm" TargetMode="External"/><Relationship Id="rId7" Type="http://schemas.openxmlformats.org/officeDocument/2006/relationships/hyperlink" Target="http://support.sas.com/documentation/cdl/en/sqlproc/63043/HTML/default/p1n8ntmltj8ct6n1hso7x2ys6sbw.htm" TargetMode="External"/><Relationship Id="rId2" Type="http://schemas.openxmlformats.org/officeDocument/2006/relationships/hyperlink" Target="http://support.sas.com/documentation/cdl/en/sqlproc/63043/HTML/default/n0mo9ak7pmhfjhn1fw5crkp17jg0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upport.sas.com/documentation/cdl/en/sqlproc/63043/HTML/default/n16ee3ciphxlean1wug0v9i913jw.htm" TargetMode="External"/><Relationship Id="rId5" Type="http://schemas.openxmlformats.org/officeDocument/2006/relationships/hyperlink" Target="http://support.sas.com/documentation/cdl/en/sqlproc/63043/HTML/default/n117kov8xnm98rn192nhjrpol85l.htm" TargetMode="External"/><Relationship Id="rId4" Type="http://schemas.openxmlformats.org/officeDocument/2006/relationships/hyperlink" Target="http://support.sas.com/documentation/cdl/en/sqlproc/63043/HTML/default/p032kh1u64jeqnn1veikcunfzmoh.ht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SQl/default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sas.com/documentation/onlinedoc/91pdf/sasdoc_91/base_sqlproc_6992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v8doc.sas.com/sashtml/proc/z0146905.htm#zassthr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 dirty="0"/>
              <a:t>Lecture </a:t>
            </a:r>
            <a:r>
              <a:rPr lang="en-US" dirty="0" smtClean="0"/>
              <a:t>39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PROC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 Syntax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hlinkClick r:id="rId2" tooltip="Description of syntax: SELECT Clause"/>
              </a:rPr>
              <a:t>SELECT</a:t>
            </a:r>
            <a:r>
              <a:rPr lang="en-US" dirty="0"/>
              <a:t> &lt;DISTINCT&gt; </a:t>
            </a:r>
            <a:r>
              <a:rPr lang="en-US" i="1" dirty="0"/>
              <a:t>object-item</a:t>
            </a:r>
            <a:r>
              <a:rPr lang="en-US" dirty="0"/>
              <a:t> &lt;, …</a:t>
            </a:r>
            <a:r>
              <a:rPr lang="en-US" i="1" dirty="0"/>
              <a:t>object-item</a:t>
            </a:r>
            <a:r>
              <a:rPr lang="en-US" dirty="0"/>
              <a:t>&gt;&lt;</a:t>
            </a:r>
            <a:r>
              <a:rPr lang="en-US" dirty="0">
                <a:hlinkClick r:id="rId3" tooltip="Description of syntax: INTO Clause"/>
              </a:rPr>
              <a:t>INTO </a:t>
            </a:r>
            <a:r>
              <a:rPr lang="en-US" i="1" dirty="0"/>
              <a:t>macro-variable-specification</a:t>
            </a:r>
            <a:r>
              <a:rPr lang="en-US" dirty="0"/>
              <a:t> &lt;, … </a:t>
            </a:r>
            <a:r>
              <a:rPr lang="en-US" i="1" dirty="0"/>
              <a:t>macro-variable-specification</a:t>
            </a:r>
            <a:r>
              <a:rPr lang="en-US" dirty="0"/>
              <a:t>&gt;&gt;</a:t>
            </a:r>
          </a:p>
          <a:p>
            <a:pPr lvl="1"/>
            <a:r>
              <a:rPr lang="en-US" b="1" dirty="0">
                <a:hlinkClick r:id="rId4" tooltip="Description of syntax: FROM Clause"/>
              </a:rPr>
              <a:t>FROM</a:t>
            </a:r>
            <a:r>
              <a:rPr lang="en-US" dirty="0"/>
              <a:t> </a:t>
            </a:r>
            <a:r>
              <a:rPr lang="en-US" i="1" dirty="0"/>
              <a:t>from-list</a:t>
            </a:r>
            <a:endParaRPr lang="en-US" dirty="0"/>
          </a:p>
          <a:p>
            <a:pPr lvl="1"/>
            <a:r>
              <a:rPr lang="en-US" dirty="0"/>
              <a:t>&lt;</a:t>
            </a:r>
            <a:r>
              <a:rPr lang="en-US" dirty="0">
                <a:hlinkClick r:id="rId5" tooltip="Description of syntax: WHERE Clause"/>
              </a:rPr>
              <a:t>WHERE</a:t>
            </a:r>
            <a:r>
              <a:rPr lang="en-US" dirty="0"/>
              <a:t> </a:t>
            </a:r>
            <a:r>
              <a:rPr lang="en-US" dirty="0" err="1"/>
              <a:t>sql</a:t>
            </a:r>
            <a:r>
              <a:rPr lang="en-US" dirty="0"/>
              <a:t>-expression&gt;</a:t>
            </a:r>
          </a:p>
          <a:p>
            <a:pPr lvl="1"/>
            <a:r>
              <a:rPr lang="en-US" dirty="0"/>
              <a:t>&lt;</a:t>
            </a:r>
            <a:r>
              <a:rPr lang="en-US" dirty="0">
                <a:hlinkClick r:id="rId6" tooltip="Description of syntax: GROUP BY Clause"/>
              </a:rPr>
              <a:t>GROUP BY</a:t>
            </a:r>
            <a:r>
              <a:rPr lang="en-US" dirty="0"/>
              <a:t> </a:t>
            </a:r>
            <a:r>
              <a:rPr lang="en-US" i="1" dirty="0"/>
              <a:t>group-by-item</a:t>
            </a:r>
            <a:r>
              <a:rPr lang="en-US" dirty="0"/>
              <a:t> &lt;, … </a:t>
            </a:r>
            <a:r>
              <a:rPr lang="en-US" i="1" dirty="0"/>
              <a:t>group-by-item</a:t>
            </a:r>
            <a:r>
              <a:rPr lang="en-US" dirty="0"/>
              <a:t>&gt;&gt;</a:t>
            </a:r>
          </a:p>
          <a:p>
            <a:pPr lvl="1"/>
            <a:r>
              <a:rPr lang="en-US" dirty="0"/>
              <a:t>&lt;</a:t>
            </a:r>
            <a:r>
              <a:rPr lang="en-US" dirty="0">
                <a:hlinkClick r:id="rId7" tooltip="Description of syntax: HAVING Clause"/>
              </a:rPr>
              <a:t>HAVING</a:t>
            </a:r>
            <a:r>
              <a:rPr lang="en-US" dirty="0"/>
              <a:t> </a:t>
            </a:r>
            <a:r>
              <a:rPr lang="en-US" dirty="0" err="1"/>
              <a:t>sql</a:t>
            </a:r>
            <a:r>
              <a:rPr lang="en-US" dirty="0"/>
              <a:t>-expression&gt;</a:t>
            </a:r>
          </a:p>
          <a:p>
            <a:pPr lvl="1"/>
            <a:r>
              <a:rPr lang="en-US" dirty="0"/>
              <a:t>&lt;</a:t>
            </a:r>
            <a:r>
              <a:rPr lang="en-US" dirty="0">
                <a:hlinkClick r:id="rId8" tooltip="Description of syntax: ORDER BY Clause"/>
              </a:rPr>
              <a:t>ORDER BY</a:t>
            </a:r>
            <a:r>
              <a:rPr lang="en-US" dirty="0"/>
              <a:t> </a:t>
            </a:r>
            <a:r>
              <a:rPr lang="en-US" i="1" dirty="0"/>
              <a:t>order-by-item</a:t>
            </a:r>
            <a:r>
              <a:rPr lang="en-US" dirty="0"/>
              <a:t> &lt;, … </a:t>
            </a:r>
            <a:r>
              <a:rPr lang="en-US" i="1" dirty="0"/>
              <a:t>order-by-item</a:t>
            </a:r>
            <a:r>
              <a:rPr lang="en-US" dirty="0"/>
              <a:t>&gt;&gt;;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0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Pepper data</a:t>
            </a:r>
          </a:p>
          <a:p>
            <a:pPr lvl="1"/>
            <a:r>
              <a:rPr lang="en-US" dirty="0"/>
              <a:t>Read all 5 Excel worksheets</a:t>
            </a:r>
          </a:p>
          <a:p>
            <a:pPr lvl="1"/>
            <a:r>
              <a:rPr lang="en-US" dirty="0"/>
              <a:t>Add pepper type</a:t>
            </a:r>
          </a:p>
          <a:p>
            <a:pPr lvl="1"/>
            <a:r>
              <a:rPr lang="en-US" dirty="0"/>
              <a:t>Skip extraneous </a:t>
            </a:r>
            <a:r>
              <a:rPr lang="en-US" dirty="0" smtClean="0"/>
              <a:t>columns and rows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Health risk factor data</a:t>
            </a:r>
          </a:p>
          <a:p>
            <a:pPr lvl="1"/>
            <a:r>
              <a:rPr lang="en-US" dirty="0" smtClean="0"/>
              <a:t>Read</a:t>
            </a:r>
            <a:r>
              <a:rPr lang="en-US" dirty="0"/>
              <a:t>, sort and join 4 datasets</a:t>
            </a:r>
          </a:p>
          <a:p>
            <a:endParaRPr lang="en-US" dirty="0"/>
          </a:p>
          <a:p>
            <a:r>
              <a:rPr lang="en-US" dirty="0" smtClean="0"/>
              <a:t>Reading and manipulating banking data</a:t>
            </a:r>
          </a:p>
        </p:txBody>
      </p:sp>
    </p:spTree>
    <p:extLst>
      <p:ext uri="{BB962C8B-B14F-4D97-AF65-F5344CB8AC3E}">
        <p14:creationId xmlns:p14="http://schemas.microsoft.com/office/powerpoint/2010/main" val="7406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PROC SQL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Look at SAS Procedure Guide for more information about SQL language and its SAS application</a:t>
            </a:r>
          </a:p>
          <a:p>
            <a:endParaRPr lang="en-US" dirty="0"/>
          </a:p>
          <a:p>
            <a:r>
              <a:rPr lang="en-US" dirty="0" smtClean="0"/>
              <a:t>Especially look at EXAMPLES in Procedure Guide to see various implementations of SQL in SAS</a:t>
            </a:r>
          </a:p>
          <a:p>
            <a:endParaRPr lang="en-US" dirty="0"/>
          </a:p>
          <a:p>
            <a:r>
              <a:rPr lang="en-US"/>
              <a:t>See </a:t>
            </a:r>
            <a:r>
              <a:rPr lang="en-US">
                <a:hlinkClick r:id="rId2"/>
              </a:rPr>
              <a:t>http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www.w3schools.com/SQl/default.asp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758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Look at SAS reference material for information about IN= statement and </a:t>
            </a:r>
            <a:r>
              <a:rPr lang="en-US" dirty="0" err="1" smtClean="0"/>
              <a:t>FIRST.</a:t>
            </a:r>
            <a:r>
              <a:rPr lang="en-US" i="1" dirty="0" err="1" smtClean="0"/>
              <a:t>vbl</a:t>
            </a:r>
            <a:r>
              <a:rPr lang="en-US" dirty="0" smtClean="0"/>
              <a:t> statement</a:t>
            </a:r>
          </a:p>
          <a:p>
            <a:endParaRPr lang="en-US" dirty="0"/>
          </a:p>
          <a:p>
            <a:r>
              <a:rPr lang="en-US" dirty="0" smtClean="0"/>
              <a:t>Prepare for final exam</a:t>
            </a:r>
          </a:p>
        </p:txBody>
      </p:sp>
    </p:spTree>
    <p:extLst>
      <p:ext uri="{BB962C8B-B14F-4D97-AF65-F5344CB8AC3E}">
        <p14:creationId xmlns:p14="http://schemas.microsoft.com/office/powerpoint/2010/main" val="393784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</a:p>
          <a:p>
            <a:r>
              <a:rPr lang="en-US" dirty="0" smtClean="0"/>
              <a:t>What is SQL</a:t>
            </a:r>
          </a:p>
          <a:p>
            <a:r>
              <a:rPr lang="en-US" dirty="0" smtClean="0"/>
              <a:t>Overview of PROC SQL</a:t>
            </a:r>
          </a:p>
          <a:p>
            <a:r>
              <a:rPr lang="en-US" dirty="0" smtClean="0"/>
              <a:t>Implementation of SQL in SAS</a:t>
            </a:r>
          </a:p>
          <a:p>
            <a:r>
              <a:rPr lang="en-US" dirty="0" smtClean="0"/>
              <a:t>Running SQL in SAS</a:t>
            </a:r>
          </a:p>
          <a:p>
            <a:r>
              <a:rPr lang="en-US" dirty="0" smtClean="0"/>
              <a:t>SQL Statements</a:t>
            </a:r>
          </a:p>
          <a:p>
            <a:r>
              <a:rPr lang="en-US" dirty="0" smtClean="0"/>
              <a:t>General Syntax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Daily assignment</a:t>
            </a:r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Structured Query Language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pecial-purpose </a:t>
            </a:r>
            <a:r>
              <a:rPr lang="en-US" dirty="0"/>
              <a:t>programming language designed for managing data held in a relational database </a:t>
            </a:r>
            <a:r>
              <a:rPr lang="en-US" dirty="0" smtClean="0"/>
              <a:t>management </a:t>
            </a:r>
            <a:r>
              <a:rPr lang="en-US" dirty="0"/>
              <a:t>system (RDBMS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Separate language apart from software that can be used in conjunction with numerous software packages</a:t>
            </a:r>
          </a:p>
          <a:p>
            <a:endParaRPr lang="en-US" dirty="0"/>
          </a:p>
          <a:p>
            <a:r>
              <a:rPr lang="en-US" dirty="0"/>
              <a:t>SQL consists of a data definition language and a data manipulation </a:t>
            </a:r>
            <a:r>
              <a:rPr lang="en-US" dirty="0" smtClean="0"/>
              <a:t>language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cope </a:t>
            </a:r>
            <a:r>
              <a:rPr lang="en-US" dirty="0"/>
              <a:t>of SQL includes data insert, query, update and delete, schema creation and modification, and data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30885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PROC SQL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SQL procedure implements Structured Query Language (SQL) </a:t>
            </a:r>
            <a:r>
              <a:rPr lang="en-US" dirty="0" smtClean="0"/>
              <a:t>within </a:t>
            </a:r>
            <a:r>
              <a:rPr lang="en-US" dirty="0"/>
              <a:t>the SAS System.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SAS System's SQL procedure enables you to</a:t>
            </a:r>
          </a:p>
          <a:p>
            <a:pPr lvl="1"/>
            <a:r>
              <a:rPr lang="en-US" dirty="0"/>
              <a:t>retrieve and manipulate data that are stored in </a:t>
            </a:r>
            <a:r>
              <a:rPr lang="en-US" dirty="0" smtClean="0"/>
              <a:t>database tables </a:t>
            </a:r>
            <a:r>
              <a:rPr lang="en-US" dirty="0"/>
              <a:t>or views.</a:t>
            </a:r>
          </a:p>
          <a:p>
            <a:pPr lvl="1"/>
            <a:r>
              <a:rPr lang="en-US" dirty="0"/>
              <a:t>create tables, views, and indexes on columns in tables.</a:t>
            </a:r>
          </a:p>
          <a:p>
            <a:pPr lvl="1"/>
            <a:r>
              <a:rPr lang="en-US" dirty="0"/>
              <a:t>create SAS macro variables that contain values from rows in a query's result.</a:t>
            </a:r>
          </a:p>
          <a:p>
            <a:pPr lvl="1"/>
            <a:r>
              <a:rPr lang="en-US" dirty="0"/>
              <a:t>add or modify the data values in a table's columns or insert and delete rows. You can also modify the table itself by adding, modifying, or dropping columns.</a:t>
            </a:r>
          </a:p>
          <a:p>
            <a:pPr lvl="1"/>
            <a:r>
              <a:rPr lang="en-US" dirty="0"/>
              <a:t>send DBMS-specific SQL statements to a database management system (DBMS) and </a:t>
            </a:r>
            <a:r>
              <a:rPr lang="en-US" dirty="0" smtClean="0"/>
              <a:t>retrieve </a:t>
            </a:r>
            <a:r>
              <a:rPr lang="en-US" dirty="0"/>
              <a:t>DBMS data.</a:t>
            </a:r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support.sas.com/documentation/onlinedoc/91pdf/sasdoc_91/base_sqlproc_6992.pdf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88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 SAS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PROC SQL </a:t>
            </a:r>
            <a:r>
              <a:rPr lang="en-US" b="1" dirty="0"/>
              <a:t>table</a:t>
            </a:r>
            <a:r>
              <a:rPr lang="en-US" dirty="0"/>
              <a:t> is synonymous with a SAS data file and has a member type of DATA. You can use PROC SQL tables as input into DATA steps and procedures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In PROC SQL terminology, a </a:t>
            </a:r>
            <a:r>
              <a:rPr lang="en-US" b="1" dirty="0"/>
              <a:t>row</a:t>
            </a:r>
            <a:r>
              <a:rPr lang="en-US" dirty="0"/>
              <a:t> in a table is the same as an </a:t>
            </a:r>
            <a:r>
              <a:rPr lang="en-US" b="1" dirty="0"/>
              <a:t>observation</a:t>
            </a:r>
            <a:r>
              <a:rPr lang="en-US" dirty="0"/>
              <a:t> in a SAS data file. A </a:t>
            </a:r>
            <a:r>
              <a:rPr lang="en-US" b="1" dirty="0"/>
              <a:t>column</a:t>
            </a:r>
            <a:r>
              <a:rPr lang="en-US" dirty="0"/>
              <a:t> is the same as a </a:t>
            </a:r>
            <a:r>
              <a:rPr lang="en-US" b="1" dirty="0"/>
              <a:t>variable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dirty="0" smtClean="0"/>
              <a:t>can create </a:t>
            </a:r>
            <a:r>
              <a:rPr lang="en-US" dirty="0"/>
              <a:t>PROC SQL tables from SAS data files, from SAS data views, or from DBMS tables using PROC SQL's Pass-Through Facility. The Pass-Through Facility is described in </a:t>
            </a:r>
            <a:r>
              <a:rPr lang="en-US" dirty="0">
                <a:hlinkClick r:id="rId2"/>
              </a:rPr>
              <a:t>Connecting to a DBMS Using the SQL Procedure Pass-Through </a:t>
            </a:r>
            <a:r>
              <a:rPr lang="en-US" dirty="0" smtClean="0">
                <a:hlinkClick r:id="rId2"/>
              </a:rPr>
              <a:t>Facility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4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SQL in SAS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900" dirty="0"/>
              <a:t>Because PROC SQL implements Structured Query Language, it works somewhat differently from other base SAS </a:t>
            </a:r>
            <a:r>
              <a:rPr lang="en-US" sz="2900" dirty="0" smtClean="0"/>
              <a:t>procedures</a:t>
            </a:r>
            <a:endParaRPr lang="en-US" sz="2900" dirty="0"/>
          </a:p>
          <a:p>
            <a:pPr lvl="1"/>
            <a:r>
              <a:rPr lang="en-US" sz="2300" dirty="0"/>
              <a:t>You do not need to repeat the PROC SQL statement with each SQL statement. You need only to repeat the PROC SQL statement if you execute a DATA step or another SAS procedure between statements.</a:t>
            </a:r>
          </a:p>
          <a:p>
            <a:pPr lvl="1"/>
            <a:r>
              <a:rPr lang="en-US" sz="2300" dirty="0"/>
              <a:t>SQL procedure statements are divided into clauses. </a:t>
            </a:r>
            <a:r>
              <a:rPr lang="en-US" sz="2300" dirty="0" smtClean="0"/>
              <a:t> For </a:t>
            </a:r>
            <a:r>
              <a:rPr lang="en-US" sz="2300" dirty="0"/>
              <a:t>example, the most basic SELECT statement contains the SELECT and FROM clauses. </a:t>
            </a:r>
            <a:r>
              <a:rPr lang="en-US" sz="2300" dirty="0" smtClean="0"/>
              <a:t> Items </a:t>
            </a:r>
            <a:r>
              <a:rPr lang="en-US" sz="2300" dirty="0"/>
              <a:t>within clauses are separated with commas in SQL, not with blanks as in the SAS System. </a:t>
            </a:r>
            <a:r>
              <a:rPr lang="en-US" sz="2300" dirty="0" smtClean="0"/>
              <a:t> For </a:t>
            </a:r>
            <a:r>
              <a:rPr lang="en-US" sz="2300" dirty="0"/>
              <a:t>example, if you list three columns in the SELECT clause, the columns are separated with commas.</a:t>
            </a:r>
          </a:p>
          <a:p>
            <a:pPr lvl="1"/>
            <a:r>
              <a:rPr lang="en-US" sz="2300" dirty="0"/>
              <a:t>The SELECT statement, which is used to retrieve data, also outputs the data automatically unless you specify the NOPRINT option in the PROC SQL statement. </a:t>
            </a:r>
            <a:r>
              <a:rPr lang="en-US" sz="2300" dirty="0" smtClean="0"/>
              <a:t> This </a:t>
            </a:r>
            <a:r>
              <a:rPr lang="en-US" sz="2300" dirty="0"/>
              <a:t>means you can display your output or send it to a list file without specifying the PRINT procedure.</a:t>
            </a:r>
          </a:p>
          <a:p>
            <a:pPr lvl="1"/>
            <a:r>
              <a:rPr lang="en-US" sz="2300" dirty="0"/>
              <a:t>The ORDER BY clause sorts data by columns. </a:t>
            </a:r>
            <a:r>
              <a:rPr lang="en-US" sz="2300" dirty="0" smtClean="0"/>
              <a:t> In </a:t>
            </a:r>
            <a:r>
              <a:rPr lang="en-US" sz="2300" dirty="0"/>
              <a:t>addition, tables do not need to be presorted by a variable for use with PROC SQL</a:t>
            </a:r>
            <a:r>
              <a:rPr lang="en-US" sz="2300" dirty="0" smtClean="0"/>
              <a:t>.  </a:t>
            </a:r>
            <a:r>
              <a:rPr lang="en-US" sz="2300" dirty="0"/>
              <a:t>Therefore, you do not need to use the SORT procedure with your PROC SQL programs.</a:t>
            </a:r>
          </a:p>
          <a:p>
            <a:pPr lvl="1"/>
            <a:r>
              <a:rPr lang="en-US" sz="2300" dirty="0"/>
              <a:t>A PROC SQL statement runs when you submit it; you do not have to specify a RUN statement. </a:t>
            </a:r>
            <a:r>
              <a:rPr lang="en-US" sz="2300" dirty="0" smtClean="0"/>
              <a:t> If </a:t>
            </a:r>
            <a:r>
              <a:rPr lang="en-US" sz="2300" dirty="0"/>
              <a:t>you follow a PROC SQL statement with a RUN statement, the SAS System ignores the RUN statement and submits the statements as usual.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SQL PROC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SQL procedure begins with a PROC SQL statement, which is followed by a series of other statements that work with data tables</a:t>
            </a:r>
          </a:p>
          <a:p>
            <a:endParaRPr lang="en-US" dirty="0"/>
          </a:p>
          <a:p>
            <a:r>
              <a:rPr lang="en-US" dirty="0" smtClean="0"/>
              <a:t>A procedure can consist of a number of </a:t>
            </a:r>
            <a:r>
              <a:rPr lang="en-US" dirty="0"/>
              <a:t>statements/operations </a:t>
            </a:r>
            <a:r>
              <a:rPr lang="en-US" dirty="0" smtClean="0"/>
              <a:t>that manage one or more datasets</a:t>
            </a:r>
          </a:p>
          <a:p>
            <a:endParaRPr lang="en-US" dirty="0"/>
          </a:p>
          <a:p>
            <a:r>
              <a:rPr lang="en-US" dirty="0" smtClean="0"/>
              <a:t>You can end PROC SQL with a QUIT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4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Statements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21352"/>
          </a:xfrm>
        </p:spPr>
        <p:txBody>
          <a:bodyPr>
            <a:noAutofit/>
          </a:bodyPr>
          <a:lstStyle/>
          <a:p>
            <a:r>
              <a:rPr lang="en-US" sz="1600" dirty="0" smtClean="0"/>
              <a:t>ALTER TABLE -- modify, add, or drop columns</a:t>
            </a:r>
          </a:p>
          <a:p>
            <a:r>
              <a:rPr lang="en-US" sz="1600" dirty="0" smtClean="0"/>
              <a:t>CONNECT</a:t>
            </a:r>
            <a:r>
              <a:rPr lang="en-US" sz="1600" dirty="0"/>
              <a:t> -- </a:t>
            </a:r>
            <a:r>
              <a:rPr lang="en-US" sz="1600" dirty="0" smtClean="0"/>
              <a:t>establish a connection with a DBMS</a:t>
            </a:r>
          </a:p>
          <a:p>
            <a:r>
              <a:rPr lang="en-US" sz="1600" dirty="0" smtClean="0"/>
              <a:t>CREATE INDEX -- creates an index on a column</a:t>
            </a:r>
          </a:p>
          <a:p>
            <a:r>
              <a:rPr lang="en-US" sz="1600" dirty="0" smtClean="0"/>
              <a:t>CREATE TABLE</a:t>
            </a:r>
            <a:r>
              <a:rPr lang="en-US" sz="1600" dirty="0"/>
              <a:t> -- </a:t>
            </a:r>
            <a:r>
              <a:rPr lang="en-US" sz="1600" dirty="0" smtClean="0"/>
              <a:t>creates an SQL table</a:t>
            </a:r>
          </a:p>
          <a:p>
            <a:r>
              <a:rPr lang="en-US" sz="1600" dirty="0" smtClean="0"/>
              <a:t>CREATE VIEW -- </a:t>
            </a:r>
            <a:r>
              <a:rPr lang="en-US" sz="1600" dirty="0"/>
              <a:t>creates an SQL </a:t>
            </a:r>
            <a:r>
              <a:rPr lang="en-US" sz="1600" dirty="0" smtClean="0"/>
              <a:t>view</a:t>
            </a:r>
          </a:p>
          <a:p>
            <a:r>
              <a:rPr lang="en-US" sz="1600" dirty="0" smtClean="0"/>
              <a:t>DELETE – delete rows </a:t>
            </a:r>
          </a:p>
          <a:p>
            <a:r>
              <a:rPr lang="en-US" sz="1600" dirty="0" smtClean="0"/>
              <a:t>DESCRIBE</a:t>
            </a:r>
            <a:r>
              <a:rPr lang="en-US" sz="1600" dirty="0"/>
              <a:t> -- </a:t>
            </a:r>
            <a:r>
              <a:rPr lang="en-US" sz="1600" dirty="0" smtClean="0"/>
              <a:t>display a definition of a table or a view</a:t>
            </a:r>
          </a:p>
          <a:p>
            <a:r>
              <a:rPr lang="en-US" sz="1600" dirty="0" smtClean="0"/>
              <a:t>DISCONNECT</a:t>
            </a:r>
            <a:r>
              <a:rPr lang="en-US" sz="1600" dirty="0"/>
              <a:t> -- </a:t>
            </a:r>
            <a:r>
              <a:rPr lang="en-US" sz="1600" dirty="0" smtClean="0"/>
              <a:t>disconnects from DBMS</a:t>
            </a:r>
          </a:p>
          <a:p>
            <a:r>
              <a:rPr lang="en-US" sz="1600" dirty="0" smtClean="0"/>
              <a:t>DROP</a:t>
            </a:r>
            <a:r>
              <a:rPr lang="en-US" sz="1600" dirty="0"/>
              <a:t> -- </a:t>
            </a:r>
            <a:r>
              <a:rPr lang="en-US" sz="1600" dirty="0" smtClean="0"/>
              <a:t>delete tables, views, or indexes</a:t>
            </a:r>
          </a:p>
          <a:p>
            <a:r>
              <a:rPr lang="en-US" sz="1600" dirty="0" smtClean="0"/>
              <a:t>EXECUTE</a:t>
            </a:r>
            <a:r>
              <a:rPr lang="en-US" sz="1600" dirty="0"/>
              <a:t> -- </a:t>
            </a:r>
            <a:r>
              <a:rPr lang="en-US" sz="1600" dirty="0" smtClean="0"/>
              <a:t>send a DBMS-specific non-query SQL statement to a DBMS</a:t>
            </a:r>
          </a:p>
          <a:p>
            <a:r>
              <a:rPr lang="en-US" sz="1600" dirty="0" smtClean="0"/>
              <a:t>INSERT</a:t>
            </a:r>
            <a:r>
              <a:rPr lang="en-US" sz="1600" dirty="0"/>
              <a:t> -- </a:t>
            </a:r>
            <a:r>
              <a:rPr lang="en-US" sz="1600" dirty="0" smtClean="0"/>
              <a:t>add rows</a:t>
            </a:r>
          </a:p>
          <a:p>
            <a:r>
              <a:rPr lang="en-US" sz="1600" dirty="0" smtClean="0"/>
              <a:t>RESET</a:t>
            </a:r>
            <a:r>
              <a:rPr lang="en-US" sz="1600" dirty="0"/>
              <a:t> -- r</a:t>
            </a:r>
            <a:r>
              <a:rPr lang="en-US" sz="1600" dirty="0" smtClean="0"/>
              <a:t>eset </a:t>
            </a:r>
            <a:r>
              <a:rPr lang="en-US" sz="1600" dirty="0"/>
              <a:t>options that affect the procedure environment without restarting the procedure</a:t>
            </a:r>
            <a:endParaRPr lang="en-US" sz="1600" dirty="0" smtClean="0"/>
          </a:p>
          <a:p>
            <a:r>
              <a:rPr lang="en-US" sz="1600" dirty="0" smtClean="0"/>
              <a:t>SELECT</a:t>
            </a:r>
            <a:r>
              <a:rPr lang="en-US" sz="1600" dirty="0"/>
              <a:t> -- s</a:t>
            </a:r>
            <a:r>
              <a:rPr lang="en-US" sz="1600" dirty="0" smtClean="0"/>
              <a:t>elect columns and </a:t>
            </a:r>
            <a:r>
              <a:rPr lang="en-US" sz="1600" dirty="0"/>
              <a:t>execute rows</a:t>
            </a:r>
            <a:endParaRPr lang="en-US" sz="1600" dirty="0" smtClean="0"/>
          </a:p>
          <a:p>
            <a:r>
              <a:rPr lang="en-US" sz="1600" dirty="0" smtClean="0"/>
              <a:t>UPDATE</a:t>
            </a:r>
            <a:r>
              <a:rPr lang="en-US" sz="1600" dirty="0"/>
              <a:t> -- m</a:t>
            </a:r>
            <a:r>
              <a:rPr lang="en-US" sz="1600" dirty="0" smtClean="0"/>
              <a:t>odify </a:t>
            </a:r>
            <a:r>
              <a:rPr lang="en-US" sz="1600" dirty="0"/>
              <a:t>values</a:t>
            </a:r>
            <a:endParaRPr lang="en-US" sz="1600" dirty="0" smtClean="0"/>
          </a:p>
          <a:p>
            <a:r>
              <a:rPr lang="en-US" sz="1600" dirty="0" smtClean="0"/>
              <a:t>VALIDATE</a:t>
            </a:r>
            <a:r>
              <a:rPr lang="en-US" sz="1600" dirty="0"/>
              <a:t> -- </a:t>
            </a:r>
            <a:r>
              <a:rPr lang="en-US" sz="1600" dirty="0" smtClean="0"/>
              <a:t>verify </a:t>
            </a:r>
            <a:r>
              <a:rPr lang="en-US" sz="1600" dirty="0"/>
              <a:t>the accuracy of your </a:t>
            </a:r>
            <a:r>
              <a:rPr lang="en-US" sz="1600" dirty="0" smtClean="0"/>
              <a:t>query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693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Syntax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 SQL &lt;options&gt;;</a:t>
            </a:r>
          </a:p>
          <a:p>
            <a:pPr lvl="1"/>
            <a:r>
              <a:rPr lang="en-US" i="1" dirty="0" smtClean="0"/>
              <a:t>SQL </a:t>
            </a:r>
            <a:r>
              <a:rPr lang="en-US" i="1" dirty="0"/>
              <a:t>s</a:t>
            </a:r>
            <a:r>
              <a:rPr lang="en-US" i="1" dirty="0" smtClean="0"/>
              <a:t>tatement 1</a:t>
            </a:r>
            <a:endParaRPr lang="en-US" i="1" dirty="0"/>
          </a:p>
          <a:p>
            <a:pPr lvl="1"/>
            <a:r>
              <a:rPr lang="en-US" i="1" dirty="0" smtClean="0"/>
              <a:t>SQL statement 2</a:t>
            </a:r>
          </a:p>
          <a:p>
            <a:pPr lvl="1"/>
            <a:r>
              <a:rPr lang="en-US" i="1" dirty="0" smtClean="0"/>
              <a:t>SQL statement 3</a:t>
            </a:r>
          </a:p>
          <a:p>
            <a:pPr lvl="1"/>
            <a:r>
              <a:rPr lang="en-US" i="1" dirty="0" smtClean="0"/>
              <a:t>…</a:t>
            </a:r>
            <a:endParaRPr lang="en-US" dirty="0" smtClean="0"/>
          </a:p>
          <a:p>
            <a:r>
              <a:rPr lang="en-US" dirty="0" smtClean="0"/>
              <a:t>QUIT;</a:t>
            </a:r>
          </a:p>
          <a:p>
            <a:endParaRPr lang="en-US" dirty="0"/>
          </a:p>
          <a:p>
            <a:r>
              <a:rPr lang="en-US" dirty="0" smtClean="0"/>
              <a:t>PROC SQL options control execution and output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INOBS=</a:t>
            </a:r>
            <a:r>
              <a:rPr lang="en-US" i="1" dirty="0" smtClean="0"/>
              <a:t>n </a:t>
            </a:r>
            <a:r>
              <a:rPr lang="en-US" dirty="0" smtClean="0"/>
              <a:t>(good for looking at a few observation from a dataset)</a:t>
            </a:r>
          </a:p>
          <a:p>
            <a:pPr lvl="2"/>
            <a:r>
              <a:rPr lang="en-US" dirty="0" smtClean="0"/>
              <a:t>NOPRINT (stops SAS from printing data to output)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3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12639</TotalTime>
  <Words>639</Words>
  <Application>Microsoft Office PowerPoint</Application>
  <PresentationFormat>On-screen Show (4:3)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Georgia</vt:lpstr>
      <vt:lpstr>Wingdings</vt:lpstr>
      <vt:lpstr>Wingdings 2</vt:lpstr>
      <vt:lpstr>Civic</vt:lpstr>
      <vt:lpstr>PROC SQL</vt:lpstr>
      <vt:lpstr>Lecture Outline</vt:lpstr>
      <vt:lpstr>What is SQL?</vt:lpstr>
      <vt:lpstr>Overview of PROC SQL</vt:lpstr>
      <vt:lpstr>SQL in SAS</vt:lpstr>
      <vt:lpstr>Running SQL in SAS</vt:lpstr>
      <vt:lpstr>Creating an SQL PROC</vt:lpstr>
      <vt:lpstr>SQL Statements</vt:lpstr>
      <vt:lpstr>General Syntax</vt:lpstr>
      <vt:lpstr>Select Statement Syntax</vt:lpstr>
      <vt:lpstr>Examples</vt:lpstr>
      <vt:lpstr>More about PROC SQL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 Naber</cp:lastModifiedBy>
  <cp:revision>226</cp:revision>
  <dcterms:created xsi:type="dcterms:W3CDTF">2013-08-14T15:28:58Z</dcterms:created>
  <dcterms:modified xsi:type="dcterms:W3CDTF">2015-12-07T20:24:08Z</dcterms:modified>
</cp:coreProperties>
</file>