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57" r:id="rId3"/>
    <p:sldId id="278" r:id="rId4"/>
    <p:sldId id="276" r:id="rId5"/>
    <p:sldId id="279" r:id="rId6"/>
    <p:sldId id="277" r:id="rId7"/>
    <p:sldId id="259" r:id="rId8"/>
    <p:sldId id="258" r:id="rId9"/>
    <p:sldId id="260" r:id="rId10"/>
    <p:sldId id="273" r:id="rId11"/>
    <p:sldId id="261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77591-D3FA-4955-B4E9-62A4C046100D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3335-EAAB-4445-A3D8-9A427BF0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98D8-40F1-4A82-85AA-ED4B9C16E8DC}" type="datetime1">
              <a:rPr lang="en-US" smtClean="0"/>
              <a:t>9/2/2015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1D7-2362-4893-BE32-8D5E9E1ED054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5016-FDA0-4239-9E0B-74A46BCE4612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2F4-3BD6-44BF-B9BB-C97D8E9C9CB1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C1B2-4B8E-4A76-B5D4-AC6AC8714866}" type="datetime1">
              <a:rPr lang="en-US" smtClean="0"/>
              <a:t>9/2/2015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A2B4BAD-66BD-4A86-BBF2-25FD4B085C14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0-1658-42B5-98E9-5E9591C33D6F}" type="datetime1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6632-B3FF-4336-9900-A7F3140A34E2}" type="datetime1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01A2-BE27-4797-9F24-39C02F7546F8}" type="datetime1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BF26-12A1-484B-9F20-0CF8E4C78640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35AB43-AEEB-4A49-8980-90E895557879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5DD8875-76FB-4D7D-9124-BD63D057AC0C}" type="datetime1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5029200"/>
            <a:ext cx="7117180" cy="685800"/>
          </a:xfrm>
        </p:spPr>
        <p:txBody>
          <a:bodyPr>
            <a:normAutofit/>
          </a:bodyPr>
          <a:lstStyle/>
          <a:p>
            <a:r>
              <a:rPr lang="en-US" dirty="0"/>
              <a:t>Statistics </a:t>
            </a:r>
            <a:r>
              <a:rPr lang="en-US" dirty="0" smtClean="0"/>
              <a:t>6740</a:t>
            </a:r>
          </a:p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Data into </a:t>
            </a:r>
            <a:r>
              <a:rPr lang="en-US" dirty="0" smtClean="0"/>
              <a:t>SAS</a:t>
            </a:r>
            <a:r>
              <a:rPr lang="en-US" baseline="30000" dirty="0" smtClean="0"/>
              <a:t>®</a:t>
            </a:r>
            <a:r>
              <a:rPr lang="en-US" baseline="30000" dirty="0" smtClean="0"/>
              <a:t/>
            </a:r>
            <a:br>
              <a:rPr lang="en-US" baseline="30000" dirty="0" smtClean="0"/>
            </a:br>
            <a:r>
              <a:rPr lang="en-US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774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Statement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 </a:t>
            </a:r>
            <a:r>
              <a:rPr lang="en-US" dirty="0" smtClean="0"/>
              <a:t>&lt;specifications&gt;; </a:t>
            </a:r>
            <a:endParaRPr lang="en-US" dirty="0" smtClean="0"/>
          </a:p>
          <a:p>
            <a:r>
              <a:rPr lang="en-US" dirty="0" smtClean="0"/>
              <a:t>Specifications include</a:t>
            </a:r>
          </a:p>
          <a:p>
            <a:pPr lvl="1"/>
            <a:r>
              <a:rPr lang="en-US" i="1" dirty="0" err="1" smtClean="0"/>
              <a:t>vblnames</a:t>
            </a:r>
            <a:r>
              <a:rPr lang="en-US" i="1" dirty="0" smtClean="0"/>
              <a:t> </a:t>
            </a:r>
            <a:r>
              <a:rPr lang="en-US" dirty="0" smtClean="0"/>
              <a:t>(required)</a:t>
            </a:r>
            <a:endParaRPr lang="en-US" dirty="0" smtClean="0"/>
          </a:p>
          <a:p>
            <a:pPr lvl="1"/>
            <a:r>
              <a:rPr lang="en-US" dirty="0" smtClean="0"/>
              <a:t>$ (required for character variables)</a:t>
            </a:r>
          </a:p>
          <a:p>
            <a:pPr lvl="1"/>
            <a:r>
              <a:rPr lang="en-US" i="1" dirty="0" smtClean="0"/>
              <a:t>input format</a:t>
            </a:r>
            <a:endParaRPr lang="en-US" i="1" dirty="0"/>
          </a:p>
          <a:p>
            <a:pPr lvl="1"/>
            <a:r>
              <a:rPr lang="en-US" i="1" dirty="0"/>
              <a:t>format </a:t>
            </a:r>
            <a:r>
              <a:rPr lang="en-US" i="1" dirty="0" smtClean="0"/>
              <a:t>modifier</a:t>
            </a:r>
          </a:p>
          <a:p>
            <a:pPr lvl="1"/>
            <a:r>
              <a:rPr lang="en-US" i="1" dirty="0"/>
              <a:t>column specification</a:t>
            </a:r>
          </a:p>
          <a:p>
            <a:pPr lvl="1"/>
            <a:r>
              <a:rPr lang="en-US" i="1" dirty="0" smtClean="0"/>
              <a:t>pointer control </a:t>
            </a:r>
          </a:p>
          <a:p>
            <a:pPr lvl="2"/>
            <a:r>
              <a:rPr lang="en-US" dirty="0" smtClean="0"/>
              <a:t>@ </a:t>
            </a:r>
            <a:r>
              <a:rPr lang="en-US" dirty="0"/>
              <a:t>holds input record for next input statement within same iteration</a:t>
            </a:r>
          </a:p>
          <a:p>
            <a:pPr lvl="2"/>
            <a:r>
              <a:rPr lang="en-US" dirty="0"/>
              <a:t>@@ holds input record for next input statement across all </a:t>
            </a:r>
            <a:r>
              <a:rPr lang="en-US" dirty="0" smtClean="0"/>
              <a:t>iterations</a:t>
            </a:r>
          </a:p>
          <a:p>
            <a:pPr lvl="2"/>
            <a:r>
              <a:rPr lang="en-US" i="1" dirty="0" smtClean="0"/>
              <a:t>@n </a:t>
            </a:r>
            <a:r>
              <a:rPr lang="en-US" dirty="0" smtClean="0"/>
              <a:t>advances input to column </a:t>
            </a:r>
            <a:r>
              <a:rPr lang="en-US" i="1" dirty="0" smtClean="0"/>
              <a:t>n</a:t>
            </a:r>
          </a:p>
          <a:p>
            <a:pPr lvl="2"/>
            <a:r>
              <a:rPr lang="en-US" i="1" dirty="0" smtClean="0"/>
              <a:t>+n </a:t>
            </a:r>
            <a:r>
              <a:rPr lang="en-US" dirty="0" smtClean="0"/>
              <a:t>advances input by </a:t>
            </a:r>
            <a:r>
              <a:rPr lang="en-US" i="1" dirty="0" smtClean="0"/>
              <a:t>n</a:t>
            </a:r>
            <a:r>
              <a:rPr lang="en-US" dirty="0" smtClean="0"/>
              <a:t> columns</a:t>
            </a:r>
            <a:endParaRPr lang="en-US" dirty="0" smtClean="0"/>
          </a:p>
          <a:p>
            <a:pPr lvl="1"/>
            <a:r>
              <a:rPr lang="en-US" i="1" dirty="0" smtClean="0"/>
              <a:t>line control</a:t>
            </a:r>
          </a:p>
          <a:p>
            <a:pPr lvl="2"/>
            <a:r>
              <a:rPr lang="en-US" i="1" dirty="0"/>
              <a:t>/ </a:t>
            </a:r>
            <a:r>
              <a:rPr lang="en-US" dirty="0"/>
              <a:t>advances input to next </a:t>
            </a:r>
            <a:r>
              <a:rPr lang="en-US" dirty="0" smtClean="0"/>
              <a:t>line in the data</a:t>
            </a:r>
            <a:endParaRPr lang="en-US" dirty="0"/>
          </a:p>
          <a:p>
            <a:pPr lvl="2"/>
            <a:r>
              <a:rPr lang="en-US" i="1" dirty="0" smtClean="0"/>
              <a:t>#n </a:t>
            </a:r>
            <a:r>
              <a:rPr lang="en-US" dirty="0" smtClean="0"/>
              <a:t>advances input to line</a:t>
            </a:r>
            <a:r>
              <a:rPr lang="en-US" i="1" dirty="0" smtClean="0"/>
              <a:t> n </a:t>
            </a:r>
            <a:r>
              <a:rPr lang="en-US" dirty="0" smtClean="0"/>
              <a:t>of the data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4601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Statement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Default:  no format </a:t>
            </a:r>
            <a:r>
              <a:rPr lang="en-US" dirty="0" smtClean="0"/>
              <a:t>indications (only variable names)</a:t>
            </a:r>
            <a:endParaRPr lang="en-US" dirty="0" smtClean="0"/>
          </a:p>
          <a:p>
            <a:pPr lvl="1"/>
            <a:r>
              <a:rPr lang="en-US" dirty="0" smtClean="0"/>
              <a:t>Looks for spaces or tabs between variables</a:t>
            </a:r>
          </a:p>
          <a:p>
            <a:r>
              <a:rPr lang="en-US" dirty="0" smtClean="0"/>
              <a:t>Character variables:  must have ‘$’ as part of </a:t>
            </a:r>
            <a:r>
              <a:rPr lang="en-US" dirty="0" smtClean="0"/>
              <a:t>the input format </a:t>
            </a:r>
            <a:r>
              <a:rPr lang="en-US" dirty="0" smtClean="0"/>
              <a:t>(after the variable name)</a:t>
            </a:r>
          </a:p>
          <a:p>
            <a:pPr lvl="1"/>
            <a:r>
              <a:rPr lang="en-US" dirty="0" smtClean="0"/>
              <a:t>INPUT </a:t>
            </a:r>
            <a:r>
              <a:rPr lang="en-US" i="1" dirty="0" smtClean="0"/>
              <a:t>vblname1</a:t>
            </a:r>
            <a:r>
              <a:rPr lang="en-US" dirty="0" smtClean="0"/>
              <a:t> </a:t>
            </a:r>
            <a:r>
              <a:rPr lang="en-US" dirty="0" smtClean="0"/>
              <a:t>$ </a:t>
            </a:r>
            <a:r>
              <a:rPr lang="en-US" i="1" dirty="0" smtClean="0"/>
              <a:t>vblname2</a:t>
            </a:r>
            <a:r>
              <a:rPr lang="en-US" dirty="0" smtClean="0"/>
              <a:t>;</a:t>
            </a:r>
            <a:endParaRPr lang="en-US" i="1" dirty="0" smtClean="0"/>
          </a:p>
          <a:p>
            <a:r>
              <a:rPr lang="en-US" dirty="0" smtClean="0"/>
              <a:t>Formatted input:</a:t>
            </a:r>
          </a:p>
          <a:p>
            <a:pPr lvl="1"/>
            <a:r>
              <a:rPr lang="en-US" dirty="0" smtClean="0"/>
              <a:t>Number of </a:t>
            </a:r>
            <a:r>
              <a:rPr lang="en-US" dirty="0" smtClean="0"/>
              <a:t>spaces:  INPUT </a:t>
            </a:r>
            <a:r>
              <a:rPr lang="en-US" i="1" dirty="0" smtClean="0"/>
              <a:t>vblname1 </a:t>
            </a:r>
            <a:r>
              <a:rPr lang="en-US" dirty="0" smtClean="0"/>
              <a:t>$12. </a:t>
            </a:r>
            <a:r>
              <a:rPr lang="en-US" i="1" dirty="0" smtClean="0"/>
              <a:t>vblname2</a:t>
            </a:r>
            <a:r>
              <a:rPr lang="en-US" dirty="0" smtClean="0"/>
              <a:t> 5.;</a:t>
            </a:r>
            <a:endParaRPr lang="en-US" dirty="0" smtClean="0"/>
          </a:p>
          <a:p>
            <a:pPr lvl="1"/>
            <a:r>
              <a:rPr lang="en-US" dirty="0" smtClean="0"/>
              <a:t>Column:  INPUT </a:t>
            </a:r>
            <a:r>
              <a:rPr lang="en-US" i="1" dirty="0" err="1" smtClean="0"/>
              <a:t>vblname</a:t>
            </a:r>
            <a:r>
              <a:rPr lang="en-US" dirty="0" smtClean="0"/>
              <a:t> $ 10–12;</a:t>
            </a:r>
          </a:p>
          <a:p>
            <a:pPr lvl="1"/>
            <a:r>
              <a:rPr lang="en-US" dirty="0" smtClean="0"/>
              <a:t>Pointer controls:</a:t>
            </a:r>
          </a:p>
          <a:p>
            <a:pPr lvl="2"/>
            <a:r>
              <a:rPr lang="en-US" dirty="0" smtClean="0"/>
              <a:t>Allows multiple records per line </a:t>
            </a:r>
            <a:r>
              <a:rPr lang="en-US" dirty="0" smtClean="0"/>
              <a:t>(@@ </a:t>
            </a:r>
            <a:r>
              <a:rPr lang="en-US" dirty="0" smtClean="0"/>
              <a:t>at end of line)</a:t>
            </a:r>
          </a:p>
          <a:p>
            <a:pPr lvl="2"/>
            <a:r>
              <a:rPr lang="en-US" dirty="0" smtClean="0"/>
              <a:t>Allows multiple lines per record (#</a:t>
            </a:r>
            <a:r>
              <a:rPr lang="en-US" i="1" dirty="0" smtClean="0"/>
              <a:t>n, /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Statement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  <a:r>
              <a:rPr lang="en-US" dirty="0" err="1"/>
              <a:t>Idno</a:t>
            </a:r>
            <a:r>
              <a:rPr lang="en-US" dirty="0"/>
              <a:t> Name </a:t>
            </a:r>
            <a:r>
              <a:rPr lang="en-US" dirty="0" smtClean="0"/>
              <a:t>$ </a:t>
            </a:r>
            <a:r>
              <a:rPr lang="en-US" dirty="0"/>
              <a:t>Team $ </a:t>
            </a:r>
            <a:r>
              <a:rPr lang="en-US" dirty="0" err="1" smtClean="0"/>
              <a:t>Startwgt</a:t>
            </a:r>
            <a:r>
              <a:rPr lang="en-US" dirty="0" smtClean="0"/>
              <a:t> </a:t>
            </a:r>
            <a:r>
              <a:rPr lang="en-US" dirty="0" err="1" smtClean="0"/>
              <a:t>Endwgt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INPUT </a:t>
            </a:r>
            <a:r>
              <a:rPr lang="en-US" dirty="0" err="1"/>
              <a:t>Idno</a:t>
            </a:r>
            <a:r>
              <a:rPr lang="en-US" dirty="0"/>
              <a:t> </a:t>
            </a:r>
            <a:r>
              <a:rPr lang="en-US" dirty="0" smtClean="0"/>
              <a:t>3. Name </a:t>
            </a:r>
            <a:r>
              <a:rPr lang="en-US" dirty="0"/>
              <a:t>$18. Team </a:t>
            </a:r>
            <a:r>
              <a:rPr lang="en-US" dirty="0" smtClean="0"/>
              <a:t>$6. </a:t>
            </a:r>
            <a:r>
              <a:rPr lang="en-US" dirty="0" err="1" smtClean="0"/>
              <a:t>Startwgt</a:t>
            </a:r>
            <a:r>
              <a:rPr lang="en-US" dirty="0" smtClean="0"/>
              <a:t> 3. </a:t>
            </a:r>
            <a:r>
              <a:rPr lang="en-US" dirty="0" err="1" smtClean="0"/>
              <a:t>Endwgt</a:t>
            </a:r>
            <a:r>
              <a:rPr lang="en-US" dirty="0" smtClean="0"/>
              <a:t> 3.;</a:t>
            </a:r>
          </a:p>
          <a:p>
            <a:endParaRPr lang="en-US" dirty="0"/>
          </a:p>
          <a:p>
            <a:r>
              <a:rPr lang="en-US" dirty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Idno</a:t>
            </a:r>
            <a:r>
              <a:rPr lang="en-US" dirty="0" smtClean="0"/>
              <a:t> 1-3 </a:t>
            </a:r>
            <a:r>
              <a:rPr lang="en-US" dirty="0"/>
              <a:t>Name </a:t>
            </a:r>
            <a:r>
              <a:rPr lang="en-US" dirty="0" smtClean="0"/>
              <a:t>$ 5-22 </a:t>
            </a:r>
            <a:r>
              <a:rPr lang="en-US" dirty="0"/>
              <a:t>Team $ 25-30 </a:t>
            </a:r>
            <a:r>
              <a:rPr lang="en-US" dirty="0" err="1" smtClean="0"/>
              <a:t>Startwgt</a:t>
            </a:r>
            <a:r>
              <a:rPr lang="en-US" dirty="0" smtClean="0"/>
              <a:t> 32-34 </a:t>
            </a:r>
            <a:r>
              <a:rPr lang="en-US" dirty="0" err="1" smtClean="0"/>
              <a:t>Endwgt</a:t>
            </a:r>
            <a:r>
              <a:rPr lang="en-US" dirty="0" smtClean="0"/>
              <a:t> 36-38;</a:t>
            </a:r>
          </a:p>
          <a:p>
            <a:endParaRPr lang="en-US" dirty="0"/>
          </a:p>
          <a:p>
            <a:r>
              <a:rPr lang="en-US" dirty="0"/>
              <a:t>INPUT</a:t>
            </a:r>
            <a:r>
              <a:rPr lang="en-US" dirty="0" smtClean="0"/>
              <a:t> </a:t>
            </a:r>
            <a:r>
              <a:rPr lang="en-US" dirty="0" err="1"/>
              <a:t>Idno</a:t>
            </a:r>
            <a:r>
              <a:rPr lang="en-US" dirty="0"/>
              <a:t> Name $18. Team $ 25-30 </a:t>
            </a:r>
            <a:r>
              <a:rPr lang="en-US" dirty="0" err="1" smtClean="0"/>
              <a:t>Startwgt</a:t>
            </a:r>
            <a:r>
              <a:rPr lang="en-US" dirty="0" smtClean="0"/>
              <a:t> </a:t>
            </a:r>
            <a:r>
              <a:rPr lang="en-US" dirty="0" err="1" smtClean="0"/>
              <a:t>Endwgt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611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Reading data using various combinations of unspecified, column, and </a:t>
            </a:r>
            <a:r>
              <a:rPr lang="en-US" dirty="0" err="1" smtClean="0"/>
              <a:t>informat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Holding a single record within an iteration</a:t>
            </a:r>
          </a:p>
          <a:p>
            <a:endParaRPr lang="en-US" dirty="0"/>
          </a:p>
          <a:p>
            <a:r>
              <a:rPr lang="en-US" dirty="0" smtClean="0"/>
              <a:t>Holding a record across iterations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smtClean="0"/>
              <a:t>other pointer </a:t>
            </a: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3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Explore SAS/HELP </a:t>
            </a:r>
            <a:r>
              <a:rPr lang="en-US" dirty="0" smtClean="0"/>
              <a:t>and the internet to </a:t>
            </a:r>
            <a:r>
              <a:rPr lang="en-US" dirty="0" smtClean="0"/>
              <a:t>determine ways to </a:t>
            </a:r>
            <a:r>
              <a:rPr lang="en-US" dirty="0" smtClean="0"/>
              <a:t>read </a:t>
            </a:r>
            <a:r>
              <a:rPr lang="en-US" dirty="0" smtClean="0"/>
              <a:t>data from external files</a:t>
            </a:r>
          </a:p>
          <a:p>
            <a:pPr lvl="1"/>
            <a:r>
              <a:rPr lang="en-US" dirty="0" smtClean="0"/>
              <a:t>Text has very few references to importing external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125112" cy="42124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Questions from daily assignment, HW1</a:t>
            </a:r>
          </a:p>
          <a:p>
            <a:r>
              <a:rPr lang="en-US" dirty="0" smtClean="0"/>
              <a:t>SAS dataset characteristics</a:t>
            </a:r>
          </a:p>
          <a:p>
            <a:r>
              <a:rPr lang="en-US" dirty="0" smtClean="0"/>
              <a:t>Introduction to DATA step</a:t>
            </a:r>
          </a:p>
          <a:p>
            <a:r>
              <a:rPr lang="en-US" dirty="0" smtClean="0"/>
              <a:t>Creating a local data file</a:t>
            </a:r>
          </a:p>
          <a:p>
            <a:r>
              <a:rPr lang="en-US" dirty="0" smtClean="0"/>
              <a:t>Types of data SAS can read</a:t>
            </a:r>
          </a:p>
          <a:p>
            <a:r>
              <a:rPr lang="en-US" dirty="0" smtClean="0"/>
              <a:t>Syntax for defining datasets</a:t>
            </a:r>
          </a:p>
          <a:p>
            <a:r>
              <a:rPr lang="en-US" dirty="0" smtClean="0"/>
              <a:t>Reading data within program</a:t>
            </a:r>
          </a:p>
          <a:p>
            <a:r>
              <a:rPr lang="en-US" dirty="0" smtClean="0"/>
              <a:t>INPUT statement details and examples</a:t>
            </a:r>
          </a:p>
          <a:p>
            <a:r>
              <a:rPr lang="en-US" dirty="0" smtClean="0"/>
              <a:t>Daily assignment</a:t>
            </a:r>
          </a:p>
        </p:txBody>
      </p:sp>
    </p:spTree>
    <p:extLst>
      <p:ext uri="{BB962C8B-B14F-4D97-AF65-F5344CB8AC3E}">
        <p14:creationId xmlns:p14="http://schemas.microsoft.com/office/powerpoint/2010/main" val="137870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Characteristics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SAS datasets, both local and permanent, are organized like spreadsheets</a:t>
            </a:r>
          </a:p>
          <a:p>
            <a:pPr lvl="1"/>
            <a:r>
              <a:rPr lang="en-US" dirty="0" smtClean="0"/>
              <a:t>A dataset will contain a set of </a:t>
            </a:r>
            <a:r>
              <a:rPr lang="en-US" b="1" dirty="0" smtClean="0"/>
              <a:t>variables</a:t>
            </a:r>
            <a:r>
              <a:rPr lang="en-US" dirty="0" smtClean="0"/>
              <a:t> that are like the </a:t>
            </a:r>
            <a:r>
              <a:rPr lang="en-US" b="1" dirty="0" smtClean="0"/>
              <a:t>columns</a:t>
            </a:r>
            <a:r>
              <a:rPr lang="en-US" dirty="0" smtClean="0"/>
              <a:t> in a spreadsheet</a:t>
            </a:r>
          </a:p>
          <a:p>
            <a:pPr lvl="1"/>
            <a:r>
              <a:rPr lang="en-US" dirty="0" smtClean="0"/>
              <a:t>A dataset will contain a set of </a:t>
            </a:r>
            <a:r>
              <a:rPr lang="en-US" b="1" dirty="0" smtClean="0"/>
              <a:t>observations</a:t>
            </a:r>
            <a:r>
              <a:rPr lang="en-US" dirty="0" smtClean="0"/>
              <a:t> that are like the </a:t>
            </a:r>
            <a:r>
              <a:rPr lang="en-US" b="1" dirty="0" smtClean="0"/>
              <a:t>rows</a:t>
            </a:r>
            <a:r>
              <a:rPr lang="en-US" dirty="0" smtClean="0"/>
              <a:t> of a spreadsheet</a:t>
            </a:r>
          </a:p>
          <a:p>
            <a:r>
              <a:rPr lang="en-US" dirty="0" smtClean="0"/>
              <a:t>Variables and observations can be added or eliminated in several ways</a:t>
            </a:r>
          </a:p>
          <a:p>
            <a:r>
              <a:rPr lang="en-US" dirty="0" smtClean="0"/>
              <a:t>Procedures can also specify a subset of variables and observations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 </a:t>
            </a:r>
            <a:r>
              <a:rPr lang="en-US" dirty="0"/>
              <a:t>S</a:t>
            </a:r>
            <a:r>
              <a:rPr lang="en-US" dirty="0" smtClean="0"/>
              <a:t>tep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</a:t>
            </a:r>
            <a:r>
              <a:rPr lang="en-US" i="1" dirty="0" err="1" smtClean="0"/>
              <a:t>datasetname</a:t>
            </a:r>
            <a:r>
              <a:rPr lang="en-US" dirty="0" smtClean="0"/>
              <a:t> creates a local SAS </a:t>
            </a:r>
            <a:r>
              <a:rPr lang="en-US" dirty="0" smtClean="0"/>
              <a:t>dataset </a:t>
            </a:r>
            <a:r>
              <a:rPr lang="en-US" dirty="0" smtClean="0"/>
              <a:t>with the specified </a:t>
            </a:r>
            <a:r>
              <a:rPr lang="en-US" i="1" dirty="0" err="1" smtClean="0"/>
              <a:t>datasetname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Additional statements </a:t>
            </a:r>
            <a:r>
              <a:rPr lang="en-US" dirty="0" smtClean="0"/>
              <a:t>that follow </a:t>
            </a:r>
            <a:r>
              <a:rPr lang="en-US" dirty="0" smtClean="0"/>
              <a:t>define </a:t>
            </a:r>
            <a:r>
              <a:rPr lang="en-US" dirty="0" smtClean="0"/>
              <a:t>variables and manage </a:t>
            </a:r>
            <a:r>
              <a:rPr lang="en-US" dirty="0" smtClean="0"/>
              <a:t>observations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step continues until one of the following is encountered:</a:t>
            </a:r>
          </a:p>
          <a:p>
            <a:pPr lvl="1"/>
            <a:r>
              <a:rPr lang="en-US" dirty="0" smtClean="0"/>
              <a:t>another DATA step, a PROC, a RUN statement, a non-data/</a:t>
            </a:r>
            <a:r>
              <a:rPr lang="en-US" dirty="0" err="1" smtClean="0"/>
              <a:t>proc</a:t>
            </a:r>
            <a:r>
              <a:rPr lang="en-US" dirty="0" smtClean="0"/>
              <a:t> statement (e.g., </a:t>
            </a:r>
            <a:r>
              <a:rPr lang="en-US" dirty="0" smtClean="0"/>
              <a:t>OPTIONS)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dataset is created once the DATA step is complete and the SASLOG will contain a summary of it (number variables, number observations, processing time)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25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</a:t>
            </a:r>
            <a:r>
              <a:rPr lang="en-US" dirty="0" smtClean="0"/>
              <a:t>Step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default, the local dataset is stored in the temporary local library called WORK, and you can access any dataset in the WORK library at any time in a SAS program</a:t>
            </a:r>
          </a:p>
          <a:p>
            <a:endParaRPr lang="en-US" dirty="0"/>
          </a:p>
          <a:p>
            <a:r>
              <a:rPr lang="en-US" dirty="0"/>
              <a:t>You can have any number of datasets in the WORK library</a:t>
            </a:r>
          </a:p>
          <a:p>
            <a:endParaRPr lang="en-US" dirty="0"/>
          </a:p>
          <a:p>
            <a:r>
              <a:rPr lang="en-US" dirty="0"/>
              <a:t>The entire WORK library disappears when you close SAS</a:t>
            </a:r>
          </a:p>
          <a:p>
            <a:endParaRPr lang="en-US" dirty="0"/>
          </a:p>
          <a:p>
            <a:r>
              <a:rPr lang="en-US" dirty="0"/>
              <a:t>You can also delete local datasets from WORK using PROC </a:t>
            </a:r>
            <a:r>
              <a:rPr lang="en-US" dirty="0" smtClean="0"/>
              <a:t>DATASETS</a:t>
            </a:r>
          </a:p>
          <a:p>
            <a:endParaRPr lang="en-US" dirty="0"/>
          </a:p>
          <a:p>
            <a:r>
              <a:rPr lang="en-US" dirty="0"/>
              <a:t>If you use the same </a:t>
            </a:r>
            <a:r>
              <a:rPr lang="en-US" i="1" dirty="0" err="1"/>
              <a:t>datasetname</a:t>
            </a:r>
            <a:r>
              <a:rPr lang="en-US" dirty="0"/>
              <a:t> twice in a program, SAS will overwrite the first one with the second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Data into a Local 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Five ways to define and put data into local dataset: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 smtClean="0"/>
              <a:t>a listing of the</a:t>
            </a:r>
            <a:r>
              <a:rPr lang="en-US" dirty="0" smtClean="0"/>
              <a:t> </a:t>
            </a:r>
            <a:r>
              <a:rPr lang="en-US" dirty="0" smtClean="0"/>
              <a:t>data in a DATA step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Input data from an external file in a DATA step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data from scratch in a DATA step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Input another local SAS dataset in a DATA step</a:t>
            </a:r>
          </a:p>
          <a:p>
            <a:pPr lvl="2"/>
            <a:r>
              <a:rPr lang="en-US" dirty="0"/>
              <a:t>SET </a:t>
            </a:r>
            <a:r>
              <a:rPr lang="en-US" i="1" dirty="0" err="1" smtClean="0"/>
              <a:t>localname</a:t>
            </a:r>
            <a:r>
              <a:rPr lang="en-US" dirty="0" smtClean="0"/>
              <a:t>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data from a </a:t>
            </a:r>
            <a:r>
              <a:rPr lang="en-US" dirty="0" smtClean="0"/>
              <a:t>PROC</a:t>
            </a:r>
            <a:endParaRPr lang="en-US" dirty="0" smtClean="0"/>
          </a:p>
          <a:p>
            <a:pPr lvl="2"/>
            <a:r>
              <a:rPr lang="en-US" dirty="0" smtClean="0"/>
              <a:t>PROC IMPORT</a:t>
            </a:r>
          </a:p>
          <a:p>
            <a:pPr lvl="2"/>
            <a:r>
              <a:rPr lang="en-US" dirty="0" smtClean="0"/>
              <a:t>Specific statements in other procedures </a:t>
            </a:r>
            <a:r>
              <a:rPr lang="en-US" dirty="0" smtClean="0"/>
              <a:t>(OUT, OUTPUT, OUTEST, OUTSTAT)</a:t>
            </a:r>
          </a:p>
          <a:p>
            <a:pPr lvl="2"/>
            <a:r>
              <a:rPr lang="en-US" dirty="0" smtClean="0"/>
              <a:t>ODS OUTPUT </a:t>
            </a:r>
            <a:r>
              <a:rPr lang="en-US" dirty="0" smtClean="0"/>
              <a:t>statements in procedures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91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Defining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Identification of local dataset name</a:t>
            </a:r>
          </a:p>
          <a:p>
            <a:pPr lvl="1"/>
            <a:r>
              <a:rPr lang="en-US" dirty="0" smtClean="0"/>
              <a:t>DATA </a:t>
            </a:r>
            <a:r>
              <a:rPr lang="en-US" i="1" dirty="0" err="1" smtClean="0"/>
              <a:t>localname</a:t>
            </a:r>
            <a:r>
              <a:rPr lang="en-US" i="1" dirty="0" smtClean="0"/>
              <a:t>;</a:t>
            </a:r>
          </a:p>
          <a:p>
            <a:pPr lvl="1"/>
            <a:r>
              <a:rPr lang="en-US" dirty="0" smtClean="0"/>
              <a:t>PROC IMPORT OUT=</a:t>
            </a:r>
            <a:r>
              <a:rPr lang="en-US" i="1" dirty="0" err="1" smtClean="0"/>
              <a:t>localname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 REG; … OUTPUT OUT=</a:t>
            </a:r>
            <a:r>
              <a:rPr lang="en-US" i="1" dirty="0" err="1" smtClean="0"/>
              <a:t>localname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 REG; … ODS OUTPUT keyword=</a:t>
            </a:r>
            <a:r>
              <a:rPr lang="en-US" i="1" dirty="0" err="1" smtClean="0"/>
              <a:t>localname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Defining variable names</a:t>
            </a:r>
          </a:p>
          <a:p>
            <a:pPr lvl="1"/>
            <a:r>
              <a:rPr lang="en-US" dirty="0" smtClean="0"/>
              <a:t>INPUT </a:t>
            </a:r>
            <a:r>
              <a:rPr lang="en-US" i="1" dirty="0" err="1" smtClean="0"/>
              <a:t>vblnames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Variable names listed </a:t>
            </a:r>
            <a:r>
              <a:rPr lang="en-US" dirty="0" smtClean="0"/>
              <a:t>in first line of data file</a:t>
            </a:r>
          </a:p>
          <a:p>
            <a:pPr lvl="1"/>
            <a:r>
              <a:rPr lang="en-US" dirty="0" smtClean="0"/>
              <a:t>Variable names already exist in dataset that is being inputted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Data </a:t>
            </a:r>
            <a:r>
              <a:rPr lang="en-US" dirty="0"/>
              <a:t>SAS </a:t>
            </a:r>
            <a:r>
              <a:rPr lang="en-US" dirty="0" smtClean="0"/>
              <a:t>Can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Internal data </a:t>
            </a:r>
            <a:r>
              <a:rPr lang="en-US" dirty="0" smtClean="0"/>
              <a:t>listing (text)</a:t>
            </a:r>
            <a:endParaRPr lang="en-US" dirty="0"/>
          </a:p>
          <a:p>
            <a:r>
              <a:rPr lang="en-US" dirty="0" smtClean="0"/>
              <a:t>External text </a:t>
            </a:r>
            <a:r>
              <a:rPr lang="en-US" dirty="0"/>
              <a:t>file</a:t>
            </a:r>
          </a:p>
          <a:p>
            <a:r>
              <a:rPr lang="en-US" dirty="0" smtClean="0"/>
              <a:t>SAS </a:t>
            </a:r>
            <a:r>
              <a:rPr lang="en-US" dirty="0" smtClean="0"/>
              <a:t>dataset (permanent)</a:t>
            </a:r>
            <a:endParaRPr lang="en-US" dirty="0" smtClean="0"/>
          </a:p>
          <a:p>
            <a:r>
              <a:rPr lang="en-US" dirty="0" smtClean="0"/>
              <a:t>Spreadsheet </a:t>
            </a:r>
          </a:p>
          <a:p>
            <a:pPr lvl="1"/>
            <a:r>
              <a:rPr lang="en-US" dirty="0" smtClean="0"/>
              <a:t>spreadsheet format or comma-separated file</a:t>
            </a:r>
          </a:p>
          <a:p>
            <a:r>
              <a:rPr lang="en-US" dirty="0"/>
              <a:t>Some other statistical software databases</a:t>
            </a:r>
          </a:p>
          <a:p>
            <a:r>
              <a:rPr lang="en-US" dirty="0" smtClean="0"/>
              <a:t>Database program (e.g</a:t>
            </a:r>
            <a:r>
              <a:rPr lang="en-US" dirty="0" smtClean="0"/>
              <a:t>., Access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7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Data </a:t>
            </a:r>
            <a:r>
              <a:rPr lang="en-US" dirty="0" smtClean="0"/>
              <a:t>within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Done within a DATA step</a:t>
            </a:r>
          </a:p>
          <a:p>
            <a:endParaRPr lang="en-US" dirty="0"/>
          </a:p>
          <a:p>
            <a:r>
              <a:rPr lang="en-US" dirty="0" smtClean="0"/>
              <a:t>Requires the following </a:t>
            </a:r>
            <a:r>
              <a:rPr lang="en-US" dirty="0" smtClean="0"/>
              <a:t>syntax:</a:t>
            </a:r>
          </a:p>
          <a:p>
            <a:pPr lvl="1"/>
            <a:r>
              <a:rPr lang="en-US" dirty="0"/>
              <a:t>DATA </a:t>
            </a:r>
            <a:r>
              <a:rPr lang="en-US" i="1" dirty="0" err="1"/>
              <a:t>localname</a:t>
            </a:r>
            <a:r>
              <a:rPr lang="en-US" i="1" dirty="0"/>
              <a:t>;</a:t>
            </a:r>
            <a:endParaRPr lang="en-US" dirty="0"/>
          </a:p>
          <a:p>
            <a:pPr lvl="1"/>
            <a:r>
              <a:rPr lang="en-US" dirty="0" smtClean="0"/>
              <a:t>  INPUT </a:t>
            </a:r>
            <a:r>
              <a:rPr lang="en-US" i="1" dirty="0" err="1"/>
              <a:t>vblnames</a:t>
            </a:r>
            <a:r>
              <a:rPr lang="en-US" dirty="0"/>
              <a:t> (format);</a:t>
            </a:r>
          </a:p>
          <a:p>
            <a:pPr lvl="1"/>
            <a:r>
              <a:rPr lang="en-US" dirty="0" smtClean="0"/>
              <a:t>  CARDS </a:t>
            </a:r>
            <a:r>
              <a:rPr lang="en-US" dirty="0"/>
              <a:t>or DATALINES;</a:t>
            </a:r>
          </a:p>
          <a:p>
            <a:pPr lvl="1"/>
            <a:r>
              <a:rPr lang="en-US" dirty="0"/>
              <a:t>data listing</a:t>
            </a:r>
          </a:p>
          <a:p>
            <a:pPr lvl="1"/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statement not required – data created after last ;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28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810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Wingdings</vt:lpstr>
      <vt:lpstr>Wingdings 2</vt:lpstr>
      <vt:lpstr>Civic</vt:lpstr>
      <vt:lpstr>Reading Data into SAS® Internal</vt:lpstr>
      <vt:lpstr>Lecture Outline</vt:lpstr>
      <vt:lpstr>Dataset Characteristics</vt:lpstr>
      <vt:lpstr>Introduction to DATA Step</vt:lpstr>
      <vt:lpstr>Introduction to DATA Step (2)</vt:lpstr>
      <vt:lpstr>Entering Data into a Local Dataset</vt:lpstr>
      <vt:lpstr>Syntax for Defining Datasets</vt:lpstr>
      <vt:lpstr>Types of Data SAS Can Read</vt:lpstr>
      <vt:lpstr>Reading Data within Program</vt:lpstr>
      <vt:lpstr>INPUT Statement Syntax</vt:lpstr>
      <vt:lpstr>INPUT Statement Details</vt:lpstr>
      <vt:lpstr>INPUT Statement Examples</vt:lpstr>
      <vt:lpstr>Examples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 Naber</dc:creator>
  <cp:lastModifiedBy>Steve Naber</cp:lastModifiedBy>
  <cp:revision>78</cp:revision>
  <dcterms:created xsi:type="dcterms:W3CDTF">2013-07-10T13:51:29Z</dcterms:created>
  <dcterms:modified xsi:type="dcterms:W3CDTF">2015-09-02T18:27:03Z</dcterms:modified>
</cp:coreProperties>
</file>