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90" r:id="rId4"/>
    <p:sldId id="292" r:id="rId5"/>
    <p:sldId id="277" r:id="rId6"/>
    <p:sldId id="278" r:id="rId7"/>
    <p:sldId id="282" r:id="rId8"/>
    <p:sldId id="283" r:id="rId9"/>
    <p:sldId id="279" r:id="rId10"/>
    <p:sldId id="280" r:id="rId11"/>
    <p:sldId id="284" r:id="rId12"/>
    <p:sldId id="285" r:id="rId13"/>
    <p:sldId id="288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90"/>
            <p14:sldId id="292"/>
            <p14:sldId id="277"/>
            <p14:sldId id="278"/>
            <p14:sldId id="282"/>
            <p14:sldId id="283"/>
            <p14:sldId id="279"/>
            <p14:sldId id="280"/>
            <p14:sldId id="284"/>
            <p14:sldId id="285"/>
            <p14:sldId id="288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12/9/2015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12/9/2015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40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Miscellaneous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and Simple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Useful if you want to perform functions or calculations that </a:t>
            </a:r>
            <a:r>
              <a:rPr lang="en-US" dirty="0" smtClean="0"/>
              <a:t>may differ between or change along with a sorting variable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  </a:t>
            </a:r>
            <a:r>
              <a:rPr lang="en-US" dirty="0" smtClean="0"/>
              <a:t>Change in stock prices using LAG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PROC SORT DATA=saved;  BY </a:t>
            </a:r>
            <a:r>
              <a:rPr lang="en-US" dirty="0" smtClean="0"/>
              <a:t>stock </a:t>
            </a:r>
            <a:r>
              <a:rPr lang="en-US" dirty="0" smtClean="0"/>
              <a:t>time; RUN;</a:t>
            </a:r>
          </a:p>
          <a:p>
            <a:pPr lvl="1"/>
            <a:r>
              <a:rPr lang="en-US" dirty="0" smtClean="0"/>
              <a:t>DATA test; SET saved; BY </a:t>
            </a:r>
            <a:r>
              <a:rPr lang="en-US" dirty="0" smtClean="0"/>
              <a:t>stock</a:t>
            </a:r>
            <a:r>
              <a:rPr lang="en-US" dirty="0" smtClean="0"/>
              <a:t> </a:t>
            </a:r>
            <a:r>
              <a:rPr lang="en-US" dirty="0" smtClean="0"/>
              <a:t>time;</a:t>
            </a:r>
          </a:p>
          <a:p>
            <a:pPr lvl="1"/>
            <a:r>
              <a:rPr lang="en-US" dirty="0" smtClean="0"/>
              <a:t>  IF </a:t>
            </a:r>
            <a:r>
              <a:rPr lang="en-US" dirty="0" err="1" smtClean="0"/>
              <a:t>FIRST.stock</a:t>
            </a:r>
            <a:r>
              <a:rPr lang="en-US" dirty="0" smtClean="0"/>
              <a:t> </a:t>
            </a:r>
            <a:r>
              <a:rPr lang="en-US" dirty="0" smtClean="0"/>
              <a:t>THEN </a:t>
            </a:r>
            <a:r>
              <a:rPr lang="en-US" dirty="0" err="1" smtClean="0"/>
              <a:t>lag_v</a:t>
            </a:r>
            <a:r>
              <a:rPr lang="en-US" dirty="0" smtClean="0"/>
              <a:t> = .;</a:t>
            </a:r>
          </a:p>
          <a:p>
            <a:pPr lvl="1"/>
            <a:r>
              <a:rPr lang="en-US" dirty="0" smtClean="0"/>
              <a:t>  ELSE </a:t>
            </a:r>
            <a:r>
              <a:rPr lang="en-US" dirty="0" err="1" smtClean="0"/>
              <a:t>lag_v</a:t>
            </a:r>
            <a:r>
              <a:rPr lang="en-US" dirty="0" smtClean="0"/>
              <a:t> = LAG(v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change = v – </a:t>
            </a:r>
            <a:r>
              <a:rPr lang="en-US" dirty="0" err="1" smtClean="0"/>
              <a:t>lag_v</a:t>
            </a:r>
            <a:r>
              <a:rPr lang="en-US" dirty="0" smtClean="0"/>
              <a:t>;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53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– Freezing Grape Vines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PROC NLIN DATA=all2 OUTEST </a:t>
            </a:r>
            <a:r>
              <a:rPr lang="en-US" sz="2000" dirty="0"/>
              <a:t>= </a:t>
            </a:r>
            <a:r>
              <a:rPr lang="en-US" sz="2000" dirty="0" err="1" smtClean="0"/>
              <a:t>regparms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BY location </a:t>
            </a:r>
            <a:r>
              <a:rPr lang="en-US" sz="2000" dirty="0" smtClean="0"/>
              <a:t>year </a:t>
            </a:r>
            <a:r>
              <a:rPr lang="en-US" sz="2000" dirty="0" smtClean="0"/>
              <a:t>variety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PARMS </a:t>
            </a:r>
            <a:r>
              <a:rPr lang="en-US" sz="2000" dirty="0"/>
              <a:t>a=-</a:t>
            </a:r>
            <a:r>
              <a:rPr lang="en-US" sz="2000" b="1" dirty="0"/>
              <a:t>8</a:t>
            </a:r>
            <a:r>
              <a:rPr lang="en-US" sz="2000" dirty="0"/>
              <a:t> </a:t>
            </a:r>
            <a:r>
              <a:rPr lang="en-US" sz="2000" dirty="0" smtClean="0"/>
              <a:t> b1</a:t>
            </a:r>
            <a:r>
              <a:rPr lang="en-US" sz="2000" dirty="0"/>
              <a:t>=-</a:t>
            </a:r>
            <a:r>
              <a:rPr lang="en-US" sz="2000" b="1" dirty="0" smtClean="0"/>
              <a:t>0.15 </a:t>
            </a:r>
            <a:r>
              <a:rPr lang="en-US" sz="2000" dirty="0" smtClean="0"/>
              <a:t> </a:t>
            </a:r>
            <a:r>
              <a:rPr lang="en-US" sz="2000" dirty="0"/>
              <a:t>b2 = </a:t>
            </a:r>
            <a:r>
              <a:rPr lang="en-US" sz="2000" b="1" dirty="0"/>
              <a:t>0.01</a:t>
            </a:r>
            <a:r>
              <a:rPr lang="en-US" sz="2000" dirty="0"/>
              <a:t> </a:t>
            </a:r>
            <a:r>
              <a:rPr lang="en-US" sz="2000" dirty="0" smtClean="0"/>
              <a:t> b3 </a:t>
            </a:r>
            <a:r>
              <a:rPr lang="en-US" sz="2000" dirty="0"/>
              <a:t>= </a:t>
            </a:r>
            <a:r>
              <a:rPr lang="en-US" sz="2000" b="1" dirty="0"/>
              <a:t>0.2</a:t>
            </a:r>
            <a:r>
              <a:rPr lang="en-US" sz="2000" dirty="0"/>
              <a:t> </a:t>
            </a:r>
            <a:r>
              <a:rPr lang="en-US" sz="2000" dirty="0" smtClean="0"/>
              <a:t> c1=</a:t>
            </a:r>
            <a:r>
              <a:rPr lang="en-US" sz="2000" b="1" dirty="0" smtClean="0"/>
              <a:t>90</a:t>
            </a:r>
            <a:r>
              <a:rPr lang="en-US" sz="2000" dirty="0" smtClean="0"/>
              <a:t>  c2=</a:t>
            </a:r>
            <a:r>
              <a:rPr lang="en-US" sz="2000" b="1" dirty="0" smtClean="0"/>
              <a:t>150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BOUNDS b3 &gt; b2 &gt; b1;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BOUNDS </a:t>
            </a:r>
            <a:r>
              <a:rPr lang="en-US" sz="2000" dirty="0"/>
              <a:t>c2 &gt; c1;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IF </a:t>
            </a:r>
            <a:r>
              <a:rPr lang="en-US" sz="2000" dirty="0" smtClean="0"/>
              <a:t>time </a:t>
            </a:r>
            <a:r>
              <a:rPr lang="en-US" sz="2000" dirty="0"/>
              <a:t>&lt;= c1 THEN y = a + </a:t>
            </a:r>
            <a:r>
              <a:rPr lang="en-US" sz="2000" dirty="0" smtClean="0"/>
              <a:t>b1*time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/>
              <a:t>  ELSE IF </a:t>
            </a:r>
            <a:r>
              <a:rPr lang="en-US" sz="2000" dirty="0" smtClean="0"/>
              <a:t>time </a:t>
            </a:r>
            <a:r>
              <a:rPr lang="en-US" sz="2000" dirty="0"/>
              <a:t>&lt;= c2 THEN y = a + </a:t>
            </a:r>
            <a:r>
              <a:rPr lang="en-US" sz="2000" dirty="0" smtClean="0"/>
              <a:t>b1*c1 </a:t>
            </a:r>
            <a:r>
              <a:rPr lang="en-US" sz="2000" dirty="0"/>
              <a:t>+ </a:t>
            </a:r>
            <a:r>
              <a:rPr lang="en-US" sz="2000" dirty="0" smtClean="0"/>
              <a:t>b2*(time-c1</a:t>
            </a:r>
            <a:r>
              <a:rPr lang="en-US" sz="2000" dirty="0"/>
              <a:t>); </a:t>
            </a:r>
          </a:p>
          <a:p>
            <a:pPr marL="0" indent="0">
              <a:buNone/>
            </a:pPr>
            <a:r>
              <a:rPr lang="en-US" sz="2000" dirty="0"/>
              <a:t>  ELSE y = a + </a:t>
            </a:r>
            <a:r>
              <a:rPr lang="en-US" sz="2000" dirty="0" smtClean="0"/>
              <a:t>b1*c1 </a:t>
            </a:r>
            <a:r>
              <a:rPr lang="en-US" sz="2000" dirty="0"/>
              <a:t>+ </a:t>
            </a:r>
            <a:r>
              <a:rPr lang="en-US" sz="2000" dirty="0" smtClean="0"/>
              <a:t>b2</a:t>
            </a:r>
            <a:r>
              <a:rPr lang="en-US" sz="2000" dirty="0"/>
              <a:t>*(c2-c1) + </a:t>
            </a:r>
            <a:r>
              <a:rPr lang="en-US" sz="2000" dirty="0" smtClean="0"/>
              <a:t>b3*(time </a:t>
            </a:r>
            <a:r>
              <a:rPr lang="en-US" sz="2000" dirty="0"/>
              <a:t>- c2); </a:t>
            </a:r>
          </a:p>
          <a:p>
            <a:pPr marL="0" indent="0">
              <a:buNone/>
            </a:pPr>
            <a:r>
              <a:rPr lang="en-US" sz="2000" dirty="0" smtClean="0"/>
              <a:t>  MODEL </a:t>
            </a:r>
            <a:r>
              <a:rPr lang="en-US" sz="2000" dirty="0"/>
              <a:t>lt50s = y;</a:t>
            </a:r>
          </a:p>
          <a:p>
            <a:pPr marL="0" indent="0">
              <a:buNone/>
            </a:pPr>
            <a:r>
              <a:rPr lang="en-US" sz="2000" dirty="0" smtClean="0"/>
              <a:t>RUN; </a:t>
            </a:r>
          </a:p>
          <a:p>
            <a:pPr marL="0" indent="0">
              <a:buNone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1192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DATA </a:t>
            </a:r>
            <a:r>
              <a:rPr lang="en-US" sz="2800" dirty="0" err="1"/>
              <a:t>regest</a:t>
            </a:r>
            <a:r>
              <a:rPr lang="en-US" sz="2800" dirty="0"/>
              <a:t> </a:t>
            </a:r>
            <a:r>
              <a:rPr lang="en-US" sz="2800" dirty="0" err="1"/>
              <a:t>regse</a:t>
            </a:r>
            <a:r>
              <a:rPr lang="en-US" sz="2800" dirty="0"/>
              <a:t>; </a:t>
            </a:r>
            <a:r>
              <a:rPr lang="en-US" sz="2800" dirty="0" smtClean="0"/>
              <a:t>SET </a:t>
            </a:r>
            <a:r>
              <a:rPr lang="en-US" sz="2800" dirty="0" err="1"/>
              <a:t>regparms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IF _type_ = 'COVB' &amp; _name_ in ('b1', 'b3') THEN OUTPUT </a:t>
            </a:r>
            <a:r>
              <a:rPr lang="en-US" sz="2800" dirty="0" err="1"/>
              <a:t>regse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IF _type_ = </a:t>
            </a:r>
            <a:r>
              <a:rPr lang="en-US" sz="2800" dirty="0" smtClean="0"/>
              <a:t>'ITER</a:t>
            </a:r>
            <a:r>
              <a:rPr lang="en-US" sz="2800" dirty="0"/>
              <a:t>'</a:t>
            </a:r>
            <a:r>
              <a:rPr lang="en-US" sz="2800" dirty="0" smtClean="0"/>
              <a:t> </a:t>
            </a:r>
            <a:r>
              <a:rPr lang="en-US" sz="2800" dirty="0"/>
              <a:t>THEN OUTPUT </a:t>
            </a:r>
            <a:r>
              <a:rPr lang="en-US" sz="2800" dirty="0" err="1"/>
              <a:t>regest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RUN;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PROC SORT DATA=</a:t>
            </a:r>
            <a:r>
              <a:rPr lang="en-US" sz="2800" dirty="0" err="1"/>
              <a:t>regest</a:t>
            </a:r>
            <a:r>
              <a:rPr lang="en-US" sz="2800" dirty="0"/>
              <a:t>; </a:t>
            </a:r>
          </a:p>
          <a:p>
            <a:pPr marL="0" indent="0">
              <a:buNone/>
            </a:pPr>
            <a:r>
              <a:rPr lang="en-US" sz="2800" dirty="0"/>
              <a:t>  BY location year variety _</a:t>
            </a:r>
            <a:r>
              <a:rPr lang="en-US" sz="2800" dirty="0" err="1"/>
              <a:t>iter</a:t>
            </a:r>
            <a:r>
              <a:rPr lang="en-US" sz="2800" dirty="0"/>
              <a:t>_;</a:t>
            </a:r>
          </a:p>
          <a:p>
            <a:pPr marL="0" indent="0">
              <a:buNone/>
            </a:pPr>
            <a:r>
              <a:rPr lang="en-US" sz="2800" dirty="0"/>
              <a:t>RUN;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regest2; SET </a:t>
            </a:r>
            <a:r>
              <a:rPr lang="en-US" sz="2800" dirty="0" err="1"/>
              <a:t>regest</a:t>
            </a:r>
            <a:r>
              <a:rPr lang="en-US" sz="2800" dirty="0"/>
              <a:t>; </a:t>
            </a:r>
          </a:p>
          <a:p>
            <a:pPr marL="0" indent="0">
              <a:buNone/>
            </a:pPr>
            <a:r>
              <a:rPr lang="en-US" sz="2800" dirty="0"/>
              <a:t>  BY location year variety;</a:t>
            </a:r>
          </a:p>
          <a:p>
            <a:pPr marL="0" indent="0">
              <a:buNone/>
            </a:pPr>
            <a:r>
              <a:rPr lang="en-US" sz="2800" dirty="0"/>
              <a:t>  IF </a:t>
            </a:r>
            <a:r>
              <a:rPr lang="en-US" sz="2800" dirty="0" err="1"/>
              <a:t>last.variety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7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datasets from Lake Hartwell PCB study</a:t>
            </a:r>
          </a:p>
          <a:p>
            <a:r>
              <a:rPr lang="en-US" dirty="0" smtClean="0"/>
              <a:t>Seven tasks (5 points each except 1 and </a:t>
            </a:r>
            <a:r>
              <a:rPr lang="en-US" dirty="0" smtClean="0"/>
              <a:t>7, (4))</a:t>
            </a:r>
            <a:endParaRPr lang="en-US" dirty="0" smtClean="0"/>
          </a:p>
          <a:p>
            <a:r>
              <a:rPr lang="en-US" dirty="0" smtClean="0"/>
              <a:t>Program naming convention</a:t>
            </a:r>
          </a:p>
          <a:p>
            <a:r>
              <a:rPr lang="en-US" dirty="0" smtClean="0"/>
              <a:t>Program structure instructions</a:t>
            </a:r>
          </a:p>
          <a:p>
            <a:r>
              <a:rPr lang="en-US" dirty="0" smtClean="0"/>
              <a:t>Titles</a:t>
            </a:r>
          </a:p>
          <a:p>
            <a:r>
              <a:rPr lang="en-US" dirty="0" smtClean="0"/>
              <a:t>Footnote</a:t>
            </a:r>
          </a:p>
          <a:p>
            <a:r>
              <a:rPr lang="en-US" dirty="0" smtClean="0"/>
              <a:t>Submit ONLY SAS program to Carmen </a:t>
            </a:r>
            <a:r>
              <a:rPr lang="en-US" dirty="0" err="1" smtClean="0"/>
              <a:t>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3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</a:p>
          <a:p>
            <a:r>
              <a:rPr lang="en-US" dirty="0" smtClean="0"/>
              <a:t>Complete </a:t>
            </a:r>
            <a:r>
              <a:rPr lang="en-US" dirty="0" smtClean="0"/>
              <a:t>SEI</a:t>
            </a:r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Observations on projects</a:t>
            </a:r>
            <a:endParaRPr lang="en-US" dirty="0" smtClean="0"/>
          </a:p>
          <a:p>
            <a:r>
              <a:rPr lang="en-US" dirty="0" smtClean="0"/>
              <a:t>IN=</a:t>
            </a:r>
            <a:r>
              <a:rPr lang="en-US" i="1" dirty="0" err="1" smtClean="0"/>
              <a:t>vbl</a:t>
            </a:r>
            <a:endParaRPr lang="en-US" i="1" dirty="0" smtClean="0"/>
          </a:p>
          <a:p>
            <a:r>
              <a:rPr lang="en-US" dirty="0" smtClean="0"/>
              <a:t>Other dataset </a:t>
            </a:r>
            <a:r>
              <a:rPr lang="en-US" dirty="0" smtClean="0"/>
              <a:t>options (DATA, SET, MERGE)</a:t>
            </a:r>
            <a:endParaRPr lang="en-US" dirty="0"/>
          </a:p>
          <a:p>
            <a:r>
              <a:rPr lang="en-US" dirty="0" err="1" smtClean="0"/>
              <a:t>FIRST.</a:t>
            </a:r>
            <a:r>
              <a:rPr lang="en-US" i="1" dirty="0" err="1" smtClean="0"/>
              <a:t>vbl</a:t>
            </a:r>
            <a:r>
              <a:rPr lang="en-US" dirty="0" smtClean="0"/>
              <a:t> and </a:t>
            </a:r>
            <a:r>
              <a:rPr lang="en-US" dirty="0" err="1" smtClean="0"/>
              <a:t>LAST.</a:t>
            </a:r>
            <a:r>
              <a:rPr lang="en-US" i="1" dirty="0" err="1" smtClean="0"/>
              <a:t>vbl</a:t>
            </a:r>
            <a:endParaRPr lang="en-US" i="1" dirty="0" smtClean="0"/>
          </a:p>
          <a:p>
            <a:r>
              <a:rPr lang="en-US" dirty="0" smtClean="0"/>
              <a:t>Final </a:t>
            </a:r>
            <a:r>
              <a:rPr lang="en-US" dirty="0"/>
              <a:t>e</a:t>
            </a:r>
            <a:r>
              <a:rPr lang="en-US" dirty="0" smtClean="0"/>
              <a:t>xam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Class Projects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Generally pleased with reports</a:t>
            </a:r>
          </a:p>
          <a:p>
            <a:r>
              <a:rPr lang="en-US" dirty="0" smtClean="0"/>
              <a:t>“Data” is plural – synonymous with “numbers”</a:t>
            </a:r>
          </a:p>
          <a:p>
            <a:pPr lvl="1"/>
            <a:r>
              <a:rPr lang="en-US" dirty="0" smtClean="0"/>
              <a:t>Incorrect</a:t>
            </a:r>
            <a:r>
              <a:rPr lang="en-US" dirty="0"/>
              <a:t>:  “Data is,”  “data was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Correct:  “Data are,” “data were</a:t>
            </a:r>
            <a:r>
              <a:rPr lang="en-US" dirty="0" smtClean="0"/>
              <a:t>”</a:t>
            </a:r>
          </a:p>
          <a:p>
            <a:r>
              <a:rPr lang="en-US" dirty="0"/>
              <a:t>Use PROC FORMAT to get Affluence to display in magnitude order (L-M-H) rather than alphabetical (H-L-M) – county size was naturally ordered the same if you used alphabetical order (L-M-S)</a:t>
            </a:r>
          </a:p>
          <a:p>
            <a:r>
              <a:rPr lang="en-US" dirty="0" smtClean="0"/>
              <a:t>Not </a:t>
            </a:r>
            <a:r>
              <a:rPr lang="en-US" dirty="0"/>
              <a:t>many correlated variables across categories</a:t>
            </a:r>
          </a:p>
          <a:p>
            <a:r>
              <a:rPr lang="en-US" dirty="0" smtClean="0"/>
              <a:t>Better way to present summary statistics for all combinations of two categorical variables than huge table ….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010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Graphic from Reports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Page 16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03"/>
          <a:stretch/>
        </p:blipFill>
        <p:spPr bwMode="auto">
          <a:xfrm>
            <a:off x="914400" y="1600200"/>
            <a:ext cx="7110673" cy="47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9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(IN= ) Dataset Option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use a dataset option (IN=</a:t>
            </a:r>
            <a:r>
              <a:rPr lang="en-US" i="1" dirty="0" err="1" smtClean="0"/>
              <a:t>variablename</a:t>
            </a:r>
            <a:r>
              <a:rPr lang="en-US" dirty="0" smtClean="0"/>
              <a:t>) to define a Boolean variable that is 1 for observations from a dataset and 0 for observations that are not from dataset</a:t>
            </a:r>
          </a:p>
          <a:p>
            <a:endParaRPr lang="en-US" dirty="0"/>
          </a:p>
          <a:p>
            <a:r>
              <a:rPr lang="en-US" dirty="0" smtClean="0"/>
              <a:t>IN is associated with a dataset</a:t>
            </a:r>
          </a:p>
          <a:p>
            <a:endParaRPr lang="en-US" dirty="0"/>
          </a:p>
          <a:p>
            <a:r>
              <a:rPr lang="en-US" dirty="0" smtClean="0"/>
              <a:t>Useful when merging data where there is partial overlap and you want to perform calculations or functions for data from only </a:t>
            </a:r>
            <a:r>
              <a:rPr lang="en-US" dirty="0" smtClean="0"/>
              <a:t>one </a:t>
            </a:r>
            <a:r>
              <a:rPr lang="en-US" dirty="0" smtClean="0"/>
              <a:t>of the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6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 = )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University data:</a:t>
            </a:r>
          </a:p>
          <a:p>
            <a:pPr lvl="1"/>
            <a:r>
              <a:rPr lang="en-US" dirty="0"/>
              <a:t>DATA combine;</a:t>
            </a:r>
          </a:p>
          <a:p>
            <a:pPr lvl="1"/>
            <a:r>
              <a:rPr lang="en-US" dirty="0" smtClean="0"/>
              <a:t>  MERGE </a:t>
            </a:r>
            <a:r>
              <a:rPr lang="en-US" dirty="0"/>
              <a:t>salary (IN=a) attendance </a:t>
            </a:r>
            <a:r>
              <a:rPr lang="en-US" dirty="0" smtClean="0"/>
              <a:t>(</a:t>
            </a:r>
            <a:r>
              <a:rPr lang="en-US" dirty="0" smtClean="0"/>
              <a:t>IN</a:t>
            </a:r>
            <a:r>
              <a:rPr lang="en-US" dirty="0" smtClean="0"/>
              <a:t>=b</a:t>
            </a:r>
            <a:r>
              <a:rPr lang="en-US" dirty="0"/>
              <a:t>);</a:t>
            </a:r>
          </a:p>
          <a:p>
            <a:pPr lvl="1"/>
            <a:r>
              <a:rPr lang="en-US" dirty="0" smtClean="0"/>
              <a:t>  BY </a:t>
            </a:r>
            <a:r>
              <a:rPr lang="en-US" dirty="0" err="1"/>
              <a:t>fice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  IF </a:t>
            </a:r>
            <a:r>
              <a:rPr lang="en-US" dirty="0"/>
              <a:t>a</a:t>
            </a:r>
            <a:r>
              <a:rPr lang="en-US" dirty="0" smtClean="0"/>
              <a:t> &amp; b;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Blood-lead data;</a:t>
            </a:r>
          </a:p>
          <a:p>
            <a:pPr lvl="1"/>
            <a:r>
              <a:rPr lang="en-US" dirty="0" smtClean="0"/>
              <a:t>DATA analysis;</a:t>
            </a:r>
          </a:p>
          <a:p>
            <a:pPr lvl="1"/>
            <a:r>
              <a:rPr lang="en-US" dirty="0" smtClean="0"/>
              <a:t>MERGE </a:t>
            </a:r>
            <a:r>
              <a:rPr lang="en-US" dirty="0" err="1" smtClean="0"/>
              <a:t>bll</a:t>
            </a:r>
            <a:r>
              <a:rPr lang="en-US" dirty="0" smtClean="0"/>
              <a:t> (IN=a) predictors;</a:t>
            </a:r>
          </a:p>
          <a:p>
            <a:pPr lvl="1"/>
            <a:r>
              <a:rPr lang="en-US" dirty="0" smtClean="0"/>
              <a:t>BY county tract;</a:t>
            </a:r>
          </a:p>
          <a:p>
            <a:pPr lvl="1"/>
            <a:r>
              <a:rPr lang="en-US" dirty="0" smtClean="0"/>
              <a:t>IF A=1;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81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DROP=</a:t>
            </a:r>
            <a:endParaRPr lang="en-US" dirty="0" smtClean="0"/>
          </a:p>
          <a:p>
            <a:r>
              <a:rPr lang="en-US" dirty="0" smtClean="0"/>
              <a:t>KEEP=</a:t>
            </a:r>
            <a:endParaRPr lang="en-US" dirty="0" smtClean="0"/>
          </a:p>
          <a:p>
            <a:r>
              <a:rPr lang="en-US" dirty="0" smtClean="0"/>
              <a:t>FIRSTOBS=</a:t>
            </a:r>
          </a:p>
          <a:p>
            <a:r>
              <a:rPr lang="en-US" dirty="0" smtClean="0"/>
              <a:t>LABEL=</a:t>
            </a:r>
          </a:p>
          <a:p>
            <a:r>
              <a:rPr lang="en-US" dirty="0" smtClean="0"/>
              <a:t>OBS=</a:t>
            </a:r>
          </a:p>
          <a:p>
            <a:r>
              <a:rPr lang="en-US" dirty="0" smtClean="0"/>
              <a:t>RENAME=</a:t>
            </a:r>
          </a:p>
          <a:p>
            <a:r>
              <a:rPr lang="en-US" dirty="0" smtClean="0"/>
              <a:t>WHERE=</a:t>
            </a:r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i="1" dirty="0" smtClean="0"/>
              <a:t>name</a:t>
            </a:r>
            <a:r>
              <a:rPr lang="en-US" dirty="0" smtClean="0"/>
              <a:t> (dataset option);</a:t>
            </a:r>
          </a:p>
          <a:p>
            <a:r>
              <a:rPr lang="en-US" dirty="0" smtClean="0"/>
              <a:t>SET </a:t>
            </a:r>
            <a:r>
              <a:rPr lang="en-US" i="1" dirty="0" smtClean="0"/>
              <a:t>name</a:t>
            </a:r>
            <a:r>
              <a:rPr lang="en-US" dirty="0" smtClean="0"/>
              <a:t> (dataset </a:t>
            </a:r>
            <a:r>
              <a:rPr lang="en-US" dirty="0" smtClean="0"/>
              <a:t>option);</a:t>
            </a:r>
            <a:endParaRPr lang="en-US" dirty="0" smtClean="0"/>
          </a:p>
          <a:p>
            <a:r>
              <a:rPr lang="en-US" dirty="0" smtClean="0"/>
              <a:t>MERGE </a:t>
            </a:r>
            <a:r>
              <a:rPr lang="en-US" i="1" dirty="0" smtClean="0"/>
              <a:t>name1 </a:t>
            </a:r>
            <a:r>
              <a:rPr lang="en-US" dirty="0" smtClean="0"/>
              <a:t>(dataset </a:t>
            </a:r>
            <a:r>
              <a:rPr lang="en-US" dirty="0" smtClean="0"/>
              <a:t>option) </a:t>
            </a:r>
            <a:r>
              <a:rPr lang="en-US" i="1" dirty="0" smtClean="0"/>
              <a:t>name2 </a:t>
            </a:r>
            <a:r>
              <a:rPr lang="en-US" dirty="0" smtClean="0"/>
              <a:t>(dataset </a:t>
            </a:r>
            <a:r>
              <a:rPr lang="en-US" dirty="0" smtClean="0"/>
              <a:t>option);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7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University data: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revised (RENAME=(</a:t>
            </a:r>
            <a:r>
              <a:rPr lang="en-US" dirty="0" err="1" smtClean="0"/>
              <a:t>num_all</a:t>
            </a:r>
            <a:r>
              <a:rPr lang="en-US" dirty="0" smtClean="0"/>
              <a:t>=</a:t>
            </a:r>
            <a:r>
              <a:rPr lang="en-US" dirty="0" err="1" smtClean="0"/>
              <a:t>totfac</a:t>
            </a:r>
            <a:r>
              <a:rPr lang="en-US" dirty="0" smtClean="0"/>
              <a:t>)); SET </a:t>
            </a:r>
            <a:r>
              <a:rPr lang="en-US" dirty="0" err="1" smtClean="0"/>
              <a:t>aaup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Pct_full</a:t>
            </a:r>
            <a:r>
              <a:rPr lang="en-US" dirty="0" smtClean="0"/>
              <a:t> = 100*(</a:t>
            </a:r>
            <a:r>
              <a:rPr lang="en-US" dirty="0" err="1" smtClean="0"/>
              <a:t>num_full</a:t>
            </a:r>
            <a:r>
              <a:rPr lang="en-US" dirty="0" smtClean="0"/>
              <a:t>/</a:t>
            </a:r>
            <a:r>
              <a:rPr lang="en-US" dirty="0" err="1" smtClean="0"/>
              <a:t>num_all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revised; SET </a:t>
            </a:r>
            <a:r>
              <a:rPr lang="en-US" dirty="0" err="1" smtClean="0"/>
              <a:t>aaup</a:t>
            </a:r>
            <a:r>
              <a:rPr lang="en-US" dirty="0" smtClean="0"/>
              <a:t> (</a:t>
            </a:r>
            <a:r>
              <a:rPr lang="en-US" dirty="0"/>
              <a:t>RENAME=(</a:t>
            </a:r>
            <a:r>
              <a:rPr lang="en-US" dirty="0" err="1"/>
              <a:t>num_all</a:t>
            </a:r>
            <a:r>
              <a:rPr lang="en-US" dirty="0"/>
              <a:t>=</a:t>
            </a:r>
            <a:r>
              <a:rPr lang="en-US" dirty="0" err="1"/>
              <a:t>totfac</a:t>
            </a:r>
            <a:r>
              <a:rPr lang="en-US" dirty="0" smtClean="0"/>
              <a:t>));</a:t>
            </a:r>
          </a:p>
          <a:p>
            <a:pPr lvl="2"/>
            <a:r>
              <a:rPr lang="en-US" dirty="0" err="1"/>
              <a:t>Pct_full</a:t>
            </a:r>
            <a:r>
              <a:rPr lang="en-US" dirty="0"/>
              <a:t> = 100*(</a:t>
            </a:r>
            <a:r>
              <a:rPr lang="en-US" dirty="0" err="1" smtClean="0"/>
              <a:t>num_full</a:t>
            </a:r>
            <a:r>
              <a:rPr lang="en-US" dirty="0" smtClean="0"/>
              <a:t>/</a:t>
            </a:r>
            <a:r>
              <a:rPr lang="en-US" dirty="0" err="1" smtClean="0"/>
              <a:t>totfac</a:t>
            </a:r>
            <a:r>
              <a:rPr lang="en-US" dirty="0" smtClean="0"/>
              <a:t>);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Ohio Census tract data:</a:t>
            </a:r>
          </a:p>
          <a:p>
            <a:pPr lvl="1"/>
            <a:r>
              <a:rPr lang="en-US" sz="2300" dirty="0" smtClean="0"/>
              <a:t>DATA oh_tracts_2010a (DROP = temp1 temp2);</a:t>
            </a:r>
          </a:p>
          <a:p>
            <a:pPr lvl="2"/>
            <a:r>
              <a:rPr lang="en-US" sz="2100" dirty="0" smtClean="0"/>
              <a:t>SET </a:t>
            </a:r>
            <a:r>
              <a:rPr lang="en-US" sz="2100" dirty="0"/>
              <a:t>oh_tracts_2010 </a:t>
            </a:r>
            <a:r>
              <a:rPr lang="en-US" sz="2100" dirty="0" smtClean="0"/>
              <a:t>(RENAME </a:t>
            </a:r>
            <a:r>
              <a:rPr lang="en-US" sz="2100" dirty="0"/>
              <a:t>= (county = temp1 tract = temp2));</a:t>
            </a:r>
          </a:p>
          <a:p>
            <a:pPr lvl="2"/>
            <a:r>
              <a:rPr lang="en-US" sz="2100" dirty="0" err="1" smtClean="0"/>
              <a:t>co_fips</a:t>
            </a:r>
            <a:r>
              <a:rPr lang="en-US" sz="2100" dirty="0" smtClean="0"/>
              <a:t> </a:t>
            </a:r>
            <a:r>
              <a:rPr lang="en-US" sz="2100" dirty="0"/>
              <a:t>= </a:t>
            </a:r>
            <a:r>
              <a:rPr lang="en-US" sz="2100" b="1" dirty="0"/>
              <a:t>1.</a:t>
            </a:r>
            <a:r>
              <a:rPr lang="en-US" sz="2100" dirty="0"/>
              <a:t>*temp1;</a:t>
            </a:r>
          </a:p>
          <a:p>
            <a:pPr lvl="2"/>
            <a:r>
              <a:rPr lang="en-US" sz="2100" dirty="0" smtClean="0"/>
              <a:t>tract </a:t>
            </a:r>
            <a:r>
              <a:rPr lang="en-US" sz="2100" dirty="0"/>
              <a:t>= </a:t>
            </a:r>
            <a:r>
              <a:rPr lang="en-US" sz="2100" b="1" dirty="0"/>
              <a:t>1.</a:t>
            </a:r>
            <a:r>
              <a:rPr lang="en-US" sz="2100" dirty="0"/>
              <a:t>*temp2;</a:t>
            </a:r>
          </a:p>
          <a:p>
            <a:pPr lvl="1"/>
            <a:r>
              <a:rPr lang="en-US" dirty="0" smtClean="0"/>
              <a:t>RUN;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9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FIRST. and LAST.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</a:t>
            </a:r>
            <a:r>
              <a:rPr lang="en-US" dirty="0" smtClean="0"/>
              <a:t>sort dataset, you can read it into </a:t>
            </a:r>
            <a:r>
              <a:rPr lang="en-US" dirty="0" smtClean="0"/>
              <a:t>a new dataset and use a BY </a:t>
            </a:r>
            <a:r>
              <a:rPr lang="en-US" dirty="0" smtClean="0"/>
              <a:t>statement.  If you do, SAS </a:t>
            </a:r>
            <a:r>
              <a:rPr lang="en-US" dirty="0" smtClean="0"/>
              <a:t>creates FIRST. and LAST. variables for each variable in the BY statement</a:t>
            </a:r>
          </a:p>
          <a:p>
            <a:endParaRPr lang="en-US" dirty="0"/>
          </a:p>
          <a:p>
            <a:r>
              <a:rPr lang="en-US" dirty="0" smtClean="0"/>
              <a:t>The values for </a:t>
            </a:r>
            <a:r>
              <a:rPr lang="en-US" dirty="0" err="1" smtClean="0"/>
              <a:t>FIRST.</a:t>
            </a:r>
            <a:r>
              <a:rPr lang="en-US" i="1" dirty="0" err="1" smtClean="0"/>
              <a:t>variablename</a:t>
            </a:r>
            <a:r>
              <a:rPr lang="en-US" dirty="0" smtClean="0"/>
              <a:t> is 1 for </a:t>
            </a:r>
            <a:r>
              <a:rPr lang="en-US" dirty="0" smtClean="0"/>
              <a:t>all observations where the variable </a:t>
            </a:r>
            <a:r>
              <a:rPr lang="en-US" dirty="0" smtClean="0"/>
              <a:t>value </a:t>
            </a:r>
            <a:r>
              <a:rPr lang="en-US" dirty="0" smtClean="0"/>
              <a:t>changes from the previous observation, and the val</a:t>
            </a:r>
            <a:r>
              <a:rPr lang="en-US" dirty="0" smtClean="0"/>
              <a:t>ues for </a:t>
            </a:r>
            <a:r>
              <a:rPr lang="en-US" dirty="0" err="1" smtClean="0"/>
              <a:t>LAST.</a:t>
            </a:r>
            <a:r>
              <a:rPr lang="en-US" i="1" dirty="0" err="1" smtClean="0"/>
              <a:t>variablename</a:t>
            </a:r>
            <a:r>
              <a:rPr lang="en-US" dirty="0" smtClean="0"/>
              <a:t> is 1 for the last observation before the variable value changes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have more than 1 variable in the BY statement, a value of 1 appears each time any BY variable changes</a:t>
            </a:r>
          </a:p>
        </p:txBody>
      </p:sp>
    </p:spTree>
    <p:extLst>
      <p:ext uri="{BB962C8B-B14F-4D97-AF65-F5344CB8AC3E}">
        <p14:creationId xmlns:p14="http://schemas.microsoft.com/office/powerpoint/2010/main" val="3535444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11797</TotalTime>
  <Words>781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Wingdings</vt:lpstr>
      <vt:lpstr>Wingdings 2</vt:lpstr>
      <vt:lpstr>Civic</vt:lpstr>
      <vt:lpstr>Miscellaneous Topics</vt:lpstr>
      <vt:lpstr>Lecture Outline</vt:lpstr>
      <vt:lpstr>Notes on Class Projects</vt:lpstr>
      <vt:lpstr>Favorite Graphic from Reports</vt:lpstr>
      <vt:lpstr>(IN= ) Dataset Option</vt:lpstr>
      <vt:lpstr>(IN = ) Examples</vt:lpstr>
      <vt:lpstr>Dataset Options</vt:lpstr>
      <vt:lpstr>Examples</vt:lpstr>
      <vt:lpstr>FIRST. and LAST.</vt:lpstr>
      <vt:lpstr>Use and Simple Example</vt:lpstr>
      <vt:lpstr>Another Example – Freezing Grape Vines</vt:lpstr>
      <vt:lpstr>Example continued</vt:lpstr>
      <vt:lpstr>Final Exam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251</cp:revision>
  <dcterms:created xsi:type="dcterms:W3CDTF">2013-08-14T15:28:58Z</dcterms:created>
  <dcterms:modified xsi:type="dcterms:W3CDTF">2015-12-09T19:00:50Z</dcterms:modified>
</cp:coreProperties>
</file>