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2" r:id="rId6"/>
    <p:sldId id="260" r:id="rId7"/>
    <p:sldId id="261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B65D-E43D-41DD-A5B7-CDEECA01FD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99A0B-2CB9-4F5D-803B-5B74CE7A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5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99A0B-2CB9-4F5D-803B-5B74CE7AE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0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8D7D-4F1B-4399-B8F5-D8741B5A6E38}" type="datetime1">
              <a:rPr lang="en-US" smtClean="0"/>
              <a:t>9/4/2015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67B9-7E70-4A94-B4E6-AEF72D76DE8A}" type="datetime1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83F2-AAA2-4B6C-8CF9-C2823CDB19C2}" type="datetime1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E9A-50E2-4EBC-B320-CD4A7A97F034}" type="datetime1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B29-5DE2-43B2-9F14-96713CE617A7}" type="datetime1">
              <a:rPr lang="en-US" smtClean="0"/>
              <a:t>9/4/2015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D7E767E-9E76-4586-8B48-A236665A1C52}" type="datetime1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6ABC-B152-4942-A4D9-5E518B717D3E}" type="datetime1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2CF1-11C8-4983-9606-82130162A1AC}" type="datetime1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646-F00E-4FF0-8BB8-0791C066E370}" type="datetime1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B851-BBF4-437B-83D5-D4535D4D9D1C}" type="datetime1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F21DD28-EC76-484E-AAD5-137986B5289C}" type="datetime1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C497C6B-D6B9-45A6-B27E-E41E6EAA3B42}" type="datetime1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79FBEB-E52E-4C3E-A825-27877EFD19F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60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5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/>
              <a:t>Data with SAS</a:t>
            </a:r>
            <a:r>
              <a:rPr lang="en-US" baseline="30000" dirty="0" smtClean="0"/>
              <a:t>®</a:t>
            </a:r>
            <a:br>
              <a:rPr lang="en-US" baseline="30000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FBEB-E52E-4C3E-A825-27877EFD19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FBEB-E52E-4C3E-A825-27877EFD19FD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class on Monday 9/7</a:t>
            </a:r>
          </a:p>
          <a:p>
            <a:r>
              <a:rPr lang="en-US" dirty="0" smtClean="0"/>
              <a:t>Explore </a:t>
            </a:r>
            <a:r>
              <a:rPr lang="en-US" dirty="0" smtClean="0"/>
              <a:t>PROC IMPORT</a:t>
            </a:r>
          </a:p>
          <a:p>
            <a:r>
              <a:rPr lang="en-US" dirty="0" smtClean="0"/>
              <a:t>Read Sections 5.2 and 5.3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7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assignment, HW1</a:t>
            </a:r>
          </a:p>
          <a:p>
            <a:r>
              <a:rPr lang="en-US" dirty="0" smtClean="0"/>
              <a:t>External data file types</a:t>
            </a:r>
          </a:p>
          <a:p>
            <a:r>
              <a:rPr lang="en-US" dirty="0" smtClean="0"/>
              <a:t>External file identification</a:t>
            </a:r>
            <a:endParaRPr lang="en-US" dirty="0"/>
          </a:p>
          <a:p>
            <a:r>
              <a:rPr lang="en-US" dirty="0"/>
              <a:t>Reading data from text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SAS data libraries</a:t>
            </a:r>
            <a:endParaRPr lang="en-US" dirty="0"/>
          </a:p>
          <a:p>
            <a:r>
              <a:rPr lang="en-US" dirty="0" smtClean="0"/>
              <a:t>Reading </a:t>
            </a:r>
            <a:r>
              <a:rPr lang="en-US" dirty="0"/>
              <a:t>SAS </a:t>
            </a:r>
            <a:r>
              <a:rPr lang="en-US" dirty="0" smtClean="0"/>
              <a:t>datasets</a:t>
            </a:r>
          </a:p>
          <a:p>
            <a:r>
              <a:rPr lang="en-US" dirty="0"/>
              <a:t>Reading data from spreadsheets (library)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FBEB-E52E-4C3E-A825-27877EFD19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2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External Data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FBEB-E52E-4C3E-A825-27877EFD19FD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Individual files</a:t>
            </a:r>
          </a:p>
          <a:p>
            <a:pPr lvl="1"/>
            <a:r>
              <a:rPr lang="en-US" dirty="0" smtClean="0"/>
              <a:t>Text files (.txt, .</a:t>
            </a:r>
            <a:r>
              <a:rPr lang="en-US" dirty="0" err="1" smtClean="0"/>
              <a:t>dat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CSV files (spreadsheet)</a:t>
            </a:r>
          </a:p>
          <a:p>
            <a:pPr lvl="1"/>
            <a:r>
              <a:rPr lang="en-US" dirty="0" smtClean="0"/>
              <a:t>Other statistical software data files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SAS data libraries (folders)</a:t>
            </a:r>
          </a:p>
          <a:p>
            <a:pPr lvl="1"/>
            <a:r>
              <a:rPr lang="en-US" dirty="0" smtClean="0"/>
              <a:t>Multi-sheet spreadsheets</a:t>
            </a:r>
          </a:p>
        </p:txBody>
      </p:sp>
    </p:spTree>
    <p:extLst>
      <p:ext uri="{BB962C8B-B14F-4D97-AF65-F5344CB8AC3E}">
        <p14:creationId xmlns:p14="http://schemas.microsoft.com/office/powerpoint/2010/main" val="346627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External Files in SAS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data files:</a:t>
            </a:r>
          </a:p>
          <a:p>
            <a:pPr lvl="1"/>
            <a:r>
              <a:rPr lang="en-US" dirty="0" smtClean="0"/>
              <a:t>FILENAME </a:t>
            </a:r>
            <a:r>
              <a:rPr lang="en-US" i="1" dirty="0" err="1" smtClean="0"/>
              <a:t>fileref</a:t>
            </a:r>
            <a:r>
              <a:rPr lang="en-US" dirty="0" smtClean="0"/>
              <a:t>  ‘</a:t>
            </a:r>
            <a:r>
              <a:rPr lang="en-US" i="1" dirty="0" smtClean="0"/>
              <a:t>pathname’ &lt;options&gt;;</a:t>
            </a:r>
          </a:p>
          <a:p>
            <a:pPr lvl="2"/>
            <a:r>
              <a:rPr lang="en-US" i="1" dirty="0" err="1"/>
              <a:t>fileref</a:t>
            </a:r>
            <a:r>
              <a:rPr lang="en-US" dirty="0"/>
              <a:t> is any reference </a:t>
            </a:r>
            <a:r>
              <a:rPr lang="en-US" dirty="0" smtClean="0"/>
              <a:t>name (local identifier)</a:t>
            </a:r>
            <a:endParaRPr lang="en-US" dirty="0"/>
          </a:p>
          <a:p>
            <a:pPr lvl="2"/>
            <a:r>
              <a:rPr lang="en-US" i="1" dirty="0"/>
              <a:t>pathname</a:t>
            </a:r>
            <a:r>
              <a:rPr lang="en-US" dirty="0"/>
              <a:t> is file name and location</a:t>
            </a:r>
            <a:endParaRPr lang="en-US" i="1" dirty="0"/>
          </a:p>
          <a:p>
            <a:pPr lvl="1"/>
            <a:r>
              <a:rPr lang="en-US" dirty="0" smtClean="0"/>
              <a:t>Usual file extensions include .txt, .</a:t>
            </a:r>
            <a:r>
              <a:rPr lang="en-US" dirty="0" err="1" smtClean="0"/>
              <a:t>dat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Libraries:</a:t>
            </a:r>
          </a:p>
          <a:p>
            <a:pPr lvl="1"/>
            <a:r>
              <a:rPr lang="en-US" dirty="0"/>
              <a:t>LIBNAME </a:t>
            </a:r>
            <a:r>
              <a:rPr lang="en-US" i="1" dirty="0" err="1"/>
              <a:t>libref</a:t>
            </a:r>
            <a:r>
              <a:rPr lang="en-US" i="1" dirty="0"/>
              <a:t> &lt;engine</a:t>
            </a:r>
            <a:r>
              <a:rPr lang="en-US" dirty="0"/>
              <a:t>&gt; ‘</a:t>
            </a:r>
            <a:r>
              <a:rPr lang="en-US" i="1" dirty="0"/>
              <a:t>pathname</a:t>
            </a:r>
            <a:r>
              <a:rPr lang="en-US" dirty="0"/>
              <a:t>’ &lt;</a:t>
            </a:r>
            <a:r>
              <a:rPr lang="en-US" i="1" dirty="0"/>
              <a:t>options</a:t>
            </a:r>
            <a:r>
              <a:rPr lang="en-US" dirty="0"/>
              <a:t>&gt;</a:t>
            </a:r>
          </a:p>
          <a:p>
            <a:pPr lvl="2"/>
            <a:r>
              <a:rPr lang="en-US" i="1" dirty="0" err="1"/>
              <a:t>libref</a:t>
            </a:r>
            <a:r>
              <a:rPr lang="en-US" dirty="0"/>
              <a:t> is </a:t>
            </a:r>
            <a:r>
              <a:rPr lang="en-US" dirty="0" smtClean="0"/>
              <a:t>a reference </a:t>
            </a:r>
            <a:r>
              <a:rPr lang="en-US" dirty="0"/>
              <a:t>name for </a:t>
            </a:r>
            <a:r>
              <a:rPr lang="en-US" dirty="0" smtClean="0"/>
              <a:t>library (local identifier)</a:t>
            </a:r>
            <a:endParaRPr lang="en-US" dirty="0"/>
          </a:p>
          <a:p>
            <a:pPr lvl="2"/>
            <a:r>
              <a:rPr lang="en-US" i="1" dirty="0"/>
              <a:t>pathname</a:t>
            </a:r>
            <a:r>
              <a:rPr lang="en-US" dirty="0"/>
              <a:t> is </a:t>
            </a:r>
            <a:r>
              <a:rPr lang="en-US" dirty="0" smtClean="0"/>
              <a:t>a file/folder </a:t>
            </a:r>
            <a:r>
              <a:rPr lang="en-US" dirty="0"/>
              <a:t>name</a:t>
            </a:r>
          </a:p>
          <a:p>
            <a:pPr lvl="2"/>
            <a:r>
              <a:rPr lang="en-US" i="1" dirty="0"/>
              <a:t>engine</a:t>
            </a:r>
            <a:r>
              <a:rPr lang="en-US" dirty="0"/>
              <a:t> is </a:t>
            </a:r>
            <a:r>
              <a:rPr lang="en-US" dirty="0" smtClean="0"/>
              <a:t>a database </a:t>
            </a:r>
            <a:r>
              <a:rPr lang="en-US" dirty="0"/>
              <a:t>engine</a:t>
            </a:r>
          </a:p>
          <a:p>
            <a:pPr lvl="2"/>
            <a:r>
              <a:rPr lang="en-US" i="1" dirty="0"/>
              <a:t>options</a:t>
            </a:r>
            <a:r>
              <a:rPr lang="en-US" dirty="0"/>
              <a:t> vary depending on engine</a:t>
            </a:r>
          </a:p>
          <a:p>
            <a:pPr marL="274320" lvl="2" indent="-274320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274320" lvl="2" indent="-274320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/>
              <a:t>Both </a:t>
            </a:r>
            <a:r>
              <a:rPr lang="en-US" dirty="0"/>
              <a:t>of these statements are used outside of DATA or PROC </a:t>
            </a:r>
            <a:r>
              <a:rPr lang="en-US" dirty="0" smtClean="0"/>
              <a:t>steps (usually placed at the beginning of a program)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3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External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FILENAME </a:t>
            </a:r>
            <a:r>
              <a:rPr lang="en-US" i="1" dirty="0" err="1" smtClean="0"/>
              <a:t>fileref</a:t>
            </a:r>
            <a:r>
              <a:rPr lang="en-US" i="1" dirty="0" smtClean="0"/>
              <a:t> ‘pathname’;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i="1" dirty="0" err="1" smtClean="0"/>
              <a:t>localname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INFILE </a:t>
            </a:r>
            <a:r>
              <a:rPr lang="en-US" i="1" dirty="0" err="1" smtClean="0"/>
              <a:t>fileref</a:t>
            </a:r>
            <a:r>
              <a:rPr lang="en-US" i="1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INPUT </a:t>
            </a:r>
            <a:r>
              <a:rPr lang="en-US" i="1" dirty="0" err="1" smtClean="0"/>
              <a:t>vblnames</a:t>
            </a:r>
            <a:r>
              <a:rPr lang="en-US" i="1" dirty="0" smtClean="0"/>
              <a:t> &lt;format&gt;;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</a:p>
          <a:p>
            <a:endParaRPr lang="en-US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i="1" dirty="0" smtClean="0"/>
              <a:t>pathname</a:t>
            </a:r>
            <a:r>
              <a:rPr lang="en-US" dirty="0" smtClean="0"/>
              <a:t> is the name and directory of the file</a:t>
            </a:r>
            <a:endParaRPr lang="en-US" i="1" dirty="0" smtClean="0"/>
          </a:p>
          <a:p>
            <a:pPr lvl="1"/>
            <a:r>
              <a:rPr lang="en-US" dirty="0" smtClean="0"/>
              <a:t>Mixed formatting can be used  in INPUT</a:t>
            </a:r>
          </a:p>
          <a:p>
            <a:pPr lvl="1"/>
            <a:r>
              <a:rPr lang="en-US" dirty="0" smtClean="0"/>
              <a:t>Close external file using FILENAME </a:t>
            </a:r>
            <a:r>
              <a:rPr lang="en-US" i="1" dirty="0" err="1" smtClean="0"/>
              <a:t>fileref</a:t>
            </a:r>
            <a:r>
              <a:rPr lang="en-US" dirty="0" smtClean="0"/>
              <a:t> CLEAR;</a:t>
            </a:r>
          </a:p>
          <a:p>
            <a:pPr lvl="1"/>
            <a:r>
              <a:rPr lang="en-US" dirty="0" smtClean="0"/>
              <a:t>Can put </a:t>
            </a:r>
            <a:r>
              <a:rPr lang="en-US" i="1" dirty="0" smtClean="0"/>
              <a:t>‘pathname’</a:t>
            </a:r>
            <a:r>
              <a:rPr lang="en-US" dirty="0" smtClean="0"/>
              <a:t> directly in INFILE command and skip the FILENAME statement</a:t>
            </a:r>
          </a:p>
        </p:txBody>
      </p:sp>
    </p:spTree>
    <p:extLst>
      <p:ext uri="{BB962C8B-B14F-4D97-AF65-F5344CB8AC3E}">
        <p14:creationId xmlns:p14="http://schemas.microsoft.com/office/powerpoint/2010/main" val="105067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Libraries are folders whose elements (files) are </a:t>
            </a:r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Folder can also contain other files</a:t>
            </a:r>
            <a:endParaRPr lang="en-US" dirty="0" smtClean="0"/>
          </a:p>
          <a:p>
            <a:r>
              <a:rPr lang="en-US" dirty="0" smtClean="0"/>
              <a:t>Default library for local files is WORK</a:t>
            </a:r>
          </a:p>
          <a:p>
            <a:r>
              <a:rPr lang="en-US" dirty="0" smtClean="0"/>
              <a:t>SAS opens several other libraries when booted</a:t>
            </a:r>
          </a:p>
          <a:p>
            <a:pPr marL="742950" lvl="2" indent="-342900"/>
            <a:r>
              <a:rPr lang="en-US" dirty="0"/>
              <a:t>Maps, Help, </a:t>
            </a:r>
            <a:r>
              <a:rPr lang="en-US" dirty="0" err="1"/>
              <a:t>SASuser</a:t>
            </a:r>
            <a:endParaRPr lang="en-US" dirty="0"/>
          </a:p>
          <a:p>
            <a:r>
              <a:rPr lang="en-US" dirty="0" smtClean="0"/>
              <a:t>Reference to dataset in a library: </a:t>
            </a:r>
            <a:r>
              <a:rPr lang="en-US" i="1" dirty="0" err="1" smtClean="0"/>
              <a:t>libref.datasetname</a:t>
            </a:r>
            <a:endParaRPr lang="en-US" dirty="0" smtClean="0"/>
          </a:p>
          <a:p>
            <a:pPr lvl="1"/>
            <a:r>
              <a:rPr lang="en-US" i="1" dirty="0" err="1" smtClean="0"/>
              <a:t>libref</a:t>
            </a:r>
            <a:r>
              <a:rPr lang="en-US" dirty="0" smtClean="0"/>
              <a:t> can refer to a folder or multiple-file database (e.g., Excel)</a:t>
            </a:r>
          </a:p>
          <a:p>
            <a:pPr lvl="2"/>
            <a:r>
              <a:rPr lang="en-US" dirty="0" smtClean="0"/>
              <a:t>In a folder, </a:t>
            </a:r>
            <a:r>
              <a:rPr lang="en-US" i="1" dirty="0" err="1" smtClean="0"/>
              <a:t>datasetname</a:t>
            </a:r>
            <a:r>
              <a:rPr lang="en-US" dirty="0" smtClean="0"/>
              <a:t> </a:t>
            </a:r>
            <a:r>
              <a:rPr lang="en-US" dirty="0"/>
              <a:t>corresponds to the </a:t>
            </a:r>
            <a:r>
              <a:rPr lang="en-US" dirty="0" smtClean="0"/>
              <a:t>data filename</a:t>
            </a:r>
          </a:p>
          <a:p>
            <a:pPr lvl="2"/>
            <a:r>
              <a:rPr lang="en-US" dirty="0" smtClean="0"/>
              <a:t>In Excel, </a:t>
            </a:r>
            <a:r>
              <a:rPr lang="en-US" i="1" dirty="0" err="1" smtClean="0"/>
              <a:t>datasetname</a:t>
            </a:r>
            <a:r>
              <a:rPr lang="en-US" dirty="0" smtClean="0"/>
              <a:t> </a:t>
            </a:r>
            <a:r>
              <a:rPr lang="en-US" dirty="0" smtClean="0"/>
              <a:t>corresponds to the worksheet name and requires quotation marks and sometimes special characters</a:t>
            </a:r>
          </a:p>
          <a:p>
            <a:r>
              <a:rPr lang="en-US" dirty="0" smtClean="0"/>
              <a:t>Work library disappears when SAS is closed</a:t>
            </a:r>
          </a:p>
        </p:txBody>
      </p:sp>
    </p:spTree>
    <p:extLst>
      <p:ext uri="{BB962C8B-B14F-4D97-AF65-F5344CB8AC3E}">
        <p14:creationId xmlns:p14="http://schemas.microsoft.com/office/powerpoint/2010/main" val="376348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smtClean="0"/>
              <a:t>library using </a:t>
            </a:r>
            <a:r>
              <a:rPr lang="en-US" dirty="0" smtClean="0"/>
              <a:t>LIBNAME command</a:t>
            </a:r>
          </a:p>
          <a:p>
            <a:r>
              <a:rPr lang="en-US" dirty="0" smtClean="0"/>
              <a:t>Close library using:  LIBNAME </a:t>
            </a:r>
            <a:r>
              <a:rPr lang="en-US" i="1" dirty="0" err="1" smtClean="0"/>
              <a:t>libref</a:t>
            </a:r>
            <a:r>
              <a:rPr lang="en-US" dirty="0" smtClean="0"/>
              <a:t> CLEAR;</a:t>
            </a:r>
          </a:p>
          <a:p>
            <a:r>
              <a:rPr lang="en-US" dirty="0" smtClean="0"/>
              <a:t>Can see list of members by:</a:t>
            </a:r>
          </a:p>
          <a:p>
            <a:pPr lvl="1"/>
            <a:r>
              <a:rPr lang="en-US" dirty="0"/>
              <a:t>Opening library in Explorer tab</a:t>
            </a:r>
          </a:p>
          <a:p>
            <a:pPr lvl="1"/>
            <a:r>
              <a:rPr lang="en-US" dirty="0"/>
              <a:t>PROC DATASETS </a:t>
            </a:r>
            <a:r>
              <a:rPr lang="en-US" dirty="0" smtClean="0"/>
              <a:t> LIBRARY=</a:t>
            </a:r>
            <a:r>
              <a:rPr lang="en-US" i="1" dirty="0" err="1" smtClean="0"/>
              <a:t>libref</a:t>
            </a:r>
            <a:r>
              <a:rPr lang="en-US" dirty="0"/>
              <a:t>;</a:t>
            </a:r>
          </a:p>
          <a:p>
            <a:r>
              <a:rPr lang="en-US" dirty="0" smtClean="0"/>
              <a:t>If you want to examine the contents of a library (especially Excel) while SAS is running, you will need to close the library first (you still have a local copy in the work library</a:t>
            </a:r>
          </a:p>
        </p:txBody>
      </p:sp>
    </p:spTree>
    <p:extLst>
      <p:ext uri="{BB962C8B-B14F-4D97-AF65-F5344CB8AC3E}">
        <p14:creationId xmlns:p14="http://schemas.microsoft.com/office/powerpoint/2010/main" val="247235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smtClean="0"/>
              <a:t>Permanent SAS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LIBNAME </a:t>
            </a:r>
            <a:r>
              <a:rPr lang="en-US" dirty="0" err="1" smtClean="0"/>
              <a:t>abc</a:t>
            </a:r>
            <a:r>
              <a:rPr lang="en-US" dirty="0" smtClean="0"/>
              <a:t> “F:\SAS Data”;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match1; </a:t>
            </a:r>
            <a:r>
              <a:rPr lang="en-US" dirty="0" smtClean="0"/>
              <a:t>SET abc.data1; RUN;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match2; </a:t>
            </a:r>
            <a:r>
              <a:rPr lang="en-US" dirty="0" smtClean="0"/>
              <a:t>SET abc.data2</a:t>
            </a:r>
            <a:r>
              <a:rPr lang="en-US" dirty="0"/>
              <a:t>; </a:t>
            </a:r>
            <a:r>
              <a:rPr lang="en-US" dirty="0" smtClean="0"/>
              <a:t>RUN;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match3; </a:t>
            </a:r>
            <a:r>
              <a:rPr lang="en-US" dirty="0" smtClean="0"/>
              <a:t>SET abc.data3</a:t>
            </a:r>
            <a:r>
              <a:rPr lang="en-US" dirty="0"/>
              <a:t>; </a:t>
            </a:r>
            <a:r>
              <a:rPr lang="en-US" dirty="0" smtClean="0"/>
              <a:t>RUN;</a:t>
            </a:r>
          </a:p>
          <a:p>
            <a:endParaRPr lang="en-US" dirty="0"/>
          </a:p>
          <a:p>
            <a:r>
              <a:rPr lang="en-US" dirty="0" smtClean="0"/>
              <a:t>Assumes that there are files data1.</a:t>
            </a:r>
            <a:r>
              <a:rPr lang="en-US" b="1" dirty="0" smtClean="0"/>
              <a:t>sas7bdat</a:t>
            </a:r>
            <a:r>
              <a:rPr lang="en-US" dirty="0" smtClean="0"/>
              <a:t>, data2.</a:t>
            </a:r>
            <a:r>
              <a:rPr lang="en-US" b="1" dirty="0" smtClean="0"/>
              <a:t>sas7bdat</a:t>
            </a:r>
            <a:r>
              <a:rPr lang="en-US" dirty="0" smtClean="0"/>
              <a:t>, and data3.</a:t>
            </a:r>
            <a:r>
              <a:rPr lang="en-US" b="1" dirty="0" smtClean="0"/>
              <a:t>sas7bdat</a:t>
            </a:r>
            <a:r>
              <a:rPr lang="en-US" dirty="0" smtClean="0"/>
              <a:t> in folder F:\SAS Data</a:t>
            </a:r>
          </a:p>
          <a:p>
            <a:r>
              <a:rPr lang="en-US" dirty="0" smtClean="0"/>
              <a:t>Creates local SAS datasets match1, match2, and match3 in WORK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Excel Files Using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LIBNAME </a:t>
            </a:r>
            <a:r>
              <a:rPr lang="en-US" dirty="0" err="1" smtClean="0"/>
              <a:t>abc</a:t>
            </a:r>
            <a:r>
              <a:rPr lang="en-US" dirty="0" smtClean="0"/>
              <a:t> EXCEL “F</a:t>
            </a:r>
            <a:r>
              <a:rPr lang="en-US" dirty="0" smtClean="0"/>
              <a:t>:\Data 2013.xlsx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VER=2007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MIXED=yes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nn-NO" dirty="0" smtClean="0"/>
              <a:t>DATA test; SET </a:t>
            </a:r>
            <a:r>
              <a:rPr lang="nn-NO" dirty="0" smtClean="0"/>
              <a:t>abc.’Sheet1$’n</a:t>
            </a:r>
            <a:r>
              <a:rPr lang="nn-NO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These commands read data from Office 2007</a:t>
            </a:r>
          </a:p>
          <a:p>
            <a:r>
              <a:rPr lang="en-US" dirty="0" smtClean="0"/>
              <a:t>For Office 2003, use </a:t>
            </a:r>
            <a:r>
              <a:rPr lang="en-US" dirty="0" smtClean="0"/>
              <a:t>VER=2003 </a:t>
            </a:r>
            <a:r>
              <a:rPr lang="en-US" dirty="0" smtClean="0"/>
              <a:t>and .</a:t>
            </a:r>
            <a:r>
              <a:rPr lang="en-US" dirty="0" err="1" smtClean="0"/>
              <a:t>xls</a:t>
            </a:r>
            <a:r>
              <a:rPr lang="en-US" dirty="0" smtClean="0"/>
              <a:t> file suffix</a:t>
            </a:r>
          </a:p>
          <a:p>
            <a:r>
              <a:rPr lang="en-US" dirty="0" smtClean="0"/>
              <a:t>Excel files should be closed </a:t>
            </a:r>
            <a:r>
              <a:rPr lang="en-US" dirty="0" smtClean="0"/>
              <a:t>before running LIBNAME to </a:t>
            </a:r>
            <a:r>
              <a:rPr lang="en-US" dirty="0" smtClean="0"/>
              <a:t>avoid data reading issues</a:t>
            </a:r>
          </a:p>
          <a:p>
            <a:r>
              <a:rPr lang="en-US" dirty="0" smtClean="0"/>
              <a:t>Must have complete SAS/ACCESS software component to use this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48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1002</TotalTime>
  <Words>513</Words>
  <Application>Microsoft Office PowerPoint</Application>
  <PresentationFormat>On-screen Show (4:3)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Wingdings</vt:lpstr>
      <vt:lpstr>Wingdings 2</vt:lpstr>
      <vt:lpstr>Civic</vt:lpstr>
      <vt:lpstr>Importing Data with SAS® Part 1</vt:lpstr>
      <vt:lpstr>Lecture Outline</vt:lpstr>
      <vt:lpstr>Types of External Data Files</vt:lpstr>
      <vt:lpstr>Identifying External Files in SAS Program</vt:lpstr>
      <vt:lpstr>Reading External Text File</vt:lpstr>
      <vt:lpstr>About Libraries</vt:lpstr>
      <vt:lpstr>Managing Libraries</vt:lpstr>
      <vt:lpstr>Reading Permanent SAS Dataset</vt:lpstr>
      <vt:lpstr>Reading Excel Files Using Libraries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31</cp:revision>
  <dcterms:created xsi:type="dcterms:W3CDTF">2013-08-14T13:15:54Z</dcterms:created>
  <dcterms:modified xsi:type="dcterms:W3CDTF">2015-09-04T18:16:00Z</dcterms:modified>
</cp:coreProperties>
</file>