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6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9/11/2015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7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Exporting Data </a:t>
            </a:r>
            <a:r>
              <a:rPr lang="en-US" dirty="0"/>
              <a:t>with SAS</a:t>
            </a:r>
            <a:r>
              <a:rPr lang="en-US" baseline="30000" dirty="0"/>
              <a:t>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Homework review</a:t>
            </a:r>
          </a:p>
          <a:p>
            <a:r>
              <a:rPr lang="en-US" dirty="0" smtClean="0"/>
              <a:t>Saving SAS dataset</a:t>
            </a:r>
          </a:p>
          <a:p>
            <a:r>
              <a:rPr lang="en-US" dirty="0" smtClean="0"/>
              <a:t>Exporting other types of data</a:t>
            </a:r>
          </a:p>
          <a:p>
            <a:r>
              <a:rPr lang="en-US" smtClean="0"/>
              <a:t>Daily </a:t>
            </a:r>
            <a:r>
              <a:rPr lang="en-US" dirty="0" smtClean="0"/>
              <a:t>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 Review (A)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AAUP University/College faculty data</a:t>
            </a:r>
          </a:p>
          <a:p>
            <a:r>
              <a:rPr lang="en-US" dirty="0" smtClean="0"/>
              <a:t>Read data into SAS</a:t>
            </a:r>
          </a:p>
          <a:p>
            <a:r>
              <a:rPr lang="en-US" dirty="0" smtClean="0"/>
              <a:t>Add region variable</a:t>
            </a:r>
          </a:p>
          <a:p>
            <a:r>
              <a:rPr lang="en-US" dirty="0" smtClean="0"/>
              <a:t>Create new variables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salary paid to all full </a:t>
            </a:r>
            <a:r>
              <a:rPr lang="en-US" dirty="0" smtClean="0"/>
              <a:t>professors</a:t>
            </a:r>
          </a:p>
          <a:p>
            <a:pPr lvl="1"/>
            <a:r>
              <a:rPr lang="en-US" dirty="0" smtClean="0"/>
              <a:t>Percentage </a:t>
            </a:r>
            <a:r>
              <a:rPr lang="en-US" dirty="0"/>
              <a:t>of faculty of each rank </a:t>
            </a:r>
            <a:endParaRPr lang="en-US" dirty="0" smtClean="0"/>
          </a:p>
          <a:p>
            <a:pPr lvl="1"/>
            <a:r>
              <a:rPr lang="en-US" dirty="0" smtClean="0"/>
              <a:t>Sum of </a:t>
            </a:r>
            <a:r>
              <a:rPr lang="en-US" dirty="0"/>
              <a:t>the counts of each faculty rank </a:t>
            </a:r>
            <a:endParaRPr lang="en-US" dirty="0" smtClean="0"/>
          </a:p>
          <a:p>
            <a:pPr lvl="1"/>
            <a:r>
              <a:rPr lang="en-US" dirty="0" smtClean="0"/>
              <a:t>Ratio </a:t>
            </a:r>
            <a:r>
              <a:rPr lang="en-US" dirty="0"/>
              <a:t>of average assistant salary to average associate </a:t>
            </a:r>
            <a:r>
              <a:rPr lang="en-US" dirty="0" smtClean="0"/>
              <a:t>salary</a:t>
            </a:r>
          </a:p>
          <a:p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All variables for Region VII</a:t>
            </a:r>
          </a:p>
          <a:p>
            <a:pPr lvl="1"/>
            <a:r>
              <a:rPr lang="en-US" dirty="0"/>
              <a:t>Average compensation for each faculty rank for all universities of Type </a:t>
            </a:r>
            <a:r>
              <a:rPr lang="en-US" dirty="0" smtClean="0"/>
              <a:t>I</a:t>
            </a:r>
          </a:p>
          <a:p>
            <a:pPr lvl="1"/>
            <a:r>
              <a:rPr lang="en-US" dirty="0"/>
              <a:t>Total salary paid to all full professors for universities in Region X</a:t>
            </a:r>
            <a:endParaRPr lang="en-US" dirty="0" smtClean="0"/>
          </a:p>
          <a:p>
            <a:pPr lvl="1"/>
            <a:r>
              <a:rPr lang="en-US" dirty="0"/>
              <a:t>Total faculty count and calculated total faculty count for every college in </a:t>
            </a:r>
            <a:r>
              <a:rPr lang="en-US" dirty="0" smtClean="0"/>
              <a:t>California</a:t>
            </a:r>
          </a:p>
          <a:p>
            <a:pPr lvl="1"/>
            <a:r>
              <a:rPr lang="en-US" dirty="0"/>
              <a:t>All variables </a:t>
            </a:r>
            <a:r>
              <a:rPr lang="en-US" dirty="0" smtClean="0"/>
              <a:t>all </a:t>
            </a:r>
            <a:r>
              <a:rPr lang="en-US" dirty="0"/>
              <a:t>universities in the state of Ohio that are of Type IIA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</a:t>
            </a:r>
            <a:r>
              <a:rPr lang="en-US" dirty="0" smtClean="0"/>
              <a:t>Review (B)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Percent </a:t>
            </a:r>
            <a:r>
              <a:rPr lang="en-US" dirty="0" err="1" smtClean="0"/>
              <a:t>micelleration</a:t>
            </a:r>
            <a:r>
              <a:rPr lang="en-US" dirty="0" smtClean="0"/>
              <a:t> of carotenoids</a:t>
            </a:r>
          </a:p>
          <a:p>
            <a:r>
              <a:rPr lang="en-US" dirty="0" smtClean="0"/>
              <a:t>Read data</a:t>
            </a:r>
          </a:p>
          <a:p>
            <a:r>
              <a:rPr lang="en-US" dirty="0" smtClean="0"/>
              <a:t>Database contents</a:t>
            </a:r>
          </a:p>
          <a:p>
            <a:r>
              <a:rPr lang="en-US" dirty="0" smtClean="0"/>
              <a:t>Create new dataset</a:t>
            </a:r>
          </a:p>
          <a:p>
            <a:pPr lvl="1"/>
            <a:r>
              <a:rPr lang="en-US" dirty="0" smtClean="0"/>
              <a:t>Differences in percent </a:t>
            </a:r>
            <a:r>
              <a:rPr lang="en-US" dirty="0" err="1" smtClean="0"/>
              <a:t>micelleration</a:t>
            </a:r>
            <a:r>
              <a:rPr lang="en-US" dirty="0" smtClean="0"/>
              <a:t> for first 3 replicates</a:t>
            </a:r>
          </a:p>
          <a:p>
            <a:pPr lvl="1"/>
            <a:r>
              <a:rPr lang="en-US" dirty="0" smtClean="0"/>
              <a:t>Replicate with </a:t>
            </a:r>
            <a:r>
              <a:rPr lang="en-US" dirty="0"/>
              <a:t>the highest </a:t>
            </a:r>
            <a:r>
              <a:rPr lang="en-US" dirty="0" smtClean="0"/>
              <a:t>concentration</a:t>
            </a:r>
          </a:p>
          <a:p>
            <a:r>
              <a:rPr lang="en-US" dirty="0" smtClean="0"/>
              <a:t>Print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non-concentration variables for all </a:t>
            </a:r>
            <a:r>
              <a:rPr lang="en-US" dirty="0"/>
              <a:t>control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All lutein observations with “1X” enzyme level </a:t>
            </a:r>
            <a:endParaRPr lang="en-US" dirty="0" smtClean="0"/>
          </a:p>
          <a:p>
            <a:pPr lvl="1"/>
            <a:r>
              <a:rPr lang="en-US" dirty="0"/>
              <a:t>All replicate differences </a:t>
            </a:r>
            <a:r>
              <a:rPr lang="en-US" dirty="0" smtClean="0"/>
              <a:t>for </a:t>
            </a:r>
            <a:r>
              <a:rPr lang="en-US" dirty="0"/>
              <a:t>samples that are not no-food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/>
              <a:t>All observations where the maximum concentration appear after Rep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observations with fiber = GOS and with more than 3 replicates</a:t>
            </a:r>
          </a:p>
        </p:txBody>
      </p:sp>
    </p:spTree>
    <p:extLst>
      <p:ext uri="{BB962C8B-B14F-4D97-AF65-F5344CB8AC3E}">
        <p14:creationId xmlns:p14="http://schemas.microsoft.com/office/powerpoint/2010/main" val="289093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Review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Health data</a:t>
            </a:r>
          </a:p>
          <a:p>
            <a:r>
              <a:rPr lang="en-US" dirty="0" smtClean="0"/>
              <a:t>Read 4 SAS datasets</a:t>
            </a:r>
          </a:p>
          <a:p>
            <a:pPr lvl="0"/>
            <a:r>
              <a:rPr lang="en-US" sz="2800" dirty="0" smtClean="0"/>
              <a:t>New </a:t>
            </a:r>
            <a:r>
              <a:rPr lang="en-US" sz="2800" dirty="0"/>
              <a:t>local dataset named “modelvars1_ext’ </a:t>
            </a:r>
            <a:r>
              <a:rPr lang="en-US" sz="2800" dirty="0" smtClean="0"/>
              <a:t>with new variables:</a:t>
            </a:r>
            <a:endParaRPr lang="en-US" sz="3200" dirty="0"/>
          </a:p>
          <a:p>
            <a:pPr lvl="1"/>
            <a:r>
              <a:rPr lang="en-US" sz="2400" dirty="0" smtClean="0"/>
              <a:t>Ratio </a:t>
            </a:r>
            <a:r>
              <a:rPr lang="en-US" sz="2400" dirty="0"/>
              <a:t>of the number of persons less than or equal to 5 years old to the number of persons greater than or equal to 65 year old.</a:t>
            </a:r>
            <a:endParaRPr lang="en-US" sz="2800" dirty="0"/>
          </a:p>
          <a:p>
            <a:pPr lvl="1"/>
            <a:r>
              <a:rPr lang="en-US" sz="2400" dirty="0" smtClean="0"/>
              <a:t>Percentage </a:t>
            </a:r>
            <a:r>
              <a:rPr lang="en-US" sz="2400" dirty="0"/>
              <a:t>of persons who are </a:t>
            </a:r>
            <a:r>
              <a:rPr lang="en-US" sz="2400" dirty="0" smtClean="0"/>
              <a:t>white</a:t>
            </a:r>
            <a:endParaRPr lang="en-US" sz="2800" dirty="0"/>
          </a:p>
          <a:p>
            <a:pPr lvl="1"/>
            <a:r>
              <a:rPr lang="en-US" sz="2400" dirty="0" smtClean="0"/>
              <a:t>Race </a:t>
            </a:r>
            <a:r>
              <a:rPr lang="en-US" sz="2400" dirty="0"/>
              <a:t>with the largest </a:t>
            </a:r>
            <a:r>
              <a:rPr lang="en-US" sz="2400" dirty="0" smtClean="0"/>
              <a:t>percentage</a:t>
            </a:r>
            <a:endParaRPr lang="en-US" sz="2800" dirty="0"/>
          </a:p>
          <a:p>
            <a:pPr lvl="1"/>
            <a:r>
              <a:rPr lang="en-US" sz="2300" dirty="0" smtClean="0"/>
              <a:t>Number </a:t>
            </a:r>
            <a:r>
              <a:rPr lang="en-US" sz="2300" dirty="0"/>
              <a:t>of persons of each </a:t>
            </a:r>
            <a:r>
              <a:rPr lang="en-US" sz="2300" dirty="0" smtClean="0"/>
              <a:t>race</a:t>
            </a:r>
          </a:p>
          <a:p>
            <a:r>
              <a:rPr lang="en-US" sz="2800" dirty="0" smtClean="0"/>
              <a:t>Print the following:</a:t>
            </a:r>
          </a:p>
          <a:p>
            <a:pPr lvl="1"/>
            <a:r>
              <a:rPr lang="en-US" dirty="0"/>
              <a:t>The entire data sets for modelvars2, modelvars3 and modelvars4;</a:t>
            </a:r>
          </a:p>
          <a:p>
            <a:pPr lvl="1"/>
            <a:r>
              <a:rPr lang="en-US" dirty="0"/>
              <a:t>All observations in modelvars1_ext where the percentage of white people is less than </a:t>
            </a:r>
            <a:r>
              <a:rPr lang="en-US" dirty="0" smtClean="0"/>
              <a:t>50</a:t>
            </a:r>
            <a:endParaRPr lang="en-US" dirty="0"/>
          </a:p>
          <a:p>
            <a:pPr lvl="1"/>
            <a:r>
              <a:rPr lang="en-US" dirty="0"/>
              <a:t>All observations where the percent of Hispanics is greater than the percent of </a:t>
            </a:r>
            <a:r>
              <a:rPr lang="en-US" dirty="0" smtClean="0"/>
              <a:t>blacks</a:t>
            </a:r>
            <a:endParaRPr lang="en-US" dirty="0"/>
          </a:p>
          <a:p>
            <a:pPr lvl="1"/>
            <a:r>
              <a:rPr lang="en-US" dirty="0"/>
              <a:t>All observations where either the percent of the population that is less than 5 or greater than 65 is greater than </a:t>
            </a:r>
            <a:r>
              <a:rPr lang="en-US" dirty="0" smtClean="0"/>
              <a:t>20</a:t>
            </a:r>
            <a:endParaRPr lang="en-US" dirty="0"/>
          </a:p>
          <a:p>
            <a:pPr lvl="1"/>
            <a:r>
              <a:rPr lang="en-US" dirty="0"/>
              <a:t>All observations where the percentage of children 5 or younger is greater than 10 and where the race with the largest percentage is black (all variables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Permanent SAS 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reading permanent SAS dataset, with small change</a:t>
            </a:r>
          </a:p>
          <a:p>
            <a:endParaRPr lang="en-US" dirty="0"/>
          </a:p>
          <a:p>
            <a:r>
              <a:rPr lang="en-US" dirty="0" smtClean="0"/>
              <a:t>LIBNAME </a:t>
            </a:r>
            <a:r>
              <a:rPr lang="en-US" i="1" dirty="0" err="1" smtClean="0"/>
              <a:t>libref</a:t>
            </a:r>
            <a:r>
              <a:rPr lang="en-US" i="1" dirty="0" smtClean="0"/>
              <a:t>  </a:t>
            </a:r>
            <a:r>
              <a:rPr lang="en-US" dirty="0" smtClean="0"/>
              <a:t>‘</a:t>
            </a:r>
            <a:r>
              <a:rPr lang="en-US" i="1" dirty="0" err="1" smtClean="0"/>
              <a:t>foldername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DATA </a:t>
            </a:r>
            <a:r>
              <a:rPr lang="en-US" i="1" dirty="0" err="1" smtClean="0"/>
              <a:t>libref.datasetname</a:t>
            </a:r>
            <a:r>
              <a:rPr lang="en-US" dirty="0" smtClean="0"/>
              <a:t>; SET </a:t>
            </a:r>
            <a:r>
              <a:rPr lang="en-US" i="1" dirty="0" smtClean="0"/>
              <a:t>datasetname2</a:t>
            </a:r>
            <a:r>
              <a:rPr lang="en-US" dirty="0" smtClean="0"/>
              <a:t>;</a:t>
            </a:r>
          </a:p>
          <a:p>
            <a:endParaRPr lang="en-US" i="1" dirty="0"/>
          </a:p>
          <a:p>
            <a:r>
              <a:rPr lang="en-US" i="1" dirty="0" err="1" smtClean="0"/>
              <a:t>foldername</a:t>
            </a:r>
            <a:r>
              <a:rPr lang="en-US" i="1" dirty="0" smtClean="0"/>
              <a:t> </a:t>
            </a:r>
            <a:r>
              <a:rPr lang="en-US" dirty="0" smtClean="0"/>
              <a:t>is the name of a folder on your computer where the SAS dataset will reside</a:t>
            </a:r>
          </a:p>
          <a:p>
            <a:endParaRPr lang="en-US" dirty="0"/>
          </a:p>
          <a:p>
            <a:r>
              <a:rPr lang="en-US" dirty="0" smtClean="0"/>
              <a:t>LIBNAME / </a:t>
            </a:r>
            <a:r>
              <a:rPr lang="en-US" i="1" dirty="0" err="1" smtClean="0"/>
              <a:t>libref.filename</a:t>
            </a:r>
            <a:r>
              <a:rPr lang="en-US" dirty="0" smtClean="0"/>
              <a:t> language can be used anywhere a dataset is created (DATA or PROC)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3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EXPORT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EXPORT </a:t>
            </a:r>
          </a:p>
          <a:p>
            <a:pPr lvl="1"/>
            <a:r>
              <a:rPr lang="en-US" dirty="0" smtClean="0"/>
              <a:t>DATA=</a:t>
            </a:r>
            <a:r>
              <a:rPr lang="en-US" i="1" dirty="0" err="1" smtClean="0"/>
              <a:t>datasetname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OUTFILE=‘</a:t>
            </a:r>
            <a:r>
              <a:rPr lang="en-US" i="1" dirty="0" smtClean="0"/>
              <a:t>filename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OUTTABLE=‘</a:t>
            </a:r>
            <a:r>
              <a:rPr lang="en-US" i="1" dirty="0" err="1" smtClean="0"/>
              <a:t>tablename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DBMS = CSV or DLM or JMP or TAB or others</a:t>
            </a:r>
          </a:p>
          <a:p>
            <a:pPr lvl="1"/>
            <a:r>
              <a:rPr lang="en-US" dirty="0" smtClean="0"/>
              <a:t>REPLACE;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6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Different Data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CSV:</a:t>
            </a:r>
          </a:p>
          <a:p>
            <a:pPr lvl="1"/>
            <a:r>
              <a:rPr lang="en-US" sz="2300" dirty="0" smtClean="0"/>
              <a:t>PROC EXPORT DATA=</a:t>
            </a:r>
            <a:r>
              <a:rPr lang="en-US" sz="2300" i="1" dirty="0" err="1" smtClean="0"/>
              <a:t>datasetname</a:t>
            </a:r>
            <a:r>
              <a:rPr lang="en-US" sz="2300" dirty="0" smtClean="0"/>
              <a:t> OUTFILE= ‘</a:t>
            </a:r>
            <a:r>
              <a:rPr lang="en-US" sz="2300" i="1" dirty="0" smtClean="0"/>
              <a:t>filename</a:t>
            </a:r>
            <a:r>
              <a:rPr lang="en-US" sz="2300" dirty="0" smtClean="0"/>
              <a:t>.csv</a:t>
            </a:r>
            <a:r>
              <a:rPr lang="en-US" sz="2300" dirty="0" smtClean="0"/>
              <a:t>’</a:t>
            </a:r>
            <a:r>
              <a:rPr lang="en-US" sz="2300" dirty="0" smtClean="0"/>
              <a:t> </a:t>
            </a:r>
            <a:r>
              <a:rPr lang="en-US" sz="2300" dirty="0" smtClean="0"/>
              <a:t>DBMS=CSV; RUN;</a:t>
            </a:r>
            <a:endParaRPr lang="en-US" sz="2300" dirty="0"/>
          </a:p>
          <a:p>
            <a:endParaRPr lang="en-US" dirty="0"/>
          </a:p>
          <a:p>
            <a:r>
              <a:rPr lang="en-US" dirty="0" err="1" smtClean="0"/>
              <a:t>Stata</a:t>
            </a:r>
            <a:endParaRPr lang="en-US" dirty="0" smtClean="0"/>
          </a:p>
          <a:p>
            <a:pPr lvl="1"/>
            <a:r>
              <a:rPr lang="en-US" dirty="0"/>
              <a:t>PROC EXPORT </a:t>
            </a:r>
            <a:r>
              <a:rPr lang="en-US" dirty="0" smtClean="0"/>
              <a:t>DATA=</a:t>
            </a:r>
            <a:r>
              <a:rPr lang="en-US" i="1" dirty="0" err="1" smtClean="0"/>
              <a:t>datasetname</a:t>
            </a:r>
            <a:r>
              <a:rPr lang="en-US" i="1" dirty="0" smtClean="0"/>
              <a:t> </a:t>
            </a:r>
            <a:r>
              <a:rPr lang="en-US" dirty="0" smtClean="0"/>
              <a:t>OUTFILE</a:t>
            </a:r>
            <a:r>
              <a:rPr lang="en-US" dirty="0" smtClean="0"/>
              <a:t>=“</a:t>
            </a:r>
            <a:r>
              <a:rPr lang="en-US" i="1" dirty="0" err="1" smtClean="0"/>
              <a:t>filename</a:t>
            </a:r>
            <a:r>
              <a:rPr lang="en-US" dirty="0" err="1" smtClean="0"/>
              <a:t>.dta</a:t>
            </a:r>
            <a:r>
              <a:rPr lang="en-US" dirty="0" smtClean="0"/>
              <a:t>” </a:t>
            </a:r>
            <a:r>
              <a:rPr lang="en-US" dirty="0"/>
              <a:t>DBMS=STATA REPLACE; RUN;</a:t>
            </a:r>
          </a:p>
        </p:txBody>
      </p:sp>
    </p:spTree>
    <p:extLst>
      <p:ext uri="{BB962C8B-B14F-4D97-AF65-F5344CB8AC3E}">
        <p14:creationId xmlns:p14="http://schemas.microsoft.com/office/powerpoint/2010/main" val="41020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Read Section 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1530</TotalTime>
  <Words>503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Exporting Data with SAS®</vt:lpstr>
      <vt:lpstr>Lecture Outline</vt:lpstr>
      <vt:lpstr>Homework 1 Review (A)</vt:lpstr>
      <vt:lpstr>Homework 1 Review (B)</vt:lpstr>
      <vt:lpstr>Homework 1 Review (C)</vt:lpstr>
      <vt:lpstr>Saving Permanent SAS dataset</vt:lpstr>
      <vt:lpstr>PROC EXPORT</vt:lpstr>
      <vt:lpstr>Exporting Different Data Types</vt:lpstr>
      <vt:lpstr>Daily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Dellbert</cp:lastModifiedBy>
  <cp:revision>30</cp:revision>
  <dcterms:created xsi:type="dcterms:W3CDTF">2013-08-14T15:28:58Z</dcterms:created>
  <dcterms:modified xsi:type="dcterms:W3CDTF">2015-09-11T15:40:08Z</dcterms:modified>
</cp:coreProperties>
</file>