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56" r:id="rId2"/>
    <p:sldId id="276" r:id="rId3"/>
    <p:sldId id="259" r:id="rId4"/>
    <p:sldId id="277" r:id="rId5"/>
    <p:sldId id="278" r:id="rId6"/>
    <p:sldId id="279" r:id="rId7"/>
    <p:sldId id="280" r:id="rId8"/>
    <p:sldId id="281" r:id="rId9"/>
    <p:sldId id="282" r:id="rId10"/>
    <p:sldId id="260" r:id="rId11"/>
    <p:sldId id="261" r:id="rId12"/>
    <p:sldId id="262" r:id="rId13"/>
    <p:sldId id="263" r:id="rId14"/>
    <p:sldId id="303" r:id="rId15"/>
    <p:sldId id="304" r:id="rId16"/>
    <p:sldId id="305" r:id="rId17"/>
    <p:sldId id="306" r:id="rId18"/>
    <p:sldId id="307" r:id="rId19"/>
    <p:sldId id="308" r:id="rId20"/>
    <p:sldId id="309" r:id="rId21"/>
    <p:sldId id="310" r:id="rId22"/>
    <p:sldId id="314" r:id="rId23"/>
    <p:sldId id="311" r:id="rId24"/>
    <p:sldId id="315" r:id="rId25"/>
    <p:sldId id="312" r:id="rId26"/>
    <p:sldId id="316" r:id="rId27"/>
    <p:sldId id="313" r:id="rId28"/>
    <p:sldId id="317" r:id="rId29"/>
    <p:sldId id="318" r:id="rId30"/>
    <p:sldId id="319" r:id="rId31"/>
    <p:sldId id="283" r:id="rId32"/>
    <p:sldId id="284" r:id="rId33"/>
    <p:sldId id="285" r:id="rId34"/>
    <p:sldId id="286" r:id="rId35"/>
    <p:sldId id="267" r:id="rId36"/>
    <p:sldId id="268" r:id="rId37"/>
    <p:sldId id="287" r:id="rId38"/>
    <p:sldId id="288" r:id="rId39"/>
    <p:sldId id="289" r:id="rId40"/>
    <p:sldId id="290" r:id="rId41"/>
    <p:sldId id="292" r:id="rId42"/>
    <p:sldId id="293" r:id="rId43"/>
    <p:sldId id="294" r:id="rId44"/>
    <p:sldId id="291" r:id="rId45"/>
    <p:sldId id="295" r:id="rId46"/>
    <p:sldId id="296" r:id="rId47"/>
    <p:sldId id="297" r:id="rId48"/>
    <p:sldId id="298" r:id="rId49"/>
    <p:sldId id="299" r:id="rId50"/>
    <p:sldId id="300" r:id="rId51"/>
    <p:sldId id="301" r:id="rId52"/>
    <p:sldId id="302" r:id="rId53"/>
    <p:sldId id="320" r:id="rId54"/>
    <p:sldId id="321" r:id="rId55"/>
    <p:sldId id="322" r:id="rId56"/>
    <p:sldId id="323" r:id="rId57"/>
    <p:sldId id="324" r:id="rId58"/>
    <p:sldId id="325" r:id="rId59"/>
    <p:sldId id="326" r:id="rId60"/>
    <p:sldId id="275"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97679D-4ABE-4F86-A4E5-661436144A21}">
  <a:tblStyle styleId="{9497679D-4ABE-4F86-A4E5-661436144A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25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ffc9a62f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cffc9a62f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ffc9a62f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ffc9a62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ffc9a62f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ffc9a62f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ffc9a62f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ffc9a62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ffc9a62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ffc9a62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ffc9a62f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ffc9a62f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fc9a62f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ffc9a62f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ffc9a62f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ffc9a62f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452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emf"/><Relationship Id="rId5" Type="http://schemas.openxmlformats.org/officeDocument/2006/relationships/package" Target="../embeddings/Microsoft_Word_Document1.docx"/><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Data Structure Using 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Dr. Nachiket Tapas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In each lab you will be given few problems to solve</a:t>
            </a:r>
          </a:p>
          <a:p>
            <a:pPr marL="285750" indent="-285750">
              <a:spcBef>
                <a:spcPts val="1200"/>
              </a:spcBef>
            </a:pPr>
            <a:r>
              <a:rPr lang="en" dirty="0"/>
              <a:t>You need to prepare the practical file with solution to problems. </a:t>
            </a:r>
          </a:p>
          <a:p>
            <a:pPr marL="285750" indent="-285750">
              <a:spcBef>
                <a:spcPts val="1200"/>
              </a:spcBef>
            </a:pPr>
            <a:r>
              <a:rPr lang="en" dirty="0"/>
              <a:t>You must work on your own.</a:t>
            </a:r>
          </a:p>
          <a:p>
            <a:pPr marL="285750" indent="-285750">
              <a:spcBef>
                <a:spcPts val="1200"/>
              </a:spcBef>
            </a:pPr>
            <a:r>
              <a:rPr lang="en" dirty="0"/>
              <a:t>Discussion is allowed, but </a:t>
            </a:r>
            <a:r>
              <a:rPr lang="en" dirty="0">
                <a:solidFill>
                  <a:srgbClr val="FF0000"/>
                </a:solidFill>
              </a:rPr>
              <a:t>sharing of code in any form is NOT permitted</a:t>
            </a:r>
            <a:r>
              <a:rPr lang="en" dirty="0"/>
              <a:t>.</a:t>
            </a:r>
            <a:endParaRPr dirty="0"/>
          </a:p>
        </p:txBody>
      </p:sp>
      <p:graphicFrame>
        <p:nvGraphicFramePr>
          <p:cNvPr id="3" name="Object 2">
            <a:extLst>
              <a:ext uri="{FF2B5EF4-FFF2-40B4-BE49-F238E27FC236}">
                <a16:creationId xmlns:a16="http://schemas.microsoft.com/office/drawing/2014/main" id="{7CA26A36-C666-C369-BF8E-3CABC66A1DE7}"/>
              </a:ext>
            </a:extLst>
          </p:cNvPr>
          <p:cNvGraphicFramePr>
            <a:graphicFrameLocks noChangeAspect="1"/>
          </p:cNvGraphicFramePr>
          <p:nvPr>
            <p:extLst>
              <p:ext uri="{D42A27DB-BD31-4B8C-83A1-F6EECF244321}">
                <p14:modId xmlns:p14="http://schemas.microsoft.com/office/powerpoint/2010/main" val="2271260510"/>
              </p:ext>
            </p:extLst>
          </p:nvPr>
        </p:nvGraphicFramePr>
        <p:xfrm>
          <a:off x="1896036" y="3866870"/>
          <a:ext cx="914400" cy="771525"/>
        </p:xfrm>
        <a:graphic>
          <a:graphicData uri="http://schemas.openxmlformats.org/presentationml/2006/ole">
            <mc:AlternateContent xmlns:mc="http://schemas.openxmlformats.org/markup-compatibility/2006">
              <mc:Choice xmlns:v="urn:schemas-microsoft-com:vml" Requires="v">
                <p:oleObj name="Document" showAsIcon="1" r:id="rId3" imgW="914400" imgH="771525" progId="Word.Document.12">
                  <p:embed/>
                </p:oleObj>
              </mc:Choice>
              <mc:Fallback>
                <p:oleObj name="Document" showAsIcon="1" r:id="rId3" imgW="914400" imgH="771525" progId="Word.Document.12">
                  <p:embed/>
                  <p:pic>
                    <p:nvPicPr>
                      <p:cNvPr id="0" name=""/>
                      <p:cNvPicPr/>
                      <p:nvPr/>
                    </p:nvPicPr>
                    <p:blipFill>
                      <a:blip r:embed="rId4"/>
                      <a:stretch>
                        <a:fillRect/>
                      </a:stretch>
                    </p:blipFill>
                    <p:spPr>
                      <a:xfrm>
                        <a:off x="1896036" y="3866870"/>
                        <a:ext cx="914400" cy="7715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1126E06-58CA-144F-4A48-1C751FC042AF}"/>
              </a:ext>
            </a:extLst>
          </p:cNvPr>
          <p:cNvGraphicFramePr>
            <a:graphicFrameLocks noChangeAspect="1"/>
          </p:cNvGraphicFramePr>
          <p:nvPr>
            <p:extLst>
              <p:ext uri="{D42A27DB-BD31-4B8C-83A1-F6EECF244321}">
                <p14:modId xmlns:p14="http://schemas.microsoft.com/office/powerpoint/2010/main" val="3529820857"/>
              </p:ext>
            </p:extLst>
          </p:nvPr>
        </p:nvGraphicFramePr>
        <p:xfrm>
          <a:off x="4114800" y="3866870"/>
          <a:ext cx="914400" cy="771525"/>
        </p:xfrm>
        <a:graphic>
          <a:graphicData uri="http://schemas.openxmlformats.org/presentationml/2006/ole">
            <mc:AlternateContent xmlns:mc="http://schemas.openxmlformats.org/markup-compatibility/2006">
              <mc:Choice xmlns:v="urn:schemas-microsoft-com:vml" Requires="v">
                <p:oleObj name="Document" showAsIcon="1" r:id="rId5" imgW="914400" imgH="771525" progId="Word.Document.12">
                  <p:embed/>
                </p:oleObj>
              </mc:Choice>
              <mc:Fallback>
                <p:oleObj name="Document" showAsIcon="1" r:id="rId5" imgW="914400" imgH="771525" progId="Word.Document.12">
                  <p:embed/>
                  <p:pic>
                    <p:nvPicPr>
                      <p:cNvPr id="0" name=""/>
                      <p:cNvPicPr/>
                      <p:nvPr/>
                    </p:nvPicPr>
                    <p:blipFill>
                      <a:blip r:embed="rId6"/>
                      <a:stretch>
                        <a:fillRect/>
                      </a:stretch>
                    </p:blipFill>
                    <p:spPr>
                      <a:xfrm>
                        <a:off x="4114800" y="3866870"/>
                        <a:ext cx="914400" cy="77152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Textbooks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dirty="0"/>
              <a:t>Y. </a:t>
            </a:r>
            <a:r>
              <a:rPr lang="en-GB" dirty="0" err="1"/>
              <a:t>Langsam</a:t>
            </a:r>
            <a:r>
              <a:rPr lang="en-GB" dirty="0"/>
              <a:t>, M. </a:t>
            </a:r>
            <a:r>
              <a:rPr lang="en-GB" dirty="0" err="1"/>
              <a:t>Augenstin</a:t>
            </a:r>
            <a:r>
              <a:rPr lang="en-GB" dirty="0"/>
              <a:t> and A. Tannenbaum, “Data Structures using C”, Pearson Education Asia, First Edition, 2002, ISBN 978-81-317-0229-1.</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err="1"/>
              <a:t>E.Horowitz</a:t>
            </a:r>
            <a:r>
              <a:rPr lang="en-GB" dirty="0"/>
              <a:t>, </a:t>
            </a:r>
            <a:r>
              <a:rPr lang="en-GB" dirty="0" err="1"/>
              <a:t>S.Sahni</a:t>
            </a:r>
            <a:r>
              <a:rPr lang="en-GB" dirty="0"/>
              <a:t>, </a:t>
            </a:r>
            <a:r>
              <a:rPr lang="en-GB" dirty="0" err="1"/>
              <a:t>S.Anderson</a:t>
            </a:r>
            <a:r>
              <a:rPr lang="en-GB" dirty="0"/>
              <a:t> </a:t>
            </a:r>
            <a:r>
              <a:rPr lang="en-GB" dirty="0" err="1"/>
              <a:t>Freed,“Fundamentals</a:t>
            </a:r>
            <a:r>
              <a:rPr lang="en-GB" dirty="0"/>
              <a:t> of Data Structures in </a:t>
            </a:r>
            <a:r>
              <a:rPr lang="en-GB" dirty="0" err="1"/>
              <a:t>C”,Second</a:t>
            </a:r>
            <a:r>
              <a:rPr lang="en-GB" dirty="0"/>
              <a:t> Edition, University Press, ISBN 978-81-7371-605-8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 Prentice Hall of India, Second Edition, ISBN81-203-0596-5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Ellis Horowitz, S. </a:t>
            </a:r>
            <a:r>
              <a:rPr lang="en-GB" dirty="0" err="1"/>
              <a:t>Sahni</a:t>
            </a:r>
            <a:r>
              <a:rPr lang="en-GB" dirty="0"/>
              <a:t>, D. Mehta “Fundamentals of Data Structures in C++”, </a:t>
            </a:r>
            <a:r>
              <a:rPr lang="en-GB" dirty="0" err="1"/>
              <a:t>Galgotia</a:t>
            </a:r>
            <a:r>
              <a:rPr lang="en-GB" dirty="0"/>
              <a:t> Book Source, New Delhi.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Jean-Paul Tremblay, Paul. G. </a:t>
            </a:r>
            <a:r>
              <a:rPr lang="en-GB" dirty="0" err="1"/>
              <a:t>Soresan</a:t>
            </a:r>
            <a:r>
              <a:rPr lang="en-GB" dirty="0"/>
              <a:t>, “An introduction to data structures with Applications”, Tata Mc- Graw Hill International Editions, 2nd edition 1984,ISBN-0-07-462471-7.</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Objective</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To teach how to design a new user defined, efficient, data types array, stack, queue, list, tree, graph, etc. abstract data types and reusable code using object based design techniques.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demonstrate good programming practices, coding standards, modular programming, procedural and object-based way of thinking.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emphasize the design aspects of a new data structure for solving any real life problems.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lay strong emphasis on time complexity analysis techniques and algorithm design techniques.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Let’s Begin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E3B213-2F57-1A6C-5DB7-D294F818CDB1}"/>
              </a:ext>
            </a:extLst>
          </p:cNvPr>
          <p:cNvSpPr>
            <a:spLocks noGrp="1"/>
          </p:cNvSpPr>
          <p:nvPr>
            <p:ph type="title"/>
          </p:nvPr>
        </p:nvSpPr>
        <p:spPr/>
        <p:txBody>
          <a:bodyPr>
            <a:normAutofit fontScale="90000"/>
          </a:bodyPr>
          <a:lstStyle/>
          <a:p>
            <a:r>
              <a:rPr lang="en-GB" dirty="0"/>
              <a:t>Algorithm</a:t>
            </a:r>
          </a:p>
        </p:txBody>
      </p:sp>
      <p:sp>
        <p:nvSpPr>
          <p:cNvPr id="4" name="Text Placeholder 3">
            <a:extLst>
              <a:ext uri="{FF2B5EF4-FFF2-40B4-BE49-F238E27FC236}">
                <a16:creationId xmlns:a16="http://schemas.microsoft.com/office/drawing/2014/main" id="{C408337B-EC2D-7729-E23C-17582D5B6961}"/>
              </a:ext>
            </a:extLst>
          </p:cNvPr>
          <p:cNvSpPr>
            <a:spLocks noGrp="1"/>
          </p:cNvSpPr>
          <p:nvPr>
            <p:ph type="body" idx="1"/>
          </p:nvPr>
        </p:nvSpPr>
        <p:spPr/>
        <p:txBody>
          <a:bodyPr/>
          <a:lstStyle/>
          <a:p>
            <a:r>
              <a:rPr lang="en-GB" dirty="0"/>
              <a:t>A formula or set of steps for solving a particular problem.   </a:t>
            </a:r>
          </a:p>
          <a:p>
            <a:r>
              <a:rPr lang="en-GB" dirty="0"/>
              <a:t>To be an algorithm,  a set of  rules must be unambiguous and have a  clear stopping point.</a:t>
            </a:r>
          </a:p>
          <a:p>
            <a:r>
              <a:rPr lang="en-GB" dirty="0"/>
              <a:t>Algorithm can be defined as: “A sequence of activities to be processed for getting desired output from a given input.” </a:t>
            </a:r>
          </a:p>
        </p:txBody>
      </p:sp>
    </p:spTree>
    <p:extLst>
      <p:ext uri="{BB962C8B-B14F-4D97-AF65-F5344CB8AC3E}">
        <p14:creationId xmlns:p14="http://schemas.microsoft.com/office/powerpoint/2010/main" val="206937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DAF9-F4F8-8B27-1913-CD34AE3F9433}"/>
              </a:ext>
            </a:extLst>
          </p:cNvPr>
          <p:cNvSpPr>
            <a:spLocks noGrp="1"/>
          </p:cNvSpPr>
          <p:nvPr>
            <p:ph type="title"/>
          </p:nvPr>
        </p:nvSpPr>
        <p:spPr/>
        <p:txBody>
          <a:bodyPr>
            <a:normAutofit fontScale="90000"/>
          </a:bodyPr>
          <a:lstStyle/>
          <a:p>
            <a:r>
              <a:rPr lang="en-GB" dirty="0"/>
              <a:t>Properties</a:t>
            </a:r>
          </a:p>
        </p:txBody>
      </p:sp>
      <p:sp>
        <p:nvSpPr>
          <p:cNvPr id="3" name="Text Placeholder 2">
            <a:extLst>
              <a:ext uri="{FF2B5EF4-FFF2-40B4-BE49-F238E27FC236}">
                <a16:creationId xmlns:a16="http://schemas.microsoft.com/office/drawing/2014/main" id="{7341F9D6-A1CA-8277-6BB8-54C1F7CCA862}"/>
              </a:ext>
            </a:extLst>
          </p:cNvPr>
          <p:cNvSpPr>
            <a:spLocks noGrp="1"/>
          </p:cNvSpPr>
          <p:nvPr>
            <p:ph type="body" idx="1"/>
          </p:nvPr>
        </p:nvSpPr>
        <p:spPr/>
        <p:txBody>
          <a:bodyPr/>
          <a:lstStyle/>
          <a:p>
            <a:r>
              <a:rPr lang="en-GB" dirty="0"/>
              <a:t>Finiteness</a:t>
            </a:r>
          </a:p>
          <a:p>
            <a:r>
              <a:rPr lang="en-GB" dirty="0"/>
              <a:t>Definiteness</a:t>
            </a:r>
          </a:p>
          <a:p>
            <a:r>
              <a:rPr lang="en-GB" dirty="0"/>
              <a:t>Input</a:t>
            </a:r>
          </a:p>
          <a:p>
            <a:r>
              <a:rPr lang="en-GB" dirty="0"/>
              <a:t>Output</a:t>
            </a:r>
          </a:p>
          <a:p>
            <a:r>
              <a:rPr lang="en-GB" dirty="0"/>
              <a:t>Effectiveness</a:t>
            </a:r>
          </a:p>
        </p:txBody>
      </p:sp>
    </p:spTree>
    <p:extLst>
      <p:ext uri="{BB962C8B-B14F-4D97-AF65-F5344CB8AC3E}">
        <p14:creationId xmlns:p14="http://schemas.microsoft.com/office/powerpoint/2010/main" val="144321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DF64-1F93-C855-73CA-BCE84F29C581}"/>
              </a:ext>
            </a:extLst>
          </p:cNvPr>
          <p:cNvSpPr>
            <a:spLocks noGrp="1"/>
          </p:cNvSpPr>
          <p:nvPr>
            <p:ph type="title"/>
          </p:nvPr>
        </p:nvSpPr>
        <p:spPr/>
        <p:txBody>
          <a:bodyPr>
            <a:normAutofit fontScale="90000"/>
          </a:bodyPr>
          <a:lstStyle/>
          <a:p>
            <a:r>
              <a:rPr lang="en-GB" dirty="0"/>
              <a:t>Finiteness</a:t>
            </a:r>
          </a:p>
        </p:txBody>
      </p:sp>
      <p:sp>
        <p:nvSpPr>
          <p:cNvPr id="3" name="Text Placeholder 2">
            <a:extLst>
              <a:ext uri="{FF2B5EF4-FFF2-40B4-BE49-F238E27FC236}">
                <a16:creationId xmlns:a16="http://schemas.microsoft.com/office/drawing/2014/main" id="{14CAFC21-8ACC-DBA5-BA50-C6F6152AA0B9}"/>
              </a:ext>
            </a:extLst>
          </p:cNvPr>
          <p:cNvSpPr>
            <a:spLocks noGrp="1"/>
          </p:cNvSpPr>
          <p:nvPr>
            <p:ph type="body" idx="1"/>
          </p:nvPr>
        </p:nvSpPr>
        <p:spPr/>
        <p:txBody>
          <a:bodyPr/>
          <a:lstStyle/>
          <a:p>
            <a:r>
              <a:rPr lang="en-GB" dirty="0"/>
              <a:t>An algorithm must always terminate after a finite number of steps.</a:t>
            </a:r>
          </a:p>
          <a:p>
            <a:r>
              <a:rPr lang="en-GB" dirty="0"/>
              <a:t>It means after every step one reaches closer to solution of the problem and after a finite number of steps algorithm reaches to the solution.</a:t>
            </a:r>
          </a:p>
        </p:txBody>
      </p:sp>
    </p:spTree>
    <p:extLst>
      <p:ext uri="{BB962C8B-B14F-4D97-AF65-F5344CB8AC3E}">
        <p14:creationId xmlns:p14="http://schemas.microsoft.com/office/powerpoint/2010/main" val="263657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04A2-6097-B099-953B-95DAC9E683FA}"/>
              </a:ext>
            </a:extLst>
          </p:cNvPr>
          <p:cNvSpPr>
            <a:spLocks noGrp="1"/>
          </p:cNvSpPr>
          <p:nvPr>
            <p:ph type="title"/>
          </p:nvPr>
        </p:nvSpPr>
        <p:spPr/>
        <p:txBody>
          <a:bodyPr>
            <a:normAutofit fontScale="90000"/>
          </a:bodyPr>
          <a:lstStyle/>
          <a:p>
            <a:r>
              <a:rPr lang="en-GB" dirty="0"/>
              <a:t>Definiteness</a:t>
            </a:r>
          </a:p>
        </p:txBody>
      </p:sp>
      <p:sp>
        <p:nvSpPr>
          <p:cNvPr id="3" name="Text Placeholder 2">
            <a:extLst>
              <a:ext uri="{FF2B5EF4-FFF2-40B4-BE49-F238E27FC236}">
                <a16:creationId xmlns:a16="http://schemas.microsoft.com/office/drawing/2014/main" id="{FB56B03B-3A00-A9EC-8D96-229A9AB59235}"/>
              </a:ext>
            </a:extLst>
          </p:cNvPr>
          <p:cNvSpPr>
            <a:spLocks noGrp="1"/>
          </p:cNvSpPr>
          <p:nvPr>
            <p:ph type="body" idx="1"/>
          </p:nvPr>
        </p:nvSpPr>
        <p:spPr/>
        <p:txBody>
          <a:bodyPr/>
          <a:lstStyle/>
          <a:p>
            <a:r>
              <a:rPr lang="en-GB" dirty="0"/>
              <a:t>Each step of algorithm must be precisely defined.</a:t>
            </a:r>
          </a:p>
          <a:p>
            <a:r>
              <a:rPr lang="en-GB" dirty="0"/>
              <a:t>Also the actions must be defined unambiguously for each activity in the algorithm. </a:t>
            </a:r>
          </a:p>
        </p:txBody>
      </p:sp>
    </p:spTree>
    <p:extLst>
      <p:ext uri="{BB962C8B-B14F-4D97-AF65-F5344CB8AC3E}">
        <p14:creationId xmlns:p14="http://schemas.microsoft.com/office/powerpoint/2010/main" val="418148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0E52-DAE2-0D24-2267-DBE8E696426B}"/>
              </a:ext>
            </a:extLst>
          </p:cNvPr>
          <p:cNvSpPr>
            <a:spLocks noGrp="1"/>
          </p:cNvSpPr>
          <p:nvPr>
            <p:ph type="title"/>
          </p:nvPr>
        </p:nvSpPr>
        <p:spPr/>
        <p:txBody>
          <a:bodyPr>
            <a:normAutofit fontScale="90000"/>
          </a:bodyPr>
          <a:lstStyle/>
          <a:p>
            <a:r>
              <a:rPr lang="en-GB" dirty="0"/>
              <a:t>Input</a:t>
            </a:r>
          </a:p>
        </p:txBody>
      </p:sp>
      <p:sp>
        <p:nvSpPr>
          <p:cNvPr id="3" name="Text Placeholder 2">
            <a:extLst>
              <a:ext uri="{FF2B5EF4-FFF2-40B4-BE49-F238E27FC236}">
                <a16:creationId xmlns:a16="http://schemas.microsoft.com/office/drawing/2014/main" id="{E17E1647-7CB6-192D-1477-CE2C4813BBC8}"/>
              </a:ext>
            </a:extLst>
          </p:cNvPr>
          <p:cNvSpPr>
            <a:spLocks noGrp="1"/>
          </p:cNvSpPr>
          <p:nvPr>
            <p:ph type="body" idx="1"/>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Any operation you perform need some beginning value/quantities  associated with different activities in the operation. </a:t>
            </a:r>
          </a:p>
          <a:p>
            <a:r>
              <a:rPr lang="en-GB" dirty="0">
                <a:solidFill>
                  <a:schemeClr val="tx1"/>
                </a:solidFill>
                <a:latin typeface="Times New Roman" panose="02020603050405020304" pitchFamily="18" charset="0"/>
                <a:cs typeface="Times New Roman" panose="02020603050405020304" pitchFamily="18" charset="0"/>
              </a:rPr>
              <a:t>So the value/quantities are  given to the algorithm before it begins.</a:t>
            </a:r>
          </a:p>
        </p:txBody>
      </p:sp>
    </p:spTree>
    <p:extLst>
      <p:ext uri="{BB962C8B-B14F-4D97-AF65-F5344CB8AC3E}">
        <p14:creationId xmlns:p14="http://schemas.microsoft.com/office/powerpoint/2010/main" val="367156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A759-572F-EC6D-D5E8-754DB1B8BF7A}"/>
              </a:ext>
            </a:extLst>
          </p:cNvPr>
          <p:cNvSpPr>
            <a:spLocks noGrp="1"/>
          </p:cNvSpPr>
          <p:nvPr>
            <p:ph type="title"/>
          </p:nvPr>
        </p:nvSpPr>
        <p:spPr/>
        <p:txBody>
          <a:bodyPr>
            <a:normAutofit fontScale="90000"/>
          </a:bodyPr>
          <a:lstStyle/>
          <a:p>
            <a:r>
              <a:rPr lang="en-GB" dirty="0"/>
              <a:t>Output</a:t>
            </a:r>
          </a:p>
        </p:txBody>
      </p:sp>
      <p:sp>
        <p:nvSpPr>
          <p:cNvPr id="3" name="Text Placeholder 2">
            <a:extLst>
              <a:ext uri="{FF2B5EF4-FFF2-40B4-BE49-F238E27FC236}">
                <a16:creationId xmlns:a16="http://schemas.microsoft.com/office/drawing/2014/main" id="{DC82982B-6CFF-A5EC-DE95-6949D84C9A21}"/>
              </a:ext>
            </a:extLst>
          </p:cNvPr>
          <p:cNvSpPr>
            <a:spLocks noGrp="1"/>
          </p:cNvSpPr>
          <p:nvPr>
            <p:ph type="body" idx="1"/>
          </p:nvPr>
        </p:nvSpPr>
        <p:spPr/>
        <p:txBody>
          <a:bodyPr/>
          <a:lstStyle/>
          <a:p>
            <a:r>
              <a:rPr lang="en-GB" dirty="0"/>
              <a:t>One always expects output/result (expected value/quantities) in terms of output from an algorithm. </a:t>
            </a:r>
          </a:p>
          <a:p>
            <a:r>
              <a:rPr lang="en-GB" dirty="0"/>
              <a:t>The result may be obtained at different stages of the  algorithm. </a:t>
            </a:r>
          </a:p>
          <a:p>
            <a:r>
              <a:rPr lang="en-GB" dirty="0"/>
              <a:t>If some result is from the intermediate stage of the operation then it is  known as intermediate result and result obtained at the end of algorithm is known  as end result. </a:t>
            </a:r>
          </a:p>
          <a:p>
            <a:r>
              <a:rPr lang="en-GB" dirty="0"/>
              <a:t>The output is expected value/quantities always have a specified  relation to the inputs.</a:t>
            </a:r>
          </a:p>
        </p:txBody>
      </p:sp>
    </p:spTree>
    <p:extLst>
      <p:ext uri="{BB962C8B-B14F-4D97-AF65-F5344CB8AC3E}">
        <p14:creationId xmlns:p14="http://schemas.microsoft.com/office/powerpoint/2010/main" val="59420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85DE-F653-1EB7-7EC7-6A3ACE864BE6}"/>
              </a:ext>
            </a:extLst>
          </p:cNvPr>
          <p:cNvSpPr>
            <a:spLocks noGrp="1"/>
          </p:cNvSpPr>
          <p:nvPr>
            <p:ph type="title"/>
          </p:nvPr>
        </p:nvSpPr>
        <p:spPr/>
        <p:txBody>
          <a:bodyPr>
            <a:normAutofit fontScale="90000"/>
          </a:bodyPr>
          <a:lstStyle/>
          <a:p>
            <a:r>
              <a:rPr lang="en-GB" dirty="0"/>
              <a:t>Scheme</a:t>
            </a:r>
          </a:p>
        </p:txBody>
      </p:sp>
      <p:graphicFrame>
        <p:nvGraphicFramePr>
          <p:cNvPr id="4" name="Table 4">
            <a:extLst>
              <a:ext uri="{FF2B5EF4-FFF2-40B4-BE49-F238E27FC236}">
                <a16:creationId xmlns:a16="http://schemas.microsoft.com/office/drawing/2014/main" id="{7D75CBF9-FC55-ADC2-E971-8807683DAD9F}"/>
              </a:ext>
            </a:extLst>
          </p:cNvPr>
          <p:cNvGraphicFramePr>
            <a:graphicFrameLocks noGrp="1"/>
          </p:cNvGraphicFramePr>
          <p:nvPr>
            <p:extLst>
              <p:ext uri="{D42A27DB-BD31-4B8C-83A1-F6EECF244321}">
                <p14:modId xmlns:p14="http://schemas.microsoft.com/office/powerpoint/2010/main" val="3643155182"/>
              </p:ext>
            </p:extLst>
          </p:nvPr>
        </p:nvGraphicFramePr>
        <p:xfrm>
          <a:off x="1524000" y="1390650"/>
          <a:ext cx="6096000" cy="2407920"/>
        </p:xfrm>
        <a:graphic>
          <a:graphicData uri="http://schemas.openxmlformats.org/drawingml/2006/table">
            <a:tbl>
              <a:tblPr firstRow="1" bandRow="1">
                <a:tableStyleId>{9497679D-4ABE-4F86-A4E5-661436144A21}</a:tableStyleId>
              </a:tblPr>
              <a:tblGrid>
                <a:gridCol w="1069731">
                  <a:extLst>
                    <a:ext uri="{9D8B030D-6E8A-4147-A177-3AD203B41FA5}">
                      <a16:colId xmlns:a16="http://schemas.microsoft.com/office/drawing/2014/main" val="2682395510"/>
                    </a:ext>
                  </a:extLst>
                </a:gridCol>
                <a:gridCol w="1204546">
                  <a:extLst>
                    <a:ext uri="{9D8B030D-6E8A-4147-A177-3AD203B41FA5}">
                      <a16:colId xmlns:a16="http://schemas.microsoft.com/office/drawing/2014/main" val="3068921485"/>
                    </a:ext>
                  </a:extLst>
                </a:gridCol>
                <a:gridCol w="1383323">
                  <a:extLst>
                    <a:ext uri="{9D8B030D-6E8A-4147-A177-3AD203B41FA5}">
                      <a16:colId xmlns:a16="http://schemas.microsoft.com/office/drawing/2014/main" val="3557570894"/>
                    </a:ext>
                  </a:extLst>
                </a:gridCol>
                <a:gridCol w="1078523">
                  <a:extLst>
                    <a:ext uri="{9D8B030D-6E8A-4147-A177-3AD203B41FA5}">
                      <a16:colId xmlns:a16="http://schemas.microsoft.com/office/drawing/2014/main" val="625574424"/>
                    </a:ext>
                  </a:extLst>
                </a:gridCol>
                <a:gridCol w="1359877">
                  <a:extLst>
                    <a:ext uri="{9D8B030D-6E8A-4147-A177-3AD203B41FA5}">
                      <a16:colId xmlns:a16="http://schemas.microsoft.com/office/drawing/2014/main" val="2749485276"/>
                    </a:ext>
                  </a:extLst>
                </a:gridCol>
              </a:tblGrid>
              <a:tr h="493501">
                <a:tc>
                  <a:txBody>
                    <a:bodyPr/>
                    <a:lstStyle/>
                    <a:p>
                      <a:pPr algn="ctr"/>
                      <a:r>
                        <a:rPr lang="en-GB" dirty="0"/>
                        <a:t>Course Subject</a:t>
                      </a:r>
                    </a:p>
                  </a:txBody>
                  <a:tcPr>
                    <a:solidFill>
                      <a:schemeClr val="accent1">
                        <a:lumMod val="40000"/>
                        <a:lumOff val="60000"/>
                      </a:schemeClr>
                    </a:solidFill>
                  </a:tcPr>
                </a:tc>
                <a:tc>
                  <a:txBody>
                    <a:bodyPr/>
                    <a:lstStyle/>
                    <a:p>
                      <a:pPr algn="ctr"/>
                      <a:r>
                        <a:rPr lang="en-GB" dirty="0"/>
                        <a:t>Course Code</a:t>
                      </a:r>
                    </a:p>
                  </a:txBody>
                  <a:tcPr>
                    <a:solidFill>
                      <a:schemeClr val="accent1">
                        <a:lumMod val="40000"/>
                        <a:lumOff val="60000"/>
                      </a:schemeClr>
                    </a:solidFill>
                  </a:tcPr>
                </a:tc>
                <a:tc>
                  <a:txBody>
                    <a:bodyPr/>
                    <a:lstStyle/>
                    <a:p>
                      <a:pPr algn="ctr"/>
                      <a:r>
                        <a:rPr lang="en-GB" dirty="0"/>
                        <a:t>End Semester Exam</a:t>
                      </a:r>
                    </a:p>
                  </a:txBody>
                  <a:tcPr>
                    <a:solidFill>
                      <a:schemeClr val="accent1">
                        <a:lumMod val="40000"/>
                        <a:lumOff val="60000"/>
                      </a:schemeClr>
                    </a:solidFill>
                  </a:tcPr>
                </a:tc>
                <a:tc>
                  <a:txBody>
                    <a:bodyPr/>
                    <a:lstStyle/>
                    <a:p>
                      <a:pPr algn="ctr"/>
                      <a:r>
                        <a:rPr lang="en-GB" dirty="0"/>
                        <a:t>Class Test</a:t>
                      </a:r>
                    </a:p>
                  </a:txBody>
                  <a:tcPr>
                    <a:solidFill>
                      <a:schemeClr val="accent1">
                        <a:lumMod val="40000"/>
                        <a:lumOff val="60000"/>
                      </a:schemeClr>
                    </a:solidFill>
                  </a:tcPr>
                </a:tc>
                <a:tc>
                  <a:txBody>
                    <a:bodyPr/>
                    <a:lstStyle/>
                    <a:p>
                      <a:pPr algn="ctr"/>
                      <a:r>
                        <a:rPr lang="en-GB" dirty="0"/>
                        <a:t>Teacher Assessment</a:t>
                      </a:r>
                    </a:p>
                  </a:txBody>
                  <a:tcPr>
                    <a:solidFill>
                      <a:schemeClr val="accent1">
                        <a:lumMod val="40000"/>
                        <a:lumOff val="60000"/>
                      </a:schemeClr>
                    </a:solidFill>
                  </a:tcPr>
                </a:tc>
                <a:extLst>
                  <a:ext uri="{0D108BD9-81ED-4DB2-BD59-A6C34878D82A}">
                    <a16:rowId xmlns:a16="http://schemas.microsoft.com/office/drawing/2014/main" val="1128487152"/>
                  </a:ext>
                </a:extLst>
              </a:tr>
              <a:tr h="696707">
                <a:tc>
                  <a:txBody>
                    <a:bodyPr/>
                    <a:lstStyle/>
                    <a:p>
                      <a:pPr algn="ctr"/>
                      <a:r>
                        <a:rPr lang="en-GB" dirty="0"/>
                        <a:t>Data Structure Using C</a:t>
                      </a:r>
                    </a:p>
                  </a:txBody>
                  <a:tcPr/>
                </a:tc>
                <a:tc>
                  <a:txBody>
                    <a:bodyPr/>
                    <a:lstStyle/>
                    <a:p>
                      <a:pPr algn="ctr"/>
                      <a:r>
                        <a:rPr lang="en-GB" dirty="0"/>
                        <a:t>A000272 (022)</a:t>
                      </a:r>
                    </a:p>
                  </a:txBody>
                  <a:tcPr/>
                </a:tc>
                <a:tc>
                  <a:txBody>
                    <a:bodyPr/>
                    <a:lstStyle/>
                    <a:p>
                      <a:pPr algn="ctr"/>
                      <a:r>
                        <a:rPr lang="en-GB" dirty="0"/>
                        <a:t>100</a:t>
                      </a:r>
                    </a:p>
                  </a:txBody>
                  <a:tcPr/>
                </a:tc>
                <a:tc>
                  <a:txBody>
                    <a:bodyPr/>
                    <a:lstStyle/>
                    <a:p>
                      <a:pPr algn="ctr"/>
                      <a:r>
                        <a:rPr lang="en-GB" dirty="0"/>
                        <a:t>20</a:t>
                      </a:r>
                    </a:p>
                  </a:txBody>
                  <a:tcPr/>
                </a:tc>
                <a:tc>
                  <a:txBody>
                    <a:bodyPr/>
                    <a:lstStyle/>
                    <a:p>
                      <a:pPr algn="ctr"/>
                      <a:r>
                        <a:rPr lang="en-GB" dirty="0"/>
                        <a:t>20</a:t>
                      </a:r>
                    </a:p>
                  </a:txBody>
                  <a:tcPr/>
                </a:tc>
                <a:extLst>
                  <a:ext uri="{0D108BD9-81ED-4DB2-BD59-A6C34878D82A}">
                    <a16:rowId xmlns:a16="http://schemas.microsoft.com/office/drawing/2014/main" val="2252584121"/>
                  </a:ext>
                </a:extLst>
              </a:tr>
              <a:tr h="11031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Data Structure Using C Lab</a:t>
                      </a:r>
                    </a:p>
                    <a:p>
                      <a:pPr algn="ctr"/>
                      <a:endParaRPr lang="en-GB" dirty="0"/>
                    </a:p>
                  </a:txBody>
                  <a:tcPr/>
                </a:tc>
                <a:tc>
                  <a:txBody>
                    <a:bodyPr/>
                    <a:lstStyle/>
                    <a:p>
                      <a:pPr algn="ctr"/>
                      <a:r>
                        <a:rPr lang="en-GB" dirty="0"/>
                        <a:t>A000291 (022)</a:t>
                      </a:r>
                    </a:p>
                  </a:txBody>
                  <a:tcPr/>
                </a:tc>
                <a:tc>
                  <a:txBody>
                    <a:bodyPr/>
                    <a:lstStyle/>
                    <a:p>
                      <a:pPr algn="ctr"/>
                      <a:r>
                        <a:rPr lang="en-GB" dirty="0"/>
                        <a:t>40</a:t>
                      </a:r>
                    </a:p>
                  </a:txBody>
                  <a:tcPr/>
                </a:tc>
                <a:tc>
                  <a:txBody>
                    <a:bodyPr/>
                    <a:lstStyle/>
                    <a:p>
                      <a:pPr algn="ctr"/>
                      <a:r>
                        <a:rPr lang="en-GB" dirty="0"/>
                        <a:t>-</a:t>
                      </a:r>
                    </a:p>
                  </a:txBody>
                  <a:tcPr/>
                </a:tc>
                <a:tc>
                  <a:txBody>
                    <a:bodyPr/>
                    <a:lstStyle/>
                    <a:p>
                      <a:pPr algn="ctr"/>
                      <a:r>
                        <a:rPr lang="en-GB" dirty="0"/>
                        <a:t>20</a:t>
                      </a:r>
                    </a:p>
                  </a:txBody>
                  <a:tcPr/>
                </a:tc>
                <a:extLst>
                  <a:ext uri="{0D108BD9-81ED-4DB2-BD59-A6C34878D82A}">
                    <a16:rowId xmlns:a16="http://schemas.microsoft.com/office/drawing/2014/main" val="3565425955"/>
                  </a:ext>
                </a:extLst>
              </a:tr>
            </a:tbl>
          </a:graphicData>
        </a:graphic>
      </p:graphicFrame>
    </p:spTree>
    <p:extLst>
      <p:ext uri="{BB962C8B-B14F-4D97-AF65-F5344CB8AC3E}">
        <p14:creationId xmlns:p14="http://schemas.microsoft.com/office/powerpoint/2010/main" val="1545373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53A0-4752-13A0-9B45-96A28619E12A}"/>
              </a:ext>
            </a:extLst>
          </p:cNvPr>
          <p:cNvSpPr>
            <a:spLocks noGrp="1"/>
          </p:cNvSpPr>
          <p:nvPr>
            <p:ph type="title"/>
          </p:nvPr>
        </p:nvSpPr>
        <p:spPr/>
        <p:txBody>
          <a:bodyPr>
            <a:normAutofit fontScale="90000"/>
          </a:bodyPr>
          <a:lstStyle/>
          <a:p>
            <a:r>
              <a:rPr lang="en-GB" dirty="0"/>
              <a:t>Effectiveness</a:t>
            </a:r>
          </a:p>
        </p:txBody>
      </p:sp>
      <p:sp>
        <p:nvSpPr>
          <p:cNvPr id="3" name="Text Placeholder 2">
            <a:extLst>
              <a:ext uri="{FF2B5EF4-FFF2-40B4-BE49-F238E27FC236}">
                <a16:creationId xmlns:a16="http://schemas.microsoft.com/office/drawing/2014/main" id="{7430F616-C740-67AD-D046-F1B60F992A24}"/>
              </a:ext>
            </a:extLst>
          </p:cNvPr>
          <p:cNvSpPr>
            <a:spLocks noGrp="1"/>
          </p:cNvSpPr>
          <p:nvPr>
            <p:ph type="body" idx="1"/>
          </p:nvPr>
        </p:nvSpPr>
        <p:spPr/>
        <p:txBody>
          <a:bodyPr/>
          <a:lstStyle/>
          <a:p>
            <a:r>
              <a:rPr lang="en-GB" dirty="0"/>
              <a:t>Algorithms to be developed/written using basic operations. </a:t>
            </a:r>
          </a:p>
          <a:p>
            <a:r>
              <a:rPr lang="en-GB" dirty="0"/>
              <a:t>Actually operations should be basic, so that even they can in principle be done exactly and in a finite amount of time by a person, by using paper and pencil only.</a:t>
            </a:r>
          </a:p>
        </p:txBody>
      </p:sp>
    </p:spTree>
    <p:extLst>
      <p:ext uri="{BB962C8B-B14F-4D97-AF65-F5344CB8AC3E}">
        <p14:creationId xmlns:p14="http://schemas.microsoft.com/office/powerpoint/2010/main" val="30560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874-B3D5-CF27-6ACB-BE55C13E8630}"/>
              </a:ext>
            </a:extLst>
          </p:cNvPr>
          <p:cNvSpPr>
            <a:spLocks noGrp="1"/>
          </p:cNvSpPr>
          <p:nvPr>
            <p:ph type="title"/>
          </p:nvPr>
        </p:nvSpPr>
        <p:spPr/>
        <p:txBody>
          <a:bodyPr>
            <a:normAutofit fontScale="90000"/>
          </a:bodyPr>
          <a:lstStyle/>
          <a:p>
            <a:r>
              <a:rPr lang="en-GB" dirty="0"/>
              <a:t>Problem-1</a:t>
            </a:r>
          </a:p>
        </p:txBody>
      </p:sp>
      <p:sp>
        <p:nvSpPr>
          <p:cNvPr id="3" name="Text Placeholder 2">
            <a:extLst>
              <a:ext uri="{FF2B5EF4-FFF2-40B4-BE49-F238E27FC236}">
                <a16:creationId xmlns:a16="http://schemas.microsoft.com/office/drawing/2014/main" id="{B4506EA2-0EC2-11AE-E6EE-E187A5FECD5D}"/>
              </a:ext>
            </a:extLst>
          </p:cNvPr>
          <p:cNvSpPr>
            <a:spLocks noGrp="1"/>
          </p:cNvSpPr>
          <p:nvPr>
            <p:ph type="body" idx="1"/>
          </p:nvPr>
        </p:nvSpPr>
        <p:spPr/>
        <p:txBody>
          <a:bodyPr/>
          <a:lstStyle/>
          <a:p>
            <a:r>
              <a:rPr lang="en-GB" dirty="0"/>
              <a:t>Write an algorithm to print “Hello World”</a:t>
            </a:r>
          </a:p>
        </p:txBody>
      </p:sp>
    </p:spTree>
    <p:extLst>
      <p:ext uri="{BB962C8B-B14F-4D97-AF65-F5344CB8AC3E}">
        <p14:creationId xmlns:p14="http://schemas.microsoft.com/office/powerpoint/2010/main" val="217124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874-B3D5-CF27-6ACB-BE55C13E8630}"/>
              </a:ext>
            </a:extLst>
          </p:cNvPr>
          <p:cNvSpPr>
            <a:spLocks noGrp="1"/>
          </p:cNvSpPr>
          <p:nvPr>
            <p:ph type="title"/>
          </p:nvPr>
        </p:nvSpPr>
        <p:spPr/>
        <p:txBody>
          <a:bodyPr>
            <a:normAutofit fontScale="90000"/>
          </a:bodyPr>
          <a:lstStyle/>
          <a:p>
            <a:r>
              <a:rPr lang="en-GB" dirty="0"/>
              <a:t>Problem-1</a:t>
            </a:r>
          </a:p>
        </p:txBody>
      </p:sp>
      <p:sp>
        <p:nvSpPr>
          <p:cNvPr id="3" name="Text Placeholder 2">
            <a:extLst>
              <a:ext uri="{FF2B5EF4-FFF2-40B4-BE49-F238E27FC236}">
                <a16:creationId xmlns:a16="http://schemas.microsoft.com/office/drawing/2014/main" id="{B4506EA2-0EC2-11AE-E6EE-E187A5FECD5D}"/>
              </a:ext>
            </a:extLst>
          </p:cNvPr>
          <p:cNvSpPr>
            <a:spLocks noGrp="1"/>
          </p:cNvSpPr>
          <p:nvPr>
            <p:ph type="body" idx="1"/>
          </p:nvPr>
        </p:nvSpPr>
        <p:spPr/>
        <p:txBody>
          <a:bodyPr/>
          <a:lstStyle/>
          <a:p>
            <a:r>
              <a:rPr lang="en-GB" dirty="0"/>
              <a:t>Write an algorithm to print “Hello World”</a:t>
            </a:r>
          </a:p>
          <a:p>
            <a:endParaRPr lang="en-GB" dirty="0"/>
          </a:p>
          <a:p>
            <a:pPr marL="114300" indent="0">
              <a:buNone/>
            </a:pPr>
            <a:r>
              <a:rPr lang="en-GB" dirty="0"/>
              <a:t>Step 1:		Start </a:t>
            </a:r>
          </a:p>
          <a:p>
            <a:pPr marL="114300" indent="0">
              <a:buNone/>
            </a:pPr>
            <a:r>
              <a:rPr lang="en-GB" dirty="0"/>
              <a:t>Step 2: 		Print “Good Morning‟</a:t>
            </a:r>
          </a:p>
          <a:p>
            <a:pPr marL="114300" indent="0">
              <a:buNone/>
            </a:pPr>
            <a:r>
              <a:rPr lang="en-GB" dirty="0"/>
              <a:t>Step 3:		Stop </a:t>
            </a:r>
          </a:p>
          <a:p>
            <a:pPr marL="114300" indent="0">
              <a:buNone/>
            </a:pPr>
            <a:endParaRPr lang="en-GB" dirty="0"/>
          </a:p>
        </p:txBody>
      </p:sp>
    </p:spTree>
    <p:extLst>
      <p:ext uri="{BB962C8B-B14F-4D97-AF65-F5344CB8AC3E}">
        <p14:creationId xmlns:p14="http://schemas.microsoft.com/office/powerpoint/2010/main" val="341961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7A14-99D3-2A54-3EBC-66E710EFBAA5}"/>
              </a:ext>
            </a:extLst>
          </p:cNvPr>
          <p:cNvSpPr>
            <a:spLocks noGrp="1"/>
          </p:cNvSpPr>
          <p:nvPr>
            <p:ph type="title"/>
          </p:nvPr>
        </p:nvSpPr>
        <p:spPr/>
        <p:txBody>
          <a:bodyPr>
            <a:normAutofit fontScale="90000"/>
          </a:bodyPr>
          <a:lstStyle/>
          <a:p>
            <a:r>
              <a:rPr lang="en-GB" dirty="0"/>
              <a:t>Problem-2</a:t>
            </a:r>
          </a:p>
        </p:txBody>
      </p:sp>
      <p:sp>
        <p:nvSpPr>
          <p:cNvPr id="3" name="Text Placeholder 2">
            <a:extLst>
              <a:ext uri="{FF2B5EF4-FFF2-40B4-BE49-F238E27FC236}">
                <a16:creationId xmlns:a16="http://schemas.microsoft.com/office/drawing/2014/main" id="{E21B7102-6312-F22E-1BB3-F0A1E975B365}"/>
              </a:ext>
            </a:extLst>
          </p:cNvPr>
          <p:cNvSpPr>
            <a:spLocks noGrp="1"/>
          </p:cNvSpPr>
          <p:nvPr>
            <p:ph type="body" idx="1"/>
          </p:nvPr>
        </p:nvSpPr>
        <p:spPr/>
        <p:txBody>
          <a:bodyPr/>
          <a:lstStyle/>
          <a:p>
            <a:r>
              <a:rPr lang="en-GB" dirty="0"/>
              <a:t>Write an algorithm to find area of a rectangle.</a:t>
            </a:r>
          </a:p>
        </p:txBody>
      </p:sp>
    </p:spTree>
    <p:extLst>
      <p:ext uri="{BB962C8B-B14F-4D97-AF65-F5344CB8AC3E}">
        <p14:creationId xmlns:p14="http://schemas.microsoft.com/office/powerpoint/2010/main" val="40614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7A14-99D3-2A54-3EBC-66E710EFBAA5}"/>
              </a:ext>
            </a:extLst>
          </p:cNvPr>
          <p:cNvSpPr>
            <a:spLocks noGrp="1"/>
          </p:cNvSpPr>
          <p:nvPr>
            <p:ph type="title"/>
          </p:nvPr>
        </p:nvSpPr>
        <p:spPr/>
        <p:txBody>
          <a:bodyPr>
            <a:normAutofit fontScale="90000"/>
          </a:bodyPr>
          <a:lstStyle/>
          <a:p>
            <a:r>
              <a:rPr lang="en-GB" dirty="0"/>
              <a:t>Problem-2</a:t>
            </a:r>
          </a:p>
        </p:txBody>
      </p:sp>
      <p:sp>
        <p:nvSpPr>
          <p:cNvPr id="3" name="Text Placeholder 2">
            <a:extLst>
              <a:ext uri="{FF2B5EF4-FFF2-40B4-BE49-F238E27FC236}">
                <a16:creationId xmlns:a16="http://schemas.microsoft.com/office/drawing/2014/main" id="{E21B7102-6312-F22E-1BB3-F0A1E975B365}"/>
              </a:ext>
            </a:extLst>
          </p:cNvPr>
          <p:cNvSpPr>
            <a:spLocks noGrp="1"/>
          </p:cNvSpPr>
          <p:nvPr>
            <p:ph type="body" idx="1"/>
          </p:nvPr>
        </p:nvSpPr>
        <p:spPr/>
        <p:txBody>
          <a:bodyPr/>
          <a:lstStyle/>
          <a:p>
            <a:r>
              <a:rPr lang="en-GB" dirty="0"/>
              <a:t>Write an algorithm to find area of a rectangle.</a:t>
            </a:r>
          </a:p>
          <a:p>
            <a:endParaRPr lang="en-GB" dirty="0"/>
          </a:p>
          <a:p>
            <a:pPr marL="114300" indent="0">
              <a:buNone/>
            </a:pPr>
            <a:r>
              <a:rPr lang="en-GB" dirty="0"/>
              <a:t>Step 1:	Start </a:t>
            </a:r>
          </a:p>
          <a:p>
            <a:pPr marL="114300" indent="0">
              <a:buNone/>
            </a:pPr>
            <a:r>
              <a:rPr lang="en-GB" dirty="0"/>
              <a:t>Step 2:	Take length and breadth and </a:t>
            </a:r>
          </a:p>
          <a:p>
            <a:pPr marL="114300" indent="0">
              <a:buNone/>
            </a:pPr>
            <a:r>
              <a:rPr lang="en-GB" dirty="0"/>
              <a:t>		store them as L and B? </a:t>
            </a:r>
          </a:p>
          <a:p>
            <a:pPr marL="114300" indent="0">
              <a:buNone/>
            </a:pPr>
            <a:r>
              <a:rPr lang="en-GB" dirty="0"/>
              <a:t>Step 3:	Multiply by L and B and store it </a:t>
            </a:r>
          </a:p>
          <a:p>
            <a:pPr marL="114300" indent="0">
              <a:buNone/>
            </a:pPr>
            <a:r>
              <a:rPr lang="en-GB" dirty="0"/>
              <a:t>		in area</a:t>
            </a:r>
          </a:p>
          <a:p>
            <a:pPr marL="114300" indent="0">
              <a:buNone/>
            </a:pPr>
            <a:r>
              <a:rPr lang="en-GB" dirty="0"/>
              <a:t>Step 4:	Print area </a:t>
            </a:r>
          </a:p>
          <a:p>
            <a:pPr marL="114300" indent="0">
              <a:buNone/>
            </a:pPr>
            <a:r>
              <a:rPr lang="en-GB" dirty="0"/>
              <a:t>Step 5:	Stop </a:t>
            </a:r>
          </a:p>
          <a:p>
            <a:pPr marL="114300" indent="0">
              <a:buNone/>
            </a:pPr>
            <a:endParaRPr lang="en-GB" dirty="0"/>
          </a:p>
        </p:txBody>
      </p:sp>
    </p:spTree>
    <p:extLst>
      <p:ext uri="{BB962C8B-B14F-4D97-AF65-F5344CB8AC3E}">
        <p14:creationId xmlns:p14="http://schemas.microsoft.com/office/powerpoint/2010/main" val="375582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31DA-7CE1-0E77-E433-BBCC0A95F76B}"/>
              </a:ext>
            </a:extLst>
          </p:cNvPr>
          <p:cNvSpPr>
            <a:spLocks noGrp="1"/>
          </p:cNvSpPr>
          <p:nvPr>
            <p:ph type="title"/>
          </p:nvPr>
        </p:nvSpPr>
        <p:spPr/>
        <p:txBody>
          <a:bodyPr>
            <a:normAutofit fontScale="90000"/>
          </a:bodyPr>
          <a:lstStyle/>
          <a:p>
            <a:r>
              <a:rPr lang="en-GB" dirty="0"/>
              <a:t>Problem 3</a:t>
            </a:r>
          </a:p>
        </p:txBody>
      </p:sp>
      <p:sp>
        <p:nvSpPr>
          <p:cNvPr id="3" name="Text Placeholder 2">
            <a:extLst>
              <a:ext uri="{FF2B5EF4-FFF2-40B4-BE49-F238E27FC236}">
                <a16:creationId xmlns:a16="http://schemas.microsoft.com/office/drawing/2014/main" id="{0E3DF0CC-7357-02AB-DBAE-0D8BBC5623B8}"/>
              </a:ext>
            </a:extLst>
          </p:cNvPr>
          <p:cNvSpPr>
            <a:spLocks noGrp="1"/>
          </p:cNvSpPr>
          <p:nvPr>
            <p:ph type="body" idx="1"/>
          </p:nvPr>
        </p:nvSpPr>
        <p:spPr/>
        <p:txBody>
          <a:bodyPr/>
          <a:lstStyle/>
          <a:p>
            <a:r>
              <a:rPr lang="en-GB" dirty="0"/>
              <a:t>Write an algorithm to check whether she/he is eligible to vote? (more than or equal to 18 years old). </a:t>
            </a:r>
          </a:p>
          <a:p>
            <a:endParaRPr lang="en-GB" dirty="0"/>
          </a:p>
        </p:txBody>
      </p:sp>
    </p:spTree>
    <p:extLst>
      <p:ext uri="{BB962C8B-B14F-4D97-AF65-F5344CB8AC3E}">
        <p14:creationId xmlns:p14="http://schemas.microsoft.com/office/powerpoint/2010/main" val="223792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31DA-7CE1-0E77-E433-BBCC0A95F76B}"/>
              </a:ext>
            </a:extLst>
          </p:cNvPr>
          <p:cNvSpPr>
            <a:spLocks noGrp="1"/>
          </p:cNvSpPr>
          <p:nvPr>
            <p:ph type="title"/>
          </p:nvPr>
        </p:nvSpPr>
        <p:spPr/>
        <p:txBody>
          <a:bodyPr>
            <a:normAutofit fontScale="90000"/>
          </a:bodyPr>
          <a:lstStyle/>
          <a:p>
            <a:r>
              <a:rPr lang="en-GB" dirty="0"/>
              <a:t>Problem 3</a:t>
            </a:r>
          </a:p>
        </p:txBody>
      </p:sp>
      <p:sp>
        <p:nvSpPr>
          <p:cNvPr id="3" name="Text Placeholder 2">
            <a:extLst>
              <a:ext uri="{FF2B5EF4-FFF2-40B4-BE49-F238E27FC236}">
                <a16:creationId xmlns:a16="http://schemas.microsoft.com/office/drawing/2014/main" id="{0E3DF0CC-7357-02AB-DBAE-0D8BBC5623B8}"/>
              </a:ext>
            </a:extLst>
          </p:cNvPr>
          <p:cNvSpPr>
            <a:spLocks noGrp="1"/>
          </p:cNvSpPr>
          <p:nvPr>
            <p:ph type="body" idx="1"/>
          </p:nvPr>
        </p:nvSpPr>
        <p:spPr/>
        <p:txBody>
          <a:bodyPr>
            <a:normAutofit/>
          </a:bodyPr>
          <a:lstStyle/>
          <a:p>
            <a:r>
              <a:rPr lang="en-GB" dirty="0"/>
              <a:t>Write an algorithm to check whether she/he is eligible to vote? (more than or equal to 18 years old). </a:t>
            </a:r>
          </a:p>
          <a:p>
            <a:endParaRPr lang="en-GB" dirty="0"/>
          </a:p>
          <a:p>
            <a:pPr marL="114300" indent="0">
              <a:buNone/>
            </a:pPr>
            <a:r>
              <a:rPr lang="en-GB" dirty="0"/>
              <a:t>Step 1:	Start </a:t>
            </a:r>
          </a:p>
          <a:p>
            <a:pPr marL="114300" indent="0">
              <a:buNone/>
            </a:pPr>
            <a:r>
              <a:rPr lang="en-GB" dirty="0"/>
              <a:t>Step 2:	Take age and store it in age </a:t>
            </a:r>
          </a:p>
          <a:p>
            <a:pPr marL="114300" indent="0">
              <a:buNone/>
            </a:pPr>
            <a:r>
              <a:rPr lang="en-GB" dirty="0"/>
              <a:t>Step 3:	Check age value, if age &gt;= 18 then go to step 4 else step 5 </a:t>
            </a:r>
          </a:p>
          <a:p>
            <a:pPr marL="114300" indent="0">
              <a:buNone/>
            </a:pPr>
            <a:r>
              <a:rPr lang="en-GB" dirty="0"/>
              <a:t>Step 4:	Print “Eligible to vote” and go to </a:t>
            </a:r>
          </a:p>
          <a:p>
            <a:pPr marL="114300" indent="0">
              <a:buNone/>
            </a:pPr>
            <a:r>
              <a:rPr lang="en-GB" dirty="0"/>
              <a:t>		step 6 </a:t>
            </a:r>
          </a:p>
          <a:p>
            <a:pPr marL="114300" indent="0">
              <a:buNone/>
            </a:pPr>
            <a:r>
              <a:rPr lang="en-GB" dirty="0"/>
              <a:t>Step 5: 	Print “Not eligible to vote” </a:t>
            </a:r>
          </a:p>
          <a:p>
            <a:pPr marL="114300" indent="0">
              <a:buNone/>
            </a:pPr>
            <a:r>
              <a:rPr lang="en-GB" dirty="0"/>
              <a:t>Step 6:	Stop </a:t>
            </a:r>
          </a:p>
          <a:p>
            <a:pPr marL="114300" indent="0">
              <a:buNone/>
            </a:pPr>
            <a:endParaRPr lang="en-GB" dirty="0"/>
          </a:p>
          <a:p>
            <a:endParaRPr lang="en-GB" dirty="0"/>
          </a:p>
        </p:txBody>
      </p:sp>
    </p:spTree>
    <p:extLst>
      <p:ext uri="{BB962C8B-B14F-4D97-AF65-F5344CB8AC3E}">
        <p14:creationId xmlns:p14="http://schemas.microsoft.com/office/powerpoint/2010/main" val="358716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9795-6788-6A05-B81D-49C059B72E96}"/>
              </a:ext>
            </a:extLst>
          </p:cNvPr>
          <p:cNvSpPr>
            <a:spLocks noGrp="1"/>
          </p:cNvSpPr>
          <p:nvPr>
            <p:ph type="title"/>
          </p:nvPr>
        </p:nvSpPr>
        <p:spPr/>
        <p:txBody>
          <a:bodyPr>
            <a:normAutofit fontScale="90000"/>
          </a:bodyPr>
          <a:lstStyle/>
          <a:p>
            <a:r>
              <a:rPr lang="en-GB" dirty="0"/>
              <a:t>Problem 4</a:t>
            </a:r>
          </a:p>
        </p:txBody>
      </p:sp>
      <p:sp>
        <p:nvSpPr>
          <p:cNvPr id="3" name="Text Placeholder 2">
            <a:extLst>
              <a:ext uri="{FF2B5EF4-FFF2-40B4-BE49-F238E27FC236}">
                <a16:creationId xmlns:a16="http://schemas.microsoft.com/office/drawing/2014/main" id="{4EC8A190-B110-441C-C32B-66715E119E11}"/>
              </a:ext>
            </a:extLst>
          </p:cNvPr>
          <p:cNvSpPr>
            <a:spLocks noGrp="1"/>
          </p:cNvSpPr>
          <p:nvPr>
            <p:ph type="body" idx="1"/>
          </p:nvPr>
        </p:nvSpPr>
        <p:spPr/>
        <p:txBody>
          <a:bodyPr/>
          <a:lstStyle/>
          <a:p>
            <a:r>
              <a:rPr lang="en-GB" dirty="0"/>
              <a:t>Write an algorithm to check whether given number is +</a:t>
            </a:r>
            <a:r>
              <a:rPr lang="en-GB" dirty="0" err="1"/>
              <a:t>ve</a:t>
            </a:r>
            <a:r>
              <a:rPr lang="en-GB" dirty="0"/>
              <a:t>, -</a:t>
            </a:r>
            <a:r>
              <a:rPr lang="en-GB" dirty="0" err="1"/>
              <a:t>ve</a:t>
            </a:r>
            <a:r>
              <a:rPr lang="en-GB" dirty="0"/>
              <a:t> or zero.</a:t>
            </a:r>
          </a:p>
        </p:txBody>
      </p:sp>
    </p:spTree>
    <p:extLst>
      <p:ext uri="{BB962C8B-B14F-4D97-AF65-F5344CB8AC3E}">
        <p14:creationId xmlns:p14="http://schemas.microsoft.com/office/powerpoint/2010/main" val="342022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9795-6788-6A05-B81D-49C059B72E96}"/>
              </a:ext>
            </a:extLst>
          </p:cNvPr>
          <p:cNvSpPr>
            <a:spLocks noGrp="1"/>
          </p:cNvSpPr>
          <p:nvPr>
            <p:ph type="title"/>
          </p:nvPr>
        </p:nvSpPr>
        <p:spPr/>
        <p:txBody>
          <a:bodyPr>
            <a:normAutofit fontScale="90000"/>
          </a:bodyPr>
          <a:lstStyle/>
          <a:p>
            <a:r>
              <a:rPr lang="en-GB" dirty="0"/>
              <a:t>Problem 4</a:t>
            </a:r>
          </a:p>
        </p:txBody>
      </p:sp>
      <p:sp>
        <p:nvSpPr>
          <p:cNvPr id="3" name="Text Placeholder 2">
            <a:extLst>
              <a:ext uri="{FF2B5EF4-FFF2-40B4-BE49-F238E27FC236}">
                <a16:creationId xmlns:a16="http://schemas.microsoft.com/office/drawing/2014/main" id="{4EC8A190-B110-441C-C32B-66715E119E11}"/>
              </a:ext>
            </a:extLst>
          </p:cNvPr>
          <p:cNvSpPr>
            <a:spLocks noGrp="1"/>
          </p:cNvSpPr>
          <p:nvPr>
            <p:ph type="body" idx="1"/>
          </p:nvPr>
        </p:nvSpPr>
        <p:spPr>
          <a:xfrm>
            <a:off x="311700" y="1152474"/>
            <a:ext cx="8520600" cy="3991025"/>
          </a:xfrm>
        </p:spPr>
        <p:txBody>
          <a:bodyPr>
            <a:normAutofit fontScale="92500" lnSpcReduction="20000"/>
          </a:bodyPr>
          <a:lstStyle/>
          <a:p>
            <a:r>
              <a:rPr lang="en-GB" dirty="0"/>
              <a:t>Write an algorithm to check whether given number is +</a:t>
            </a:r>
            <a:r>
              <a:rPr lang="en-GB" dirty="0" err="1"/>
              <a:t>ve</a:t>
            </a:r>
            <a:r>
              <a:rPr lang="en-GB" dirty="0"/>
              <a:t>, -</a:t>
            </a:r>
            <a:r>
              <a:rPr lang="en-GB" dirty="0" err="1"/>
              <a:t>ve</a:t>
            </a:r>
            <a:r>
              <a:rPr lang="en-GB" dirty="0"/>
              <a:t> or zero.</a:t>
            </a:r>
          </a:p>
          <a:p>
            <a:endParaRPr lang="en-GB" dirty="0"/>
          </a:p>
          <a:p>
            <a:pPr marL="114300" indent="0">
              <a:buNone/>
            </a:pPr>
            <a:r>
              <a:rPr lang="en-GB" dirty="0"/>
              <a:t>Step 1:	Start </a:t>
            </a:r>
          </a:p>
          <a:p>
            <a:pPr marL="114300" indent="0">
              <a:buNone/>
            </a:pPr>
            <a:r>
              <a:rPr lang="en-GB" dirty="0"/>
              <a:t>Step 2:	Take any number and store it in n. </a:t>
            </a:r>
          </a:p>
          <a:p>
            <a:pPr marL="114300" indent="0">
              <a:buNone/>
            </a:pPr>
            <a:r>
              <a:rPr lang="en-GB" dirty="0"/>
              <a:t>Step 3:	Check n value, if n &gt; 0 then go to </a:t>
            </a:r>
          </a:p>
          <a:p>
            <a:pPr marL="114300" indent="0">
              <a:buNone/>
            </a:pPr>
            <a:r>
              <a:rPr lang="en-GB" dirty="0"/>
              <a:t>		step 5 else go to step 4 </a:t>
            </a:r>
          </a:p>
          <a:p>
            <a:pPr marL="114300" indent="0">
              <a:buNone/>
            </a:pPr>
            <a:r>
              <a:rPr lang="en-GB" dirty="0"/>
              <a:t> Step 4:	Check n value, if n &lt; 0 then go to </a:t>
            </a:r>
          </a:p>
          <a:p>
            <a:pPr marL="114300" indent="0">
              <a:buNone/>
            </a:pPr>
            <a:r>
              <a:rPr lang="en-GB" dirty="0"/>
              <a:t>		step 6 else go to step 7 </a:t>
            </a:r>
          </a:p>
          <a:p>
            <a:pPr marL="114300" indent="0">
              <a:buNone/>
            </a:pPr>
            <a:r>
              <a:rPr lang="en-GB" dirty="0"/>
              <a:t>Step 5: 	Print “Given number is +</a:t>
            </a:r>
            <a:r>
              <a:rPr lang="en-GB" dirty="0" err="1"/>
              <a:t>ve”and</a:t>
            </a:r>
            <a:r>
              <a:rPr lang="en-GB" dirty="0"/>
              <a:t> go </a:t>
            </a:r>
          </a:p>
          <a:p>
            <a:pPr marL="114300" indent="0">
              <a:buNone/>
            </a:pPr>
            <a:r>
              <a:rPr lang="en-GB" dirty="0"/>
              <a:t>		to step 8 </a:t>
            </a:r>
          </a:p>
          <a:p>
            <a:pPr marL="114300" indent="0">
              <a:buNone/>
            </a:pPr>
            <a:r>
              <a:rPr lang="en-GB" dirty="0"/>
              <a:t>Step 6: 	Print “Given number is -</a:t>
            </a:r>
            <a:r>
              <a:rPr lang="en-GB" dirty="0" err="1"/>
              <a:t>ve</a:t>
            </a:r>
            <a:r>
              <a:rPr lang="en-GB" dirty="0"/>
              <a:t>” and go </a:t>
            </a:r>
          </a:p>
          <a:p>
            <a:pPr marL="114300" indent="0">
              <a:buNone/>
            </a:pPr>
            <a:r>
              <a:rPr lang="en-GB" dirty="0"/>
              <a:t>		to step 8 </a:t>
            </a:r>
          </a:p>
          <a:p>
            <a:pPr marL="114300" indent="0">
              <a:buNone/>
            </a:pPr>
            <a:r>
              <a:rPr lang="en-GB" dirty="0"/>
              <a:t>Step 7: 	Print “Given number is zero” </a:t>
            </a:r>
          </a:p>
          <a:p>
            <a:pPr marL="114300" indent="0">
              <a:buNone/>
            </a:pPr>
            <a:r>
              <a:rPr lang="en-GB" dirty="0"/>
              <a:t>Step 8:	Stop </a:t>
            </a:r>
          </a:p>
          <a:p>
            <a:pPr marL="114300" indent="0">
              <a:buNone/>
            </a:pPr>
            <a:endParaRPr lang="en-GB" dirty="0"/>
          </a:p>
        </p:txBody>
      </p:sp>
    </p:spTree>
    <p:extLst>
      <p:ext uri="{BB962C8B-B14F-4D97-AF65-F5344CB8AC3E}">
        <p14:creationId xmlns:p14="http://schemas.microsoft.com/office/powerpoint/2010/main" val="420975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621-19B7-1025-C743-3D0AE935C5F0}"/>
              </a:ext>
            </a:extLst>
          </p:cNvPr>
          <p:cNvSpPr>
            <a:spLocks noGrp="1"/>
          </p:cNvSpPr>
          <p:nvPr>
            <p:ph type="title"/>
          </p:nvPr>
        </p:nvSpPr>
        <p:spPr/>
        <p:txBody>
          <a:bodyPr>
            <a:normAutofit fontScale="90000"/>
          </a:bodyPr>
          <a:lstStyle/>
          <a:p>
            <a:r>
              <a:rPr lang="en-GB" dirty="0"/>
              <a:t>Problem 5</a:t>
            </a:r>
          </a:p>
        </p:txBody>
      </p:sp>
      <p:sp>
        <p:nvSpPr>
          <p:cNvPr id="3" name="Text Placeholder 2">
            <a:extLst>
              <a:ext uri="{FF2B5EF4-FFF2-40B4-BE49-F238E27FC236}">
                <a16:creationId xmlns:a16="http://schemas.microsoft.com/office/drawing/2014/main" id="{763BD3C9-9F4E-4DAC-7F21-7491BF6FE0EC}"/>
              </a:ext>
            </a:extLst>
          </p:cNvPr>
          <p:cNvSpPr>
            <a:spLocks noGrp="1"/>
          </p:cNvSpPr>
          <p:nvPr>
            <p:ph type="body" idx="1"/>
          </p:nvPr>
        </p:nvSpPr>
        <p:spPr/>
        <p:txBody>
          <a:bodyPr/>
          <a:lstStyle/>
          <a:p>
            <a:r>
              <a:rPr lang="en-GB" i="0" dirty="0">
                <a:solidFill>
                  <a:srgbClr val="444444"/>
                </a:solidFill>
                <a:effectLst/>
                <a:latin typeface="Times New Roman" panose="02020603050405020304" pitchFamily="18" charset="0"/>
                <a:cs typeface="Times New Roman" panose="02020603050405020304" pitchFamily="18" charset="0"/>
              </a:rPr>
              <a:t>Program to find the factorial of a number</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35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can be surprise quizzes during the lectures.</a:t>
            </a:r>
            <a:endParaRPr dirty="0"/>
          </a:p>
          <a:p>
            <a:pPr marL="0" lvl="0" indent="0" algn="l" rtl="0">
              <a:spcBef>
                <a:spcPts val="1200"/>
              </a:spcBef>
              <a:spcAft>
                <a:spcPts val="0"/>
              </a:spcAft>
              <a:buNone/>
            </a:pPr>
            <a:r>
              <a:rPr lang="en" dirty="0"/>
              <a:t>There will be an End Semester Exam (ESE) for 100 Marks.</a:t>
            </a:r>
            <a:endParaRPr dirty="0"/>
          </a:p>
          <a:p>
            <a:pPr marL="0" lvl="0" indent="0" algn="l" rtl="0">
              <a:spcBef>
                <a:spcPts val="1200"/>
              </a:spcBef>
              <a:spcAft>
                <a:spcPts val="0"/>
              </a:spcAft>
              <a:buNone/>
            </a:pPr>
            <a:r>
              <a:rPr lang="en" dirty="0"/>
              <a:t>There will be two class tests before the ESE each for 20 marks.</a:t>
            </a:r>
            <a:endParaRPr dirty="0"/>
          </a:p>
          <a:p>
            <a:pPr marL="0" lvl="0" indent="0" algn="l" rtl="0">
              <a:spcBef>
                <a:spcPts val="1200"/>
              </a:spcBef>
              <a:spcAft>
                <a:spcPts val="12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621-19B7-1025-C743-3D0AE935C5F0}"/>
              </a:ext>
            </a:extLst>
          </p:cNvPr>
          <p:cNvSpPr>
            <a:spLocks noGrp="1"/>
          </p:cNvSpPr>
          <p:nvPr>
            <p:ph type="title"/>
          </p:nvPr>
        </p:nvSpPr>
        <p:spPr/>
        <p:txBody>
          <a:bodyPr>
            <a:normAutofit fontScale="90000"/>
          </a:bodyPr>
          <a:lstStyle/>
          <a:p>
            <a:r>
              <a:rPr lang="en-GB" dirty="0"/>
              <a:t>Problem 5</a:t>
            </a:r>
          </a:p>
        </p:txBody>
      </p:sp>
      <p:sp>
        <p:nvSpPr>
          <p:cNvPr id="3" name="Text Placeholder 2">
            <a:extLst>
              <a:ext uri="{FF2B5EF4-FFF2-40B4-BE49-F238E27FC236}">
                <a16:creationId xmlns:a16="http://schemas.microsoft.com/office/drawing/2014/main" id="{763BD3C9-9F4E-4DAC-7F21-7491BF6FE0EC}"/>
              </a:ext>
            </a:extLst>
          </p:cNvPr>
          <p:cNvSpPr>
            <a:spLocks noGrp="1"/>
          </p:cNvSpPr>
          <p:nvPr>
            <p:ph type="body" idx="1"/>
          </p:nvPr>
        </p:nvSpPr>
        <p:spPr/>
        <p:txBody>
          <a:bodyPr>
            <a:normAutofit/>
          </a:bodyPr>
          <a:lstStyle/>
          <a:p>
            <a:r>
              <a:rPr lang="en-GB" sz="1400" i="0" dirty="0">
                <a:solidFill>
                  <a:srgbClr val="444444"/>
                </a:solidFill>
                <a:effectLst/>
                <a:latin typeface="Times New Roman" panose="02020603050405020304" pitchFamily="18" charset="0"/>
                <a:cs typeface="Times New Roman" panose="02020603050405020304" pitchFamily="18" charset="0"/>
              </a:rPr>
              <a:t>Program to find the factorial of a number</a:t>
            </a:r>
          </a:p>
          <a:p>
            <a:endParaRPr lang="en-GB" sz="1400" dirty="0">
              <a:solidFill>
                <a:srgbClr val="444444"/>
              </a:solidFill>
              <a:latin typeface="Times New Roman" panose="02020603050405020304" pitchFamily="18" charset="0"/>
              <a:cs typeface="Times New Roman" panose="02020603050405020304" pitchFamily="18" charset="0"/>
            </a:endParaRP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1: Start.</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2: Initialize variables.</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3: Check FOR condition.</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4: If the condition is true, then go to step 5 otherwise go to step 7.</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5: f = f * </a:t>
            </a:r>
            <a:r>
              <a:rPr lang="en-GB" sz="1400" i="0" dirty="0" err="1">
                <a:solidFill>
                  <a:srgbClr val="444444"/>
                </a:solidFill>
                <a:effectLst/>
                <a:latin typeface="Times New Roman" panose="02020603050405020304" pitchFamily="18" charset="0"/>
                <a:cs typeface="Times New Roman" panose="02020603050405020304" pitchFamily="18" charset="0"/>
              </a:rPr>
              <a:t>i</a:t>
            </a:r>
            <a:r>
              <a:rPr lang="en-GB" sz="1400" i="0" dirty="0">
                <a:solidFill>
                  <a:srgbClr val="444444"/>
                </a:solidFill>
                <a:effectLst/>
                <a:latin typeface="Times New Roman" panose="02020603050405020304" pitchFamily="18" charset="0"/>
                <a:cs typeface="Times New Roman" panose="02020603050405020304" pitchFamily="18" charset="0"/>
              </a:rPr>
              <a:t>.</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6: Go to step 3.</a:t>
            </a:r>
          </a:p>
          <a:p>
            <a:pPr marL="114300" indent="0">
              <a:buNone/>
            </a:pPr>
            <a:r>
              <a:rPr lang="en-GB" sz="1400" i="0">
                <a:solidFill>
                  <a:srgbClr val="444444"/>
                </a:solidFill>
                <a:effectLst/>
                <a:latin typeface="Times New Roman" panose="02020603050405020304" pitchFamily="18" charset="0"/>
                <a:cs typeface="Times New Roman" panose="02020603050405020304" pitchFamily="18" charset="0"/>
              </a:rPr>
              <a:t>Step </a:t>
            </a:r>
            <a:r>
              <a:rPr lang="en-GB" sz="1400" i="0" dirty="0">
                <a:solidFill>
                  <a:srgbClr val="444444"/>
                </a:solidFill>
                <a:effectLst/>
                <a:latin typeface="Times New Roman" panose="02020603050405020304" pitchFamily="18" charset="0"/>
                <a:cs typeface="Times New Roman" panose="02020603050405020304" pitchFamily="18" charset="0"/>
              </a:rPr>
              <a:t>7: Print value of factorial.</a:t>
            </a:r>
          </a:p>
          <a:p>
            <a:pPr marL="114300" indent="0">
              <a:buNone/>
            </a:pPr>
            <a:r>
              <a:rPr lang="en-GB" sz="1400" i="0">
                <a:solidFill>
                  <a:srgbClr val="444444"/>
                </a:solidFill>
                <a:effectLst/>
                <a:latin typeface="Times New Roman" panose="02020603050405020304" pitchFamily="18" charset="0"/>
                <a:cs typeface="Times New Roman" panose="02020603050405020304" pitchFamily="18" charset="0"/>
              </a:rPr>
              <a:t>Step </a:t>
            </a:r>
            <a:r>
              <a:rPr lang="en-GB" sz="1400" i="0" dirty="0">
                <a:solidFill>
                  <a:srgbClr val="444444"/>
                </a:solidFill>
                <a:effectLst/>
                <a:latin typeface="Times New Roman" panose="02020603050405020304" pitchFamily="18" charset="0"/>
                <a:cs typeface="Times New Roman" panose="02020603050405020304" pitchFamily="18" charset="0"/>
              </a:rPr>
              <a:t>8: Stop. </a:t>
            </a:r>
          </a:p>
          <a:p>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51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97726E-655E-B2A5-F396-784A4D2478C4}"/>
              </a:ext>
            </a:extLst>
          </p:cNvPr>
          <p:cNvSpPr>
            <a:spLocks noGrp="1"/>
          </p:cNvSpPr>
          <p:nvPr>
            <p:ph type="title"/>
          </p:nvPr>
        </p:nvSpPr>
        <p:spPr/>
        <p:txBody>
          <a:bodyPr>
            <a:normAutofit fontScale="90000"/>
          </a:bodyPr>
          <a:lstStyle/>
          <a:p>
            <a:r>
              <a:rPr lang="en-GB" dirty="0"/>
              <a:t>Algorithm vs Program vs Data Structure</a:t>
            </a:r>
          </a:p>
        </p:txBody>
      </p:sp>
      <p:sp>
        <p:nvSpPr>
          <p:cNvPr id="4" name="Text Placeholder 3">
            <a:extLst>
              <a:ext uri="{FF2B5EF4-FFF2-40B4-BE49-F238E27FC236}">
                <a16:creationId xmlns:a16="http://schemas.microsoft.com/office/drawing/2014/main" id="{221C62B9-7A6F-95BD-5922-7A1480E4B828}"/>
              </a:ext>
            </a:extLst>
          </p:cNvPr>
          <p:cNvSpPr>
            <a:spLocks noGrp="1"/>
          </p:cNvSpPr>
          <p:nvPr>
            <p:ph type="body" idx="1"/>
          </p:nvPr>
        </p:nvSpPr>
        <p:spPr/>
        <p:txBody>
          <a:bodyPr/>
          <a:lstStyle/>
          <a:p>
            <a:r>
              <a:rPr lang="en-GB" dirty="0"/>
              <a:t>An Algorithm is an outline, the essence of a computational procedure, step-by-step instructions.</a:t>
            </a:r>
          </a:p>
          <a:p>
            <a:r>
              <a:rPr lang="en-GB" dirty="0"/>
              <a:t>A Program is an implementation of an algorithm in some programming language.</a:t>
            </a:r>
          </a:p>
          <a:p>
            <a:r>
              <a:rPr lang="en-GB" dirty="0"/>
              <a:t>A Data Structure is an organization of data needed to solve the problem.</a:t>
            </a:r>
          </a:p>
        </p:txBody>
      </p:sp>
    </p:spTree>
    <p:extLst>
      <p:ext uri="{BB962C8B-B14F-4D97-AF65-F5344CB8AC3E}">
        <p14:creationId xmlns:p14="http://schemas.microsoft.com/office/powerpoint/2010/main" val="2683675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ACFF-1F54-DC58-BB90-6AC0FF0E0272}"/>
              </a:ext>
            </a:extLst>
          </p:cNvPr>
          <p:cNvSpPr>
            <a:spLocks noGrp="1"/>
          </p:cNvSpPr>
          <p:nvPr>
            <p:ph type="title"/>
          </p:nvPr>
        </p:nvSpPr>
        <p:spPr/>
        <p:txBody>
          <a:bodyPr>
            <a:normAutofit fontScale="90000"/>
          </a:bodyPr>
          <a:lstStyle/>
          <a:p>
            <a:r>
              <a:rPr lang="en-GB" dirty="0"/>
              <a:t>Example: Algorithm</a:t>
            </a:r>
          </a:p>
        </p:txBody>
      </p:sp>
      <p:sp>
        <p:nvSpPr>
          <p:cNvPr id="3" name="Text Placeholder 2">
            <a:extLst>
              <a:ext uri="{FF2B5EF4-FFF2-40B4-BE49-F238E27FC236}">
                <a16:creationId xmlns:a16="http://schemas.microsoft.com/office/drawing/2014/main" id="{EEDBF697-CFDE-1690-99D3-EEE33FFCC8B7}"/>
              </a:ext>
            </a:extLst>
          </p:cNvPr>
          <p:cNvSpPr>
            <a:spLocks noGrp="1"/>
          </p:cNvSpPr>
          <p:nvPr>
            <p:ph type="body" idx="1"/>
          </p:nvPr>
        </p:nvSpPr>
        <p:spPr/>
        <p:txBody>
          <a:bodyPr>
            <a:normAutofit fontScale="92500" lnSpcReduction="20000"/>
          </a:bodyPr>
          <a:lstStyle/>
          <a:p>
            <a:pPr marL="114300" indent="0">
              <a:buNone/>
            </a:pPr>
            <a:r>
              <a:rPr lang="en-GB" dirty="0" err="1"/>
              <a:t>matrixMultiply</a:t>
            </a:r>
            <a:r>
              <a:rPr lang="en-GB" dirty="0"/>
              <a:t>(A, B):</a:t>
            </a:r>
          </a:p>
          <a:p>
            <a:pPr marL="114300" indent="0">
              <a:buNone/>
            </a:pPr>
            <a:r>
              <a:rPr lang="en-GB" dirty="0"/>
              <a:t>Assume dimension of A is (m x n), dimension of B is (p x q)</a:t>
            </a:r>
          </a:p>
          <a:p>
            <a:pPr marL="114300" indent="0">
              <a:buNone/>
            </a:pPr>
            <a:r>
              <a:rPr lang="en-GB" dirty="0"/>
              <a:t>Begin</a:t>
            </a:r>
          </a:p>
          <a:p>
            <a:pPr marL="114300" indent="0">
              <a:buNone/>
            </a:pPr>
            <a:r>
              <a:rPr lang="en-GB" dirty="0"/>
              <a:t>   if n is not same as p, then exit</a:t>
            </a:r>
          </a:p>
          <a:p>
            <a:pPr marL="114300" indent="0">
              <a:buNone/>
            </a:pPr>
            <a:r>
              <a:rPr lang="en-GB" dirty="0"/>
              <a:t>   otherwise define C matrix as (m x q)</a:t>
            </a:r>
          </a:p>
          <a:p>
            <a:pPr marL="114300" indent="0">
              <a:buNone/>
            </a:pPr>
            <a:r>
              <a:rPr lang="en-GB" dirty="0"/>
              <a:t>   for </a:t>
            </a:r>
            <a:r>
              <a:rPr lang="en-GB" dirty="0" err="1"/>
              <a:t>i</a:t>
            </a:r>
            <a:r>
              <a:rPr lang="en-GB" dirty="0"/>
              <a:t> in range 0 to m - 1, do</a:t>
            </a:r>
          </a:p>
          <a:p>
            <a:pPr marL="114300" indent="0">
              <a:buNone/>
            </a:pPr>
            <a:r>
              <a:rPr lang="en-GB" dirty="0"/>
              <a:t>      for j in range 0 to q – 1, do</a:t>
            </a:r>
          </a:p>
          <a:p>
            <a:pPr marL="114300" indent="0">
              <a:buNone/>
            </a:pPr>
            <a:r>
              <a:rPr lang="en-GB" dirty="0"/>
              <a:t>         for k in range 0 to p, do</a:t>
            </a:r>
          </a:p>
          <a:p>
            <a:pPr marL="114300" indent="0">
              <a:buNone/>
            </a:pPr>
            <a:r>
              <a:rPr lang="en-GB" dirty="0"/>
              <a:t>            C[</a:t>
            </a:r>
            <a:r>
              <a:rPr lang="en-GB" dirty="0" err="1"/>
              <a:t>i</a:t>
            </a:r>
            <a:r>
              <a:rPr lang="en-GB" dirty="0"/>
              <a:t>, j] = C[</a:t>
            </a:r>
            <a:r>
              <a:rPr lang="en-GB" dirty="0" err="1"/>
              <a:t>i</a:t>
            </a:r>
            <a:r>
              <a:rPr lang="en-GB" dirty="0"/>
              <a:t>, j] + (A[</a:t>
            </a:r>
            <a:r>
              <a:rPr lang="en-GB" dirty="0" err="1"/>
              <a:t>i</a:t>
            </a:r>
            <a:r>
              <a:rPr lang="en-GB" dirty="0"/>
              <a:t>, k] * A[k, j])</a:t>
            </a:r>
          </a:p>
          <a:p>
            <a:pPr marL="114300" indent="0">
              <a:buNone/>
            </a:pPr>
            <a:r>
              <a:rPr lang="en-GB" dirty="0"/>
              <a:t>         done</a:t>
            </a:r>
          </a:p>
          <a:p>
            <a:pPr marL="114300" indent="0">
              <a:buNone/>
            </a:pPr>
            <a:r>
              <a:rPr lang="en-GB" dirty="0"/>
              <a:t>      done</a:t>
            </a:r>
          </a:p>
          <a:p>
            <a:pPr marL="114300" indent="0">
              <a:buNone/>
            </a:pPr>
            <a:r>
              <a:rPr lang="en-GB" dirty="0"/>
              <a:t>   done</a:t>
            </a:r>
          </a:p>
          <a:p>
            <a:pPr marL="114300" indent="0">
              <a:buNone/>
            </a:pPr>
            <a:r>
              <a:rPr lang="en-GB" dirty="0"/>
              <a:t>End</a:t>
            </a:r>
          </a:p>
        </p:txBody>
      </p:sp>
    </p:spTree>
    <p:extLst>
      <p:ext uri="{BB962C8B-B14F-4D97-AF65-F5344CB8AC3E}">
        <p14:creationId xmlns:p14="http://schemas.microsoft.com/office/powerpoint/2010/main" val="13681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D52E-1933-EF1E-C0CC-81F016C4D434}"/>
              </a:ext>
            </a:extLst>
          </p:cNvPr>
          <p:cNvSpPr>
            <a:spLocks noGrp="1"/>
          </p:cNvSpPr>
          <p:nvPr>
            <p:ph type="title"/>
          </p:nvPr>
        </p:nvSpPr>
        <p:spPr/>
        <p:txBody>
          <a:bodyPr>
            <a:normAutofit fontScale="90000"/>
          </a:bodyPr>
          <a:lstStyle/>
          <a:p>
            <a:r>
              <a:rPr lang="en-GB" dirty="0" err="1"/>
              <a:t>Contd</a:t>
            </a:r>
            <a:r>
              <a:rPr lang="en-GB" dirty="0"/>
              <a:t>: Program</a:t>
            </a:r>
          </a:p>
        </p:txBody>
      </p:sp>
      <p:sp>
        <p:nvSpPr>
          <p:cNvPr id="3" name="Text Placeholder 2">
            <a:extLst>
              <a:ext uri="{FF2B5EF4-FFF2-40B4-BE49-F238E27FC236}">
                <a16:creationId xmlns:a16="http://schemas.microsoft.com/office/drawing/2014/main" id="{52E7E270-FFAF-D5A9-AF0F-EBD051F7F531}"/>
              </a:ext>
            </a:extLst>
          </p:cNvPr>
          <p:cNvSpPr>
            <a:spLocks noGrp="1"/>
          </p:cNvSpPr>
          <p:nvPr>
            <p:ph type="body" idx="1"/>
          </p:nvPr>
        </p:nvSpPr>
        <p:spPr>
          <a:xfrm>
            <a:off x="311700" y="1152474"/>
            <a:ext cx="8570082" cy="3991025"/>
          </a:xfrm>
        </p:spPr>
        <p:txBody>
          <a:bodyPr>
            <a:normAutofit fontScale="77500" lnSpcReduction="20000"/>
          </a:bodyPr>
          <a:lstStyle/>
          <a:p>
            <a:pPr marL="114300" indent="0" algn="just">
              <a:buNone/>
            </a:pPr>
            <a:r>
              <a:rPr lang="en-GB" b="0" i="0" dirty="0">
                <a:solidFill>
                  <a:srgbClr val="0000FF"/>
                </a:solidFill>
                <a:effectLst/>
                <a:latin typeface="Times New Roman" panose="02020603050405020304" pitchFamily="18" charset="0"/>
                <a:cs typeface="Times New Roman" panose="02020603050405020304" pitchFamily="18" charset="0"/>
              </a:rPr>
              <a:t>#include&lt;stdio.h&gt;  </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FF"/>
                </a:solidFill>
                <a:effectLst/>
                <a:latin typeface="Times New Roman" panose="02020603050405020304" pitchFamily="18" charset="0"/>
                <a:cs typeface="Times New Roman" panose="02020603050405020304" pitchFamily="18" charset="0"/>
              </a:rPr>
              <a:t>#include&lt;stdlib.h&gt;</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1" i="0" dirty="0">
                <a:solidFill>
                  <a:srgbClr val="2E8B57"/>
                </a:solidFill>
                <a:effectLst/>
                <a:latin typeface="Times New Roman" panose="02020603050405020304" pitchFamily="18" charset="0"/>
                <a:cs typeface="Times New Roman" panose="02020603050405020304" pitchFamily="18" charset="0"/>
              </a:rPr>
              <a:t>int</a:t>
            </a:r>
            <a:r>
              <a:rPr lang="en-GB" b="0" i="0" dirty="0">
                <a:solidFill>
                  <a:srgbClr val="000000"/>
                </a:solidFill>
                <a:effectLst/>
                <a:latin typeface="Times New Roman" panose="02020603050405020304" pitchFamily="18" charset="0"/>
                <a:cs typeface="Times New Roman" panose="02020603050405020304" pitchFamily="18" charset="0"/>
              </a:rPr>
              <a:t> main(){  </a:t>
            </a:r>
          </a:p>
          <a:p>
            <a:pPr marL="114300" indent="0" algn="just">
              <a:buNone/>
            </a:pPr>
            <a:r>
              <a:rPr lang="en-GB" b="1" i="0" dirty="0">
                <a:solidFill>
                  <a:srgbClr val="2E8B57"/>
                </a:solidFill>
                <a:effectLst/>
                <a:latin typeface="Times New Roman" panose="02020603050405020304" pitchFamily="18" charset="0"/>
                <a:cs typeface="Times New Roman" panose="02020603050405020304" pitchFamily="18" charset="0"/>
              </a:rPr>
              <a:t>	int</a:t>
            </a:r>
            <a:r>
              <a:rPr lang="en-GB" b="0" i="0" dirty="0">
                <a:solidFill>
                  <a:srgbClr val="000000"/>
                </a:solidFill>
                <a:effectLst/>
                <a:latin typeface="Times New Roman" panose="02020603050405020304" pitchFamily="18" charset="0"/>
                <a:cs typeface="Times New Roman" panose="02020603050405020304" pitchFamily="18" charset="0"/>
              </a:rPr>
              <a:t> a[10][10],b[10][10],</a:t>
            </a:r>
            <a:r>
              <a:rPr lang="en-GB" b="0" i="0" dirty="0" err="1">
                <a:solidFill>
                  <a:srgbClr val="000000"/>
                </a:solidFill>
                <a:effectLst/>
                <a:latin typeface="Times New Roman" panose="02020603050405020304" pitchFamily="18" charset="0"/>
                <a:cs typeface="Times New Roman" panose="02020603050405020304" pitchFamily="18" charset="0"/>
              </a:rPr>
              <a:t>mul</a:t>
            </a:r>
            <a:r>
              <a:rPr lang="en-GB" b="0" i="0" dirty="0">
                <a:solidFill>
                  <a:srgbClr val="000000"/>
                </a:solidFill>
                <a:effectLst/>
                <a:latin typeface="Times New Roman" panose="02020603050405020304" pitchFamily="18" charset="0"/>
                <a:cs typeface="Times New Roman" panose="02020603050405020304" pitchFamily="18" charset="0"/>
              </a:rPr>
              <a:t>[10][10],</a:t>
            </a:r>
            <a:r>
              <a:rPr lang="en-GB" b="0" i="0" dirty="0" err="1">
                <a:solidFill>
                  <a:srgbClr val="000000"/>
                </a:solidFill>
                <a:effectLst/>
                <a:latin typeface="Times New Roman" panose="02020603050405020304" pitchFamily="18" charset="0"/>
                <a:cs typeface="Times New Roman" panose="02020603050405020304" pitchFamily="18" charset="0"/>
              </a:rPr>
              <a:t>r,c,i,j,k</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row and column input,</a:t>
            </a:r>
            <a:r>
              <a:rPr lang="en-GB" dirty="0">
                <a:solidFill>
                  <a:srgbClr val="000000"/>
                </a:solidFill>
                <a:latin typeface="Times New Roman" panose="02020603050405020304" pitchFamily="18" charset="0"/>
                <a:cs typeface="Times New Roman" panose="02020603050405020304" pitchFamily="18" charset="0"/>
              </a:rPr>
              <a:t> Input matrix 1, Input matrix 2</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r>
              <a:rPr lang="en-GB" b="1" i="0" dirty="0">
                <a:solidFill>
                  <a:srgbClr val="006699"/>
                </a:solidFill>
                <a:effectLst/>
                <a:latin typeface="Times New Roman" panose="02020603050405020304" pitchFamily="18" charset="0"/>
                <a:cs typeface="Times New Roman" panose="02020603050405020304" pitchFamily="18" charset="0"/>
              </a:rPr>
              <a:t> for</a:t>
            </a:r>
            <a:r>
              <a:rPr lang="en-GB" b="0" i="0" dirty="0">
                <a:solidFill>
                  <a:srgbClr val="000000"/>
                </a:solidFill>
                <a:effectLst/>
                <a:latin typeface="Times New Roman" panose="02020603050405020304" pitchFamily="18" charset="0"/>
                <a:cs typeface="Times New Roman" panose="02020603050405020304" pitchFamily="18" charset="0"/>
              </a:rPr>
              <a:t>(</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=0;i&lt;</a:t>
            </a:r>
            <a:r>
              <a:rPr lang="en-GB" b="0" i="0" dirty="0" err="1">
                <a:solidFill>
                  <a:srgbClr val="000000"/>
                </a:solidFill>
                <a:effectLst/>
                <a:latin typeface="Times New Roman" panose="02020603050405020304" pitchFamily="18" charset="0"/>
                <a:cs typeface="Times New Roman" panose="02020603050405020304" pitchFamily="18" charset="0"/>
              </a:rPr>
              <a:t>r;i</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1" i="0" dirty="0">
                <a:solidFill>
                  <a:srgbClr val="006699"/>
                </a:solidFill>
                <a:effectLst/>
                <a:latin typeface="Times New Roman" panose="02020603050405020304" pitchFamily="18" charset="0"/>
                <a:cs typeface="Times New Roman" panose="02020603050405020304" pitchFamily="18" charset="0"/>
              </a:rPr>
              <a:t>		for</a:t>
            </a:r>
            <a:r>
              <a:rPr lang="en-GB" b="0" i="0" dirty="0">
                <a:solidFill>
                  <a:srgbClr val="000000"/>
                </a:solidFill>
                <a:effectLst/>
                <a:latin typeface="Times New Roman" panose="02020603050405020304" pitchFamily="18" charset="0"/>
                <a:cs typeface="Times New Roman" panose="02020603050405020304" pitchFamily="18" charset="0"/>
              </a:rPr>
              <a:t>(j=0;j&lt;</a:t>
            </a:r>
            <a:r>
              <a:rPr lang="en-GB" b="0" i="0" dirty="0" err="1">
                <a:solidFill>
                  <a:srgbClr val="000000"/>
                </a:solidFill>
                <a:effectLst/>
                <a:latin typeface="Times New Roman" panose="02020603050405020304" pitchFamily="18" charset="0"/>
                <a:cs typeface="Times New Roman" panose="02020603050405020304" pitchFamily="18" charset="0"/>
              </a:rPr>
              <a:t>c;j</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err="1">
                <a:solidFill>
                  <a:srgbClr val="000000"/>
                </a:solidFill>
                <a:effectLst/>
                <a:latin typeface="Times New Roman" panose="02020603050405020304" pitchFamily="18" charset="0"/>
                <a:cs typeface="Times New Roman" panose="02020603050405020304" pitchFamily="18" charset="0"/>
              </a:rPr>
              <a:t>mul</a:t>
            </a:r>
            <a:r>
              <a:rPr lang="en-GB" b="0" i="0" dirty="0">
                <a:solidFill>
                  <a:srgbClr val="000000"/>
                </a:solidFill>
                <a:effectLst/>
                <a:latin typeface="Times New Roman" panose="02020603050405020304" pitchFamily="18" charset="0"/>
                <a:cs typeface="Times New Roman" panose="02020603050405020304" pitchFamily="18" charset="0"/>
              </a:rPr>
              <a:t>[</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][j]=0;    </a:t>
            </a:r>
          </a:p>
          <a:p>
            <a:pPr marL="114300" indent="0" algn="just">
              <a:buNone/>
            </a:pPr>
            <a:r>
              <a:rPr lang="en-GB" b="1" i="0" dirty="0">
                <a:solidFill>
                  <a:srgbClr val="006699"/>
                </a:solidFill>
                <a:effectLst/>
                <a:latin typeface="Times New Roman" panose="02020603050405020304" pitchFamily="18" charset="0"/>
                <a:cs typeface="Times New Roman" panose="02020603050405020304" pitchFamily="18" charset="0"/>
              </a:rPr>
              <a:t>			for</a:t>
            </a:r>
            <a:r>
              <a:rPr lang="en-GB" b="0" i="0" dirty="0">
                <a:solidFill>
                  <a:srgbClr val="000000"/>
                </a:solidFill>
                <a:effectLst/>
                <a:latin typeface="Times New Roman" panose="02020603050405020304" pitchFamily="18" charset="0"/>
                <a:cs typeface="Times New Roman" panose="02020603050405020304" pitchFamily="18" charset="0"/>
              </a:rPr>
              <a:t>(k=0;k&lt;</a:t>
            </a:r>
            <a:r>
              <a:rPr lang="en-GB" b="0" i="0" dirty="0" err="1">
                <a:solidFill>
                  <a:srgbClr val="000000"/>
                </a:solidFill>
                <a:effectLst/>
                <a:latin typeface="Times New Roman" panose="02020603050405020304" pitchFamily="18" charset="0"/>
                <a:cs typeface="Times New Roman" panose="02020603050405020304" pitchFamily="18" charset="0"/>
              </a:rPr>
              <a:t>c;k</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err="1">
                <a:solidFill>
                  <a:srgbClr val="000000"/>
                </a:solidFill>
                <a:effectLst/>
                <a:latin typeface="Times New Roman" panose="02020603050405020304" pitchFamily="18" charset="0"/>
                <a:cs typeface="Times New Roman" panose="02020603050405020304" pitchFamily="18" charset="0"/>
              </a:rPr>
              <a:t>mul</a:t>
            </a:r>
            <a:r>
              <a:rPr lang="en-GB" b="0" i="0" dirty="0">
                <a:solidFill>
                  <a:srgbClr val="000000"/>
                </a:solidFill>
                <a:effectLst/>
                <a:latin typeface="Times New Roman" panose="02020603050405020304" pitchFamily="18" charset="0"/>
                <a:cs typeface="Times New Roman" panose="02020603050405020304" pitchFamily="18" charset="0"/>
              </a:rPr>
              <a:t>[</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][j]+=a[</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][k]*b[k][j];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dirty="0">
                <a:solidFill>
                  <a:srgbClr val="000000"/>
                </a:solidFill>
                <a:latin typeface="Times New Roman" panose="02020603050405020304" pitchFamily="18" charset="0"/>
                <a:cs typeface="Times New Roman" panose="02020603050405020304" pitchFamily="18" charset="0"/>
              </a:rPr>
              <a:t>	// Remaining code</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161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96EB-2774-E941-A2C9-A0AF7D06C1DE}"/>
              </a:ext>
            </a:extLst>
          </p:cNvPr>
          <p:cNvSpPr>
            <a:spLocks noGrp="1"/>
          </p:cNvSpPr>
          <p:nvPr>
            <p:ph type="title"/>
          </p:nvPr>
        </p:nvSpPr>
        <p:spPr/>
        <p:txBody>
          <a:bodyPr>
            <a:normAutofit fontScale="90000"/>
          </a:bodyPr>
          <a:lstStyle/>
          <a:p>
            <a:r>
              <a:rPr lang="en-GB" dirty="0"/>
              <a:t>Data Structure</a:t>
            </a:r>
          </a:p>
        </p:txBody>
      </p:sp>
      <p:sp>
        <p:nvSpPr>
          <p:cNvPr id="3" name="Text Placeholder 2">
            <a:extLst>
              <a:ext uri="{FF2B5EF4-FFF2-40B4-BE49-F238E27FC236}">
                <a16:creationId xmlns:a16="http://schemas.microsoft.com/office/drawing/2014/main" id="{89835CE4-9F2C-F239-9865-3F5D7F4A4624}"/>
              </a:ext>
            </a:extLst>
          </p:cNvPr>
          <p:cNvSpPr>
            <a:spLocks noGrp="1"/>
          </p:cNvSpPr>
          <p:nvPr>
            <p:ph type="body" idx="1"/>
          </p:nvPr>
        </p:nvSpPr>
        <p:spPr/>
        <p:txBody>
          <a:bodyPr/>
          <a:lstStyle/>
          <a:p>
            <a:r>
              <a:rPr lang="en-GB" dirty="0"/>
              <a:t>In the matrix multiplication problem, we used two dimensional array to represent the matrix. This makes the machine representation closer to the mathematical representation of the matrix.</a:t>
            </a:r>
          </a:p>
          <a:p>
            <a:pPr marL="114300" indent="0">
              <a:buNone/>
            </a:pPr>
            <a:endParaRPr lang="en-GB" dirty="0"/>
          </a:p>
          <a:p>
            <a:pPr marL="114300" indent="0">
              <a:buNone/>
            </a:pPr>
            <a:r>
              <a:rPr lang="en-GB" dirty="0"/>
              <a:t> </a:t>
            </a:r>
          </a:p>
        </p:txBody>
      </p:sp>
      <p:pic>
        <p:nvPicPr>
          <p:cNvPr id="2050" name="Picture 2" descr="Matrix (mathematics) - Wikipedia">
            <a:extLst>
              <a:ext uri="{FF2B5EF4-FFF2-40B4-BE49-F238E27FC236}">
                <a16:creationId xmlns:a16="http://schemas.microsoft.com/office/drawing/2014/main" id="{8AE938DE-DD42-6B64-7844-3B16BB2CD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31" y="2732832"/>
            <a:ext cx="25908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768111-D7D2-D78F-777C-DA4535CDAA95}"/>
              </a:ext>
            </a:extLst>
          </p:cNvPr>
          <p:cNvPicPr>
            <a:picLocks noChangeAspect="1"/>
          </p:cNvPicPr>
          <p:nvPr/>
        </p:nvPicPr>
        <p:blipFill>
          <a:blip r:embed="rId3"/>
          <a:stretch>
            <a:fillRect/>
          </a:stretch>
        </p:blipFill>
        <p:spPr>
          <a:xfrm>
            <a:off x="4895916" y="2680313"/>
            <a:ext cx="3077004" cy="1867161"/>
          </a:xfrm>
          <a:prstGeom prst="rect">
            <a:avLst/>
          </a:prstGeom>
        </p:spPr>
      </p:pic>
    </p:spTree>
    <p:extLst>
      <p:ext uri="{BB962C8B-B14F-4D97-AF65-F5344CB8AC3E}">
        <p14:creationId xmlns:p14="http://schemas.microsoft.com/office/powerpoint/2010/main" val="2596775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Algorithmic Problem</a:t>
            </a:r>
            <a:endParaRPr dirty="0"/>
          </a:p>
        </p:txBody>
      </p:sp>
      <p:sp>
        <p:nvSpPr>
          <p:cNvPr id="126" name="Google Shape;126;p24"/>
          <p:cNvSpPr txBox="1">
            <a:spLocks noGrp="1"/>
          </p:cNvSpPr>
          <p:nvPr>
            <p:ph type="body" idx="1"/>
          </p:nvPr>
        </p:nvSpPr>
        <p:spPr>
          <a:xfrm>
            <a:off x="311700" y="1152474"/>
            <a:ext cx="8520600" cy="393723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GB" dirty="0"/>
              <a:t>There can be infinite number of input instances satisfying the specification.</a:t>
            </a:r>
          </a:p>
          <a:p>
            <a:pPr marL="0" lvl="0" indent="0" algn="l" rtl="0">
              <a:spcBef>
                <a:spcPts val="0"/>
              </a:spcBef>
              <a:spcAft>
                <a:spcPts val="0"/>
              </a:spcAft>
              <a:buNone/>
            </a:pPr>
            <a:r>
              <a:rPr lang="en-GB" dirty="0"/>
              <a:t>Ex – You can select any random two matrices for multiplication. There dimensions can be different, their elements can be different.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Algorithm defines actions on the input instance.</a:t>
            </a:r>
            <a:endParaRPr dirty="0"/>
          </a:p>
        </p:txBody>
      </p:sp>
      <p:sp>
        <p:nvSpPr>
          <p:cNvPr id="2" name="Rectangle 1">
            <a:extLst>
              <a:ext uri="{FF2B5EF4-FFF2-40B4-BE49-F238E27FC236}">
                <a16:creationId xmlns:a16="http://schemas.microsoft.com/office/drawing/2014/main" id="{7404E861-D84F-0BA5-6F9A-90E2C1CC08DC}"/>
              </a:ext>
            </a:extLst>
          </p:cNvPr>
          <p:cNvSpPr/>
          <p:nvPr/>
        </p:nvSpPr>
        <p:spPr>
          <a:xfrm>
            <a:off x="1028699" y="1586753"/>
            <a:ext cx="123713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Specification of Input</a:t>
            </a:r>
          </a:p>
        </p:txBody>
      </p:sp>
      <p:sp>
        <p:nvSpPr>
          <p:cNvPr id="3" name="Oval 2">
            <a:extLst>
              <a:ext uri="{FF2B5EF4-FFF2-40B4-BE49-F238E27FC236}">
                <a16:creationId xmlns:a16="http://schemas.microsoft.com/office/drawing/2014/main" id="{CE286644-CD82-B40A-EA84-E4841743D8F7}"/>
              </a:ext>
            </a:extLst>
          </p:cNvPr>
          <p:cNvSpPr/>
          <p:nvPr/>
        </p:nvSpPr>
        <p:spPr>
          <a:xfrm>
            <a:off x="3760693" y="1586753"/>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t>
            </a:r>
          </a:p>
        </p:txBody>
      </p:sp>
      <p:sp>
        <p:nvSpPr>
          <p:cNvPr id="6" name="Rectangle 5">
            <a:extLst>
              <a:ext uri="{FF2B5EF4-FFF2-40B4-BE49-F238E27FC236}">
                <a16:creationId xmlns:a16="http://schemas.microsoft.com/office/drawing/2014/main" id="{E5951B6E-A370-EC38-6462-E130B2538F1B}"/>
              </a:ext>
            </a:extLst>
          </p:cNvPr>
          <p:cNvSpPr/>
          <p:nvPr/>
        </p:nvSpPr>
        <p:spPr>
          <a:xfrm>
            <a:off x="6169958" y="1586753"/>
            <a:ext cx="123713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Specification of Output as function of Input</a:t>
            </a:r>
          </a:p>
        </p:txBody>
      </p:sp>
      <p:sp>
        <p:nvSpPr>
          <p:cNvPr id="4" name="Arrow: Right 3">
            <a:extLst>
              <a:ext uri="{FF2B5EF4-FFF2-40B4-BE49-F238E27FC236}">
                <a16:creationId xmlns:a16="http://schemas.microsoft.com/office/drawing/2014/main" id="{80128041-E70A-89CD-E039-339CBBF15B6C}"/>
              </a:ext>
            </a:extLst>
          </p:cNvPr>
          <p:cNvSpPr/>
          <p:nvPr/>
        </p:nvSpPr>
        <p:spPr>
          <a:xfrm>
            <a:off x="2610969" y="1896035"/>
            <a:ext cx="894318" cy="2958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5BCB080C-8466-F34F-808E-B6FD72C950DD}"/>
              </a:ext>
            </a:extLst>
          </p:cNvPr>
          <p:cNvSpPr/>
          <p:nvPr/>
        </p:nvSpPr>
        <p:spPr>
          <a:xfrm>
            <a:off x="4975366" y="1896035"/>
            <a:ext cx="894318" cy="2958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600EDC1-14F4-B160-8224-FD26B78E31F2}"/>
              </a:ext>
            </a:extLst>
          </p:cNvPr>
          <p:cNvSpPr/>
          <p:nvPr/>
        </p:nvSpPr>
        <p:spPr>
          <a:xfrm>
            <a:off x="3760692" y="1586753"/>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in Ordinary Life?</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An algorithm is a familiar concept: cooking recipes are almost algorithms! (not quite precise enough for a computer)</a:t>
            </a:r>
          </a:p>
          <a:p>
            <a:pPr marL="0" lvl="0" indent="0" algn="l" rtl="0">
              <a:spcBef>
                <a:spcPts val="0"/>
              </a:spcBef>
              <a:spcAft>
                <a:spcPts val="1200"/>
              </a:spcAft>
              <a:buNone/>
            </a:pPr>
            <a:endParaRPr lang="en" dirty="0"/>
          </a:p>
          <a:p>
            <a:pPr marL="0" lvl="0" indent="0" algn="l" rtl="0">
              <a:spcBef>
                <a:spcPts val="0"/>
              </a:spcBef>
              <a:spcAft>
                <a:spcPts val="1200"/>
              </a:spcAft>
              <a:buNone/>
            </a:pPr>
            <a:r>
              <a:rPr lang="en" dirty="0"/>
              <a:t>Write an algorithm for temperature conversion. </a:t>
            </a:r>
            <a:endParaRPr dirty="0"/>
          </a:p>
        </p:txBody>
      </p:sp>
      <p:pic>
        <p:nvPicPr>
          <p:cNvPr id="133" name="Google Shape;133;p25"/>
          <p:cNvPicPr preferRelativeResize="0"/>
          <p:nvPr/>
        </p:nvPicPr>
        <p:blipFill>
          <a:blip r:embed="rId3">
            <a:alphaModFix/>
          </a:blip>
          <a:stretch>
            <a:fillRect/>
          </a:stretch>
        </p:blipFill>
        <p:spPr>
          <a:xfrm>
            <a:off x="3162300" y="2949625"/>
            <a:ext cx="2819400" cy="1619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B8AF-590A-C178-E416-AB701EE9277D}"/>
              </a:ext>
            </a:extLst>
          </p:cNvPr>
          <p:cNvSpPr>
            <a:spLocks noGrp="1"/>
          </p:cNvSpPr>
          <p:nvPr>
            <p:ph type="title"/>
          </p:nvPr>
        </p:nvSpPr>
        <p:spPr/>
        <p:txBody>
          <a:bodyPr>
            <a:normAutofit fontScale="90000"/>
          </a:bodyPr>
          <a:lstStyle/>
          <a:p>
            <a:r>
              <a:rPr lang="en-GB" dirty="0"/>
              <a:t>Algorithm</a:t>
            </a:r>
          </a:p>
        </p:txBody>
      </p:sp>
      <p:sp>
        <p:nvSpPr>
          <p:cNvPr id="4" name="Text Placeholder 3">
            <a:extLst>
              <a:ext uri="{FF2B5EF4-FFF2-40B4-BE49-F238E27FC236}">
                <a16:creationId xmlns:a16="http://schemas.microsoft.com/office/drawing/2014/main" id="{137C9B62-DF7C-5259-884E-4B789BCD3BCC}"/>
              </a:ext>
            </a:extLst>
          </p:cNvPr>
          <p:cNvSpPr>
            <a:spLocks noGrp="1"/>
          </p:cNvSpPr>
          <p:nvPr>
            <p:ph type="body" idx="1"/>
          </p:nvPr>
        </p:nvSpPr>
        <p:spPr/>
        <p:txBody>
          <a:bodyPr/>
          <a:lstStyle/>
          <a:p>
            <a:r>
              <a:rPr lang="en-GB" dirty="0"/>
              <a:t>Start</a:t>
            </a:r>
          </a:p>
          <a:p>
            <a:r>
              <a:rPr lang="en-GB" dirty="0"/>
              <a:t>Initialize F=0, C=0</a:t>
            </a:r>
          </a:p>
          <a:p>
            <a:r>
              <a:rPr lang="en-GB" dirty="0"/>
              <a:t>Read C</a:t>
            </a:r>
          </a:p>
          <a:p>
            <a:r>
              <a:rPr lang="en-GB" dirty="0"/>
              <a:t>F = (1.8*C) + 32</a:t>
            </a:r>
          </a:p>
          <a:p>
            <a:r>
              <a:rPr lang="en-GB" dirty="0"/>
              <a:t>Print or display F</a:t>
            </a:r>
          </a:p>
          <a:p>
            <a:r>
              <a:rPr lang="en-GB" dirty="0"/>
              <a:t>Stop</a:t>
            </a:r>
          </a:p>
        </p:txBody>
      </p:sp>
      <p:sp>
        <p:nvSpPr>
          <p:cNvPr id="5" name="Text Placeholder 4">
            <a:extLst>
              <a:ext uri="{FF2B5EF4-FFF2-40B4-BE49-F238E27FC236}">
                <a16:creationId xmlns:a16="http://schemas.microsoft.com/office/drawing/2014/main" id="{D744C5B8-0AF6-511F-EED0-01830BC30759}"/>
              </a:ext>
            </a:extLst>
          </p:cNvPr>
          <p:cNvSpPr>
            <a:spLocks noGrp="1"/>
          </p:cNvSpPr>
          <p:nvPr>
            <p:ph type="body" idx="2"/>
          </p:nvPr>
        </p:nvSpPr>
        <p:spPr/>
        <p:txBody>
          <a:bodyPr/>
          <a:lstStyle/>
          <a:p>
            <a:r>
              <a:rPr lang="en-GB" dirty="0"/>
              <a:t>Start</a:t>
            </a:r>
          </a:p>
          <a:p>
            <a:r>
              <a:rPr lang="en-GB" dirty="0"/>
              <a:t>Initialize F=0, C=0</a:t>
            </a:r>
          </a:p>
          <a:p>
            <a:r>
              <a:rPr lang="en-GB" dirty="0"/>
              <a:t>Read F</a:t>
            </a:r>
          </a:p>
          <a:p>
            <a:r>
              <a:rPr lang="en-GB" dirty="0"/>
              <a:t>C = (F-32) * 5 / 9.0</a:t>
            </a:r>
          </a:p>
          <a:p>
            <a:r>
              <a:rPr lang="en-GB" dirty="0"/>
              <a:t>Print or display C</a:t>
            </a:r>
          </a:p>
          <a:p>
            <a:r>
              <a:rPr lang="en-GB" dirty="0"/>
              <a:t>Stop</a:t>
            </a:r>
          </a:p>
          <a:p>
            <a:pPr marL="139700" indent="0">
              <a:buNone/>
            </a:pPr>
            <a:endParaRPr lang="en-GB" dirty="0"/>
          </a:p>
        </p:txBody>
      </p:sp>
    </p:spTree>
    <p:extLst>
      <p:ext uri="{BB962C8B-B14F-4D97-AF65-F5344CB8AC3E}">
        <p14:creationId xmlns:p14="http://schemas.microsoft.com/office/powerpoint/2010/main" val="2483409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8246D1-71D3-C717-4C58-F662703F58B4}"/>
              </a:ext>
            </a:extLst>
          </p:cNvPr>
          <p:cNvSpPr>
            <a:spLocks noGrp="1"/>
          </p:cNvSpPr>
          <p:nvPr>
            <p:ph type="title"/>
          </p:nvPr>
        </p:nvSpPr>
        <p:spPr/>
        <p:txBody>
          <a:bodyPr>
            <a:normAutofit fontScale="90000"/>
          </a:bodyPr>
          <a:lstStyle/>
          <a:p>
            <a:r>
              <a:rPr lang="en-GB" dirty="0"/>
              <a:t>Problems</a:t>
            </a:r>
          </a:p>
        </p:txBody>
      </p:sp>
      <p:sp>
        <p:nvSpPr>
          <p:cNvPr id="6" name="Text Placeholder 5">
            <a:extLst>
              <a:ext uri="{FF2B5EF4-FFF2-40B4-BE49-F238E27FC236}">
                <a16:creationId xmlns:a16="http://schemas.microsoft.com/office/drawing/2014/main" id="{774711D6-5170-08B0-D2B5-1F534E8BB296}"/>
              </a:ext>
            </a:extLst>
          </p:cNvPr>
          <p:cNvSpPr>
            <a:spLocks noGrp="1"/>
          </p:cNvSpPr>
          <p:nvPr>
            <p:ph type="body" idx="1"/>
          </p:nvPr>
        </p:nvSpPr>
        <p:spPr/>
        <p:txBody>
          <a:bodyPr/>
          <a:lstStyle/>
          <a:p>
            <a:r>
              <a:rPr lang="en-GB" b="0" i="0" dirty="0">
                <a:solidFill>
                  <a:srgbClr val="444444"/>
                </a:solidFill>
                <a:effectLst/>
                <a:latin typeface="Times New Roman" panose="02020603050405020304" pitchFamily="18" charset="0"/>
              </a:rPr>
              <a:t>Write an algorithm that exchanges the value of two variables: x and y.  The output must be: the value of variable y will become the value of variable x, and vice versa.</a:t>
            </a:r>
          </a:p>
          <a:p>
            <a:r>
              <a:rPr lang="en-GB" b="0" i="0" dirty="0">
                <a:solidFill>
                  <a:srgbClr val="444444"/>
                </a:solidFill>
                <a:effectLst/>
                <a:latin typeface="Times New Roman" panose="02020603050405020304" pitchFamily="18" charset="0"/>
              </a:rPr>
              <a:t>Design an algorithm to find the circumference of a circle. Use the formula: C=2πr, where π is approximately equivalent 3.1416.</a:t>
            </a:r>
          </a:p>
          <a:p>
            <a:r>
              <a:rPr lang="en-GB" b="0" i="0" dirty="0">
                <a:solidFill>
                  <a:srgbClr val="444444"/>
                </a:solidFill>
                <a:effectLst/>
                <a:latin typeface="Times New Roman" panose="02020603050405020304" pitchFamily="18" charset="0"/>
              </a:rPr>
              <a:t>Write an algorithm to compute the radius of a circle given the area. Derive your formula from the given equation: A=πr², then display the output.</a:t>
            </a:r>
            <a:endParaRPr lang="en-GB" dirty="0"/>
          </a:p>
        </p:txBody>
      </p:sp>
    </p:spTree>
    <p:extLst>
      <p:ext uri="{BB962C8B-B14F-4D97-AF65-F5344CB8AC3E}">
        <p14:creationId xmlns:p14="http://schemas.microsoft.com/office/powerpoint/2010/main" val="801789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36D0-CDF0-233C-7F80-7F3DFB71F207}"/>
              </a:ext>
            </a:extLst>
          </p:cNvPr>
          <p:cNvSpPr>
            <a:spLocks noGrp="1"/>
          </p:cNvSpPr>
          <p:nvPr>
            <p:ph type="title"/>
          </p:nvPr>
        </p:nvSpPr>
        <p:spPr/>
        <p:txBody>
          <a:bodyPr>
            <a:normAutofit fontScale="90000"/>
          </a:bodyPr>
          <a:lstStyle/>
          <a:p>
            <a:r>
              <a:rPr lang="en-GB" dirty="0"/>
              <a:t>Data vs Data Object vs Data Type</a:t>
            </a:r>
          </a:p>
        </p:txBody>
      </p:sp>
      <p:sp>
        <p:nvSpPr>
          <p:cNvPr id="3" name="Text Placeholder 2">
            <a:extLst>
              <a:ext uri="{FF2B5EF4-FFF2-40B4-BE49-F238E27FC236}">
                <a16:creationId xmlns:a16="http://schemas.microsoft.com/office/drawing/2014/main" id="{D67D2517-D00C-B7D6-450E-68BBBBD9A06E}"/>
              </a:ext>
            </a:extLst>
          </p:cNvPr>
          <p:cNvSpPr>
            <a:spLocks noGrp="1"/>
          </p:cNvSpPr>
          <p:nvPr>
            <p:ph type="body" idx="1"/>
          </p:nvPr>
        </p:nvSpPr>
        <p:spPr/>
        <p:txBody>
          <a:bodyPr/>
          <a:lstStyle/>
          <a:p>
            <a:r>
              <a:rPr lang="en-GB" dirty="0"/>
              <a:t>Data: </a:t>
            </a:r>
          </a:p>
          <a:p>
            <a:pPr lvl="1"/>
            <a:r>
              <a:rPr lang="en-GB" dirty="0"/>
              <a:t>1,2,3,4...</a:t>
            </a:r>
          </a:p>
          <a:p>
            <a:pPr lvl="1"/>
            <a:r>
              <a:rPr lang="en-GB" dirty="0" err="1"/>
              <a:t>a,b,c,d</a:t>
            </a:r>
            <a:r>
              <a:rPr lang="en-GB" dirty="0"/>
              <a:t>,...</a:t>
            </a:r>
          </a:p>
          <a:p>
            <a:pPr lvl="1"/>
            <a:r>
              <a:rPr lang="en-GB" dirty="0"/>
              <a:t>A,B,C,D,...</a:t>
            </a:r>
          </a:p>
          <a:p>
            <a:pPr lvl="1"/>
            <a:r>
              <a:rPr lang="en-GB" dirty="0"/>
              <a:t>...</a:t>
            </a:r>
          </a:p>
          <a:p>
            <a:pPr marL="596900" lvl="1" indent="0">
              <a:buNone/>
            </a:pPr>
            <a:endParaRPr lang="en-GB" dirty="0"/>
          </a:p>
          <a:p>
            <a:pPr marL="596900" lvl="1" indent="0">
              <a:buNone/>
            </a:pPr>
            <a:r>
              <a:rPr lang="en-GB" dirty="0"/>
              <a:t>int a;	//Variable declaration</a:t>
            </a:r>
          </a:p>
          <a:p>
            <a:pPr marL="596900" lvl="1" indent="0">
              <a:buNone/>
            </a:pPr>
            <a:endParaRPr lang="en-GB" dirty="0"/>
          </a:p>
          <a:p>
            <a:r>
              <a:rPr lang="en-GB" dirty="0"/>
              <a:t>Data Object (int a)</a:t>
            </a:r>
          </a:p>
          <a:p>
            <a:pPr lvl="1"/>
            <a:r>
              <a:rPr lang="en-GB" dirty="0"/>
              <a:t>name : a</a:t>
            </a:r>
          </a:p>
          <a:p>
            <a:pPr lvl="1"/>
            <a:r>
              <a:rPr lang="en-GB" dirty="0"/>
              <a:t>address : 101101</a:t>
            </a:r>
          </a:p>
          <a:p>
            <a:pPr lvl="1"/>
            <a:r>
              <a:rPr lang="en-GB" dirty="0"/>
              <a:t>data type: int	</a:t>
            </a:r>
          </a:p>
        </p:txBody>
      </p:sp>
    </p:spTree>
    <p:extLst>
      <p:ext uri="{BB962C8B-B14F-4D97-AF65-F5344CB8AC3E}">
        <p14:creationId xmlns:p14="http://schemas.microsoft.com/office/powerpoint/2010/main" val="360712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2934-1D1F-17AA-5237-8F1023971A4F}"/>
              </a:ext>
            </a:extLst>
          </p:cNvPr>
          <p:cNvSpPr>
            <a:spLocks noGrp="1"/>
          </p:cNvSpPr>
          <p:nvPr>
            <p:ph type="title"/>
          </p:nvPr>
        </p:nvSpPr>
        <p:spPr/>
        <p:txBody>
          <a:bodyPr>
            <a:normAutofit fontScale="90000"/>
          </a:bodyPr>
          <a:lstStyle/>
          <a:p>
            <a:r>
              <a:rPr lang="en-GB" dirty="0"/>
              <a:t>Syllabus</a:t>
            </a:r>
          </a:p>
        </p:txBody>
      </p:sp>
      <p:sp>
        <p:nvSpPr>
          <p:cNvPr id="3" name="Text Placeholder 2">
            <a:extLst>
              <a:ext uri="{FF2B5EF4-FFF2-40B4-BE49-F238E27FC236}">
                <a16:creationId xmlns:a16="http://schemas.microsoft.com/office/drawing/2014/main" id="{28F91E15-2A62-6DB1-1FBE-D1AAA14CE977}"/>
              </a:ext>
            </a:extLst>
          </p:cNvPr>
          <p:cNvSpPr>
            <a:spLocks noGrp="1"/>
          </p:cNvSpPr>
          <p:nvPr>
            <p:ph type="body" idx="1"/>
          </p:nvPr>
        </p:nvSpPr>
        <p:spPr/>
        <p:txBody>
          <a:bodyPr/>
          <a:lstStyle/>
          <a:p>
            <a:r>
              <a:rPr lang="en-GB" dirty="0"/>
              <a:t>FUNDAMENTAL CONCEPTS</a:t>
            </a:r>
          </a:p>
          <a:p>
            <a:pPr marL="114300" indent="0">
              <a:buNone/>
            </a:pPr>
            <a:endParaRPr lang="en-GB" dirty="0"/>
          </a:p>
          <a:p>
            <a:pPr marL="114300" indent="0">
              <a:buNone/>
            </a:pPr>
            <a:r>
              <a:rPr lang="en-GB" dirty="0"/>
              <a:t>Introduction to Data Structures: Data, Data Objects, Data Types ,Abstract Data Type (ADT) and data structures, Concepts of static and dynamic, linear and nonlinear data structures. </a:t>
            </a:r>
          </a:p>
          <a:p>
            <a:pPr marL="114300" indent="0">
              <a:buNone/>
            </a:pPr>
            <a:r>
              <a:rPr lang="en-GB" dirty="0"/>
              <a:t>Introduction to Algorithms: Definition and Characteristics of an algorithm. Algorithm design tools – flowcharts and pseudo code, notations – algorithm header, purpose, conditions and selection, loops, procedures and sub-algorithms. </a:t>
            </a:r>
          </a:p>
          <a:p>
            <a:pPr marL="114300" indent="0">
              <a:buNone/>
            </a:pPr>
            <a:r>
              <a:rPr lang="en-GB" dirty="0"/>
              <a:t>Program development: Analysis, Design, Coding, Testing and Verification.</a:t>
            </a:r>
          </a:p>
        </p:txBody>
      </p:sp>
    </p:spTree>
    <p:extLst>
      <p:ext uri="{BB962C8B-B14F-4D97-AF65-F5344CB8AC3E}">
        <p14:creationId xmlns:p14="http://schemas.microsoft.com/office/powerpoint/2010/main" val="2228740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B22F-72EC-43D9-AA33-AE5740D60CD8}"/>
              </a:ext>
            </a:extLst>
          </p:cNvPr>
          <p:cNvSpPr>
            <a:spLocks noGrp="1"/>
          </p:cNvSpPr>
          <p:nvPr>
            <p:ph type="title"/>
          </p:nvPr>
        </p:nvSpPr>
        <p:spPr/>
        <p:txBody>
          <a:bodyPr>
            <a:normAutofit fontScale="90000"/>
          </a:bodyPr>
          <a:lstStyle/>
          <a:p>
            <a:r>
              <a:rPr lang="en-GB" dirty="0"/>
              <a:t>ADT (Abstract Data Type): What and Why?</a:t>
            </a:r>
          </a:p>
        </p:txBody>
      </p:sp>
      <p:sp>
        <p:nvSpPr>
          <p:cNvPr id="3" name="Text Placeholder 2">
            <a:extLst>
              <a:ext uri="{FF2B5EF4-FFF2-40B4-BE49-F238E27FC236}">
                <a16:creationId xmlns:a16="http://schemas.microsoft.com/office/drawing/2014/main" id="{2C5C79BB-7A88-BBD1-AF57-030EF6E20BD6}"/>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Now there might be a situation when we need operations for our user-defined data type which have to be defined. </a:t>
            </a:r>
          </a:p>
          <a:p>
            <a:r>
              <a:rPr lang="en-GB" dirty="0">
                <a:solidFill>
                  <a:schemeClr val="tx1"/>
                </a:solidFill>
                <a:latin typeface="Times New Roman" panose="02020603050405020304" pitchFamily="18" charset="0"/>
                <a:cs typeface="Times New Roman" panose="02020603050405020304" pitchFamily="18" charset="0"/>
              </a:rPr>
              <a:t>T</a:t>
            </a:r>
            <a:r>
              <a:rPr lang="en-GB" b="0" i="0" dirty="0">
                <a:solidFill>
                  <a:schemeClr val="tx1"/>
                </a:solidFill>
                <a:effectLst/>
                <a:latin typeface="Times New Roman" panose="02020603050405020304" pitchFamily="18" charset="0"/>
                <a:cs typeface="Times New Roman" panose="02020603050405020304" pitchFamily="18" charset="0"/>
              </a:rPr>
              <a:t>o simplify the process of solving problems, we can create data structures along with their operations, and such data structures that are not in-built are known as Abstract Data Type (ADT).</a:t>
            </a:r>
          </a:p>
          <a:p>
            <a:r>
              <a:rPr lang="en-GB" b="0" i="0" dirty="0">
                <a:solidFill>
                  <a:schemeClr val="tx1"/>
                </a:solidFill>
                <a:effectLst/>
                <a:latin typeface="Times New Roman" panose="02020603050405020304" pitchFamily="18" charset="0"/>
                <a:cs typeface="Times New Roman" panose="02020603050405020304" pitchFamily="18" charset="0"/>
              </a:rPr>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324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617E-DEB3-2A81-4BF7-0C02E86C5868}"/>
              </a:ext>
            </a:extLst>
          </p:cNvPr>
          <p:cNvSpPr>
            <a:spLocks noGrp="1"/>
          </p:cNvSpPr>
          <p:nvPr>
            <p:ph type="title"/>
          </p:nvPr>
        </p:nvSpPr>
        <p:spPr/>
        <p:txBody>
          <a:bodyPr>
            <a:normAutofit fontScale="90000"/>
          </a:bodyPr>
          <a:lstStyle/>
          <a:p>
            <a:r>
              <a:rPr lang="en-GB" dirty="0"/>
              <a:t>Array</a:t>
            </a:r>
          </a:p>
        </p:txBody>
      </p:sp>
      <p:sp>
        <p:nvSpPr>
          <p:cNvPr id="3" name="Text Placeholder 2">
            <a:extLst>
              <a:ext uri="{FF2B5EF4-FFF2-40B4-BE49-F238E27FC236}">
                <a16:creationId xmlns:a16="http://schemas.microsoft.com/office/drawing/2014/main" id="{7C4150F8-4A5D-4499-A77A-EB7E84F0C377}"/>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An array is a collection of data items stored at contiguous memory locations. </a:t>
            </a:r>
          </a:p>
          <a:p>
            <a:r>
              <a:rPr lang="en-GB" b="0" i="0" dirty="0">
                <a:solidFill>
                  <a:schemeClr val="tx1"/>
                </a:solidFill>
                <a:effectLst/>
                <a:latin typeface="Times New Roman" panose="02020603050405020304" pitchFamily="18" charset="0"/>
                <a:cs typeface="Times New Roman" panose="02020603050405020304" pitchFamily="18" charset="0"/>
              </a:rPr>
              <a:t>The idea is to store multiple items of the same type together. </a:t>
            </a:r>
          </a:p>
          <a:p>
            <a:r>
              <a:rPr lang="en-GB" b="0" i="0" dirty="0">
                <a:solidFill>
                  <a:schemeClr val="tx1"/>
                </a:solidFill>
                <a:effectLst/>
                <a:latin typeface="Times New Roman" panose="02020603050405020304" pitchFamily="18" charset="0"/>
                <a:cs typeface="Times New Roman" panose="02020603050405020304" pitchFamily="18" charset="0"/>
              </a:rPr>
              <a:t>This makes it easier to calculate the position of each element by simply adding an offset to a base value, i.e., the memory location of the first element of the array (generally denoted by the name of the array). </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Lightbox">
            <a:extLst>
              <a:ext uri="{FF2B5EF4-FFF2-40B4-BE49-F238E27FC236}">
                <a16:creationId xmlns:a16="http://schemas.microsoft.com/office/drawing/2014/main" id="{8B5A20D1-0E67-B46D-84F5-4281C7CD5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860675"/>
            <a:ext cx="40862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213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F08E-8A82-CA64-6269-B4A0B9AB8055}"/>
              </a:ext>
            </a:extLst>
          </p:cNvPr>
          <p:cNvSpPr>
            <a:spLocks noGrp="1"/>
          </p:cNvSpPr>
          <p:nvPr>
            <p:ph type="title"/>
          </p:nvPr>
        </p:nvSpPr>
        <p:spPr/>
        <p:txBody>
          <a:bodyPr>
            <a:normAutofit fontScale="90000"/>
          </a:bodyPr>
          <a:lstStyle/>
          <a:p>
            <a:r>
              <a:rPr lang="en-GB" dirty="0"/>
              <a:t>Linked List</a:t>
            </a:r>
          </a:p>
        </p:txBody>
      </p:sp>
      <p:sp>
        <p:nvSpPr>
          <p:cNvPr id="3" name="Text Placeholder 2">
            <a:extLst>
              <a:ext uri="{FF2B5EF4-FFF2-40B4-BE49-F238E27FC236}">
                <a16:creationId xmlns:a16="http://schemas.microsoft.com/office/drawing/2014/main" id="{A9880241-6D59-85DB-2B68-D88083EE4E2B}"/>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Like arrays, Linked List is a linear data structure.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Unlike arrays, linked list elements are not stored at a contiguous location; the elements are linked using pointers.  </a:t>
            </a:r>
          </a:p>
          <a:p>
            <a:endParaRPr lang="en-GB"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linkedlist">
            <a:extLst>
              <a:ext uri="{FF2B5EF4-FFF2-40B4-BE49-F238E27FC236}">
                <a16:creationId xmlns:a16="http://schemas.microsoft.com/office/drawing/2014/main" id="{BD18DC80-072E-1F0F-DB86-394159634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2" y="2571750"/>
            <a:ext cx="72294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93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F94E-DC5E-E30A-27F1-880D96FF1188}"/>
              </a:ext>
            </a:extLst>
          </p:cNvPr>
          <p:cNvSpPr>
            <a:spLocks noGrp="1"/>
          </p:cNvSpPr>
          <p:nvPr>
            <p:ph type="title"/>
          </p:nvPr>
        </p:nvSpPr>
        <p:spPr/>
        <p:txBody>
          <a:bodyPr>
            <a:normAutofit fontScale="90000"/>
          </a:bodyPr>
          <a:lstStyle/>
          <a:p>
            <a:r>
              <a:rPr lang="en-GB" dirty="0"/>
              <a:t>Stack</a:t>
            </a:r>
          </a:p>
        </p:txBody>
      </p:sp>
      <p:sp>
        <p:nvSpPr>
          <p:cNvPr id="3" name="Text Placeholder 2">
            <a:extLst>
              <a:ext uri="{FF2B5EF4-FFF2-40B4-BE49-F238E27FC236}">
                <a16:creationId xmlns:a16="http://schemas.microsoft.com/office/drawing/2014/main" id="{763D36B8-29AD-DE34-159F-4F77BFCFCE43}"/>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Stack is a linear data structure which follows a particular order in which the operations are performed. </a:t>
            </a:r>
          </a:p>
          <a:p>
            <a:r>
              <a:rPr lang="en-GB" b="0" i="0" dirty="0">
                <a:solidFill>
                  <a:schemeClr val="tx1"/>
                </a:solidFill>
                <a:effectLst/>
                <a:latin typeface="Times New Roman" panose="02020603050405020304" pitchFamily="18" charset="0"/>
                <a:cs typeface="Times New Roman" panose="02020603050405020304" pitchFamily="18" charset="0"/>
              </a:rPr>
              <a:t>The order may be LIFO(Last In First Out) or FILO(First In Last Out). In stack, all insertion and deletion are permitted at only one end of the list.</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BC0BDD37-3883-AD68-310C-64A672752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860675"/>
            <a:ext cx="28575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69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217F-2819-3CA6-AB77-DD35EAECCB0F}"/>
              </a:ext>
            </a:extLst>
          </p:cNvPr>
          <p:cNvSpPr>
            <a:spLocks noGrp="1"/>
          </p:cNvSpPr>
          <p:nvPr>
            <p:ph type="title"/>
          </p:nvPr>
        </p:nvSpPr>
        <p:spPr/>
        <p:txBody>
          <a:bodyPr>
            <a:normAutofit fontScale="90000"/>
          </a:bodyPr>
          <a:lstStyle/>
          <a:p>
            <a:r>
              <a:rPr lang="en-GB" dirty="0"/>
              <a:t>Operations</a:t>
            </a:r>
          </a:p>
        </p:txBody>
      </p:sp>
      <p:sp>
        <p:nvSpPr>
          <p:cNvPr id="3" name="Text Placeholder 2">
            <a:extLst>
              <a:ext uri="{FF2B5EF4-FFF2-40B4-BE49-F238E27FC236}">
                <a16:creationId xmlns:a16="http://schemas.microsoft.com/office/drawing/2014/main" id="{D501AABF-CC87-25DE-1E7B-300D81D15529}"/>
              </a:ext>
            </a:extLst>
          </p:cNvPr>
          <p:cNvSpPr>
            <a:spLocks noGrp="1"/>
          </p:cNvSpPr>
          <p:nvPr>
            <p:ph type="body" idx="1"/>
          </p:nvPr>
        </p:nvSpPr>
        <p:spPr/>
        <p:txBody>
          <a:bodyPr>
            <a:normAutofit/>
          </a:bodyPr>
          <a:lstStyle/>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push() – Insert an element at one end of the stack called top.</a:t>
            </a:r>
          </a:p>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pop() – Remove and return the element at the top of the stack, if it is not empty.</a:t>
            </a:r>
          </a:p>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peek() or Top() – Return the element at the top of the stack without removing it, if the stack is not empty.</a:t>
            </a:r>
          </a:p>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size() – Return the number of elements in the stack.</a:t>
            </a:r>
          </a:p>
          <a:p>
            <a:pPr marL="742950" lvl="1" indent="-285750" algn="l" fontAlgn="base">
              <a:buFont typeface="+mj-lt"/>
              <a:buAutoNum type="arabicPeriod"/>
            </a:pPr>
            <a:r>
              <a:rPr lang="en-GB" sz="1800" b="0" i="0" dirty="0" err="1">
                <a:solidFill>
                  <a:schemeClr val="tx1"/>
                </a:solidFill>
                <a:effectLst/>
                <a:latin typeface="Times New Roman" panose="02020603050405020304" pitchFamily="18" charset="0"/>
                <a:cs typeface="Times New Roman" panose="02020603050405020304" pitchFamily="18" charset="0"/>
              </a:rPr>
              <a:t>isEmpty</a:t>
            </a:r>
            <a:r>
              <a:rPr lang="en-GB" sz="1800" b="0" i="0" dirty="0">
                <a:solidFill>
                  <a:schemeClr val="tx1"/>
                </a:solidFill>
                <a:effectLst/>
                <a:latin typeface="Times New Roman" panose="02020603050405020304" pitchFamily="18" charset="0"/>
                <a:cs typeface="Times New Roman" panose="02020603050405020304" pitchFamily="18" charset="0"/>
              </a:rPr>
              <a:t>() – Return true if the stack is empty, otherwise return false.</a:t>
            </a:r>
          </a:p>
          <a:p>
            <a:pPr marL="742950" lvl="1" indent="-285750" algn="l" fontAlgn="base">
              <a:buFont typeface="+mj-lt"/>
              <a:buAutoNum type="arabicPeriod"/>
            </a:pPr>
            <a:r>
              <a:rPr lang="en-GB" sz="1800" b="0" i="0" dirty="0" err="1">
                <a:solidFill>
                  <a:schemeClr val="tx1"/>
                </a:solidFill>
                <a:effectLst/>
                <a:latin typeface="Times New Roman" panose="02020603050405020304" pitchFamily="18" charset="0"/>
                <a:cs typeface="Times New Roman" panose="02020603050405020304" pitchFamily="18" charset="0"/>
              </a:rPr>
              <a:t>isFull</a:t>
            </a:r>
            <a:r>
              <a:rPr lang="en-GB" sz="1800" b="0" i="0" dirty="0">
                <a:solidFill>
                  <a:schemeClr val="tx1"/>
                </a:solidFill>
                <a:effectLst/>
                <a:latin typeface="Times New Roman" panose="02020603050405020304" pitchFamily="18" charset="0"/>
                <a:cs typeface="Times New Roman" panose="02020603050405020304" pitchFamily="18" charset="0"/>
              </a:rPr>
              <a:t>() – Return true if the stack is full, otherwise return false.</a:t>
            </a:r>
          </a:p>
          <a:p>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786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D597-52D1-EB1E-0221-855F4E5D713F}"/>
              </a:ext>
            </a:extLst>
          </p:cNvPr>
          <p:cNvSpPr>
            <a:spLocks noGrp="1"/>
          </p:cNvSpPr>
          <p:nvPr>
            <p:ph type="title"/>
          </p:nvPr>
        </p:nvSpPr>
        <p:spPr/>
        <p:txBody>
          <a:bodyPr>
            <a:normAutofit fontScale="90000"/>
          </a:bodyPr>
          <a:lstStyle/>
          <a:p>
            <a:r>
              <a:rPr lang="en-GB" dirty="0"/>
              <a:t>Queue</a:t>
            </a:r>
          </a:p>
        </p:txBody>
      </p:sp>
      <p:sp>
        <p:nvSpPr>
          <p:cNvPr id="3" name="Text Placeholder 2">
            <a:extLst>
              <a:ext uri="{FF2B5EF4-FFF2-40B4-BE49-F238E27FC236}">
                <a16:creationId xmlns:a16="http://schemas.microsoft.com/office/drawing/2014/main" id="{2D852606-375B-BFA0-7600-DB02D922188A}"/>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Like Stack, Queue is a linear structure which follows a particular order in which the operations are performed. </a:t>
            </a:r>
          </a:p>
          <a:p>
            <a:r>
              <a:rPr lang="en-GB" b="0" i="0" dirty="0">
                <a:solidFill>
                  <a:schemeClr val="tx1"/>
                </a:solidFill>
                <a:effectLst/>
                <a:latin typeface="Times New Roman" panose="02020603050405020304" pitchFamily="18" charset="0"/>
                <a:cs typeface="Times New Roman" panose="02020603050405020304" pitchFamily="18" charset="0"/>
              </a:rPr>
              <a:t>The order is First In First Out (FIFO). </a:t>
            </a:r>
          </a:p>
          <a:p>
            <a:r>
              <a:rPr lang="en-GB" b="0" i="0" dirty="0">
                <a:solidFill>
                  <a:schemeClr val="tx1"/>
                </a:solidFill>
                <a:effectLst/>
                <a:latin typeface="Times New Roman" panose="02020603050405020304" pitchFamily="18" charset="0"/>
                <a:cs typeface="Times New Roman" panose="02020603050405020304" pitchFamily="18" charset="0"/>
              </a:rPr>
              <a:t>In the queue, items are inserted at one end and deleted from the other end. </a:t>
            </a:r>
          </a:p>
          <a:p>
            <a:r>
              <a:rPr lang="en-GB" b="0" i="0" dirty="0">
                <a:solidFill>
                  <a:schemeClr val="tx1"/>
                </a:solidFill>
                <a:effectLst/>
                <a:latin typeface="Times New Roman" panose="02020603050405020304" pitchFamily="18" charset="0"/>
                <a:cs typeface="Times New Roman" panose="02020603050405020304" pitchFamily="18" charset="0"/>
              </a:rPr>
              <a:t>A good example of the queue is any queue of consumers for a resource where the consumer that came first is served first.  </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5A1885D-6CC9-60A1-7FE6-9F3278D5C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249987"/>
            <a:ext cx="28575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14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2168-369E-D7CE-810A-E07AF0B78739}"/>
              </a:ext>
            </a:extLst>
          </p:cNvPr>
          <p:cNvSpPr>
            <a:spLocks noGrp="1"/>
          </p:cNvSpPr>
          <p:nvPr>
            <p:ph type="title"/>
          </p:nvPr>
        </p:nvSpPr>
        <p:spPr/>
        <p:txBody>
          <a:bodyPr>
            <a:normAutofit fontScale="90000"/>
          </a:bodyPr>
          <a:lstStyle/>
          <a:p>
            <a:r>
              <a:rPr lang="en-GB" dirty="0"/>
              <a:t>Operations</a:t>
            </a:r>
          </a:p>
        </p:txBody>
      </p:sp>
      <p:sp>
        <p:nvSpPr>
          <p:cNvPr id="3" name="Text Placeholder 2">
            <a:extLst>
              <a:ext uri="{FF2B5EF4-FFF2-40B4-BE49-F238E27FC236}">
                <a16:creationId xmlns:a16="http://schemas.microsoft.com/office/drawing/2014/main" id="{635C14F7-4153-A4F3-675E-8A924B14B6AE}"/>
              </a:ext>
            </a:extLst>
          </p:cNvPr>
          <p:cNvSpPr>
            <a:spLocks noGrp="1"/>
          </p:cNvSpPr>
          <p:nvPr>
            <p:ph type="body" idx="1"/>
          </p:nvPr>
        </p:nvSpPr>
        <p:spPr/>
        <p:txBody>
          <a:bodyPr/>
          <a:lstStyle/>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Enqueue:</a:t>
            </a:r>
            <a:r>
              <a:rPr lang="en-GB" b="0" i="0" dirty="0">
                <a:solidFill>
                  <a:schemeClr val="tx1"/>
                </a:solidFill>
                <a:effectLst/>
                <a:latin typeface="Times New Roman" panose="02020603050405020304" pitchFamily="18" charset="0"/>
                <a:cs typeface="Times New Roman" panose="02020603050405020304" pitchFamily="18" charset="0"/>
              </a:rPr>
              <a:t> Adds an item to the queue. If the queue is full, then it is said to be an Overflow condition.</a:t>
            </a:r>
          </a:p>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Dequeue:</a:t>
            </a:r>
            <a:r>
              <a:rPr lang="en-GB" b="0" i="0" dirty="0">
                <a:solidFill>
                  <a:schemeClr val="tx1"/>
                </a:solidFill>
                <a:effectLst/>
                <a:latin typeface="Times New Roman" panose="02020603050405020304" pitchFamily="18" charset="0"/>
                <a:cs typeface="Times New Roman" panose="02020603050405020304" pitchFamily="18" charset="0"/>
              </a:rPr>
              <a:t> Removes an item from the queue. The items are popped in the same order in which they are pushed. If the queue is empty, then it is said to be an Underflow condition.</a:t>
            </a:r>
          </a:p>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Front:</a:t>
            </a:r>
            <a:r>
              <a:rPr lang="en-GB" b="0" i="0" dirty="0">
                <a:solidFill>
                  <a:schemeClr val="tx1"/>
                </a:solidFill>
                <a:effectLst/>
                <a:latin typeface="Times New Roman" panose="02020603050405020304" pitchFamily="18" charset="0"/>
                <a:cs typeface="Times New Roman" panose="02020603050405020304" pitchFamily="18" charset="0"/>
              </a:rPr>
              <a:t> Get the front item from the queue.</a:t>
            </a:r>
          </a:p>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Rear:</a:t>
            </a:r>
            <a:r>
              <a:rPr lang="en-GB" b="0" i="0" dirty="0">
                <a:solidFill>
                  <a:schemeClr val="tx1"/>
                </a:solidFill>
                <a:effectLst/>
                <a:latin typeface="Times New Roman" panose="02020603050405020304" pitchFamily="18" charset="0"/>
                <a:cs typeface="Times New Roman" panose="02020603050405020304" pitchFamily="18" charset="0"/>
              </a:rPr>
              <a:t> Get the last item from the queue.</a:t>
            </a:r>
          </a:p>
          <a:p>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081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DB7-FF3E-64C3-0E6C-DDF08E35630B}"/>
              </a:ext>
            </a:extLst>
          </p:cNvPr>
          <p:cNvSpPr>
            <a:spLocks noGrp="1"/>
          </p:cNvSpPr>
          <p:nvPr>
            <p:ph type="title"/>
          </p:nvPr>
        </p:nvSpPr>
        <p:spPr/>
        <p:txBody>
          <a:bodyPr>
            <a:normAutofit fontScale="90000"/>
          </a:bodyPr>
          <a:lstStyle/>
          <a:p>
            <a:r>
              <a:rPr lang="en-GB" dirty="0"/>
              <a:t>Binary Tree</a:t>
            </a:r>
          </a:p>
        </p:txBody>
      </p:sp>
      <p:sp>
        <p:nvSpPr>
          <p:cNvPr id="3" name="Text Placeholder 2">
            <a:extLst>
              <a:ext uri="{FF2B5EF4-FFF2-40B4-BE49-F238E27FC236}">
                <a16:creationId xmlns:a16="http://schemas.microsoft.com/office/drawing/2014/main" id="{0BA7FE3E-A6BD-6E20-0967-95642D36C0BF}"/>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Unlike Arrays, Linked Lists, Stack and queues, which are linear data structures, trees are hierarchical data structures.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A binary tree is a tree data structure in which each node has at most two children, which are referred to as the left child and the right child.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It is implemented mainly using Links.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A Binary Tree is represented by a pointer to the topmost node in the tree. If the tree is empty, then the value of root is NULL. </a:t>
            </a:r>
          </a:p>
          <a:p>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862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8860-0D04-C452-01F6-4B4EC6BB3BFA}"/>
              </a:ext>
            </a:extLst>
          </p:cNvPr>
          <p:cNvSpPr>
            <a:spLocks noGrp="1"/>
          </p:cNvSpPr>
          <p:nvPr>
            <p:ph type="title"/>
          </p:nvPr>
        </p:nvSpPr>
        <p:spPr/>
        <p:txBody>
          <a:bodyPr>
            <a:normAutofit fontScale="90000"/>
          </a:bodyPr>
          <a:lstStyle/>
          <a:p>
            <a:r>
              <a:rPr lang="en-GB" dirty="0"/>
              <a:t>Binary Search Tree</a:t>
            </a:r>
          </a:p>
        </p:txBody>
      </p:sp>
      <p:sp>
        <p:nvSpPr>
          <p:cNvPr id="3" name="Text Placeholder 2">
            <a:extLst>
              <a:ext uri="{FF2B5EF4-FFF2-40B4-BE49-F238E27FC236}">
                <a16:creationId xmlns:a16="http://schemas.microsoft.com/office/drawing/2014/main" id="{C3A12FD9-39BF-417D-F02F-4821D1737ECC}"/>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In Binary Search Tree is a Binary Tree with the following additional properties:</a:t>
            </a:r>
          </a:p>
          <a:p>
            <a:pPr lvl="1" fontAlgn="base"/>
            <a:r>
              <a:rPr lang="en-GB" b="0" i="0" dirty="0">
                <a:solidFill>
                  <a:schemeClr val="tx1"/>
                </a:solidFill>
                <a:effectLst/>
                <a:latin typeface="Times New Roman" panose="02020603050405020304" pitchFamily="18" charset="0"/>
                <a:cs typeface="Times New Roman" panose="02020603050405020304" pitchFamily="18" charset="0"/>
              </a:rPr>
              <a:t>The left subtree of a node contains only nodes with keys less than the node’s key.</a:t>
            </a:r>
          </a:p>
          <a:p>
            <a:pPr lvl="1" fontAlgn="base"/>
            <a:r>
              <a:rPr lang="en-GB" b="0" i="0" dirty="0">
                <a:solidFill>
                  <a:schemeClr val="tx1"/>
                </a:solidFill>
                <a:effectLst/>
                <a:latin typeface="Times New Roman" panose="02020603050405020304" pitchFamily="18" charset="0"/>
                <a:cs typeface="Times New Roman" panose="02020603050405020304" pitchFamily="18" charset="0"/>
              </a:rPr>
              <a:t>The right subtree of a node contains only nodes with keys greater than the node’s key.</a:t>
            </a:r>
          </a:p>
          <a:p>
            <a:pPr lvl="1" fontAlgn="base"/>
            <a:r>
              <a:rPr lang="en-GB" b="0" i="0" dirty="0">
                <a:solidFill>
                  <a:schemeClr val="tx1"/>
                </a:solidFill>
                <a:effectLst/>
                <a:latin typeface="Times New Roman" panose="02020603050405020304" pitchFamily="18" charset="0"/>
                <a:cs typeface="Times New Roman" panose="02020603050405020304" pitchFamily="18" charset="0"/>
              </a:rPr>
              <a:t>The left and right subtree each must also be a binary search tree.</a:t>
            </a:r>
          </a:p>
          <a:p>
            <a:endParaRPr lang="en-GB"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Binary search tree - Wikipedia">
            <a:extLst>
              <a:ext uri="{FF2B5EF4-FFF2-40B4-BE49-F238E27FC236}">
                <a16:creationId xmlns:a16="http://schemas.microsoft.com/office/drawing/2014/main" id="{AAB548AD-8DE4-9216-6EF0-32C1F9E8F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81" y="2527437"/>
            <a:ext cx="2936838" cy="244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8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F1E9-305C-B0BB-5799-131ADD37B44A}"/>
              </a:ext>
            </a:extLst>
          </p:cNvPr>
          <p:cNvSpPr>
            <a:spLocks noGrp="1"/>
          </p:cNvSpPr>
          <p:nvPr>
            <p:ph type="title"/>
          </p:nvPr>
        </p:nvSpPr>
        <p:spPr/>
        <p:txBody>
          <a:bodyPr>
            <a:normAutofit fontScale="90000"/>
          </a:bodyPr>
          <a:lstStyle/>
          <a:p>
            <a:r>
              <a:rPr lang="en-GB" dirty="0"/>
              <a:t>Heap</a:t>
            </a:r>
          </a:p>
        </p:txBody>
      </p:sp>
      <p:sp>
        <p:nvSpPr>
          <p:cNvPr id="3" name="Text Placeholder 2">
            <a:extLst>
              <a:ext uri="{FF2B5EF4-FFF2-40B4-BE49-F238E27FC236}">
                <a16:creationId xmlns:a16="http://schemas.microsoft.com/office/drawing/2014/main" id="{AA60808A-D1FD-7108-0AED-0809DA5B653E}"/>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A Heap is a special Tree-based data structure in which the tree is a complete binary tree.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Generally, Heaps can be of two types: </a:t>
            </a:r>
            <a:endParaRPr lang="en-GB" dirty="0">
              <a:solidFill>
                <a:schemeClr val="tx1"/>
              </a:solidFill>
              <a:latin typeface="Times New Roman" panose="02020603050405020304" pitchFamily="18" charset="0"/>
              <a:cs typeface="Times New Roman" panose="02020603050405020304" pitchFamily="18" charset="0"/>
            </a:endParaRPr>
          </a:p>
          <a:p>
            <a:pPr lvl="1" fontAlgn="base"/>
            <a:r>
              <a:rPr lang="en-GB" b="1" i="0" dirty="0">
                <a:solidFill>
                  <a:schemeClr val="tx1"/>
                </a:solidFill>
                <a:effectLst/>
                <a:latin typeface="Times New Roman" panose="02020603050405020304" pitchFamily="18" charset="0"/>
                <a:cs typeface="Times New Roman" panose="02020603050405020304" pitchFamily="18" charset="0"/>
              </a:rPr>
              <a:t>Max-Heap:</a:t>
            </a:r>
            <a:r>
              <a:rPr lang="en-GB" b="0" i="0" dirty="0">
                <a:solidFill>
                  <a:schemeClr val="tx1"/>
                </a:solidFill>
                <a:effectLst/>
                <a:latin typeface="Times New Roman" panose="02020603050405020304" pitchFamily="18" charset="0"/>
                <a:cs typeface="Times New Roman" panose="02020603050405020304" pitchFamily="18" charset="0"/>
              </a:rPr>
              <a:t> In a Max-Heap the key present at the root node must be greatest among the keys present at all of its children. The same property must be recursively true for all sub-trees in that Binary Tree.</a:t>
            </a:r>
          </a:p>
          <a:p>
            <a:pPr lvl="1" fontAlgn="base"/>
            <a:r>
              <a:rPr lang="en-GB" b="1" i="0" dirty="0">
                <a:solidFill>
                  <a:schemeClr val="tx1"/>
                </a:solidFill>
                <a:effectLst/>
                <a:latin typeface="Times New Roman" panose="02020603050405020304" pitchFamily="18" charset="0"/>
                <a:cs typeface="Times New Roman" panose="02020603050405020304" pitchFamily="18" charset="0"/>
              </a:rPr>
              <a:t>Min-Heap:</a:t>
            </a:r>
            <a:r>
              <a:rPr lang="en-GB" b="0" i="0" dirty="0">
                <a:solidFill>
                  <a:schemeClr val="tx1"/>
                </a:solidFill>
                <a:effectLst/>
                <a:latin typeface="Times New Roman" panose="02020603050405020304" pitchFamily="18" charset="0"/>
                <a:cs typeface="Times New Roman" panose="02020603050405020304" pitchFamily="18" charset="0"/>
              </a:rPr>
              <a:t> In a Min-Heap the key present at the root node must be minimum among the keys present at all of its children. The same property must be recursively true for all sub-trees in that Binary Tree.</a:t>
            </a:r>
          </a:p>
          <a:p>
            <a:endParaRPr lang="en-GB"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Visualizing, Designing, and Analyzing the Heap Sort Algorithm. | by Vikram  Gupta | Level Up Coding">
            <a:extLst>
              <a:ext uri="{FF2B5EF4-FFF2-40B4-BE49-F238E27FC236}">
                <a16:creationId xmlns:a16="http://schemas.microsoft.com/office/drawing/2014/main" id="{AEBE24E5-6354-1F8F-2A40-2FFAC6BC7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661" y="3346917"/>
            <a:ext cx="4034678" cy="1690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3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52B4-6571-28F1-7AD8-4DA2549EAEAE}"/>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837134A7-9F50-7DC5-FED6-743D9C599958}"/>
              </a:ext>
            </a:extLst>
          </p:cNvPr>
          <p:cNvSpPr>
            <a:spLocks noGrp="1"/>
          </p:cNvSpPr>
          <p:nvPr>
            <p:ph type="body" idx="1"/>
          </p:nvPr>
        </p:nvSpPr>
        <p:spPr/>
        <p:txBody>
          <a:bodyPr>
            <a:normAutofit fontScale="92500" lnSpcReduction="20000"/>
          </a:bodyPr>
          <a:lstStyle/>
          <a:p>
            <a:r>
              <a:rPr lang="en-GB" dirty="0"/>
              <a:t>LINEAR DATA STRUCTURES USING SEQUENTIAL ORGANIZATION, SEARCHING AND SORTING</a:t>
            </a:r>
          </a:p>
          <a:p>
            <a:pPr marL="114300" indent="0">
              <a:buNone/>
            </a:pPr>
            <a:endParaRPr lang="en-GB" dirty="0"/>
          </a:p>
          <a:p>
            <a:pPr marL="114300" indent="0">
              <a:buNone/>
            </a:pPr>
            <a:r>
              <a:rPr lang="en-GB" dirty="0"/>
              <a:t>Concept of sequential organization, arrays as ADT, Storage representation of array, Matrix operations using arrays, </a:t>
            </a:r>
          </a:p>
          <a:p>
            <a:pPr marL="114300" indent="0">
              <a:buNone/>
            </a:pPr>
            <a:endParaRPr lang="en-GB" dirty="0"/>
          </a:p>
          <a:p>
            <a:pPr marL="114300" indent="0">
              <a:buNone/>
            </a:pPr>
            <a:r>
              <a:rPr lang="en-GB" dirty="0"/>
              <a:t>String operations (Length, Concatenation, Copy, Palindrome, Reverse, Compare, Substring) without using library functions, </a:t>
            </a:r>
          </a:p>
          <a:p>
            <a:pPr marL="114300" indent="0">
              <a:buNone/>
            </a:pPr>
            <a:endParaRPr lang="en-GB" dirty="0"/>
          </a:p>
          <a:p>
            <a:pPr marL="114300" indent="0">
              <a:buNone/>
            </a:pPr>
            <a:r>
              <a:rPr lang="en-GB" dirty="0"/>
              <a:t>Searching: linear and binary search algorithms. </a:t>
            </a:r>
          </a:p>
          <a:p>
            <a:pPr marL="114300" indent="0">
              <a:buNone/>
            </a:pPr>
            <a:endParaRPr lang="en-GB" dirty="0"/>
          </a:p>
          <a:p>
            <a:pPr marL="114300" indent="0">
              <a:buNone/>
            </a:pPr>
            <a:r>
              <a:rPr lang="en-GB" dirty="0"/>
              <a:t>Sorting: General concepts–Bubble sort, Insertion sort, Selection sort, Heap sort, Merge sort, Quick sort.</a:t>
            </a:r>
          </a:p>
        </p:txBody>
      </p:sp>
    </p:spTree>
    <p:extLst>
      <p:ext uri="{BB962C8B-B14F-4D97-AF65-F5344CB8AC3E}">
        <p14:creationId xmlns:p14="http://schemas.microsoft.com/office/powerpoint/2010/main" val="3380081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7F5B-DED8-56DA-FB97-81B66174C0F5}"/>
              </a:ext>
            </a:extLst>
          </p:cNvPr>
          <p:cNvSpPr>
            <a:spLocks noGrp="1"/>
          </p:cNvSpPr>
          <p:nvPr>
            <p:ph type="title"/>
          </p:nvPr>
        </p:nvSpPr>
        <p:spPr/>
        <p:txBody>
          <a:bodyPr>
            <a:normAutofit fontScale="90000"/>
          </a:bodyPr>
          <a:lstStyle/>
          <a:p>
            <a:r>
              <a:rPr lang="en-GB" dirty="0"/>
              <a:t>Hashing Data Structure</a:t>
            </a:r>
          </a:p>
        </p:txBody>
      </p:sp>
      <p:sp>
        <p:nvSpPr>
          <p:cNvPr id="3" name="Text Placeholder 2">
            <a:extLst>
              <a:ext uri="{FF2B5EF4-FFF2-40B4-BE49-F238E27FC236}">
                <a16:creationId xmlns:a16="http://schemas.microsoft.com/office/drawing/2014/main" id="{23948E2B-9000-0607-2EEB-95C66B3CA793}"/>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Hashing is an important Data Structure which is designed to use a special function called the Hash function which is used to map a given value with a particular key for faster access of elements.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The efficiency of mapping depends on the efficiency of the hash function used.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Let a hash function H(x) maps the value x at the index x%10 in an Array. For example, if the list of values is [11, 12, 13, 14, 15] it will be stored at positions {1, 2, 3, 4, 5} in the array or Hash table respectively. </a:t>
            </a:r>
          </a:p>
          <a:p>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33A0FE03-7599-1B48-23D0-2CD228EB15F1}"/>
              </a:ext>
            </a:extLst>
          </p:cNvPr>
          <p:cNvGraphicFramePr>
            <a:graphicFrameLocks noChangeAspect="1"/>
          </p:cNvGraphicFramePr>
          <p:nvPr>
            <p:extLst>
              <p:ext uri="{D42A27DB-BD31-4B8C-83A1-F6EECF244321}">
                <p14:modId xmlns:p14="http://schemas.microsoft.com/office/powerpoint/2010/main" val="280738428"/>
              </p:ext>
            </p:extLst>
          </p:nvPr>
        </p:nvGraphicFramePr>
        <p:xfrm>
          <a:off x="5700714" y="3209451"/>
          <a:ext cx="3026427" cy="1934049"/>
        </p:xfrm>
        <a:graphic>
          <a:graphicData uri="http://schemas.openxmlformats.org/presentationml/2006/ole">
            <mc:AlternateContent xmlns:mc="http://schemas.openxmlformats.org/markup-compatibility/2006">
              <mc:Choice xmlns:v="urn:schemas-microsoft-com:vml" Requires="v">
                <p:oleObj name="Bitmap Image" r:id="rId2" imgW="4829040" imgH="3086280" progId="Paint.Picture">
                  <p:embed/>
                </p:oleObj>
              </mc:Choice>
              <mc:Fallback>
                <p:oleObj name="Bitmap Image" r:id="rId2" imgW="4829040" imgH="3086280" progId="Paint.Picture">
                  <p:embed/>
                  <p:pic>
                    <p:nvPicPr>
                      <p:cNvPr id="0" name=""/>
                      <p:cNvPicPr/>
                      <p:nvPr/>
                    </p:nvPicPr>
                    <p:blipFill>
                      <a:blip r:embed="rId3"/>
                      <a:stretch>
                        <a:fillRect/>
                      </a:stretch>
                    </p:blipFill>
                    <p:spPr>
                      <a:xfrm>
                        <a:off x="5700714" y="3209451"/>
                        <a:ext cx="3026427" cy="1934049"/>
                      </a:xfrm>
                      <a:prstGeom prst="rect">
                        <a:avLst/>
                      </a:prstGeom>
                    </p:spPr>
                  </p:pic>
                </p:oleObj>
              </mc:Fallback>
            </mc:AlternateContent>
          </a:graphicData>
        </a:graphic>
      </p:graphicFrame>
    </p:spTree>
    <p:extLst>
      <p:ext uri="{BB962C8B-B14F-4D97-AF65-F5344CB8AC3E}">
        <p14:creationId xmlns:p14="http://schemas.microsoft.com/office/powerpoint/2010/main" val="194130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4BDC-B14E-533E-D4E8-6470BC5391CC}"/>
              </a:ext>
            </a:extLst>
          </p:cNvPr>
          <p:cNvSpPr>
            <a:spLocks noGrp="1"/>
          </p:cNvSpPr>
          <p:nvPr>
            <p:ph type="title"/>
          </p:nvPr>
        </p:nvSpPr>
        <p:spPr/>
        <p:txBody>
          <a:bodyPr>
            <a:normAutofit fontScale="90000"/>
          </a:bodyPr>
          <a:lstStyle/>
          <a:p>
            <a:r>
              <a:rPr lang="en-GB" dirty="0" err="1"/>
              <a:t>Trie</a:t>
            </a:r>
            <a:endParaRPr lang="en-GB" dirty="0"/>
          </a:p>
        </p:txBody>
      </p:sp>
      <p:sp>
        <p:nvSpPr>
          <p:cNvPr id="3" name="Text Placeholder 2">
            <a:extLst>
              <a:ext uri="{FF2B5EF4-FFF2-40B4-BE49-F238E27FC236}">
                <a16:creationId xmlns:a16="http://schemas.microsoft.com/office/drawing/2014/main" id="{1BEFA63D-DFD8-562B-DF4C-8B06F6D459AD}"/>
              </a:ext>
            </a:extLst>
          </p:cNvPr>
          <p:cNvSpPr>
            <a:spLocks noGrp="1"/>
          </p:cNvSpPr>
          <p:nvPr>
            <p:ph type="body" idx="1"/>
          </p:nvPr>
        </p:nvSpPr>
        <p:spPr/>
        <p:txBody>
          <a:bodyPr>
            <a:normAutofit lnSpcReduction="10000"/>
          </a:bodyPr>
          <a:lstStyle/>
          <a:p>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is an efficient information </a:t>
            </a:r>
            <a:r>
              <a:rPr lang="en-GB" b="0" i="0" dirty="0" err="1">
                <a:solidFill>
                  <a:schemeClr val="tx1"/>
                </a:solidFill>
                <a:effectLst/>
                <a:latin typeface="Times New Roman" panose="02020603050405020304" pitchFamily="18" charset="0"/>
                <a:cs typeface="Times New Roman" panose="02020603050405020304" pitchFamily="18" charset="0"/>
              </a:rPr>
              <a:t>re</a:t>
            </a:r>
            <a:r>
              <a:rPr lang="en-GB" b="0" i="1" dirty="0" err="1">
                <a:solidFill>
                  <a:schemeClr val="tx1"/>
                </a:solidFill>
                <a:effectLst/>
                <a:latin typeface="Times New Roman" panose="02020603050405020304" pitchFamily="18" charset="0"/>
                <a:cs typeface="Times New Roman" panose="02020603050405020304" pitchFamily="18" charset="0"/>
              </a:rPr>
              <a:t>Trie</a:t>
            </a:r>
            <a:r>
              <a:rPr lang="en-GB" b="0" i="0" dirty="0" err="1">
                <a:solidFill>
                  <a:schemeClr val="tx1"/>
                </a:solidFill>
                <a:effectLst/>
                <a:latin typeface="Times New Roman" panose="02020603050405020304" pitchFamily="18" charset="0"/>
                <a:cs typeface="Times New Roman" panose="02020603050405020304" pitchFamily="18" charset="0"/>
              </a:rPr>
              <a:t>val</a:t>
            </a:r>
            <a:r>
              <a:rPr lang="en-GB" b="0" i="0" dirty="0">
                <a:solidFill>
                  <a:schemeClr val="tx1"/>
                </a:solidFill>
                <a:effectLst/>
                <a:latin typeface="Times New Roman" panose="02020603050405020304" pitchFamily="18" charset="0"/>
                <a:cs typeface="Times New Roman" panose="02020603050405020304" pitchFamily="18" charset="0"/>
              </a:rPr>
              <a:t> data structure. </a:t>
            </a:r>
          </a:p>
          <a:p>
            <a:r>
              <a:rPr lang="en-GB" b="0" i="0" dirty="0">
                <a:solidFill>
                  <a:schemeClr val="tx1"/>
                </a:solidFill>
                <a:effectLst/>
                <a:latin typeface="Times New Roman" panose="02020603050405020304" pitchFamily="18" charset="0"/>
                <a:cs typeface="Times New Roman" panose="02020603050405020304" pitchFamily="18" charset="0"/>
              </a:rPr>
              <a:t>Using </a:t>
            </a:r>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search complexities can be brought to an optimal limit (key length).</a:t>
            </a:r>
          </a:p>
          <a:p>
            <a:r>
              <a:rPr lang="en-GB" dirty="0">
                <a:solidFill>
                  <a:schemeClr val="tx1"/>
                </a:solidFill>
                <a:latin typeface="Times New Roman" panose="02020603050405020304" pitchFamily="18" charset="0"/>
                <a:cs typeface="Times New Roman" panose="02020603050405020304" pitchFamily="18" charset="0"/>
              </a:rPr>
              <a:t>Why?</a:t>
            </a:r>
          </a:p>
          <a:p>
            <a:pPr algn="l" fontAlgn="base">
              <a:buFont typeface="+mj-lt"/>
              <a:buAutoNum type="arabicPeriod"/>
            </a:pPr>
            <a:r>
              <a:rPr lang="en-GB" b="0" i="0" dirty="0">
                <a:solidFill>
                  <a:schemeClr val="tx1"/>
                </a:solidFill>
                <a:effectLst/>
                <a:latin typeface="Times New Roman" panose="02020603050405020304" pitchFamily="18" charset="0"/>
                <a:cs typeface="Times New Roman" panose="02020603050405020304" pitchFamily="18" charset="0"/>
              </a:rPr>
              <a:t>With </a:t>
            </a:r>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we can insert and find strings in </a:t>
            </a:r>
            <a:r>
              <a:rPr lang="en-GB" b="1" i="1" dirty="0">
                <a:solidFill>
                  <a:schemeClr val="tx1"/>
                </a:solidFill>
                <a:effectLst/>
                <a:latin typeface="Times New Roman" panose="02020603050405020304" pitchFamily="18" charset="0"/>
                <a:cs typeface="Times New Roman" panose="02020603050405020304" pitchFamily="18" charset="0"/>
              </a:rPr>
              <a:t>O(L)</a:t>
            </a:r>
            <a:r>
              <a:rPr lang="en-GB" b="0" i="0" dirty="0">
                <a:solidFill>
                  <a:schemeClr val="tx1"/>
                </a:solidFill>
                <a:effectLst/>
                <a:latin typeface="Times New Roman" panose="02020603050405020304" pitchFamily="18" charset="0"/>
                <a:cs typeface="Times New Roman" panose="02020603050405020304" pitchFamily="18" charset="0"/>
              </a:rPr>
              <a:t> time where </a:t>
            </a:r>
            <a:r>
              <a:rPr lang="en-GB" b="0" i="1" dirty="0">
                <a:solidFill>
                  <a:schemeClr val="tx1"/>
                </a:solidFill>
                <a:effectLst/>
                <a:latin typeface="Times New Roman" panose="02020603050405020304" pitchFamily="18" charset="0"/>
                <a:cs typeface="Times New Roman" panose="02020603050405020304" pitchFamily="18" charset="0"/>
              </a:rPr>
              <a:t>L</a:t>
            </a:r>
            <a:r>
              <a:rPr lang="en-GB" b="0" i="0" dirty="0">
                <a:solidFill>
                  <a:schemeClr val="tx1"/>
                </a:solidFill>
                <a:effectLst/>
                <a:latin typeface="Times New Roman" panose="02020603050405020304" pitchFamily="18" charset="0"/>
                <a:cs typeface="Times New Roman" panose="02020603050405020304" pitchFamily="18" charset="0"/>
              </a:rPr>
              <a:t> represent the length of a single word. This is obviously faster than BST. This is also faster than Hashing because of the ways it is implemented. We do not need to compute any hash function. No collision handling is required (like we do in open addressing and separate chaining)</a:t>
            </a:r>
          </a:p>
          <a:p>
            <a:pPr algn="l" fontAlgn="base">
              <a:buFont typeface="+mj-lt"/>
              <a:buAutoNum type="arabicPeriod"/>
            </a:pPr>
            <a:r>
              <a:rPr lang="en-GB" b="0" i="0" dirty="0">
                <a:solidFill>
                  <a:schemeClr val="tx1"/>
                </a:solidFill>
                <a:effectLst/>
                <a:latin typeface="Times New Roman" panose="02020603050405020304" pitchFamily="18" charset="0"/>
                <a:cs typeface="Times New Roman" panose="02020603050405020304" pitchFamily="18" charset="0"/>
              </a:rPr>
              <a:t>Another advantage of </a:t>
            </a:r>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is, we can easily print all words in alphabetical order which is not easily possible with hashing.</a:t>
            </a:r>
          </a:p>
          <a:p>
            <a:pPr algn="l" fontAlgn="base">
              <a:buFont typeface="+mj-lt"/>
              <a:buAutoNum type="arabicPeriod"/>
            </a:pPr>
            <a:r>
              <a:rPr lang="en-GB" b="0" i="0" dirty="0">
                <a:solidFill>
                  <a:schemeClr val="tx1"/>
                </a:solidFill>
                <a:effectLst/>
                <a:latin typeface="Times New Roman" panose="02020603050405020304" pitchFamily="18" charset="0"/>
                <a:cs typeface="Times New Roman" panose="02020603050405020304" pitchFamily="18" charset="0"/>
              </a:rPr>
              <a:t>We can efficiently do</a:t>
            </a:r>
            <a:r>
              <a:rPr lang="en-GB" dirty="0">
                <a:solidFill>
                  <a:schemeClr val="tx1"/>
                </a:solidFill>
                <a:latin typeface="Times New Roman" panose="02020603050405020304" pitchFamily="18" charset="0"/>
                <a:cs typeface="Times New Roman" panose="02020603050405020304" pitchFamily="18" charset="0"/>
              </a:rPr>
              <a:t> prefix search (or auto-complete) with </a:t>
            </a:r>
            <a:r>
              <a:rPr lang="en-GB" dirty="0" err="1">
                <a:solidFill>
                  <a:schemeClr val="tx1"/>
                </a:solidFill>
                <a:latin typeface="Times New Roman" panose="02020603050405020304" pitchFamily="18" charset="0"/>
                <a:cs typeface="Times New Roman" panose="02020603050405020304" pitchFamily="18" charset="0"/>
              </a:rPr>
              <a:t>Trie</a:t>
            </a:r>
            <a:r>
              <a:rPr lang="en-GB"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09959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3875-14C6-0A79-74CB-A5281DD588C6}"/>
              </a:ext>
            </a:extLst>
          </p:cNvPr>
          <p:cNvSpPr>
            <a:spLocks noGrp="1"/>
          </p:cNvSpPr>
          <p:nvPr>
            <p:ph type="title"/>
          </p:nvPr>
        </p:nvSpPr>
        <p:spPr/>
        <p:txBody>
          <a:bodyPr>
            <a:normAutofit fontScale="90000"/>
          </a:bodyPr>
          <a:lstStyle/>
          <a:p>
            <a:r>
              <a:rPr lang="en-GB" dirty="0"/>
              <a:t>Example</a:t>
            </a:r>
          </a:p>
        </p:txBody>
      </p:sp>
      <p:pic>
        <p:nvPicPr>
          <p:cNvPr id="7170" name="Picture 2" descr="enter image description here">
            <a:extLst>
              <a:ext uri="{FF2B5EF4-FFF2-40B4-BE49-F238E27FC236}">
                <a16:creationId xmlns:a16="http://schemas.microsoft.com/office/drawing/2014/main" id="{00494756-725E-8DB9-AA66-3F75CB76B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030" y="747902"/>
            <a:ext cx="4991940" cy="364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178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8419-E75B-CFFE-0831-C9D6BFE132C8}"/>
              </a:ext>
            </a:extLst>
          </p:cNvPr>
          <p:cNvSpPr>
            <a:spLocks noGrp="1"/>
          </p:cNvSpPr>
          <p:nvPr>
            <p:ph type="title"/>
          </p:nvPr>
        </p:nvSpPr>
        <p:spPr/>
        <p:txBody>
          <a:bodyPr>
            <a:normAutofit fontScale="90000"/>
          </a:bodyPr>
          <a:lstStyle/>
          <a:p>
            <a:r>
              <a:rPr lang="en-GB" dirty="0"/>
              <a:t>Phases of program development</a:t>
            </a:r>
          </a:p>
        </p:txBody>
      </p:sp>
      <p:sp>
        <p:nvSpPr>
          <p:cNvPr id="3" name="Text Placeholder 2">
            <a:extLst>
              <a:ext uri="{FF2B5EF4-FFF2-40B4-BE49-F238E27FC236}">
                <a16:creationId xmlns:a16="http://schemas.microsoft.com/office/drawing/2014/main" id="{43E44D9C-7121-DBCA-6C84-5005F52AAEE3}"/>
              </a:ext>
            </a:extLst>
          </p:cNvPr>
          <p:cNvSpPr>
            <a:spLocks noGrp="1"/>
          </p:cNvSpPr>
          <p:nvPr>
            <p:ph type="body" idx="1"/>
          </p:nvPr>
        </p:nvSpPr>
        <p:spPr/>
        <p:txBody>
          <a:bodyPr/>
          <a:lstStyle/>
          <a:p>
            <a:r>
              <a:rPr lang="en-GB" dirty="0"/>
              <a:t>Problem Definition.</a:t>
            </a:r>
          </a:p>
          <a:p>
            <a:r>
              <a:rPr lang="en-GB" dirty="0"/>
              <a:t>Problem Analysis.</a:t>
            </a:r>
          </a:p>
          <a:p>
            <a:r>
              <a:rPr lang="en-GB" dirty="0"/>
              <a:t>Algorithm Development.</a:t>
            </a:r>
          </a:p>
          <a:p>
            <a:r>
              <a:rPr lang="en-GB" dirty="0"/>
              <a:t>Coding &amp; Documentation.</a:t>
            </a:r>
          </a:p>
          <a:p>
            <a:r>
              <a:rPr lang="en-GB" dirty="0"/>
              <a:t>Testing &amp; Debugging.</a:t>
            </a:r>
          </a:p>
          <a:p>
            <a:r>
              <a:rPr lang="en-GB" dirty="0"/>
              <a:t>Maintenance.</a:t>
            </a:r>
          </a:p>
        </p:txBody>
      </p:sp>
      <p:pic>
        <p:nvPicPr>
          <p:cNvPr id="1026" name="Picture 2">
            <a:extLst>
              <a:ext uri="{FF2B5EF4-FFF2-40B4-BE49-F238E27FC236}">
                <a16:creationId xmlns:a16="http://schemas.microsoft.com/office/drawing/2014/main" id="{6B75BF0C-6CB7-6C4E-F963-D112338EE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685" y="1234004"/>
            <a:ext cx="3334871" cy="33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61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C939-820B-EB16-02E9-AA7467E2911B}"/>
              </a:ext>
            </a:extLst>
          </p:cNvPr>
          <p:cNvSpPr>
            <a:spLocks noGrp="1"/>
          </p:cNvSpPr>
          <p:nvPr>
            <p:ph type="title"/>
          </p:nvPr>
        </p:nvSpPr>
        <p:spPr/>
        <p:txBody>
          <a:bodyPr>
            <a:normAutofit fontScale="90000"/>
          </a:bodyPr>
          <a:lstStyle/>
          <a:p>
            <a:r>
              <a:rPr lang="en-GB" dirty="0"/>
              <a:t>Problem Definition</a:t>
            </a:r>
          </a:p>
        </p:txBody>
      </p:sp>
      <p:sp>
        <p:nvSpPr>
          <p:cNvPr id="3" name="Text Placeholder 2">
            <a:extLst>
              <a:ext uri="{FF2B5EF4-FFF2-40B4-BE49-F238E27FC236}">
                <a16:creationId xmlns:a16="http://schemas.microsoft.com/office/drawing/2014/main" id="{2F522868-CE57-3FD5-4834-207BC764C7BC}"/>
              </a:ext>
            </a:extLst>
          </p:cNvPr>
          <p:cNvSpPr>
            <a:spLocks noGrp="1"/>
          </p:cNvSpPr>
          <p:nvPr>
            <p:ph type="body" idx="1"/>
          </p:nvPr>
        </p:nvSpPr>
        <p:spPr/>
        <p:txBody>
          <a:bodyPr/>
          <a:lstStyle/>
          <a:p>
            <a:r>
              <a:rPr lang="en-GB" dirty="0"/>
              <a:t>Here, we define the problem statement and decide the boundaries of the problem.</a:t>
            </a:r>
          </a:p>
          <a:p>
            <a:r>
              <a:rPr lang="en-GB" dirty="0"/>
              <a:t>In this phase, we need to understand what is the problem statement, what is our requirement and what is the output of the problem solution. </a:t>
            </a:r>
          </a:p>
          <a:p>
            <a:r>
              <a:rPr lang="en-GB" dirty="0"/>
              <a:t>All these are included in the first phase of program development life cycle.</a:t>
            </a:r>
          </a:p>
        </p:txBody>
      </p:sp>
    </p:spTree>
    <p:extLst>
      <p:ext uri="{BB962C8B-B14F-4D97-AF65-F5344CB8AC3E}">
        <p14:creationId xmlns:p14="http://schemas.microsoft.com/office/powerpoint/2010/main" val="1443695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D493-5BE7-F1D3-4DF4-730174B91936}"/>
              </a:ext>
            </a:extLst>
          </p:cNvPr>
          <p:cNvSpPr>
            <a:spLocks noGrp="1"/>
          </p:cNvSpPr>
          <p:nvPr>
            <p:ph type="title"/>
          </p:nvPr>
        </p:nvSpPr>
        <p:spPr/>
        <p:txBody>
          <a:bodyPr>
            <a:normAutofit fontScale="90000"/>
          </a:bodyPr>
          <a:lstStyle/>
          <a:p>
            <a:r>
              <a:rPr lang="en-GB" dirty="0"/>
              <a:t>Problem Analysis</a:t>
            </a:r>
          </a:p>
        </p:txBody>
      </p:sp>
      <p:sp>
        <p:nvSpPr>
          <p:cNvPr id="3" name="Text Placeholder 2">
            <a:extLst>
              <a:ext uri="{FF2B5EF4-FFF2-40B4-BE49-F238E27FC236}">
                <a16:creationId xmlns:a16="http://schemas.microsoft.com/office/drawing/2014/main" id="{4E93A2B7-946A-56A5-1807-9E96ED3564DE}"/>
              </a:ext>
            </a:extLst>
          </p:cNvPr>
          <p:cNvSpPr>
            <a:spLocks noGrp="1"/>
          </p:cNvSpPr>
          <p:nvPr>
            <p:ph type="body" idx="1"/>
          </p:nvPr>
        </p:nvSpPr>
        <p:spPr/>
        <p:txBody>
          <a:bodyPr/>
          <a:lstStyle/>
          <a:p>
            <a:r>
              <a:rPr lang="en-GB" dirty="0"/>
              <a:t>Here, we determine the requirements like variables, functions, etc. to solve the problem. </a:t>
            </a:r>
          </a:p>
          <a:p>
            <a:r>
              <a:rPr lang="en-GB" dirty="0"/>
              <a:t>It means that we gather the required resources to solve the problem, which are defined in the problem definition phase. </a:t>
            </a:r>
          </a:p>
          <a:p>
            <a:r>
              <a:rPr lang="en-GB" dirty="0"/>
              <a:t>Here, we also determine the bounds of the solution.</a:t>
            </a:r>
          </a:p>
        </p:txBody>
      </p:sp>
    </p:spTree>
    <p:extLst>
      <p:ext uri="{BB962C8B-B14F-4D97-AF65-F5344CB8AC3E}">
        <p14:creationId xmlns:p14="http://schemas.microsoft.com/office/powerpoint/2010/main" val="2187369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FFAE-C3E0-77A7-C185-39654F630421}"/>
              </a:ext>
            </a:extLst>
          </p:cNvPr>
          <p:cNvSpPr>
            <a:spLocks noGrp="1"/>
          </p:cNvSpPr>
          <p:nvPr>
            <p:ph type="title"/>
          </p:nvPr>
        </p:nvSpPr>
        <p:spPr/>
        <p:txBody>
          <a:bodyPr>
            <a:normAutofit fontScale="90000"/>
          </a:bodyPr>
          <a:lstStyle/>
          <a:p>
            <a:r>
              <a:rPr lang="en-GB" dirty="0"/>
              <a:t>Algorithm Development</a:t>
            </a:r>
          </a:p>
        </p:txBody>
      </p:sp>
      <p:sp>
        <p:nvSpPr>
          <p:cNvPr id="3" name="Text Placeholder 2">
            <a:extLst>
              <a:ext uri="{FF2B5EF4-FFF2-40B4-BE49-F238E27FC236}">
                <a16:creationId xmlns:a16="http://schemas.microsoft.com/office/drawing/2014/main" id="{58EE8027-8170-46DD-CE2C-4F05E7E706FA}"/>
              </a:ext>
            </a:extLst>
          </p:cNvPr>
          <p:cNvSpPr>
            <a:spLocks noGrp="1"/>
          </p:cNvSpPr>
          <p:nvPr>
            <p:ph type="body" idx="1"/>
          </p:nvPr>
        </p:nvSpPr>
        <p:spPr/>
        <p:txBody>
          <a:bodyPr/>
          <a:lstStyle/>
          <a:p>
            <a:r>
              <a:rPr lang="en-GB" dirty="0"/>
              <a:t>Here, we develop a step-by-step procedure that is used to solve the problem by using the specification given in the previous phase. </a:t>
            </a:r>
          </a:p>
          <a:p>
            <a:r>
              <a:rPr lang="en-GB" dirty="0"/>
              <a:t>It is very important phase for the program development. </a:t>
            </a:r>
          </a:p>
          <a:p>
            <a:r>
              <a:rPr lang="en-GB" dirty="0"/>
              <a:t>We write the solution in step-by-step statements.</a:t>
            </a:r>
          </a:p>
        </p:txBody>
      </p:sp>
    </p:spTree>
    <p:extLst>
      <p:ext uri="{BB962C8B-B14F-4D97-AF65-F5344CB8AC3E}">
        <p14:creationId xmlns:p14="http://schemas.microsoft.com/office/powerpoint/2010/main" val="3009501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6BA6-E7A6-4AD6-F9A0-5B76A426D74B}"/>
              </a:ext>
            </a:extLst>
          </p:cNvPr>
          <p:cNvSpPr>
            <a:spLocks noGrp="1"/>
          </p:cNvSpPr>
          <p:nvPr>
            <p:ph type="title"/>
          </p:nvPr>
        </p:nvSpPr>
        <p:spPr/>
        <p:txBody>
          <a:bodyPr>
            <a:normAutofit fontScale="90000"/>
          </a:bodyPr>
          <a:lstStyle/>
          <a:p>
            <a:r>
              <a:rPr lang="en-GB" dirty="0"/>
              <a:t>Coding &amp; Documentation</a:t>
            </a:r>
          </a:p>
        </p:txBody>
      </p:sp>
      <p:sp>
        <p:nvSpPr>
          <p:cNvPr id="3" name="Text Placeholder 2">
            <a:extLst>
              <a:ext uri="{FF2B5EF4-FFF2-40B4-BE49-F238E27FC236}">
                <a16:creationId xmlns:a16="http://schemas.microsoft.com/office/drawing/2014/main" id="{71069447-E5D9-D63F-4460-CB866238B177}"/>
              </a:ext>
            </a:extLst>
          </p:cNvPr>
          <p:cNvSpPr>
            <a:spLocks noGrp="1"/>
          </p:cNvSpPr>
          <p:nvPr>
            <p:ph type="body" idx="1"/>
          </p:nvPr>
        </p:nvSpPr>
        <p:spPr/>
        <p:txBody>
          <a:bodyPr/>
          <a:lstStyle/>
          <a:p>
            <a:r>
              <a:rPr lang="en-GB" dirty="0"/>
              <a:t>Here, we use a programming language to write or implement the actual programming instructions for the steps defined in the previous phase. </a:t>
            </a:r>
          </a:p>
          <a:p>
            <a:r>
              <a:rPr lang="en-GB" dirty="0"/>
              <a:t>We construct the actual program in this phase. </a:t>
            </a:r>
          </a:p>
          <a:p>
            <a:r>
              <a:rPr lang="en-GB" dirty="0"/>
              <a:t>We write the program to solve the given problem by using the programming languages like C, C++, Java, etc.</a:t>
            </a:r>
          </a:p>
        </p:txBody>
      </p:sp>
    </p:spTree>
    <p:extLst>
      <p:ext uri="{BB962C8B-B14F-4D97-AF65-F5344CB8AC3E}">
        <p14:creationId xmlns:p14="http://schemas.microsoft.com/office/powerpoint/2010/main" val="3078771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C485-676D-DD84-0A6D-A606D15E4A25}"/>
              </a:ext>
            </a:extLst>
          </p:cNvPr>
          <p:cNvSpPr>
            <a:spLocks noGrp="1"/>
          </p:cNvSpPr>
          <p:nvPr>
            <p:ph type="title"/>
          </p:nvPr>
        </p:nvSpPr>
        <p:spPr/>
        <p:txBody>
          <a:bodyPr>
            <a:normAutofit fontScale="90000"/>
          </a:bodyPr>
          <a:lstStyle/>
          <a:p>
            <a:r>
              <a:rPr lang="en-GB" dirty="0"/>
              <a:t>Testing &amp; Debugging</a:t>
            </a:r>
          </a:p>
        </p:txBody>
      </p:sp>
      <p:sp>
        <p:nvSpPr>
          <p:cNvPr id="3" name="Text Placeholder 2">
            <a:extLst>
              <a:ext uri="{FF2B5EF4-FFF2-40B4-BE49-F238E27FC236}">
                <a16:creationId xmlns:a16="http://schemas.microsoft.com/office/drawing/2014/main" id="{BCAA3943-972D-1CA3-6E5A-24158188D5AE}"/>
              </a:ext>
            </a:extLst>
          </p:cNvPr>
          <p:cNvSpPr>
            <a:spLocks noGrp="1"/>
          </p:cNvSpPr>
          <p:nvPr>
            <p:ph type="body" idx="1"/>
          </p:nvPr>
        </p:nvSpPr>
        <p:spPr/>
        <p:txBody>
          <a:bodyPr/>
          <a:lstStyle/>
          <a:p>
            <a:r>
              <a:rPr lang="en-GB" dirty="0"/>
              <a:t>In this phase, we check whether the written code in the previous step is solving the specified problem or not. </a:t>
            </a:r>
          </a:p>
          <a:p>
            <a:r>
              <a:rPr lang="en-GB" dirty="0"/>
              <a:t>This means, we try to test the program whether it is solving the problem for various input data values or not. </a:t>
            </a:r>
          </a:p>
          <a:p>
            <a:r>
              <a:rPr lang="en-GB" dirty="0"/>
              <a:t>We also test if it is providing the desired output or not.</a:t>
            </a:r>
          </a:p>
        </p:txBody>
      </p:sp>
    </p:spTree>
    <p:extLst>
      <p:ext uri="{BB962C8B-B14F-4D97-AF65-F5344CB8AC3E}">
        <p14:creationId xmlns:p14="http://schemas.microsoft.com/office/powerpoint/2010/main" val="107325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CA38-F28B-6D54-F754-0F6D1664CDA8}"/>
              </a:ext>
            </a:extLst>
          </p:cNvPr>
          <p:cNvSpPr>
            <a:spLocks noGrp="1"/>
          </p:cNvSpPr>
          <p:nvPr>
            <p:ph type="title"/>
          </p:nvPr>
        </p:nvSpPr>
        <p:spPr/>
        <p:txBody>
          <a:bodyPr>
            <a:normAutofit fontScale="90000"/>
          </a:bodyPr>
          <a:lstStyle/>
          <a:p>
            <a:r>
              <a:rPr lang="en-GB" dirty="0"/>
              <a:t>Maintenance</a:t>
            </a:r>
          </a:p>
        </p:txBody>
      </p:sp>
      <p:sp>
        <p:nvSpPr>
          <p:cNvPr id="3" name="Text Placeholder 2">
            <a:extLst>
              <a:ext uri="{FF2B5EF4-FFF2-40B4-BE49-F238E27FC236}">
                <a16:creationId xmlns:a16="http://schemas.microsoft.com/office/drawing/2014/main" id="{F44BE032-0439-D067-A7D8-C837A11A3121}"/>
              </a:ext>
            </a:extLst>
          </p:cNvPr>
          <p:cNvSpPr>
            <a:spLocks noGrp="1"/>
          </p:cNvSpPr>
          <p:nvPr>
            <p:ph type="body" idx="1"/>
          </p:nvPr>
        </p:nvSpPr>
        <p:spPr/>
        <p:txBody>
          <a:bodyPr/>
          <a:lstStyle/>
          <a:p>
            <a:r>
              <a:rPr lang="en-GB" dirty="0"/>
              <a:t>In this phase, we make the enhancements. Therefore, the solution is used by the end-user. </a:t>
            </a:r>
          </a:p>
          <a:p>
            <a:r>
              <a:rPr lang="en-GB" dirty="0"/>
              <a:t>If the user gets any problem or wants any enhancement, then we need to repeat all these phases from the starting, so that the encountered problem is solved or enhancement is added.</a:t>
            </a:r>
          </a:p>
        </p:txBody>
      </p:sp>
    </p:spTree>
    <p:extLst>
      <p:ext uri="{BB962C8B-B14F-4D97-AF65-F5344CB8AC3E}">
        <p14:creationId xmlns:p14="http://schemas.microsoft.com/office/powerpoint/2010/main" val="283743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510B-F8F7-B766-D6BD-0615E0EDB251}"/>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1EF4EFE0-EB4D-B5AD-1803-ECF4FEC69528}"/>
              </a:ext>
            </a:extLst>
          </p:cNvPr>
          <p:cNvSpPr>
            <a:spLocks noGrp="1"/>
          </p:cNvSpPr>
          <p:nvPr>
            <p:ph type="body" idx="1"/>
          </p:nvPr>
        </p:nvSpPr>
        <p:spPr/>
        <p:txBody>
          <a:bodyPr/>
          <a:lstStyle/>
          <a:p>
            <a:r>
              <a:rPr lang="de-DE" dirty="0"/>
              <a:t>ALGORITHM ANALYSIS AND ALGORITHM DESIGN STRATEGIES</a:t>
            </a:r>
          </a:p>
          <a:p>
            <a:pPr marL="114300" indent="0">
              <a:buNone/>
            </a:pPr>
            <a:endParaRPr lang="en-GB" dirty="0"/>
          </a:p>
          <a:p>
            <a:pPr marL="114300" indent="0">
              <a:buNone/>
            </a:pPr>
            <a:r>
              <a:rPr lang="en-GB" dirty="0"/>
              <a:t>Algorithm Analysis: Time Complexity–</a:t>
            </a:r>
            <a:r>
              <a:rPr lang="en-GB" dirty="0" err="1"/>
              <a:t>Bigoh</a:t>
            </a:r>
            <a:r>
              <a:rPr lang="en-GB" dirty="0"/>
              <a:t> ‘O’, Omega ‘</a:t>
            </a:r>
            <a:r>
              <a:rPr lang="el-GR" dirty="0"/>
              <a:t>Ω’, </a:t>
            </a:r>
            <a:r>
              <a:rPr lang="en-GB" dirty="0"/>
              <a:t>Theta ‘</a:t>
            </a:r>
            <a:r>
              <a:rPr lang="el-GR" dirty="0"/>
              <a:t>θ’,</a:t>
            </a:r>
            <a:r>
              <a:rPr lang="en-GB" dirty="0"/>
              <a:t> </a:t>
            </a:r>
          </a:p>
          <a:p>
            <a:pPr marL="114300" indent="0">
              <a:buNone/>
            </a:pPr>
            <a:endParaRPr lang="en-GB" dirty="0"/>
          </a:p>
          <a:p>
            <a:pPr marL="114300" indent="0">
              <a:buNone/>
            </a:pPr>
            <a:r>
              <a:rPr lang="en-GB" dirty="0"/>
              <a:t>Best, Average and Worst case analysis: binary search, quick sort, merge sort, insertion sort. </a:t>
            </a:r>
          </a:p>
          <a:p>
            <a:pPr marL="114300" indent="0">
              <a:buNone/>
            </a:pPr>
            <a:endParaRPr lang="en-GB" dirty="0"/>
          </a:p>
          <a:p>
            <a:pPr marL="114300" indent="0">
              <a:buNone/>
            </a:pPr>
            <a:r>
              <a:rPr lang="en-GB" dirty="0"/>
              <a:t>Algorithmic Strategies: Divide and Conquer (quick sort and Tower of Hanoi),Backtracking(n-queens problem), greedy (job scheduling), dynamic programming, branch and bound.</a:t>
            </a:r>
          </a:p>
        </p:txBody>
      </p:sp>
    </p:spTree>
    <p:extLst>
      <p:ext uri="{BB962C8B-B14F-4D97-AF65-F5344CB8AC3E}">
        <p14:creationId xmlns:p14="http://schemas.microsoft.com/office/powerpoint/2010/main" val="1004985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B9DB-DAA7-9497-A273-672A1A687B05}"/>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9BF080B9-8C4C-A6FE-E4CA-420D73A4F5AB}"/>
              </a:ext>
            </a:extLst>
          </p:cNvPr>
          <p:cNvSpPr>
            <a:spLocks noGrp="1"/>
          </p:cNvSpPr>
          <p:nvPr>
            <p:ph type="body" idx="1"/>
          </p:nvPr>
        </p:nvSpPr>
        <p:spPr/>
        <p:txBody>
          <a:bodyPr/>
          <a:lstStyle/>
          <a:p>
            <a:r>
              <a:rPr lang="en-GB" dirty="0"/>
              <a:t>LISTS</a:t>
            </a:r>
          </a:p>
          <a:p>
            <a:pPr marL="114300" indent="0">
              <a:buNone/>
            </a:pPr>
            <a:endParaRPr lang="en-GB" dirty="0"/>
          </a:p>
          <a:p>
            <a:pPr marL="114300" indent="0">
              <a:buNone/>
            </a:pPr>
            <a:r>
              <a:rPr lang="en-GB" dirty="0"/>
              <a:t>List as ADT, Concept of linked organization of data against linked list. </a:t>
            </a:r>
          </a:p>
          <a:p>
            <a:pPr marL="114300" indent="0">
              <a:buNone/>
            </a:pPr>
            <a:endParaRPr lang="en-GB" dirty="0"/>
          </a:p>
          <a:p>
            <a:pPr marL="114300" indent="0">
              <a:buNone/>
            </a:pPr>
            <a:r>
              <a:rPr lang="en-GB" dirty="0"/>
              <a:t>Singly linked list, doubly linked list, circular linked list. </a:t>
            </a:r>
          </a:p>
          <a:p>
            <a:pPr marL="114300" indent="0">
              <a:buNone/>
            </a:pPr>
            <a:endParaRPr lang="en-GB" dirty="0"/>
          </a:p>
          <a:p>
            <a:pPr marL="114300" indent="0">
              <a:buNone/>
            </a:pPr>
            <a:r>
              <a:rPr lang="en-GB" dirty="0"/>
              <a:t>Representation &amp; manipulations of polynomials/sets using linked lists. </a:t>
            </a:r>
          </a:p>
          <a:p>
            <a:pPr marL="114300" indent="0">
              <a:buNone/>
            </a:pPr>
            <a:endParaRPr lang="en-GB" dirty="0"/>
          </a:p>
          <a:p>
            <a:pPr marL="114300" indent="0">
              <a:buNone/>
            </a:pPr>
            <a:r>
              <a:rPr lang="en-GB" dirty="0"/>
              <a:t>Dynamic memory management. Representation of sparse matrix. Addition and transpose of sparse matrix</a:t>
            </a:r>
          </a:p>
        </p:txBody>
      </p:sp>
    </p:spTree>
    <p:extLst>
      <p:ext uri="{BB962C8B-B14F-4D97-AF65-F5344CB8AC3E}">
        <p14:creationId xmlns:p14="http://schemas.microsoft.com/office/powerpoint/2010/main" val="23447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1C38-93DE-948F-ED6A-E92115000E70}"/>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9391BD31-58A4-B90D-A8F9-964D95F4F5B2}"/>
              </a:ext>
            </a:extLst>
          </p:cNvPr>
          <p:cNvSpPr>
            <a:spLocks noGrp="1"/>
          </p:cNvSpPr>
          <p:nvPr>
            <p:ph type="body" idx="1"/>
          </p:nvPr>
        </p:nvSpPr>
        <p:spPr/>
        <p:txBody>
          <a:bodyPr/>
          <a:lstStyle/>
          <a:p>
            <a:r>
              <a:rPr lang="en-GB" dirty="0"/>
              <a:t>STACKS AND QUEUES</a:t>
            </a:r>
          </a:p>
          <a:p>
            <a:pPr marL="114300" indent="0">
              <a:buNone/>
            </a:pPr>
            <a:endParaRPr lang="en-GB" dirty="0"/>
          </a:p>
          <a:p>
            <a:pPr marL="114300" indent="0">
              <a:buNone/>
            </a:pPr>
            <a:r>
              <a:rPr lang="en-GB" dirty="0"/>
              <a:t>Stack and queue as ADT. Operations on stack and queue. Implementations using arrays and dynamic memory allocation. Application of stack for expression evaluation, expression conversion. Recursion and stacks</a:t>
            </a:r>
          </a:p>
        </p:txBody>
      </p:sp>
    </p:spTree>
    <p:extLst>
      <p:ext uri="{BB962C8B-B14F-4D97-AF65-F5344CB8AC3E}">
        <p14:creationId xmlns:p14="http://schemas.microsoft.com/office/powerpoint/2010/main" val="168707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F050-2CD6-EB3F-9018-79AF9F11DCD9}"/>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81161E6B-12AC-5201-AFA4-B46AA22DFC55}"/>
              </a:ext>
            </a:extLst>
          </p:cNvPr>
          <p:cNvSpPr>
            <a:spLocks noGrp="1"/>
          </p:cNvSpPr>
          <p:nvPr>
            <p:ph type="body" idx="1"/>
          </p:nvPr>
        </p:nvSpPr>
        <p:spPr/>
        <p:txBody>
          <a:bodyPr>
            <a:normAutofit lnSpcReduction="10000"/>
          </a:bodyPr>
          <a:lstStyle/>
          <a:p>
            <a:r>
              <a:rPr lang="en-GB" dirty="0"/>
              <a:t>TREES AND GRAPHS</a:t>
            </a:r>
          </a:p>
          <a:p>
            <a:pPr marL="114300" indent="0">
              <a:buNone/>
            </a:pPr>
            <a:endParaRPr lang="en-GB" dirty="0"/>
          </a:p>
          <a:p>
            <a:pPr marL="114300" indent="0">
              <a:buNone/>
            </a:pPr>
            <a:r>
              <a:rPr lang="en-GB" dirty="0"/>
              <a:t>Basic terminology. Binary trees and its representation. Binary tree traversals (recursive and non-recursive) and various operations. Insertion and deletion of nodes in binary search tree. </a:t>
            </a:r>
          </a:p>
          <a:p>
            <a:pPr marL="114300" indent="0">
              <a:buNone/>
            </a:pPr>
            <a:endParaRPr lang="en-GB" dirty="0"/>
          </a:p>
          <a:p>
            <a:pPr marL="114300" indent="0">
              <a:buNone/>
            </a:pPr>
            <a:r>
              <a:rPr lang="en-GB" dirty="0"/>
              <a:t>Representation of graphs using adjacency matrix, adjacency list. Implementation of algorithms for traversals; implementing Kruskal's, Prim's algorithms. Single source shortest paths using Dijkstra’s algorithm. </a:t>
            </a:r>
          </a:p>
          <a:p>
            <a:pPr marL="114300" indent="0">
              <a:buNone/>
            </a:pPr>
            <a:endParaRPr lang="en-GB" dirty="0"/>
          </a:p>
          <a:p>
            <a:pPr marL="114300" indent="0">
              <a:buNone/>
            </a:pPr>
            <a:r>
              <a:rPr lang="en-GB" dirty="0"/>
              <a:t>Applications of graphs and trees.</a:t>
            </a:r>
          </a:p>
        </p:txBody>
      </p:sp>
    </p:spTree>
    <p:extLst>
      <p:ext uri="{BB962C8B-B14F-4D97-AF65-F5344CB8AC3E}">
        <p14:creationId xmlns:p14="http://schemas.microsoft.com/office/powerpoint/2010/main" val="7528323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3607</Words>
  <Application>Microsoft Office PowerPoint</Application>
  <PresentationFormat>On-screen Show (16:9)</PresentationFormat>
  <Paragraphs>360</Paragraphs>
  <Slides>60</Slides>
  <Notes>10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5" baseType="lpstr">
      <vt:lpstr>Times New Roman</vt:lpstr>
      <vt:lpstr>Arial</vt:lpstr>
      <vt:lpstr>Simple Light</vt:lpstr>
      <vt:lpstr>Microsoft Word Document</vt:lpstr>
      <vt:lpstr>Bitmap Image</vt:lpstr>
      <vt:lpstr>Data Structure Using C</vt:lpstr>
      <vt:lpstr>Scheme</vt:lpstr>
      <vt:lpstr>Exams</vt:lpstr>
      <vt:lpstr>Syllabus</vt:lpstr>
      <vt:lpstr>Contd.</vt:lpstr>
      <vt:lpstr>Contd.</vt:lpstr>
      <vt:lpstr>Contd.</vt:lpstr>
      <vt:lpstr>Contd.</vt:lpstr>
      <vt:lpstr>Contd.</vt:lpstr>
      <vt:lpstr>Labs</vt:lpstr>
      <vt:lpstr>Textbooks</vt:lpstr>
      <vt:lpstr>Course Objective</vt:lpstr>
      <vt:lpstr>Let’s Begin</vt:lpstr>
      <vt:lpstr>Algorithm</vt:lpstr>
      <vt:lpstr>Properties</vt:lpstr>
      <vt:lpstr>Finiteness</vt:lpstr>
      <vt:lpstr>Definiteness</vt:lpstr>
      <vt:lpstr>Input</vt:lpstr>
      <vt:lpstr>Output</vt:lpstr>
      <vt:lpstr>Effectiveness</vt:lpstr>
      <vt:lpstr>Problem-1</vt:lpstr>
      <vt:lpstr>Problem-1</vt:lpstr>
      <vt:lpstr>Problem-2</vt:lpstr>
      <vt:lpstr>Problem-2</vt:lpstr>
      <vt:lpstr>Problem 3</vt:lpstr>
      <vt:lpstr>Problem 3</vt:lpstr>
      <vt:lpstr>Problem 4</vt:lpstr>
      <vt:lpstr>Problem 4</vt:lpstr>
      <vt:lpstr>Problem 5</vt:lpstr>
      <vt:lpstr>Problem 5</vt:lpstr>
      <vt:lpstr>Algorithm vs Program vs Data Structure</vt:lpstr>
      <vt:lpstr>Example: Algorithm</vt:lpstr>
      <vt:lpstr>Contd: Program</vt:lpstr>
      <vt:lpstr>Data Structure</vt:lpstr>
      <vt:lpstr>Algorithmic Problem</vt:lpstr>
      <vt:lpstr>Algorithms in Ordinary Life?</vt:lpstr>
      <vt:lpstr>Algorithm</vt:lpstr>
      <vt:lpstr>Problems</vt:lpstr>
      <vt:lpstr>Data vs Data Object vs Data Type</vt:lpstr>
      <vt:lpstr>ADT (Abstract Data Type): What and Why?</vt:lpstr>
      <vt:lpstr>Array</vt:lpstr>
      <vt:lpstr>Linked List</vt:lpstr>
      <vt:lpstr>Stack</vt:lpstr>
      <vt:lpstr>Operations</vt:lpstr>
      <vt:lpstr>Queue</vt:lpstr>
      <vt:lpstr>Operations</vt:lpstr>
      <vt:lpstr>Binary Tree</vt:lpstr>
      <vt:lpstr>Binary Search Tree</vt:lpstr>
      <vt:lpstr>Heap</vt:lpstr>
      <vt:lpstr>Hashing Data Structure</vt:lpstr>
      <vt:lpstr>Trie</vt:lpstr>
      <vt:lpstr>Example</vt:lpstr>
      <vt:lpstr>Phases of program development</vt:lpstr>
      <vt:lpstr>Problem Definition</vt:lpstr>
      <vt:lpstr>Problem Analysis</vt:lpstr>
      <vt:lpstr>Algorithm Development</vt:lpstr>
      <vt:lpstr>Coding &amp; Documentation</vt:lpstr>
      <vt:lpstr>Testing &amp; Debugging</vt:lpstr>
      <vt:lpstr>Maintenance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using C</dc:title>
  <cp:lastModifiedBy>Nachiket</cp:lastModifiedBy>
  <cp:revision>109</cp:revision>
  <dcterms:modified xsi:type="dcterms:W3CDTF">2022-06-11T02:49:14Z</dcterms:modified>
</cp:coreProperties>
</file>