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7" r:id="rId3"/>
    <p:sldId id="258" r:id="rId4"/>
    <p:sldId id="259" r:id="rId5"/>
    <p:sldId id="260" r:id="rId6"/>
    <p:sldId id="261" r:id="rId7"/>
    <p:sldId id="263" r:id="rId8"/>
    <p:sldId id="269" r:id="rId9"/>
    <p:sldId id="264" r:id="rId10"/>
    <p:sldId id="265" r:id="rId11"/>
    <p:sldId id="262" r:id="rId12"/>
    <p:sldId id="270" r:id="rId13"/>
    <p:sldId id="271" r:id="rId14"/>
    <p:sldId id="272" r:id="rId15"/>
    <p:sldId id="273" r:id="rId16"/>
    <p:sldId id="276" r:id="rId17"/>
    <p:sldId id="277" r:id="rId18"/>
    <p:sldId id="274" r:id="rId19"/>
    <p:sldId id="275" r:id="rId20"/>
    <p:sldId id="278" r:id="rId21"/>
    <p:sldId id="282" r:id="rId22"/>
    <p:sldId id="279" r:id="rId23"/>
    <p:sldId id="280" r:id="rId24"/>
    <p:sldId id="281" r:id="rId25"/>
    <p:sldId id="283" r:id="rId26"/>
    <p:sldId id="284" r:id="rId27"/>
    <p:sldId id="286" r:id="rId28"/>
    <p:sldId id="285" r:id="rId29"/>
    <p:sldId id="287" r:id="rId30"/>
    <p:sldId id="288" r:id="rId31"/>
    <p:sldId id="289" r:id="rId32"/>
    <p:sldId id="290" r:id="rId33"/>
    <p:sldId id="291" r:id="rId34"/>
    <p:sldId id="293" r:id="rId35"/>
    <p:sldId id="292" r:id="rId36"/>
    <p:sldId id="294" r:id="rId37"/>
    <p:sldId id="295" r:id="rId38"/>
    <p:sldId id="301" r:id="rId39"/>
    <p:sldId id="303" r:id="rId40"/>
    <p:sldId id="310" r:id="rId41"/>
    <p:sldId id="311" r:id="rId42"/>
    <p:sldId id="302" r:id="rId43"/>
    <p:sldId id="312" r:id="rId44"/>
    <p:sldId id="313" r:id="rId45"/>
    <p:sldId id="314" r:id="rId46"/>
    <p:sldId id="296" r:id="rId47"/>
    <p:sldId id="297" r:id="rId48"/>
    <p:sldId id="300" r:id="rId49"/>
    <p:sldId id="304" r:id="rId50"/>
    <p:sldId id="305" r:id="rId51"/>
    <p:sldId id="306" r:id="rId52"/>
    <p:sldId id="308" r:id="rId53"/>
    <p:sldId id="307" r:id="rId54"/>
    <p:sldId id="309" r:id="rId55"/>
    <p:sldId id="326" r:id="rId56"/>
    <p:sldId id="327" r:id="rId57"/>
    <p:sldId id="328" r:id="rId58"/>
    <p:sldId id="329" r:id="rId59"/>
    <p:sldId id="330" r:id="rId60"/>
    <p:sldId id="315" r:id="rId61"/>
    <p:sldId id="316" r:id="rId62"/>
    <p:sldId id="317" r:id="rId63"/>
    <p:sldId id="332" r:id="rId64"/>
    <p:sldId id="319" r:id="rId65"/>
    <p:sldId id="320" r:id="rId66"/>
    <p:sldId id="321" r:id="rId67"/>
    <p:sldId id="333" r:id="rId68"/>
    <p:sldId id="322" r:id="rId69"/>
    <p:sldId id="323" r:id="rId70"/>
    <p:sldId id="339" r:id="rId71"/>
    <p:sldId id="335" r:id="rId72"/>
    <p:sldId id="336" r:id="rId73"/>
    <p:sldId id="337" r:id="rId74"/>
    <p:sldId id="338" r:id="rId75"/>
    <p:sldId id="331" r:id="rId76"/>
    <p:sldId id="324" r:id="rId77"/>
    <p:sldId id="334" r:id="rId78"/>
    <p:sldId id="325" r:id="rId79"/>
    <p:sldId id="342" r:id="rId80"/>
    <p:sldId id="343" r:id="rId81"/>
    <p:sldId id="344" r:id="rId82"/>
    <p:sldId id="345" r:id="rId83"/>
    <p:sldId id="340" r:id="rId84"/>
    <p:sldId id="341" r:id="rId85"/>
    <p:sldId id="346" r:id="rId86"/>
    <p:sldId id="353" r:id="rId87"/>
    <p:sldId id="354" r:id="rId88"/>
    <p:sldId id="355" r:id="rId89"/>
    <p:sldId id="347" r:id="rId90"/>
    <p:sldId id="348" r:id="rId91"/>
    <p:sldId id="349" r:id="rId92"/>
    <p:sldId id="350" r:id="rId93"/>
    <p:sldId id="351" r:id="rId94"/>
    <p:sldId id="352"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0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CA03E-1420-4A21-8803-0122A87FFAD8}" type="datetimeFigureOut">
              <a:rPr lang="en-US" smtClean="0"/>
              <a:pPr/>
              <a:t>8/24/2022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065BE-7964-483A-8019-FE47D9E314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Bubble sort: reverse sorted</a:t>
            </a:r>
          </a:p>
          <a:p>
            <a:r>
              <a:rPr lang="en-US" dirty="0"/>
              <a:t>Selection sort: all except first element is sorted. And smallest element is at the end.</a:t>
            </a:r>
          </a:p>
          <a:p>
            <a:r>
              <a:rPr lang="en-US" dirty="0"/>
              <a:t>Calculate number of comparisons and number</a:t>
            </a:r>
            <a:r>
              <a:rPr lang="en-US" baseline="0" dirty="0"/>
              <a:t> of swaps.</a:t>
            </a:r>
            <a:endParaRPr lang="en-US" dirty="0"/>
          </a:p>
        </p:txBody>
      </p:sp>
      <p:sp>
        <p:nvSpPr>
          <p:cNvPr id="4" name="Slide Number Placeholder 3"/>
          <p:cNvSpPr>
            <a:spLocks noGrp="1"/>
          </p:cNvSpPr>
          <p:nvPr>
            <p:ph type="sldNum" sz="quarter" idx="10"/>
          </p:nvPr>
        </p:nvSpPr>
        <p:spPr/>
        <p:txBody>
          <a:bodyPr/>
          <a:lstStyle/>
          <a:p>
            <a:fld id="{056065BE-7964-483A-8019-FE47D9E3145C}"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Asymptote: a function approaching </a:t>
            </a:r>
            <a:r>
              <a:rPr lang="en-US"/>
              <a:t>the given curve</a:t>
            </a:r>
            <a:r>
              <a:rPr lang="en-US" sz="1200" b="0" i="0" kern="1200">
                <a:solidFill>
                  <a:schemeClr val="tx1"/>
                </a:solidFill>
                <a:latin typeface="+mn-lt"/>
                <a:ea typeface="+mn-ea"/>
                <a:cs typeface="+mn-cs"/>
              </a:rPr>
              <a:t> </a:t>
            </a:r>
            <a:r>
              <a:rPr lang="en-US" sz="1200" b="0" i="0" kern="1200" dirty="0">
                <a:solidFill>
                  <a:schemeClr val="tx1"/>
                </a:solidFill>
                <a:latin typeface="+mn-lt"/>
                <a:ea typeface="+mn-ea"/>
                <a:cs typeface="+mn-cs"/>
              </a:rPr>
              <a:t>but does not meet it at any finite distance.</a:t>
            </a:r>
            <a:r>
              <a:rPr lang="en-US" dirty="0"/>
              <a:t> </a:t>
            </a:r>
          </a:p>
        </p:txBody>
      </p:sp>
      <p:sp>
        <p:nvSpPr>
          <p:cNvPr id="4" name="Slide Number Placeholder 3"/>
          <p:cNvSpPr>
            <a:spLocks noGrp="1"/>
          </p:cNvSpPr>
          <p:nvPr>
            <p:ph type="sldNum" sz="quarter" idx="10"/>
          </p:nvPr>
        </p:nvSpPr>
        <p:spPr/>
        <p:txBody>
          <a:bodyPr/>
          <a:lstStyle/>
          <a:p>
            <a:fld id="{056065BE-7964-483A-8019-FE47D9E3145C}"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esmos.com/calculat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discrete.openmathbooks.org/dmoi2/sec_recurrenc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scaler.com/topics/data-structures/masters-theore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enjoyalgorithms.com/blog/problem-solving-approaches-in-data-structures-and-algorithm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Asymptotic Analysis</a:t>
            </a:r>
          </a:p>
        </p:txBody>
      </p:sp>
      <p:sp>
        <p:nvSpPr>
          <p:cNvPr id="3" name="Subtitle 2"/>
          <p:cNvSpPr>
            <a:spLocks noGrp="1"/>
          </p:cNvSpPr>
          <p:nvPr>
            <p:ph type="subTitle" idx="1"/>
          </p:nvPr>
        </p:nvSpPr>
        <p:spPr/>
        <p:txBody>
          <a:bodyPr/>
          <a:lstStyle/>
          <a:p>
            <a:r>
              <a:rPr lang="en-US" dirty="0"/>
              <a:t>All about algorithm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Theta</a:t>
            </a:r>
          </a:p>
        </p:txBody>
      </p:sp>
      <p:sp>
        <p:nvSpPr>
          <p:cNvPr id="3" name="Content Placeholder 2"/>
          <p:cNvSpPr>
            <a:spLocks noGrp="1"/>
          </p:cNvSpPr>
          <p:nvPr>
            <p:ph idx="1"/>
          </p:nvPr>
        </p:nvSpPr>
        <p:spPr/>
        <p:txBody>
          <a:bodyPr/>
          <a:lstStyle/>
          <a:p>
            <a:r>
              <a:rPr lang="en-US" dirty="0"/>
              <a:t>θ(</a:t>
            </a:r>
            <a:r>
              <a:rPr lang="en-US" i="1" dirty="0"/>
              <a:t>f</a:t>
            </a:r>
            <a:r>
              <a:rPr lang="en-US" dirty="0"/>
              <a:t>(n)) = { </a:t>
            </a:r>
            <a:r>
              <a:rPr lang="en-US" i="1" dirty="0"/>
              <a:t>g</a:t>
            </a:r>
            <a:r>
              <a:rPr lang="en-US" dirty="0"/>
              <a:t>(n) if and only if </a:t>
            </a:r>
            <a:r>
              <a:rPr lang="en-US" i="1" dirty="0"/>
              <a:t>g</a:t>
            </a:r>
            <a:r>
              <a:rPr lang="en-US" dirty="0"/>
              <a:t>(n) = Ο(</a:t>
            </a:r>
            <a:r>
              <a:rPr lang="en-US" i="1" dirty="0"/>
              <a:t>f</a:t>
            </a:r>
            <a:r>
              <a:rPr lang="en-US" dirty="0"/>
              <a:t>(n)) and </a:t>
            </a:r>
            <a:r>
              <a:rPr lang="en-US" i="1" dirty="0"/>
              <a:t>g</a:t>
            </a:r>
            <a:r>
              <a:rPr lang="en-US" dirty="0"/>
              <a:t>(n) = Ω(</a:t>
            </a:r>
            <a:r>
              <a:rPr lang="en-US" i="1" dirty="0"/>
              <a:t>f</a:t>
            </a:r>
            <a:r>
              <a:rPr lang="en-US" dirty="0"/>
              <a:t>(n)) for all n &gt; n</a:t>
            </a:r>
            <a:r>
              <a:rPr lang="en-US" baseline="-25000" dirty="0"/>
              <a:t>0</a:t>
            </a:r>
            <a:r>
              <a:rPr lang="en-US" dirty="0"/>
              <a:t>. }</a:t>
            </a:r>
          </a:p>
        </p:txBody>
      </p:sp>
      <p:pic>
        <p:nvPicPr>
          <p:cNvPr id="25602" name="Picture 2" descr="Theta Notation"/>
          <p:cNvPicPr>
            <a:picLocks noChangeAspect="1" noChangeArrowheads="1"/>
          </p:cNvPicPr>
          <p:nvPr/>
        </p:nvPicPr>
        <p:blipFill>
          <a:blip r:embed="rId2"/>
          <a:srcRect/>
          <a:stretch>
            <a:fillRect/>
          </a:stretch>
        </p:blipFill>
        <p:spPr bwMode="auto">
          <a:xfrm>
            <a:off x="2514600" y="3200400"/>
            <a:ext cx="4648200" cy="334670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always better?</a:t>
            </a:r>
          </a:p>
        </p:txBody>
      </p:sp>
      <p:sp>
        <p:nvSpPr>
          <p:cNvPr id="3" name="Content Placeholder 2"/>
          <p:cNvSpPr>
            <a:spLocks noGrp="1"/>
          </p:cNvSpPr>
          <p:nvPr>
            <p:ph idx="1"/>
          </p:nvPr>
        </p:nvSpPr>
        <p:spPr/>
        <p:txBody>
          <a:bodyPr>
            <a:normAutofit fontScale="70000" lnSpcReduction="20000"/>
          </a:bodyPr>
          <a:lstStyle/>
          <a:p>
            <a:r>
              <a:rPr lang="en-US" dirty="0"/>
              <a:t>Asymptotic Analysis is not perfect, but that’s the best way available for analyzing algorithms. </a:t>
            </a:r>
          </a:p>
          <a:p>
            <a:r>
              <a:rPr lang="en-US" dirty="0"/>
              <a:t>For example, say there are two sorting algorithms that take 1000nLogn and 2nLogn time respectively on a machine. Both of these algorithms are asymptotically same (order of growth is </a:t>
            </a:r>
            <a:r>
              <a:rPr lang="en-US" dirty="0" err="1"/>
              <a:t>nLogn</a:t>
            </a:r>
            <a:r>
              <a:rPr lang="en-US" dirty="0"/>
              <a:t>). So, With Asymptotic Analysis, we can’t judge which one is better as we ignore constants in Asymptotic Analysis.</a:t>
            </a:r>
            <a:br>
              <a:rPr lang="en-US" dirty="0"/>
            </a:br>
            <a:endParaRPr lang="en-US" dirty="0"/>
          </a:p>
          <a:p>
            <a:r>
              <a:rPr lang="en-US" dirty="0"/>
              <a:t>Also, in Asymptotic analysis, we always talk about input sizes larger than a constant value. It might be possible that those large inputs are never given to your software and an algorithm which is asymptotically slower, always performs better for your particular situation. So, you may end up choosing an algorithm that is Asymptotically slower but faster for your software.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fontAlgn="base">
              <a:buNone/>
            </a:pPr>
            <a:r>
              <a:rPr lang="en-US" dirty="0" err="1"/>
              <a:t>int</a:t>
            </a:r>
            <a:r>
              <a:rPr lang="en-US" dirty="0"/>
              <a:t> a = 0, b = 0;</a:t>
            </a:r>
          </a:p>
          <a:p>
            <a:pPr fontAlgn="base">
              <a:buNone/>
            </a:pPr>
            <a:r>
              <a:rPr lang="en-US" dirty="0"/>
              <a:t>for (</a:t>
            </a:r>
            <a:r>
              <a:rPr lang="en-US" dirty="0" err="1"/>
              <a:t>i</a:t>
            </a:r>
            <a:r>
              <a:rPr lang="en-US" dirty="0"/>
              <a:t> = 0; </a:t>
            </a:r>
            <a:r>
              <a:rPr lang="en-US" dirty="0" err="1"/>
              <a:t>i</a:t>
            </a:r>
            <a:r>
              <a:rPr lang="en-US" dirty="0"/>
              <a:t> &lt; N; </a:t>
            </a:r>
            <a:r>
              <a:rPr lang="en-US" dirty="0" err="1"/>
              <a:t>i</a:t>
            </a:r>
            <a:r>
              <a:rPr lang="en-US" dirty="0"/>
              <a:t>++) {</a:t>
            </a:r>
          </a:p>
          <a:p>
            <a:pPr fontAlgn="base">
              <a:buNone/>
            </a:pPr>
            <a:r>
              <a:rPr lang="en-US" dirty="0"/>
              <a:t>    a = a + rand();</a:t>
            </a:r>
          </a:p>
          <a:p>
            <a:pPr fontAlgn="base">
              <a:buNone/>
            </a:pPr>
            <a:r>
              <a:rPr lang="en-US" dirty="0"/>
              <a:t>}</a:t>
            </a:r>
          </a:p>
          <a:p>
            <a:pPr fontAlgn="base">
              <a:buNone/>
            </a:pPr>
            <a:r>
              <a:rPr lang="en-US" dirty="0"/>
              <a:t>for (j = 0; j &lt; M; j++) {</a:t>
            </a:r>
          </a:p>
          <a:p>
            <a:pPr fontAlgn="base">
              <a:buNone/>
            </a:pPr>
            <a:r>
              <a:rPr lang="en-US" dirty="0"/>
              <a:t>    b = b + rand();</a:t>
            </a:r>
          </a:p>
          <a:p>
            <a:pPr fontAlgn="base">
              <a:buNone/>
            </a:pPr>
            <a:r>
              <a:rPr lang="en-US" dirty="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fontAlgn="base">
              <a:buNone/>
            </a:pPr>
            <a:r>
              <a:rPr lang="pt-BR" dirty="0"/>
              <a:t>int a = 0;</a:t>
            </a:r>
          </a:p>
          <a:p>
            <a:pPr fontAlgn="base">
              <a:buNone/>
            </a:pPr>
            <a:r>
              <a:rPr lang="pt-BR" dirty="0"/>
              <a:t>for (i = 0; i &lt; N; i++) {</a:t>
            </a:r>
          </a:p>
          <a:p>
            <a:pPr fontAlgn="base">
              <a:buNone/>
            </a:pPr>
            <a:r>
              <a:rPr lang="pt-BR" dirty="0"/>
              <a:t>    for (j = N; j &gt; i; j--) {</a:t>
            </a:r>
          </a:p>
          <a:p>
            <a:pPr fontAlgn="base">
              <a:buNone/>
            </a:pPr>
            <a:r>
              <a:rPr lang="pt-BR" dirty="0"/>
              <a:t>        a = a + i + j;</a:t>
            </a:r>
          </a:p>
          <a:p>
            <a:pPr fontAlgn="base">
              <a:buNone/>
            </a:pPr>
            <a:r>
              <a:rPr lang="pt-BR" dirty="0"/>
              <a:t>    }</a:t>
            </a:r>
          </a:p>
          <a:p>
            <a:pPr fontAlgn="base">
              <a:buNone/>
            </a:pPr>
            <a:r>
              <a:rPr lang="pt-BR" dirty="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fontAlgn="base">
              <a:buNone/>
            </a:pPr>
            <a:r>
              <a:rPr lang="en-US" dirty="0" err="1"/>
              <a:t>int</a:t>
            </a:r>
            <a:r>
              <a:rPr lang="en-US" dirty="0"/>
              <a:t> </a:t>
            </a:r>
            <a:r>
              <a:rPr lang="en-US" dirty="0" err="1"/>
              <a:t>i</a:t>
            </a:r>
            <a:r>
              <a:rPr lang="en-US" dirty="0"/>
              <a:t>, j, k = 0;</a:t>
            </a:r>
          </a:p>
          <a:p>
            <a:pPr fontAlgn="base">
              <a:buNone/>
            </a:pPr>
            <a:r>
              <a:rPr lang="en-US" dirty="0"/>
              <a:t>for (</a:t>
            </a:r>
            <a:r>
              <a:rPr lang="en-US" dirty="0" err="1"/>
              <a:t>i</a:t>
            </a:r>
            <a:r>
              <a:rPr lang="en-US" dirty="0"/>
              <a:t> = n / 2; </a:t>
            </a:r>
            <a:r>
              <a:rPr lang="en-US" dirty="0" err="1"/>
              <a:t>i</a:t>
            </a:r>
            <a:r>
              <a:rPr lang="en-US" dirty="0"/>
              <a:t> &lt;= n; </a:t>
            </a:r>
            <a:r>
              <a:rPr lang="en-US" dirty="0" err="1"/>
              <a:t>i</a:t>
            </a:r>
            <a:r>
              <a:rPr lang="en-US" dirty="0"/>
              <a:t>++) {</a:t>
            </a:r>
          </a:p>
          <a:p>
            <a:pPr fontAlgn="base">
              <a:buNone/>
            </a:pPr>
            <a:r>
              <a:rPr lang="en-US" dirty="0"/>
              <a:t>    for (j = 2; j &lt;= n; j = j * 2) {</a:t>
            </a:r>
          </a:p>
          <a:p>
            <a:pPr fontAlgn="base">
              <a:buNone/>
            </a:pPr>
            <a:r>
              <a:rPr lang="en-US" dirty="0"/>
              <a:t>        k = k + n / 2;</a:t>
            </a:r>
          </a:p>
          <a:p>
            <a:pPr fontAlgn="base">
              <a:buNone/>
            </a:pPr>
            <a:r>
              <a:rPr lang="en-US" dirty="0"/>
              <a:t>    }</a:t>
            </a:r>
          </a:p>
          <a:p>
            <a:pPr fontAlgn="base">
              <a:buNone/>
            </a:pPr>
            <a:r>
              <a:rPr lang="en-US" dirty="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fontAlgn="base">
              <a:buNone/>
            </a:pPr>
            <a:r>
              <a:rPr lang="en-US" dirty="0" err="1"/>
              <a:t>int</a:t>
            </a:r>
            <a:r>
              <a:rPr lang="en-US" dirty="0"/>
              <a:t> a = 0, </a:t>
            </a:r>
            <a:r>
              <a:rPr lang="en-US" dirty="0" err="1"/>
              <a:t>i</a:t>
            </a:r>
            <a:r>
              <a:rPr lang="en-US" dirty="0"/>
              <a:t> = N;</a:t>
            </a:r>
          </a:p>
          <a:p>
            <a:pPr fontAlgn="base">
              <a:buNone/>
            </a:pPr>
            <a:r>
              <a:rPr lang="en-US" dirty="0"/>
              <a:t>while (</a:t>
            </a:r>
            <a:r>
              <a:rPr lang="en-US" dirty="0" err="1"/>
              <a:t>i</a:t>
            </a:r>
            <a:r>
              <a:rPr lang="en-US" dirty="0"/>
              <a:t> &gt; 0) {</a:t>
            </a:r>
          </a:p>
          <a:p>
            <a:pPr fontAlgn="base">
              <a:buNone/>
            </a:pPr>
            <a:r>
              <a:rPr lang="en-US" dirty="0"/>
              <a:t>    a += </a:t>
            </a:r>
            <a:r>
              <a:rPr lang="en-US" dirty="0" err="1"/>
              <a:t>i</a:t>
            </a:r>
            <a:r>
              <a:rPr lang="en-US" dirty="0"/>
              <a:t>;</a:t>
            </a:r>
          </a:p>
          <a:p>
            <a:pPr fontAlgn="base">
              <a:buNone/>
            </a:pPr>
            <a:r>
              <a:rPr lang="en-US" dirty="0"/>
              <a:t>    </a:t>
            </a:r>
            <a:r>
              <a:rPr lang="en-US" dirty="0" err="1"/>
              <a:t>i</a:t>
            </a:r>
            <a:r>
              <a:rPr lang="en-US" dirty="0"/>
              <a:t> /= 2;</a:t>
            </a:r>
          </a:p>
          <a:p>
            <a:pPr fontAlgn="base">
              <a:buNone/>
            </a:pP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fontAlgn="base">
              <a:buNone/>
            </a:pPr>
            <a:r>
              <a:rPr lang="en-US" dirty="0"/>
              <a:t>void fun(</a:t>
            </a:r>
            <a:r>
              <a:rPr lang="en-US" dirty="0" err="1"/>
              <a:t>int</a:t>
            </a:r>
            <a:r>
              <a:rPr lang="en-US" dirty="0"/>
              <a:t> n)</a:t>
            </a:r>
          </a:p>
          <a:p>
            <a:pPr fontAlgn="base">
              <a:buNone/>
            </a:pPr>
            <a:r>
              <a:rPr lang="en-US" dirty="0"/>
              <a:t>{</a:t>
            </a:r>
          </a:p>
          <a:p>
            <a:pPr fontAlgn="base">
              <a:buNone/>
            </a:pPr>
            <a:r>
              <a:rPr lang="en-US" dirty="0"/>
              <a:t>  for(</a:t>
            </a:r>
            <a:r>
              <a:rPr lang="en-US" dirty="0" err="1"/>
              <a:t>int</a:t>
            </a:r>
            <a:r>
              <a:rPr lang="en-US" dirty="0"/>
              <a:t> </a:t>
            </a:r>
            <a:r>
              <a:rPr lang="en-US" dirty="0" err="1"/>
              <a:t>i</a:t>
            </a:r>
            <a:r>
              <a:rPr lang="en-US" dirty="0"/>
              <a:t>=0;i*</a:t>
            </a:r>
            <a:r>
              <a:rPr lang="en-US" dirty="0" err="1"/>
              <a:t>i</a:t>
            </a:r>
            <a:r>
              <a:rPr lang="en-US" dirty="0"/>
              <a:t>&lt;</a:t>
            </a:r>
            <a:r>
              <a:rPr lang="en-US" dirty="0" err="1"/>
              <a:t>n;i</a:t>
            </a:r>
            <a:r>
              <a:rPr lang="en-US" dirty="0"/>
              <a:t>++)</a:t>
            </a:r>
          </a:p>
          <a:p>
            <a:pPr fontAlgn="base">
              <a:buNone/>
            </a:pPr>
            <a:r>
              <a:rPr lang="en-US" dirty="0"/>
              <a:t>    </a:t>
            </a:r>
            <a:r>
              <a:rPr lang="en-US" dirty="0" err="1"/>
              <a:t>cout</a:t>
            </a:r>
            <a:r>
              <a:rPr lang="en-US" dirty="0"/>
              <a:t>&lt;&lt;"</a:t>
            </a:r>
            <a:r>
              <a:rPr lang="en-US" dirty="0" err="1"/>
              <a:t>GeeksforGeeks</a:t>
            </a:r>
            <a:r>
              <a:rPr lang="en-US" dirty="0"/>
              <a:t>";</a:t>
            </a:r>
          </a:p>
          <a:p>
            <a:pPr fontAlgn="base">
              <a:buNone/>
            </a:pPr>
            <a:r>
              <a:rPr lang="en-US" dirty="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a:buNone/>
            </a:pPr>
            <a:r>
              <a:rPr lang="en-US" dirty="0"/>
              <a:t>The loop will stop when </a:t>
            </a:r>
            <a:r>
              <a:rPr lang="en-US" dirty="0" err="1"/>
              <a:t>i</a:t>
            </a:r>
            <a:r>
              <a:rPr lang="en-US" dirty="0"/>
              <a:t> * </a:t>
            </a:r>
            <a:r>
              <a:rPr lang="en-US" dirty="0" err="1"/>
              <a:t>i</a:t>
            </a:r>
            <a:r>
              <a:rPr lang="en-US" dirty="0"/>
              <a:t> &gt;=n       </a:t>
            </a:r>
          </a:p>
          <a:p>
            <a:pPr>
              <a:buNone/>
            </a:pPr>
            <a:r>
              <a:rPr lang="en-US" dirty="0"/>
              <a:t>i.e.,  </a:t>
            </a:r>
            <a:r>
              <a:rPr lang="en-US" dirty="0" err="1"/>
              <a:t>i</a:t>
            </a:r>
            <a:r>
              <a:rPr lang="en-US" dirty="0"/>
              <a:t>*</a:t>
            </a:r>
            <a:r>
              <a:rPr lang="en-US" dirty="0" err="1"/>
              <a:t>i</a:t>
            </a:r>
            <a:r>
              <a:rPr lang="en-US" dirty="0"/>
              <a:t>=n</a:t>
            </a:r>
          </a:p>
          <a:p>
            <a:pPr>
              <a:buNone/>
            </a:pPr>
            <a:r>
              <a:rPr lang="en-US" dirty="0" err="1"/>
              <a:t>i</a:t>
            </a:r>
            <a:r>
              <a:rPr lang="en-US" dirty="0"/>
              <a:t>*</a:t>
            </a:r>
            <a:r>
              <a:rPr lang="en-US" dirty="0" err="1"/>
              <a:t>i</a:t>
            </a:r>
            <a:r>
              <a:rPr lang="en-US" dirty="0"/>
              <a:t>=n ⇒ k</a:t>
            </a:r>
            <a:r>
              <a:rPr lang="en-US" baseline="30000" dirty="0"/>
              <a:t>2</a:t>
            </a:r>
            <a:r>
              <a:rPr lang="en-US" dirty="0"/>
              <a:t> = n</a:t>
            </a:r>
          </a:p>
          <a:p>
            <a:pPr>
              <a:buNone/>
            </a:pPr>
            <a:r>
              <a:rPr lang="en-US" dirty="0"/>
              <a:t>k =</a:t>
            </a:r>
            <a:r>
              <a:rPr lang="en-US"/>
              <a:t>√n</a:t>
            </a:r>
          </a:p>
          <a:p>
            <a:pPr>
              <a:buNone/>
            </a:pPr>
            <a:r>
              <a:rPr lang="en-US"/>
              <a:t>Hence</a:t>
            </a:r>
            <a:r>
              <a:rPr lang="en-US" dirty="0"/>
              <a:t>, the time complexity is 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fontScale="85000" lnSpcReduction="20000"/>
          </a:bodyPr>
          <a:lstStyle/>
          <a:p>
            <a:pPr fontAlgn="base">
              <a:buNone/>
            </a:pPr>
            <a:r>
              <a:rPr lang="en-US" dirty="0"/>
              <a:t>void fun(</a:t>
            </a:r>
            <a:r>
              <a:rPr lang="en-US" dirty="0" err="1"/>
              <a:t>int</a:t>
            </a:r>
            <a:r>
              <a:rPr lang="en-US" dirty="0"/>
              <a:t> n)</a:t>
            </a:r>
          </a:p>
          <a:p>
            <a:pPr fontAlgn="base">
              <a:buNone/>
            </a:pPr>
            <a:r>
              <a:rPr lang="en-US" dirty="0"/>
              <a:t>{</a:t>
            </a:r>
          </a:p>
          <a:p>
            <a:pPr fontAlgn="base">
              <a:buNone/>
            </a:pPr>
            <a:r>
              <a:rPr lang="en-US" dirty="0"/>
              <a:t>    if (n &lt; 5)</a:t>
            </a:r>
          </a:p>
          <a:p>
            <a:pPr fontAlgn="base">
              <a:buNone/>
            </a:pPr>
            <a:r>
              <a:rPr lang="en-US" dirty="0"/>
              <a:t>        </a:t>
            </a:r>
            <a:r>
              <a:rPr lang="en-US" dirty="0" err="1"/>
              <a:t>cout</a:t>
            </a:r>
            <a:r>
              <a:rPr lang="en-US" dirty="0"/>
              <a:t> &lt;&lt; "</a:t>
            </a:r>
            <a:r>
              <a:rPr lang="en-US" dirty="0" err="1"/>
              <a:t>GeeksforGeeks</a:t>
            </a:r>
            <a:r>
              <a:rPr lang="en-US" dirty="0"/>
              <a:t>";</a:t>
            </a:r>
          </a:p>
          <a:p>
            <a:pPr fontAlgn="base">
              <a:buNone/>
            </a:pPr>
            <a:r>
              <a:rPr lang="en-US" dirty="0"/>
              <a:t>    else {</a:t>
            </a:r>
          </a:p>
          <a:p>
            <a:pPr fontAlgn="base">
              <a:buNone/>
            </a:pPr>
            <a:r>
              <a:rPr lang="en-US" dirty="0"/>
              <a:t>        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 {</a:t>
            </a:r>
          </a:p>
          <a:p>
            <a:pPr fontAlgn="base">
              <a:buNone/>
            </a:pPr>
            <a:r>
              <a:rPr lang="en-US" dirty="0"/>
              <a:t>            </a:t>
            </a:r>
            <a:r>
              <a:rPr lang="en-US" dirty="0" err="1"/>
              <a:t>cout</a:t>
            </a:r>
            <a:r>
              <a:rPr lang="en-US" dirty="0"/>
              <a:t> &lt;&lt; </a:t>
            </a:r>
            <a:r>
              <a:rPr lang="en-US" dirty="0" err="1"/>
              <a:t>i</a:t>
            </a:r>
            <a:r>
              <a:rPr lang="en-US" dirty="0"/>
              <a:t>;</a:t>
            </a:r>
          </a:p>
          <a:p>
            <a:pPr fontAlgn="base">
              <a:buNone/>
            </a:pPr>
            <a:r>
              <a:rPr lang="en-US" dirty="0"/>
              <a:t>        }</a:t>
            </a:r>
          </a:p>
          <a:p>
            <a:pPr fontAlgn="base">
              <a:buNone/>
            </a:pPr>
            <a:r>
              <a:rPr lang="en-US" dirty="0"/>
              <a:t>    }</a:t>
            </a:r>
          </a:p>
          <a:p>
            <a:pPr fontAlgn="base">
              <a:buNone/>
            </a:pPr>
            <a:r>
              <a:rPr lang="en-US" dirty="0"/>
              <a:t>}</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fontScale="92500" lnSpcReduction="20000"/>
          </a:bodyPr>
          <a:lstStyle/>
          <a:p>
            <a:pPr fontAlgn="base">
              <a:buNone/>
            </a:pPr>
            <a:r>
              <a:rPr lang="en-US" dirty="0"/>
              <a:t>void fun(</a:t>
            </a:r>
            <a:r>
              <a:rPr lang="en-US" dirty="0" err="1"/>
              <a:t>int</a:t>
            </a:r>
            <a:r>
              <a:rPr lang="en-US" dirty="0"/>
              <a:t> a, </a:t>
            </a:r>
            <a:r>
              <a:rPr lang="en-US" dirty="0" err="1"/>
              <a:t>int</a:t>
            </a:r>
            <a:r>
              <a:rPr lang="en-US" dirty="0"/>
              <a:t> b)</a:t>
            </a:r>
          </a:p>
          <a:p>
            <a:pPr fontAlgn="base">
              <a:buNone/>
            </a:pPr>
            <a:r>
              <a:rPr lang="en-US" dirty="0"/>
              <a:t>{</a:t>
            </a:r>
          </a:p>
          <a:p>
            <a:pPr fontAlgn="base">
              <a:buNone/>
            </a:pPr>
            <a:r>
              <a:rPr lang="en-US" dirty="0"/>
              <a:t>    while (a != b) {</a:t>
            </a:r>
          </a:p>
          <a:p>
            <a:pPr fontAlgn="base">
              <a:buNone/>
            </a:pPr>
            <a:r>
              <a:rPr lang="en-US" dirty="0"/>
              <a:t>        if (a &gt; b)</a:t>
            </a:r>
          </a:p>
          <a:p>
            <a:pPr fontAlgn="base">
              <a:buNone/>
            </a:pPr>
            <a:r>
              <a:rPr lang="en-US" dirty="0"/>
              <a:t>            a = a - b;</a:t>
            </a:r>
          </a:p>
          <a:p>
            <a:pPr fontAlgn="base">
              <a:buNone/>
            </a:pPr>
            <a:r>
              <a:rPr lang="en-US" dirty="0"/>
              <a:t>        else</a:t>
            </a:r>
          </a:p>
          <a:p>
            <a:pPr fontAlgn="base">
              <a:buNone/>
            </a:pPr>
            <a:r>
              <a:rPr lang="en-US" dirty="0"/>
              <a:t>            b = b - a;</a:t>
            </a:r>
          </a:p>
          <a:p>
            <a:pPr fontAlgn="base">
              <a:buNone/>
            </a:pPr>
            <a:r>
              <a:rPr lang="en-US" dirty="0"/>
              <a:t>    }</a:t>
            </a:r>
          </a:p>
          <a:p>
            <a:pPr fontAlgn="base">
              <a:buNone/>
            </a:pPr>
            <a:r>
              <a:rPr lang="en-US" dirty="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performance analysis?</a:t>
            </a:r>
          </a:p>
        </p:txBody>
      </p:sp>
      <p:sp>
        <p:nvSpPr>
          <p:cNvPr id="3" name="Content Placeholder 2"/>
          <p:cNvSpPr>
            <a:spLocks noGrp="1"/>
          </p:cNvSpPr>
          <p:nvPr>
            <p:ph idx="1"/>
          </p:nvPr>
        </p:nvSpPr>
        <p:spPr/>
        <p:txBody>
          <a:bodyPr>
            <a:normAutofit fontScale="85000" lnSpcReduction="10000"/>
          </a:bodyPr>
          <a:lstStyle/>
          <a:p>
            <a:r>
              <a:rPr lang="en-US" dirty="0"/>
              <a:t>An Algorithm should take care of features, like user friendliness, modularity, security, maintainability, etc.</a:t>
            </a:r>
          </a:p>
          <a:p>
            <a:r>
              <a:rPr lang="en-US" dirty="0"/>
              <a:t>Performance is like currency through which we can buy all the above things.</a:t>
            </a:r>
          </a:p>
          <a:p>
            <a:r>
              <a:rPr lang="en-US" dirty="0"/>
              <a:t>To summarize, performance == scale. Imagine a text editor that can load 1000 pages, but can spell check 1 page per minute OR an image editor that takes 1 hour to rotate your image 90 degrees left OR … you get it. If a software feature can not cope with the scale of tasks users need to perform – it is as good as dead.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Search</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buNone/>
            </a:pPr>
            <a:r>
              <a:rPr lang="en-US" dirty="0"/>
              <a:t>#include &lt;</a:t>
            </a:r>
            <a:r>
              <a:rPr lang="en-US" dirty="0" err="1"/>
              <a:t>stdio.h</a:t>
            </a:r>
            <a:r>
              <a:rPr lang="en-US" dirty="0"/>
              <a:t>&gt; </a:t>
            </a:r>
          </a:p>
          <a:p>
            <a:pPr>
              <a:buNone/>
            </a:pPr>
            <a:r>
              <a:rPr lang="en-US" dirty="0" err="1"/>
              <a:t>int</a:t>
            </a:r>
            <a:r>
              <a:rPr lang="en-US" dirty="0"/>
              <a:t> search(</a:t>
            </a:r>
            <a:r>
              <a:rPr lang="en-US" dirty="0" err="1"/>
              <a:t>int</a:t>
            </a:r>
            <a:r>
              <a:rPr lang="en-US" dirty="0"/>
              <a:t> </a:t>
            </a:r>
            <a:r>
              <a:rPr lang="en-US" dirty="0" err="1"/>
              <a:t>arr</a:t>
            </a:r>
            <a:r>
              <a:rPr lang="en-US" dirty="0"/>
              <a:t>[], </a:t>
            </a:r>
            <a:r>
              <a:rPr lang="en-US" dirty="0" err="1"/>
              <a:t>int</a:t>
            </a:r>
            <a:r>
              <a:rPr lang="en-US" dirty="0"/>
              <a:t> size, </a:t>
            </a:r>
            <a:r>
              <a:rPr lang="en-US" dirty="0" err="1"/>
              <a:t>int</a:t>
            </a:r>
            <a:r>
              <a:rPr lang="en-US" dirty="0"/>
              <a:t> x) { </a:t>
            </a:r>
          </a:p>
          <a:p>
            <a:pPr>
              <a:buNone/>
            </a:pPr>
            <a:r>
              <a:rPr lang="en-US" dirty="0"/>
              <a:t>	</a:t>
            </a:r>
            <a:r>
              <a:rPr lang="en-US" dirty="0" err="1"/>
              <a:t>int</a:t>
            </a:r>
            <a:r>
              <a:rPr lang="en-US" dirty="0"/>
              <a:t> </a:t>
            </a:r>
            <a:r>
              <a:rPr lang="en-US" dirty="0" err="1"/>
              <a:t>i</a:t>
            </a:r>
            <a:r>
              <a:rPr lang="en-US" dirty="0"/>
              <a:t>=0; </a:t>
            </a:r>
          </a:p>
          <a:p>
            <a:pPr>
              <a:buNone/>
            </a:pPr>
            <a:r>
              <a:rPr lang="en-US" dirty="0"/>
              <a:t>	for (</a:t>
            </a:r>
            <a:r>
              <a:rPr lang="en-US" dirty="0" err="1"/>
              <a:t>i</a:t>
            </a:r>
            <a:r>
              <a:rPr lang="en-US" dirty="0"/>
              <a:t>=0; </a:t>
            </a:r>
            <a:r>
              <a:rPr lang="en-US" dirty="0" err="1"/>
              <a:t>i</a:t>
            </a:r>
            <a:r>
              <a:rPr lang="en-US" dirty="0"/>
              <a:t>&lt;size; </a:t>
            </a:r>
            <a:r>
              <a:rPr lang="en-US" dirty="0" err="1"/>
              <a:t>i</a:t>
            </a:r>
            <a:r>
              <a:rPr lang="en-US" dirty="0"/>
              <a:t>++) </a:t>
            </a:r>
          </a:p>
          <a:p>
            <a:pPr>
              <a:buNone/>
            </a:pPr>
            <a:r>
              <a:rPr lang="en-US" dirty="0"/>
              <a:t>		if (</a:t>
            </a:r>
            <a:r>
              <a:rPr lang="en-US" dirty="0" err="1"/>
              <a:t>arr</a:t>
            </a:r>
            <a:r>
              <a:rPr lang="en-US" dirty="0"/>
              <a:t>[</a:t>
            </a:r>
            <a:r>
              <a:rPr lang="en-US" dirty="0" err="1"/>
              <a:t>i</a:t>
            </a:r>
            <a:r>
              <a:rPr lang="en-US" dirty="0"/>
              <a:t>] == x) </a:t>
            </a:r>
          </a:p>
          <a:p>
            <a:pPr>
              <a:buNone/>
            </a:pPr>
            <a:r>
              <a:rPr lang="en-US" dirty="0"/>
              <a:t>			return </a:t>
            </a:r>
            <a:r>
              <a:rPr lang="en-US" dirty="0" err="1"/>
              <a:t>i</a:t>
            </a:r>
            <a:r>
              <a:rPr lang="en-US" dirty="0"/>
              <a:t>; </a:t>
            </a:r>
          </a:p>
          <a:p>
            <a:pPr>
              <a:buNone/>
            </a:pPr>
            <a:r>
              <a:rPr lang="en-US" dirty="0"/>
              <a:t>	return -1; </a:t>
            </a:r>
          </a:p>
          <a:p>
            <a:pPr>
              <a:buNone/>
            </a:pPr>
            <a:r>
              <a:rPr lang="en-US" dirty="0"/>
              <a:t>} </a:t>
            </a:r>
          </a:p>
          <a:p>
            <a:pPr>
              <a:buNone/>
            </a:pPr>
            <a:endParaRPr lang="en-US" dirty="0"/>
          </a:p>
          <a:p>
            <a:pPr>
              <a:buNone/>
            </a:pPr>
            <a:r>
              <a:rPr lang="en-US" dirty="0" err="1"/>
              <a:t>int</a:t>
            </a:r>
            <a:r>
              <a:rPr lang="en-US" dirty="0"/>
              <a:t> main() { </a:t>
            </a:r>
          </a:p>
          <a:p>
            <a:pPr>
              <a:buNone/>
            </a:pPr>
            <a:r>
              <a:rPr lang="en-US" dirty="0"/>
              <a:t>	</a:t>
            </a:r>
            <a:r>
              <a:rPr lang="en-US" dirty="0" err="1"/>
              <a:t>int</a:t>
            </a:r>
            <a:r>
              <a:rPr lang="en-US" dirty="0"/>
              <a:t> </a:t>
            </a:r>
            <a:r>
              <a:rPr lang="en-US" dirty="0" err="1"/>
              <a:t>arr</a:t>
            </a:r>
            <a:r>
              <a:rPr lang="en-US" dirty="0"/>
              <a:t>[] = {2,3,1,5}; </a:t>
            </a:r>
          </a:p>
          <a:p>
            <a:pPr>
              <a:buNone/>
            </a:pPr>
            <a:r>
              <a:rPr lang="en-US" dirty="0"/>
              <a:t>	</a:t>
            </a:r>
            <a:r>
              <a:rPr lang="en-US" dirty="0" err="1"/>
              <a:t>int</a:t>
            </a:r>
            <a:r>
              <a:rPr lang="en-US" dirty="0"/>
              <a:t> size = </a:t>
            </a:r>
            <a:r>
              <a:rPr lang="en-US" dirty="0" err="1"/>
              <a:t>sizeof</a:t>
            </a:r>
            <a:r>
              <a:rPr lang="en-US" dirty="0"/>
              <a:t>(</a:t>
            </a:r>
            <a:r>
              <a:rPr lang="en-US" dirty="0" err="1"/>
              <a:t>arr</a:t>
            </a:r>
            <a:r>
              <a:rPr lang="en-US" dirty="0"/>
              <a:t>) / </a:t>
            </a:r>
            <a:r>
              <a:rPr lang="en-US" dirty="0" err="1"/>
              <a:t>sizeof</a:t>
            </a:r>
            <a:r>
              <a:rPr lang="en-US" dirty="0"/>
              <a:t>(</a:t>
            </a:r>
            <a:r>
              <a:rPr lang="en-US" dirty="0" err="1"/>
              <a:t>arr</a:t>
            </a:r>
            <a:r>
              <a:rPr lang="en-US" dirty="0"/>
              <a:t>[0]); </a:t>
            </a:r>
          </a:p>
          <a:p>
            <a:pPr>
              <a:buNone/>
            </a:pPr>
            <a:r>
              <a:rPr lang="en-US" dirty="0"/>
              <a:t>	</a:t>
            </a:r>
            <a:r>
              <a:rPr lang="en-US" dirty="0" err="1"/>
              <a:t>int</a:t>
            </a:r>
            <a:r>
              <a:rPr lang="en-US" dirty="0"/>
              <a:t> find = 1; </a:t>
            </a:r>
          </a:p>
          <a:p>
            <a:pPr>
              <a:buNone/>
            </a:pPr>
            <a:r>
              <a:rPr lang="en-US" dirty="0"/>
              <a:t>	</a:t>
            </a:r>
            <a:r>
              <a:rPr lang="en-US" dirty="0" err="1"/>
              <a:t>printf</a:t>
            </a:r>
            <a:r>
              <a:rPr lang="en-US" dirty="0"/>
              <a:t>("Position of %d is %d\n", find, search(</a:t>
            </a:r>
            <a:r>
              <a:rPr lang="en-US" dirty="0" err="1"/>
              <a:t>arr,size,find</a:t>
            </a:r>
            <a:r>
              <a:rPr lang="en-US" dirty="0"/>
              <a:t>)); </a:t>
            </a:r>
          </a:p>
          <a:p>
            <a:pPr>
              <a:buNone/>
            </a:pPr>
            <a:r>
              <a:rPr lang="en-US" dirty="0"/>
              <a:t>	return 0; </a:t>
            </a:r>
          </a:p>
          <a:p>
            <a:pPr>
              <a:buNone/>
            </a:pPr>
            <a:r>
              <a:rPr 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 Case</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a:t>The worst case will take place if:</a:t>
            </a:r>
          </a:p>
          <a:p>
            <a:pPr fontAlgn="base">
              <a:buNone/>
            </a:pPr>
            <a:r>
              <a:rPr lang="en-US" dirty="0"/>
              <a:t>1. The element to be search is in the last index</a:t>
            </a:r>
          </a:p>
          <a:p>
            <a:pPr fontAlgn="base">
              <a:buNone/>
            </a:pPr>
            <a:r>
              <a:rPr lang="en-US" dirty="0"/>
              <a:t>2. The element to be search is not present in the list</a:t>
            </a:r>
          </a:p>
          <a:p>
            <a:pPr fontAlgn="base">
              <a:buNone/>
            </a:pPr>
            <a:endParaRPr lang="en-US" dirty="0"/>
          </a:p>
          <a:p>
            <a:pPr fontAlgn="base">
              <a:buNone/>
            </a:pPr>
            <a:r>
              <a:rPr lang="en-US" dirty="0"/>
              <a:t>In both cases, the maximum number of comparisons take place in Linear Search which is equal to N comparisons.</a:t>
            </a:r>
          </a:p>
          <a:p>
            <a:pPr fontAlgn="base">
              <a:buNone/>
            </a:pPr>
            <a:endParaRPr lang="en-US" dirty="0"/>
          </a:p>
          <a:p>
            <a:pPr fontAlgn="base">
              <a:buNone/>
            </a:pPr>
            <a:r>
              <a:rPr lang="en-US" dirty="0"/>
              <a:t>Hence, the Worst Case Time Complexity of Linear Search is 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Case</a:t>
            </a:r>
            <a:endParaRPr lang="en-US" dirty="0"/>
          </a:p>
        </p:txBody>
      </p:sp>
      <p:sp>
        <p:nvSpPr>
          <p:cNvPr id="3" name="Content Placeholder 2"/>
          <p:cNvSpPr>
            <a:spLocks noGrp="1"/>
          </p:cNvSpPr>
          <p:nvPr>
            <p:ph idx="1"/>
          </p:nvPr>
        </p:nvSpPr>
        <p:spPr/>
        <p:txBody>
          <a:bodyPr/>
          <a:lstStyle/>
          <a:p>
            <a:pPr fontAlgn="base">
              <a:buNone/>
            </a:pPr>
            <a:r>
              <a:rPr lang="en-US" dirty="0"/>
              <a:t>The Best Case will take place if: The element to be search is on the first index.</a:t>
            </a:r>
          </a:p>
          <a:p>
            <a:pPr fontAlgn="base">
              <a:buNone/>
            </a:pPr>
            <a:endParaRPr lang="en-US" dirty="0"/>
          </a:p>
          <a:p>
            <a:pPr fontAlgn="base">
              <a:buNone/>
            </a:pPr>
            <a:r>
              <a:rPr lang="en-US" dirty="0"/>
              <a:t>The number of comparisons in this case is 1. Therefore, Best Case Time Complexity of Linear Search is O(1).</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fontAlgn="base">
              <a:buNone/>
            </a:pPr>
            <a:r>
              <a:rPr lang="en-US" dirty="0"/>
              <a:t>Let there be N distinct numbers: a1, a2, ..., a(N-1), </a:t>
            </a:r>
            <a:r>
              <a:rPr lang="en-US" dirty="0" err="1"/>
              <a:t>aN.</a:t>
            </a:r>
            <a:r>
              <a:rPr lang="en-US" dirty="0"/>
              <a:t> </a:t>
            </a:r>
          </a:p>
          <a:p>
            <a:pPr fontAlgn="base">
              <a:buNone/>
            </a:pPr>
            <a:endParaRPr lang="en-US" dirty="0"/>
          </a:p>
          <a:p>
            <a:pPr fontAlgn="base">
              <a:buNone/>
            </a:pPr>
            <a:r>
              <a:rPr lang="en-US" dirty="0"/>
              <a:t>We need to find element P.</a:t>
            </a:r>
          </a:p>
          <a:p>
            <a:pPr fontAlgn="base">
              <a:buNone/>
            </a:pPr>
            <a:endParaRPr lang="en-US" dirty="0"/>
          </a:p>
          <a:p>
            <a:pPr fontAlgn="base">
              <a:buNone/>
            </a:pPr>
            <a:r>
              <a:rPr lang="en-US" dirty="0"/>
              <a:t>There are two cases:</a:t>
            </a:r>
          </a:p>
          <a:p>
            <a:pPr fontAlgn="base">
              <a:buNone/>
            </a:pPr>
            <a:r>
              <a:rPr lang="en-US" dirty="0"/>
              <a:t>Case 1: The element P can be in N distinct indexes from 0 to N-1.</a:t>
            </a:r>
          </a:p>
          <a:p>
            <a:pPr fontAlgn="base">
              <a:buNone/>
            </a:pPr>
            <a:r>
              <a:rPr lang="en-US" dirty="0"/>
              <a:t>Case 2: There will be a case when the element P is not present in the list.</a:t>
            </a:r>
          </a:p>
          <a:p>
            <a:pPr fontAlgn="base">
              <a:buNone/>
            </a:pPr>
            <a:endParaRPr lang="en-US" dirty="0"/>
          </a:p>
          <a:p>
            <a:pPr fontAlgn="base">
              <a:buNone/>
            </a:pPr>
            <a:r>
              <a:rPr lang="en-US" dirty="0"/>
              <a:t>There are N case 1 and 1 case 2. So, there are N+1 distinct cases to consider in total.</a:t>
            </a:r>
          </a:p>
          <a:p>
            <a:pPr fontAlgn="base">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 </a:t>
            </a:r>
            <a:r>
              <a:rPr lang="en-IN" dirty="0" err="1"/>
              <a:t>Contd</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fontAlgn="base">
              <a:buNone/>
            </a:pPr>
            <a:r>
              <a:rPr lang="en-US" dirty="0"/>
              <a:t>If element P is in index K, then Linear Search will do K+1 comparisons.</a:t>
            </a:r>
          </a:p>
          <a:p>
            <a:pPr fontAlgn="base">
              <a:buNone/>
            </a:pPr>
            <a:r>
              <a:rPr lang="en-US" dirty="0"/>
              <a:t>Number of comparisons for all cases in case 1 = Comparisons if element is in index 0 + Comparisons if element is in index 1 + ... + Comparisons if element is in index N-1</a:t>
            </a:r>
            <a:br>
              <a:rPr lang="en-US" dirty="0"/>
            </a:br>
            <a:r>
              <a:rPr lang="en-US" dirty="0"/>
              <a:t>= 1 + 2 + ... + N</a:t>
            </a:r>
            <a:br>
              <a:rPr lang="en-US" dirty="0"/>
            </a:br>
            <a:r>
              <a:rPr lang="en-US" dirty="0"/>
              <a:t>= N * (N+1) / 2 comparisons</a:t>
            </a:r>
          </a:p>
          <a:p>
            <a:pPr fontAlgn="base">
              <a:buNone/>
            </a:pPr>
            <a:endParaRPr lang="en-US" dirty="0"/>
          </a:p>
          <a:p>
            <a:pPr fontAlgn="base">
              <a:buNone/>
            </a:pPr>
            <a:r>
              <a:rPr lang="en-US" dirty="0"/>
              <a:t>If element P is not in the list, then Linear Search will do N comparisons.</a:t>
            </a:r>
          </a:p>
          <a:p>
            <a:pPr fontAlgn="base">
              <a:buNone/>
            </a:pPr>
            <a:r>
              <a:rPr lang="en-US" dirty="0"/>
              <a:t>Number of comparisons for all cases in case 2 = N</a:t>
            </a:r>
          </a:p>
          <a:p>
            <a:pPr fontAlgn="base">
              <a:buNone/>
            </a:pPr>
            <a:endParaRPr lang="en-US" dirty="0"/>
          </a:p>
          <a:p>
            <a:pPr fontAlgn="base">
              <a:buNone/>
            </a:pPr>
            <a:r>
              <a:rPr lang="en-US" dirty="0"/>
              <a:t>Therefore, total number of comparisons for all N+1 cases = N * (N+1) / 2 + N</a:t>
            </a:r>
          </a:p>
          <a:p>
            <a:pPr fontAlgn="base">
              <a:buNone/>
            </a:pPr>
            <a:r>
              <a:rPr lang="en-US" dirty="0"/>
              <a:t>= N * ((N+1)/2 + 1)</a:t>
            </a:r>
          </a:p>
          <a:p>
            <a:pPr fontAlgn="base">
              <a:buNone/>
            </a:pPr>
            <a:endParaRPr lang="en-US" dirty="0"/>
          </a:p>
          <a:p>
            <a:pPr fontAlgn="base">
              <a:buNone/>
            </a:pPr>
            <a:r>
              <a:rPr lang="en-US" dirty="0"/>
              <a:t>Average number of comparisons = ( N * ((N+1)/2 + 1) ) / (N+1)</a:t>
            </a:r>
          </a:p>
          <a:p>
            <a:pPr fontAlgn="base">
              <a:buNone/>
            </a:pPr>
            <a:r>
              <a:rPr lang="en-US" dirty="0"/>
              <a:t>= N/2 + N/(N+1)</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Space Complexity</a:t>
            </a:r>
            <a:endParaRPr lang="en-US" dirty="0"/>
          </a:p>
        </p:txBody>
      </p:sp>
      <p:sp>
        <p:nvSpPr>
          <p:cNvPr id="3" name="Content Placeholder 2"/>
          <p:cNvSpPr>
            <a:spLocks noGrp="1"/>
          </p:cNvSpPr>
          <p:nvPr>
            <p:ph idx="1"/>
          </p:nvPr>
        </p:nvSpPr>
        <p:spPr/>
        <p:txBody>
          <a:bodyPr/>
          <a:lstStyle/>
          <a:p>
            <a:pPr>
              <a:buNone/>
            </a:pPr>
            <a:r>
              <a:rPr lang="en-US" dirty="0"/>
              <a:t>As the amount of extra data in Linear Search is fixed, the Space Complexity is O(1).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Search</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buNone/>
            </a:pPr>
            <a:r>
              <a:rPr lang="en-US" dirty="0" err="1"/>
              <a:t>int</a:t>
            </a:r>
            <a:r>
              <a:rPr lang="en-US" dirty="0"/>
              <a:t> </a:t>
            </a:r>
            <a:r>
              <a:rPr lang="en-US" dirty="0" err="1"/>
              <a:t>binarySearch</a:t>
            </a:r>
            <a:r>
              <a:rPr lang="en-US" dirty="0"/>
              <a:t>(</a:t>
            </a:r>
            <a:r>
              <a:rPr lang="en-US" dirty="0" err="1"/>
              <a:t>int</a:t>
            </a:r>
            <a:r>
              <a:rPr lang="en-US" dirty="0"/>
              <a:t>[] A, </a:t>
            </a:r>
            <a:r>
              <a:rPr lang="en-US" dirty="0" err="1"/>
              <a:t>int</a:t>
            </a:r>
            <a:r>
              <a:rPr lang="en-US" dirty="0"/>
              <a:t> x) { </a:t>
            </a:r>
          </a:p>
          <a:p>
            <a:pPr>
              <a:buNone/>
            </a:pPr>
            <a:r>
              <a:rPr lang="en-US" dirty="0"/>
              <a:t>	</a:t>
            </a:r>
            <a:r>
              <a:rPr lang="en-US" dirty="0" err="1"/>
              <a:t>int</a:t>
            </a:r>
            <a:r>
              <a:rPr lang="en-US" dirty="0"/>
              <a:t> low = 0, high = </a:t>
            </a:r>
            <a:r>
              <a:rPr lang="en-US" dirty="0" err="1"/>
              <a:t>A.length</a:t>
            </a:r>
            <a:r>
              <a:rPr lang="en-US" dirty="0"/>
              <a:t> - 1; </a:t>
            </a:r>
          </a:p>
          <a:p>
            <a:pPr>
              <a:buNone/>
            </a:pPr>
            <a:r>
              <a:rPr lang="en-US" dirty="0"/>
              <a:t>	while (low &lt;= high) { </a:t>
            </a:r>
          </a:p>
          <a:p>
            <a:pPr>
              <a:buNone/>
            </a:pPr>
            <a:r>
              <a:rPr lang="en-US" dirty="0"/>
              <a:t>		</a:t>
            </a:r>
            <a:r>
              <a:rPr lang="en-US" dirty="0" err="1"/>
              <a:t>int</a:t>
            </a:r>
            <a:r>
              <a:rPr lang="en-US" dirty="0"/>
              <a:t> mid = (low + high) / 2; </a:t>
            </a:r>
          </a:p>
          <a:p>
            <a:pPr>
              <a:buNone/>
            </a:pPr>
            <a:r>
              <a:rPr lang="en-US" dirty="0"/>
              <a:t>		if (x == A[mid]) { </a:t>
            </a:r>
          </a:p>
          <a:p>
            <a:pPr>
              <a:buNone/>
            </a:pPr>
            <a:r>
              <a:rPr lang="en-US" dirty="0"/>
              <a:t>			return mid; </a:t>
            </a:r>
          </a:p>
          <a:p>
            <a:pPr>
              <a:buNone/>
            </a:pPr>
            <a:r>
              <a:rPr lang="en-US" dirty="0"/>
              <a:t>		} </a:t>
            </a:r>
          </a:p>
          <a:p>
            <a:pPr>
              <a:buNone/>
            </a:pPr>
            <a:r>
              <a:rPr lang="en-US" dirty="0"/>
              <a:t>		else if (x &lt; A[mid]) { </a:t>
            </a:r>
          </a:p>
          <a:p>
            <a:pPr>
              <a:buNone/>
            </a:pPr>
            <a:r>
              <a:rPr lang="en-US" dirty="0"/>
              <a:t>			high = mid - 1; </a:t>
            </a:r>
          </a:p>
          <a:p>
            <a:pPr>
              <a:buNone/>
            </a:pPr>
            <a:r>
              <a:rPr lang="en-US" dirty="0"/>
              <a:t>		} </a:t>
            </a:r>
          </a:p>
          <a:p>
            <a:pPr>
              <a:buNone/>
            </a:pPr>
            <a:r>
              <a:rPr lang="en-US" dirty="0"/>
              <a:t>		else { </a:t>
            </a:r>
          </a:p>
          <a:p>
            <a:pPr>
              <a:buNone/>
            </a:pPr>
            <a:r>
              <a:rPr lang="en-US" dirty="0"/>
              <a:t>			low = mid + 1; </a:t>
            </a:r>
          </a:p>
          <a:p>
            <a:pPr>
              <a:buNone/>
            </a:pPr>
            <a:r>
              <a:rPr lang="en-US" dirty="0"/>
              <a:t>		} </a:t>
            </a:r>
          </a:p>
          <a:p>
            <a:pPr>
              <a:buNone/>
            </a:pPr>
            <a:r>
              <a:rPr lang="en-US" dirty="0"/>
              <a:t>	} </a:t>
            </a:r>
          </a:p>
          <a:p>
            <a:pPr>
              <a:buNone/>
            </a:pPr>
            <a:r>
              <a:rPr lang="en-US" dirty="0"/>
              <a:t>	return -1; </a:t>
            </a:r>
          </a:p>
          <a:p>
            <a:pPr>
              <a:buNone/>
            </a:pP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 Case</a:t>
            </a: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dirty="0"/>
              <a:t>The worst case of Binary Search occurs when: The element is to search is in the first index or last index</a:t>
            </a:r>
          </a:p>
          <a:p>
            <a:pPr fontAlgn="base">
              <a:buNone/>
            </a:pPr>
            <a:endParaRPr lang="en-US" dirty="0"/>
          </a:p>
          <a:p>
            <a:pPr fontAlgn="base">
              <a:buNone/>
            </a:pPr>
            <a:r>
              <a:rPr lang="en-US" dirty="0"/>
              <a:t>In this case, the total number of comparisons required is </a:t>
            </a:r>
            <a:r>
              <a:rPr lang="en-US" dirty="0" err="1"/>
              <a:t>logN</a:t>
            </a:r>
            <a:r>
              <a:rPr lang="en-US" dirty="0"/>
              <a:t> comparisons.</a:t>
            </a:r>
          </a:p>
          <a:p>
            <a:pPr fontAlgn="base">
              <a:buNone/>
            </a:pPr>
            <a:endParaRPr lang="en-US" dirty="0"/>
          </a:p>
          <a:p>
            <a:pPr fontAlgn="base">
              <a:buNone/>
            </a:pPr>
            <a:r>
              <a:rPr lang="en-US" dirty="0"/>
              <a:t>Therefore, Worst Case Time Complexity of Binary Search is O(</a:t>
            </a:r>
            <a:r>
              <a:rPr lang="en-US" dirty="0" err="1"/>
              <a:t>logN</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Case</a:t>
            </a:r>
            <a:endParaRPr lang="en-US" dirty="0"/>
          </a:p>
        </p:txBody>
      </p:sp>
      <p:sp>
        <p:nvSpPr>
          <p:cNvPr id="3" name="Content Placeholder 2"/>
          <p:cNvSpPr>
            <a:spLocks noGrp="1"/>
          </p:cNvSpPr>
          <p:nvPr>
            <p:ph idx="1"/>
          </p:nvPr>
        </p:nvSpPr>
        <p:spPr/>
        <p:txBody>
          <a:bodyPr>
            <a:normAutofit lnSpcReduction="10000"/>
          </a:bodyPr>
          <a:lstStyle/>
          <a:p>
            <a:pPr fontAlgn="base">
              <a:buNone/>
            </a:pPr>
            <a:r>
              <a:rPr lang="en-US" dirty="0"/>
              <a:t>The best case of Binary Search occurs when: The element to be search is in the middle of the list</a:t>
            </a:r>
          </a:p>
          <a:p>
            <a:pPr fontAlgn="base">
              <a:buNone/>
            </a:pPr>
            <a:endParaRPr lang="en-US" dirty="0"/>
          </a:p>
          <a:p>
            <a:pPr fontAlgn="base">
              <a:buNone/>
            </a:pPr>
            <a:r>
              <a:rPr lang="en-US" dirty="0"/>
              <a:t>In this case, the element is found in the first step itself and this involves 1 comparison.</a:t>
            </a:r>
          </a:p>
          <a:p>
            <a:pPr fontAlgn="base">
              <a:buNone/>
            </a:pPr>
            <a:endParaRPr lang="en-US" dirty="0"/>
          </a:p>
          <a:p>
            <a:pPr fontAlgn="base">
              <a:buNone/>
            </a:pPr>
            <a:r>
              <a:rPr lang="en-US" dirty="0"/>
              <a:t>Therefore, Best Case Time Complexity of Binary Search is O(1).</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fontAlgn="base">
              <a:buNone/>
            </a:pPr>
            <a:r>
              <a:rPr lang="en-US" dirty="0"/>
              <a:t>Let there be N distinct numbers: a1, a2, ..., a(N-1), </a:t>
            </a:r>
            <a:r>
              <a:rPr lang="en-US" dirty="0" err="1"/>
              <a:t>aN.</a:t>
            </a:r>
            <a:r>
              <a:rPr lang="en-US" dirty="0"/>
              <a:t> We need to find element P.</a:t>
            </a:r>
          </a:p>
          <a:p>
            <a:pPr fontAlgn="base">
              <a:buNone/>
            </a:pPr>
            <a:endParaRPr lang="en-US" dirty="0"/>
          </a:p>
          <a:p>
            <a:pPr fontAlgn="base">
              <a:buNone/>
            </a:pPr>
            <a:r>
              <a:rPr lang="en-US" dirty="0"/>
              <a:t>There are two cases:</a:t>
            </a:r>
          </a:p>
          <a:p>
            <a:pPr fontAlgn="base">
              <a:buNone/>
            </a:pPr>
            <a:r>
              <a:rPr lang="en-US" dirty="0"/>
              <a:t>Case 1: The element P can be in N distinct indexes from 0 to N-1.</a:t>
            </a:r>
          </a:p>
          <a:p>
            <a:pPr fontAlgn="base">
              <a:buNone/>
            </a:pPr>
            <a:r>
              <a:rPr lang="en-US" dirty="0"/>
              <a:t>Case 2: There will be a case when the element P is not present in the list.</a:t>
            </a:r>
          </a:p>
          <a:p>
            <a:pPr fontAlgn="base">
              <a:buNone/>
            </a:pPr>
            <a:endParaRPr lang="en-US" dirty="0"/>
          </a:p>
          <a:p>
            <a:pPr fontAlgn="base">
              <a:buNone/>
            </a:pPr>
            <a:r>
              <a:rPr lang="en-US" dirty="0"/>
              <a:t>There are N case 1 and 1 case 2. So, there are N+1 distinct cases to consider in total.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is better?</a:t>
            </a:r>
          </a:p>
        </p:txBody>
      </p:sp>
      <p:sp>
        <p:nvSpPr>
          <p:cNvPr id="3" name="Content Placeholder 2"/>
          <p:cNvSpPr>
            <a:spLocks noGrp="1"/>
          </p:cNvSpPr>
          <p:nvPr>
            <p:ph idx="1"/>
          </p:nvPr>
        </p:nvSpPr>
        <p:spPr/>
        <p:txBody>
          <a:bodyPr/>
          <a:lstStyle/>
          <a:p>
            <a:r>
              <a:rPr lang="en-US" dirty="0"/>
              <a:t>Given two algorithms for a task, how do we find out which one is better?</a:t>
            </a:r>
          </a:p>
          <a:p>
            <a:r>
              <a:rPr lang="en-US" dirty="0"/>
              <a:t>Okay. Implement both the algorithms and run the two programs on your computer and see which one takes less time.</a:t>
            </a:r>
          </a:p>
          <a:p>
            <a:r>
              <a:rPr lang="en-US" dirty="0"/>
              <a:t>Will the evaluation be absolute?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 Contd.</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fontAlgn="base">
              <a:buNone/>
            </a:pPr>
            <a:r>
              <a:rPr lang="en-US" dirty="0"/>
              <a:t>The element at index N/2 can be found in 1 comparison as Binary Search starts from middle.</a:t>
            </a:r>
          </a:p>
          <a:p>
            <a:pPr fontAlgn="base">
              <a:buNone/>
            </a:pPr>
            <a:endParaRPr lang="en-US" dirty="0"/>
          </a:p>
          <a:p>
            <a:pPr fontAlgn="base">
              <a:buNone/>
            </a:pPr>
            <a:r>
              <a:rPr lang="en-US" dirty="0"/>
              <a:t>Similarly, in the 2nd comparisons, elements at index N/4 and 3N/4 are compared based on the result of 1st comparison.</a:t>
            </a:r>
          </a:p>
          <a:p>
            <a:pPr fontAlgn="base">
              <a:buNone/>
            </a:pPr>
            <a:endParaRPr lang="en-US" dirty="0"/>
          </a:p>
          <a:p>
            <a:pPr fontAlgn="base">
              <a:buNone/>
            </a:pPr>
            <a:r>
              <a:rPr lang="en-US" dirty="0"/>
              <a:t>On this line, in the 3rd comparison, elements at index N/8, 3N/8, 5N/8, 7N/8 are compared based on the result of 2nd comparison.</a:t>
            </a:r>
          </a:p>
          <a:p>
            <a:pPr fontAlgn="base">
              <a:buNone/>
            </a:pPr>
            <a:endParaRPr lang="en-US" dirty="0"/>
          </a:p>
          <a:p>
            <a:pPr fontAlgn="base">
              <a:buNone/>
            </a:pPr>
            <a:r>
              <a:rPr lang="en-US" dirty="0"/>
              <a:t>Based on this, we know that:</a:t>
            </a:r>
          </a:p>
          <a:p>
            <a:pPr fontAlgn="base"/>
            <a:r>
              <a:rPr lang="en-US" dirty="0"/>
              <a:t>Elements requiring 1 comparison: 1</a:t>
            </a:r>
          </a:p>
          <a:p>
            <a:pPr fontAlgn="base"/>
            <a:r>
              <a:rPr lang="en-US" dirty="0"/>
              <a:t>Elements requiring 2 comparisons: 2</a:t>
            </a:r>
          </a:p>
          <a:p>
            <a:pPr fontAlgn="base"/>
            <a:r>
              <a:rPr lang="en-US" dirty="0"/>
              <a:t>Elements requiring 3 comparisons: 4</a:t>
            </a:r>
          </a:p>
          <a:p>
            <a:pPr fontAlgn="base">
              <a:buNone/>
            </a:pPr>
            <a:endParaRPr lang="en-US" dirty="0"/>
          </a:p>
          <a:p>
            <a:pPr fontAlgn="base">
              <a:buNone/>
            </a:pPr>
            <a:r>
              <a:rPr lang="en-US" dirty="0"/>
              <a:t>Therefore, Elements requiring I comparisons: 2^(I-1)</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 Contd.</a:t>
            </a:r>
            <a:endParaRPr lang="en-US"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a:buNone/>
            </a:pPr>
            <a:r>
              <a:rPr lang="en-US" dirty="0"/>
              <a:t>The maximum number of comparisons = Number of times N is divided by 2 so that result is 1 = Comparisons to reach 1st element = </a:t>
            </a:r>
            <a:r>
              <a:rPr lang="en-US" dirty="0" err="1"/>
              <a:t>logN</a:t>
            </a:r>
            <a:r>
              <a:rPr lang="en-US" dirty="0"/>
              <a:t> comparisons</a:t>
            </a:r>
          </a:p>
          <a:p>
            <a:pPr>
              <a:buNone/>
            </a:pPr>
            <a:r>
              <a:rPr lang="en-US" dirty="0"/>
              <a:t>I can vary from 0 to </a:t>
            </a:r>
            <a:r>
              <a:rPr lang="en-US" dirty="0" err="1"/>
              <a:t>logN</a:t>
            </a:r>
            <a:endParaRPr lang="en-US" dirty="0"/>
          </a:p>
          <a:p>
            <a:pPr fontAlgn="base">
              <a:buNone/>
            </a:pPr>
            <a:endParaRPr lang="en-US" dirty="0"/>
          </a:p>
          <a:p>
            <a:pPr fontAlgn="base">
              <a:buNone/>
            </a:pPr>
            <a:r>
              <a:rPr lang="en-US" dirty="0"/>
              <a:t>Total number of comparisons = 1 * (Elements requiring 1 comparison) + 2 * (Elements requiring 2 comparisons) + ... + </a:t>
            </a:r>
            <a:r>
              <a:rPr lang="en-US" dirty="0" err="1"/>
              <a:t>logN</a:t>
            </a:r>
            <a:r>
              <a:rPr lang="en-US" dirty="0"/>
              <a:t> * (Elements requiring </a:t>
            </a:r>
            <a:r>
              <a:rPr lang="en-US" dirty="0" err="1"/>
              <a:t>logN</a:t>
            </a:r>
            <a:r>
              <a:rPr lang="en-US" dirty="0"/>
              <a:t> comparisons)</a:t>
            </a:r>
          </a:p>
          <a:p>
            <a:pPr fontAlgn="base">
              <a:buNone/>
            </a:pPr>
            <a:endParaRPr lang="en-US" dirty="0"/>
          </a:p>
          <a:p>
            <a:pPr fontAlgn="base">
              <a:buNone/>
            </a:pPr>
            <a:r>
              <a:rPr lang="en-US" dirty="0"/>
              <a:t>Total number of comparisons = 1 * (1) + 2 * (2) + 3 * (4) + ... + </a:t>
            </a:r>
            <a:r>
              <a:rPr lang="en-US" dirty="0" err="1"/>
              <a:t>logN</a:t>
            </a:r>
            <a:r>
              <a:rPr lang="en-US" dirty="0"/>
              <a:t> * (2^(logN-1))</a:t>
            </a:r>
          </a:p>
          <a:p>
            <a:pPr fontAlgn="base">
              <a:buNone/>
            </a:pPr>
            <a:r>
              <a:rPr lang="en-US" dirty="0"/>
              <a:t>= 1 + 4 + 12 + 32 + ... = 2^logN * (</a:t>
            </a:r>
            <a:r>
              <a:rPr lang="en-US" dirty="0" err="1"/>
              <a:t>logN</a:t>
            </a:r>
            <a:r>
              <a:rPr lang="en-US" dirty="0"/>
              <a:t> - 1) + 1</a:t>
            </a:r>
          </a:p>
          <a:p>
            <a:pPr fontAlgn="base">
              <a:buNone/>
            </a:pPr>
            <a:r>
              <a:rPr lang="en-US" dirty="0"/>
              <a:t>= N * (</a:t>
            </a:r>
            <a:r>
              <a:rPr lang="en-US" dirty="0" err="1"/>
              <a:t>logN</a:t>
            </a:r>
            <a:r>
              <a:rPr lang="en-US" dirty="0"/>
              <a:t> - 1) + 1</a:t>
            </a:r>
          </a:p>
          <a:p>
            <a:pPr fontAlgn="base">
              <a:buNone/>
            </a:pPr>
            <a:endParaRPr lang="en-US" dirty="0"/>
          </a:p>
          <a:p>
            <a:pPr fontAlgn="base">
              <a:buNone/>
            </a:pPr>
            <a:r>
              <a:rPr lang="en-US" dirty="0"/>
              <a:t>Total number of cases = N+1</a:t>
            </a:r>
          </a:p>
          <a:p>
            <a:pPr fontAlgn="base">
              <a:buNone/>
            </a:pPr>
            <a:endParaRPr lang="en-US" dirty="0"/>
          </a:p>
          <a:p>
            <a:pPr fontAlgn="base">
              <a:buNone/>
            </a:pPr>
            <a:r>
              <a:rPr lang="en-US" dirty="0"/>
              <a:t>Therefore, average number of comparisons = ( N * (</a:t>
            </a:r>
            <a:r>
              <a:rPr lang="en-US" dirty="0" err="1"/>
              <a:t>logN</a:t>
            </a:r>
            <a:r>
              <a:rPr lang="en-US" dirty="0"/>
              <a:t> - 1) + 1 ) / (N+1)</a:t>
            </a:r>
          </a:p>
          <a:p>
            <a:pPr fontAlgn="base">
              <a:buNone/>
            </a:pPr>
            <a:endParaRPr lang="en-US" dirty="0"/>
          </a:p>
          <a:p>
            <a:pPr fontAlgn="base">
              <a:buNone/>
            </a:pPr>
            <a:r>
              <a:rPr lang="en-US" dirty="0"/>
              <a:t>The dominant term is N * </a:t>
            </a:r>
            <a:r>
              <a:rPr lang="en-US" dirty="0" err="1"/>
              <a:t>logN</a:t>
            </a:r>
            <a:r>
              <a:rPr lang="en-US" dirty="0"/>
              <a:t> / (N+1) which is approximately </a:t>
            </a:r>
            <a:r>
              <a:rPr lang="en-US" dirty="0" err="1"/>
              <a:t>logN</a:t>
            </a:r>
            <a:r>
              <a:rPr lang="en-US" dirty="0"/>
              <a:t>. Therefore, Average Case Time Complexity of Binary Search is O(</a:t>
            </a:r>
            <a:r>
              <a:rPr lang="en-US" dirty="0" err="1"/>
              <a:t>logN</a:t>
            </a:r>
            <a:r>
              <a:rPr lang="en-US" dirty="0"/>
              <a: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Selection Sort</a:t>
            </a:r>
            <a:endParaRPr lang="en-US" dirty="0"/>
          </a:p>
        </p:txBody>
      </p:sp>
      <p:sp>
        <p:nvSpPr>
          <p:cNvPr id="3" name="Content Placeholder 2"/>
          <p:cNvSpPr>
            <a:spLocks noGrp="1"/>
          </p:cNvSpPr>
          <p:nvPr>
            <p:ph idx="1"/>
          </p:nvPr>
        </p:nvSpPr>
        <p:spPr/>
        <p:txBody>
          <a:bodyPr>
            <a:normAutofit fontScale="62500" lnSpcReduction="20000"/>
          </a:bodyPr>
          <a:lstStyle/>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void </a:t>
            </a:r>
            <a:r>
              <a:rPr lang="en-US" altLang="ko-KR" dirty="0" err="1">
                <a:latin typeface="Courier New" panose="02070309020205020404" pitchFamily="49" charset="0"/>
                <a:ea typeface="굴림" panose="020B0600000101010101" pitchFamily="34" charset="-127"/>
                <a:cs typeface="Courier New" panose="02070309020205020404" pitchFamily="49" charset="0"/>
              </a:rPr>
              <a:t>selectionSort</a:t>
            </a:r>
            <a:r>
              <a:rPr lang="en-US" altLang="ko-KR" dirty="0">
                <a:latin typeface="Courier New" panose="02070309020205020404" pitchFamily="49" charset="0"/>
                <a:ea typeface="굴림" panose="020B0600000101010101" pitchFamily="34" charset="-127"/>
                <a:cs typeface="Courier New" panose="02070309020205020404" pitchFamily="49" charset="0"/>
              </a:rPr>
              <a:t>(</a:t>
            </a:r>
            <a:r>
              <a:rPr lang="en-US" altLang="ko-KR" dirty="0" err="1">
                <a:latin typeface="Courier New" panose="02070309020205020404" pitchFamily="49" charset="0"/>
                <a:ea typeface="굴림" panose="020B0600000101010101" pitchFamily="34" charset="-127"/>
                <a:cs typeface="Courier New" panose="02070309020205020404" pitchFamily="49" charset="0"/>
              </a:rPr>
              <a:t>int</a:t>
            </a:r>
            <a:r>
              <a:rPr lang="en-US" altLang="ko-KR" dirty="0">
                <a:latin typeface="Courier New" panose="02070309020205020404" pitchFamily="49" charset="0"/>
                <a:ea typeface="굴림" panose="020B0600000101010101" pitchFamily="34" charset="-127"/>
                <a:cs typeface="Courier New" panose="02070309020205020404" pitchFamily="49" charset="0"/>
              </a:rPr>
              <a:t> numbers[], </a:t>
            </a:r>
            <a:r>
              <a:rPr lang="en-US" altLang="ko-KR" dirty="0" err="1">
                <a:latin typeface="Courier New" panose="02070309020205020404" pitchFamily="49" charset="0"/>
                <a:ea typeface="굴림" panose="020B0600000101010101" pitchFamily="34" charset="-127"/>
                <a:cs typeface="Courier New" panose="02070309020205020404" pitchFamily="49" charset="0"/>
              </a:rPr>
              <a:t>int</a:t>
            </a:r>
            <a:r>
              <a:rPr lang="en-US" altLang="ko-KR" dirty="0">
                <a:latin typeface="Courier New" panose="02070309020205020404" pitchFamily="49" charset="0"/>
                <a:ea typeface="굴림" panose="020B0600000101010101" pitchFamily="34" charset="-127"/>
                <a:cs typeface="Courier New" panose="02070309020205020404" pitchFamily="49" charset="0"/>
              </a:rPr>
              <a:t> </a:t>
            </a:r>
            <a:r>
              <a:rPr lang="en-US" altLang="ko-KR" dirty="0" err="1">
                <a:latin typeface="Courier New" panose="02070309020205020404" pitchFamily="49" charset="0"/>
                <a:ea typeface="굴림" panose="020B0600000101010101" pitchFamily="34" charset="-127"/>
                <a:cs typeface="Courier New" panose="02070309020205020404" pitchFamily="49" charset="0"/>
              </a:rPr>
              <a:t>array_size</a:t>
            </a:r>
            <a:r>
              <a:rPr lang="en-US" altLang="ko-KR" dirty="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a:t>
            </a:r>
            <a:r>
              <a:rPr lang="en-US" altLang="ko-KR" dirty="0" err="1">
                <a:latin typeface="Courier New" panose="02070309020205020404" pitchFamily="49" charset="0"/>
                <a:ea typeface="굴림" panose="020B0600000101010101" pitchFamily="34" charset="-127"/>
                <a:cs typeface="Courier New" panose="02070309020205020404" pitchFamily="49" charset="0"/>
              </a:rPr>
              <a:t>int</a:t>
            </a:r>
            <a:r>
              <a:rPr lang="en-US" altLang="ko-KR" dirty="0">
                <a:latin typeface="Courier New" panose="02070309020205020404" pitchFamily="49" charset="0"/>
                <a:ea typeface="굴림" panose="020B0600000101010101" pitchFamily="34" charset="-127"/>
                <a:cs typeface="Courier New" panose="02070309020205020404" pitchFamily="49" charset="0"/>
              </a:rPr>
              <a:t> </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j, T, min, count;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for (</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 0; </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&lt; </a:t>
            </a:r>
            <a:r>
              <a:rPr lang="en-US" altLang="ko-KR" dirty="0" err="1">
                <a:latin typeface="Courier New" panose="02070309020205020404" pitchFamily="49" charset="0"/>
                <a:ea typeface="굴림" panose="020B0600000101010101" pitchFamily="34" charset="-127"/>
                <a:cs typeface="Courier New" panose="02070309020205020404" pitchFamily="49" charset="0"/>
              </a:rPr>
              <a:t>array_size</a:t>
            </a:r>
            <a:r>
              <a:rPr lang="en-US" altLang="ko-KR" dirty="0">
                <a:latin typeface="Courier New" panose="02070309020205020404" pitchFamily="49" charset="0"/>
                <a:ea typeface="굴림" panose="020B0600000101010101" pitchFamily="34" charset="-127"/>
                <a:cs typeface="Courier New" panose="02070309020205020404" pitchFamily="49" charset="0"/>
              </a:rPr>
              <a:t>; </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min = </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for (j = </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+ 1; j &lt; </a:t>
            </a:r>
            <a:r>
              <a:rPr lang="en-US" altLang="ko-KR" dirty="0" err="1">
                <a:latin typeface="Courier New" panose="02070309020205020404" pitchFamily="49" charset="0"/>
                <a:ea typeface="굴림" panose="020B0600000101010101" pitchFamily="34" charset="-127"/>
                <a:cs typeface="Courier New" panose="02070309020205020404" pitchFamily="49" charset="0"/>
              </a:rPr>
              <a:t>array_size</a:t>
            </a:r>
            <a:r>
              <a:rPr lang="en-US" altLang="ko-KR" dirty="0">
                <a:latin typeface="Courier New" panose="02070309020205020404" pitchFamily="49" charset="0"/>
                <a:ea typeface="굴림" panose="020B0600000101010101" pitchFamily="34" charset="-127"/>
                <a:cs typeface="Courier New" panose="02070309020205020404" pitchFamily="49" charset="0"/>
              </a:rPr>
              <a:t>; j++)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if (numbers[j] &lt; numbers[min])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min = j;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T = numbers[min];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numbers[min] = numbers[</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numbers[</a:t>
            </a:r>
            <a:r>
              <a:rPr lang="en-US" altLang="ko-KR" dirty="0" err="1">
                <a:latin typeface="Courier New" panose="02070309020205020404" pitchFamily="49" charset="0"/>
                <a:ea typeface="굴림" panose="020B0600000101010101" pitchFamily="34" charset="-127"/>
                <a:cs typeface="Courier New" panose="02070309020205020404" pitchFamily="49" charset="0"/>
              </a:rPr>
              <a:t>i</a:t>
            </a:r>
            <a:r>
              <a:rPr lang="en-US" altLang="ko-KR" dirty="0">
                <a:latin typeface="Courier New" panose="02070309020205020404" pitchFamily="49" charset="0"/>
                <a:ea typeface="굴림" panose="020B0600000101010101" pitchFamily="34" charset="-127"/>
                <a:cs typeface="Courier New" panose="02070309020205020404" pitchFamily="49" charset="0"/>
              </a:rPr>
              <a:t>] = T;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    } </a:t>
            </a:r>
          </a:p>
          <a:p>
            <a:pPr>
              <a:buNone/>
              <a:defRPr/>
            </a:pPr>
            <a:r>
              <a:rPr lang="en-US" altLang="ko-KR" dirty="0">
                <a:latin typeface="Courier New" panose="02070309020205020404" pitchFamily="49" charset="0"/>
                <a:ea typeface="굴림" panose="020B0600000101010101" pitchFamily="34" charset="-127"/>
                <a:cs typeface="Courier New" panose="02070309020205020404" pitchFamily="49" charset="0"/>
              </a:rPr>
              <a:t>}</a:t>
            </a:r>
            <a:r>
              <a:rPr lang="en-US" altLang="ko-KR" sz="4000" dirty="0">
                <a:ea typeface="굴림" panose="020B0600000101010101" pitchFamily="34" charset="-127"/>
                <a:cs typeface="Courier New" panose="02070309020205020404" pitchFamily="49" charset="0"/>
              </a:rPr>
              <a:t> </a:t>
            </a:r>
            <a:endParaRPr lang="ko-KR" altLang="en-US" sz="4000" dirty="0">
              <a:ea typeface="굴림" panose="020B0600000101010101" pitchFamily="34" charset="-127"/>
              <a:cs typeface="Courier New" panose="02070309020205020404" pitchFamily="49" charset="0"/>
            </a:endParaRP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 Case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fontAlgn="base">
              <a:buNone/>
            </a:pPr>
            <a:r>
              <a:rPr lang="en-US" dirty="0"/>
              <a:t>The worst case is the case when the array is already sorted (with one swap) but the smallest element is the last element. </a:t>
            </a:r>
          </a:p>
          <a:p>
            <a:pPr fontAlgn="base">
              <a:buNone/>
            </a:pPr>
            <a:endParaRPr lang="en-US" dirty="0"/>
          </a:p>
          <a:p>
            <a:pPr fontAlgn="base">
              <a:buNone/>
            </a:pPr>
            <a:r>
              <a:rPr lang="en-US" dirty="0"/>
              <a:t>For example, if the sorted number as a1, a2, ..., </a:t>
            </a:r>
            <a:r>
              <a:rPr lang="en-US" dirty="0" err="1"/>
              <a:t>aN</a:t>
            </a:r>
            <a:r>
              <a:rPr lang="en-US" dirty="0"/>
              <a:t>, then:</a:t>
            </a:r>
          </a:p>
          <a:p>
            <a:pPr fontAlgn="base">
              <a:buNone/>
            </a:pPr>
            <a:r>
              <a:rPr lang="en-US" dirty="0"/>
              <a:t>	a2, a3, ..., </a:t>
            </a:r>
            <a:r>
              <a:rPr lang="en-US" dirty="0" err="1"/>
              <a:t>aN</a:t>
            </a:r>
            <a:r>
              <a:rPr lang="en-US" dirty="0"/>
              <a:t>, a1 </a:t>
            </a:r>
          </a:p>
          <a:p>
            <a:pPr fontAlgn="base">
              <a:buNone/>
            </a:pPr>
            <a:r>
              <a:rPr lang="en-US" dirty="0"/>
              <a:t>will be the worst case for our particular implementation of Selection Sort.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 Case Contd.</a:t>
            </a:r>
            <a:endParaRPr lang="en-US" dirty="0"/>
          </a:p>
        </p:txBody>
      </p:sp>
      <p:sp>
        <p:nvSpPr>
          <p:cNvPr id="3" name="Content Placeholder 2"/>
          <p:cNvSpPr>
            <a:spLocks noGrp="1"/>
          </p:cNvSpPr>
          <p:nvPr>
            <p:ph idx="1"/>
          </p:nvPr>
        </p:nvSpPr>
        <p:spPr/>
        <p:txBody>
          <a:bodyPr/>
          <a:lstStyle/>
          <a:p>
            <a:pPr fontAlgn="base">
              <a:buNone/>
            </a:pPr>
            <a:r>
              <a:rPr lang="en-US" dirty="0"/>
              <a:t>Hence, the worst case has:</a:t>
            </a:r>
          </a:p>
          <a:p>
            <a:pPr fontAlgn="base"/>
            <a:r>
              <a:rPr lang="en-US" dirty="0"/>
              <a:t>N * (N+1) / 2 comparisons</a:t>
            </a:r>
          </a:p>
          <a:p>
            <a:pPr fontAlgn="base"/>
            <a:r>
              <a:rPr lang="en-US" dirty="0"/>
              <a:t>N swaps</a:t>
            </a:r>
          </a:p>
          <a:p>
            <a:pPr>
              <a:buNone/>
            </a:pPr>
            <a:endParaRPr lang="en-IN" dirty="0"/>
          </a:p>
          <a:p>
            <a:pPr>
              <a:buNone/>
            </a:pPr>
            <a:r>
              <a:rPr lang="en-US" dirty="0"/>
              <a:t>Hence, the time complexity is O(N^2).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Case</a:t>
            </a:r>
            <a:endParaRPr lang="en-US" dirty="0"/>
          </a:p>
        </p:txBody>
      </p:sp>
      <p:sp>
        <p:nvSpPr>
          <p:cNvPr id="3" name="Content Placeholder 2"/>
          <p:cNvSpPr>
            <a:spLocks noGrp="1"/>
          </p:cNvSpPr>
          <p:nvPr>
            <p:ph idx="1"/>
          </p:nvPr>
        </p:nvSpPr>
        <p:spPr/>
        <p:txBody>
          <a:bodyPr/>
          <a:lstStyle/>
          <a:p>
            <a:pPr fontAlgn="base">
              <a:buNone/>
            </a:pPr>
            <a:r>
              <a:rPr lang="en-US" dirty="0"/>
              <a:t>The best case is the case when the array is already sorted. </a:t>
            </a:r>
          </a:p>
          <a:p>
            <a:pPr fontAlgn="base">
              <a:buNone/>
            </a:pPr>
            <a:endParaRPr lang="en-US" dirty="0"/>
          </a:p>
          <a:p>
            <a:pPr fontAlgn="base">
              <a:buNone/>
            </a:pPr>
            <a:r>
              <a:rPr lang="en-US" dirty="0"/>
              <a:t>For example, if the sorted number as a1, a2, ..., </a:t>
            </a:r>
            <a:r>
              <a:rPr lang="en-US" dirty="0" err="1"/>
              <a:t>aN</a:t>
            </a:r>
            <a:r>
              <a:rPr lang="en-US" dirty="0"/>
              <a:t>, then:</a:t>
            </a:r>
          </a:p>
          <a:p>
            <a:pPr fontAlgn="base">
              <a:buNone/>
            </a:pPr>
            <a:r>
              <a:rPr lang="en-US" dirty="0"/>
              <a:t>	a1, a2, a3, ..., </a:t>
            </a:r>
            <a:r>
              <a:rPr lang="en-US" dirty="0" err="1"/>
              <a:t>aN</a:t>
            </a:r>
            <a:r>
              <a:rPr lang="en-US" dirty="0"/>
              <a:t> </a:t>
            </a:r>
          </a:p>
          <a:p>
            <a:pPr fontAlgn="base">
              <a:buNone/>
            </a:pPr>
            <a:r>
              <a:rPr lang="en-US" dirty="0"/>
              <a:t>will be the best case for our particular implementation of Selection Sort.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Case Contd.</a:t>
            </a:r>
            <a:endParaRPr lang="en-US" dirty="0"/>
          </a:p>
        </p:txBody>
      </p:sp>
      <p:sp>
        <p:nvSpPr>
          <p:cNvPr id="3" name="Content Placeholder 2"/>
          <p:cNvSpPr>
            <a:spLocks noGrp="1"/>
          </p:cNvSpPr>
          <p:nvPr>
            <p:ph idx="1"/>
          </p:nvPr>
        </p:nvSpPr>
        <p:spPr/>
        <p:txBody>
          <a:bodyPr/>
          <a:lstStyle/>
          <a:p>
            <a:pPr fontAlgn="base">
              <a:buNone/>
            </a:pPr>
            <a:r>
              <a:rPr lang="en-US" dirty="0"/>
              <a:t>Hence, the best case has:</a:t>
            </a:r>
          </a:p>
          <a:p>
            <a:pPr fontAlgn="base"/>
            <a:r>
              <a:rPr lang="en-US" dirty="0"/>
              <a:t>N * (N+1) / 2 comparisons</a:t>
            </a:r>
          </a:p>
          <a:p>
            <a:pPr fontAlgn="base"/>
            <a:r>
              <a:rPr lang="en-US" dirty="0"/>
              <a:t>0 swaps</a:t>
            </a:r>
          </a:p>
          <a:p>
            <a:pPr fontAlgn="base">
              <a:buNone/>
            </a:pPr>
            <a:endParaRPr lang="en-US" dirty="0"/>
          </a:p>
          <a:p>
            <a:pPr fontAlgn="base">
              <a:buNone/>
            </a:pPr>
            <a:r>
              <a:rPr lang="en-US" dirty="0"/>
              <a:t>Note only the number of swaps has changed. Hence, the time complexity is O(N^2).</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a:t>
            </a:r>
            <a:endParaRPr lang="en-US" dirty="0"/>
          </a:p>
        </p:txBody>
      </p:sp>
      <p:sp>
        <p:nvSpPr>
          <p:cNvPr id="3" name="Content Placeholder 2"/>
          <p:cNvSpPr>
            <a:spLocks noGrp="1"/>
          </p:cNvSpPr>
          <p:nvPr>
            <p:ph idx="1"/>
          </p:nvPr>
        </p:nvSpPr>
        <p:spPr/>
        <p:txBody>
          <a:bodyPr>
            <a:normAutofit/>
          </a:bodyPr>
          <a:lstStyle/>
          <a:p>
            <a:pPr fontAlgn="base">
              <a:buNone/>
            </a:pPr>
            <a:r>
              <a:rPr lang="en-US" dirty="0"/>
              <a:t>Number of comparisons = N * (N+1) / 2</a:t>
            </a:r>
          </a:p>
          <a:p>
            <a:pPr fontAlgn="base">
              <a:buNone/>
            </a:pPr>
            <a:r>
              <a:rPr lang="en-US" dirty="0"/>
              <a:t>Therefore, the time complexity will be O(N^2).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Bubble Sort</a:t>
            </a:r>
            <a:endParaRPr lang="en-US" dirty="0"/>
          </a:p>
        </p:txBody>
      </p:sp>
      <p:sp>
        <p:nvSpPr>
          <p:cNvPr id="3" name="Content Placeholder 2"/>
          <p:cNvSpPr>
            <a:spLocks noGrp="1"/>
          </p:cNvSpPr>
          <p:nvPr>
            <p:ph idx="1"/>
          </p:nvPr>
        </p:nvSpPr>
        <p:spPr/>
        <p:txBody>
          <a:bodyPr>
            <a:normAutofit fontScale="47500" lnSpcReduction="20000"/>
          </a:bodyPr>
          <a:lstStyle/>
          <a:p>
            <a:pPr>
              <a:buNone/>
              <a:defRPr/>
            </a:pPr>
            <a:r>
              <a:rPr lang="en-US" altLang="ko-KR" b="1" dirty="0">
                <a:ea typeface="굴림" panose="020B0600000101010101" pitchFamily="34" charset="-127"/>
              </a:rPr>
              <a:t>void </a:t>
            </a:r>
            <a:r>
              <a:rPr lang="en-US" altLang="ko-KR" b="1" dirty="0" err="1">
                <a:ea typeface="굴림" panose="020B0600000101010101" pitchFamily="34" charset="-127"/>
              </a:rPr>
              <a:t>bubbleSort</a:t>
            </a:r>
            <a:r>
              <a:rPr lang="en-US" altLang="ko-KR" b="1" dirty="0">
                <a:ea typeface="굴림" panose="020B0600000101010101" pitchFamily="34" charset="-127"/>
              </a:rPr>
              <a:t> (</a:t>
            </a:r>
            <a:r>
              <a:rPr lang="en-US" altLang="ko-KR" b="1" dirty="0" err="1">
                <a:ea typeface="굴림" panose="020B0600000101010101" pitchFamily="34" charset="-127"/>
              </a:rPr>
              <a:t>int</a:t>
            </a:r>
            <a:r>
              <a:rPr lang="en-US" altLang="ko-KR" b="1" dirty="0">
                <a:ea typeface="굴림" panose="020B0600000101010101" pitchFamily="34" charset="-127"/>
              </a:rPr>
              <a:t> S[ ],  </a:t>
            </a:r>
            <a:r>
              <a:rPr lang="en-US" altLang="ko-KR" b="1" dirty="0" err="1">
                <a:ea typeface="굴림" panose="020B0600000101010101" pitchFamily="34" charset="-127"/>
              </a:rPr>
              <a:t>int</a:t>
            </a:r>
            <a:r>
              <a:rPr lang="en-US" altLang="ko-KR" b="1" dirty="0">
                <a:ea typeface="굴림" panose="020B0600000101010101" pitchFamily="34" charset="-127"/>
              </a:rPr>
              <a:t> length) {</a:t>
            </a:r>
          </a:p>
          <a:p>
            <a:pPr>
              <a:buNone/>
              <a:defRPr/>
            </a:pPr>
            <a:r>
              <a:rPr lang="en-US" altLang="ko-KR" b="1" dirty="0">
                <a:ea typeface="굴림" panose="020B0600000101010101" pitchFamily="34" charset="-127"/>
              </a:rPr>
              <a:t>	</a:t>
            </a:r>
            <a:r>
              <a:rPr lang="en-US" altLang="ko-KR" b="1" dirty="0" err="1">
                <a:ea typeface="굴림" panose="020B0600000101010101" pitchFamily="34" charset="-127"/>
              </a:rPr>
              <a:t>bool</a:t>
            </a:r>
            <a:r>
              <a:rPr lang="en-US" altLang="ko-KR" b="1" dirty="0">
                <a:ea typeface="굴림" panose="020B0600000101010101" pitchFamily="34" charset="-127"/>
              </a:rPr>
              <a:t> </a:t>
            </a:r>
            <a:r>
              <a:rPr lang="en-US" altLang="ko-KR" b="1" dirty="0" err="1">
                <a:ea typeface="굴림" panose="020B0600000101010101" pitchFamily="34" charset="-127"/>
              </a:rPr>
              <a:t>isSorted</a:t>
            </a:r>
            <a:r>
              <a:rPr lang="en-US" altLang="ko-KR" b="1" dirty="0">
                <a:ea typeface="굴림" panose="020B0600000101010101" pitchFamily="34" charset="-127"/>
              </a:rPr>
              <a:t> = false;</a:t>
            </a:r>
          </a:p>
          <a:p>
            <a:pPr>
              <a:buNone/>
              <a:defRPr/>
            </a:pPr>
            <a:r>
              <a:rPr lang="en-US" altLang="ko-KR" b="1" dirty="0">
                <a:ea typeface="굴림" panose="020B0600000101010101" pitchFamily="34" charset="-127"/>
              </a:rPr>
              <a:t>	while(!</a:t>
            </a:r>
            <a:r>
              <a:rPr lang="en-US" altLang="ko-KR" b="1" dirty="0" err="1">
                <a:ea typeface="굴림" panose="020B0600000101010101" pitchFamily="34" charset="-127"/>
              </a:rPr>
              <a:t>isSorted</a:t>
            </a:r>
            <a:r>
              <a:rPr lang="en-US" altLang="ko-KR" b="1" dirty="0">
                <a:ea typeface="굴림" panose="020B0600000101010101" pitchFamily="34" charset="-127"/>
              </a:rPr>
              <a:t>)</a:t>
            </a:r>
          </a:p>
          <a:p>
            <a:pPr>
              <a:buNone/>
              <a:defRPr/>
            </a:pPr>
            <a:r>
              <a:rPr lang="en-US" altLang="ko-KR" b="1" dirty="0">
                <a:ea typeface="굴림" panose="020B0600000101010101" pitchFamily="34" charset="-127"/>
              </a:rPr>
              <a:t>   	{</a:t>
            </a:r>
          </a:p>
          <a:p>
            <a:pPr>
              <a:buNone/>
              <a:defRPr/>
            </a:pPr>
            <a:r>
              <a:rPr lang="en-US" altLang="ko-KR" b="1" dirty="0">
                <a:ea typeface="굴림" panose="020B0600000101010101" pitchFamily="34" charset="-127"/>
              </a:rPr>
              <a:t>		</a:t>
            </a:r>
            <a:r>
              <a:rPr lang="en-US" altLang="ko-KR" b="1" dirty="0" err="1">
                <a:ea typeface="굴림" panose="020B0600000101010101" pitchFamily="34" charset="-127"/>
              </a:rPr>
              <a:t>isSorted</a:t>
            </a:r>
            <a:r>
              <a:rPr lang="en-US" altLang="ko-KR" b="1" dirty="0">
                <a:ea typeface="굴림" panose="020B0600000101010101" pitchFamily="34" charset="-127"/>
              </a:rPr>
              <a:t> = true;</a:t>
            </a:r>
          </a:p>
          <a:p>
            <a:pPr>
              <a:buNone/>
              <a:defRPr/>
            </a:pPr>
            <a:r>
              <a:rPr lang="en-US" altLang="ko-KR" b="1" dirty="0">
                <a:ea typeface="굴림" panose="020B0600000101010101" pitchFamily="34" charset="-127"/>
              </a:rPr>
              <a:t>		for(</a:t>
            </a:r>
            <a:r>
              <a:rPr lang="en-US" altLang="ko-KR" b="1" dirty="0" err="1">
                <a:ea typeface="굴림" panose="020B0600000101010101" pitchFamily="34" charset="-127"/>
              </a:rPr>
              <a:t>int</a:t>
            </a:r>
            <a:r>
              <a:rPr lang="en-US" altLang="ko-KR" b="1" dirty="0">
                <a:ea typeface="굴림" panose="020B0600000101010101" pitchFamily="34" charset="-127"/>
              </a:rPr>
              <a:t> </a:t>
            </a:r>
            <a:r>
              <a:rPr lang="en-US" altLang="ko-KR" b="1" dirty="0" err="1">
                <a:ea typeface="굴림" panose="020B0600000101010101" pitchFamily="34" charset="-127"/>
              </a:rPr>
              <a:t>i</a:t>
            </a:r>
            <a:r>
              <a:rPr lang="en-US" altLang="ko-KR" b="1" dirty="0">
                <a:ea typeface="굴림" panose="020B0600000101010101" pitchFamily="34" charset="-127"/>
              </a:rPr>
              <a:t> = 0; </a:t>
            </a:r>
            <a:r>
              <a:rPr lang="en-US" altLang="ko-KR" b="1" dirty="0" err="1">
                <a:ea typeface="굴림" panose="020B0600000101010101" pitchFamily="34" charset="-127"/>
              </a:rPr>
              <a:t>i</a:t>
            </a:r>
            <a:r>
              <a:rPr lang="en-US" altLang="ko-KR" b="1" dirty="0">
                <a:ea typeface="굴림" panose="020B0600000101010101" pitchFamily="34" charset="-127"/>
              </a:rPr>
              <a:t>&lt;length; </a:t>
            </a:r>
            <a:r>
              <a:rPr lang="en-US" altLang="ko-KR" b="1" dirty="0" err="1">
                <a:ea typeface="굴림" panose="020B0600000101010101" pitchFamily="34" charset="-127"/>
              </a:rPr>
              <a:t>i</a:t>
            </a:r>
            <a:r>
              <a:rPr lang="en-US" altLang="ko-KR" b="1" dirty="0">
                <a:ea typeface="굴림" panose="020B0600000101010101" pitchFamily="34" charset="-127"/>
              </a:rPr>
              <a:t>++)</a:t>
            </a:r>
          </a:p>
          <a:p>
            <a:pPr>
              <a:buNone/>
              <a:defRPr/>
            </a:pPr>
            <a:r>
              <a:rPr lang="en-US" altLang="ko-KR" b="1" dirty="0">
                <a:ea typeface="굴림" panose="020B0600000101010101" pitchFamily="34" charset="-127"/>
              </a:rPr>
              <a:t>      		{</a:t>
            </a:r>
          </a:p>
          <a:p>
            <a:pPr>
              <a:buNone/>
              <a:defRPr/>
            </a:pPr>
            <a:r>
              <a:rPr lang="en-US" altLang="ko-KR" b="1" dirty="0">
                <a:ea typeface="굴림" panose="020B0600000101010101" pitchFamily="34" charset="-127"/>
              </a:rPr>
              <a:t>		     if(S[</a:t>
            </a:r>
            <a:r>
              <a:rPr lang="en-US" altLang="ko-KR" b="1" dirty="0" err="1">
                <a:ea typeface="굴림" panose="020B0600000101010101" pitchFamily="34" charset="-127"/>
              </a:rPr>
              <a:t>i</a:t>
            </a:r>
            <a:r>
              <a:rPr lang="en-US" altLang="ko-KR" b="1" dirty="0">
                <a:ea typeface="굴림" panose="020B0600000101010101" pitchFamily="34" charset="-127"/>
              </a:rPr>
              <a:t>] &gt; S[i+1])</a:t>
            </a:r>
          </a:p>
          <a:p>
            <a:pPr>
              <a:buNone/>
              <a:defRPr/>
            </a:pPr>
            <a:r>
              <a:rPr lang="en-US" altLang="ko-KR" b="1" dirty="0">
                <a:ea typeface="굴림" panose="020B0600000101010101" pitchFamily="34" charset="-127"/>
              </a:rPr>
              <a:t>           	     {</a:t>
            </a:r>
          </a:p>
          <a:p>
            <a:pPr>
              <a:buNone/>
              <a:defRPr/>
            </a:pPr>
            <a:r>
              <a:rPr lang="en-US" altLang="ko-KR" b="1" dirty="0">
                <a:ea typeface="굴림" panose="020B0600000101010101" pitchFamily="34" charset="-127"/>
              </a:rPr>
              <a:t>			</a:t>
            </a:r>
            <a:r>
              <a:rPr lang="en-US" altLang="ko-KR" b="1" dirty="0" err="1">
                <a:ea typeface="굴림" panose="020B0600000101010101" pitchFamily="34" charset="-127"/>
              </a:rPr>
              <a:t>int</a:t>
            </a:r>
            <a:r>
              <a:rPr lang="en-US" altLang="ko-KR" b="1" dirty="0">
                <a:ea typeface="굴림" panose="020B0600000101010101" pitchFamily="34" charset="-127"/>
              </a:rPr>
              <a:t> temp = S[</a:t>
            </a:r>
            <a:r>
              <a:rPr lang="en-US" altLang="ko-KR" b="1" dirty="0" err="1">
                <a:ea typeface="굴림" panose="020B0600000101010101" pitchFamily="34" charset="-127"/>
              </a:rPr>
              <a:t>i</a:t>
            </a:r>
            <a:r>
              <a:rPr lang="en-US" altLang="ko-KR" b="1" dirty="0">
                <a:ea typeface="굴림" panose="020B0600000101010101" pitchFamily="34" charset="-127"/>
              </a:rPr>
              <a:t>];</a:t>
            </a:r>
          </a:p>
          <a:p>
            <a:pPr>
              <a:buNone/>
              <a:defRPr/>
            </a:pPr>
            <a:r>
              <a:rPr lang="en-US" altLang="ko-KR" b="1" dirty="0">
                <a:ea typeface="굴림" panose="020B0600000101010101" pitchFamily="34" charset="-127"/>
              </a:rPr>
              <a:t>			S[</a:t>
            </a:r>
            <a:r>
              <a:rPr lang="en-US" altLang="ko-KR" b="1" dirty="0" err="1">
                <a:ea typeface="굴림" panose="020B0600000101010101" pitchFamily="34" charset="-127"/>
              </a:rPr>
              <a:t>i</a:t>
            </a:r>
            <a:r>
              <a:rPr lang="en-US" altLang="ko-KR" b="1" dirty="0">
                <a:ea typeface="굴림" panose="020B0600000101010101" pitchFamily="34" charset="-127"/>
              </a:rPr>
              <a:t>] = S[i+1];</a:t>
            </a:r>
          </a:p>
          <a:p>
            <a:pPr>
              <a:buNone/>
              <a:defRPr/>
            </a:pPr>
            <a:r>
              <a:rPr lang="en-US" altLang="ko-KR" b="1" dirty="0">
                <a:ea typeface="굴림" panose="020B0600000101010101" pitchFamily="34" charset="-127"/>
              </a:rPr>
              <a:t>     	       		S[i+1] = temp;</a:t>
            </a:r>
          </a:p>
          <a:p>
            <a:pPr>
              <a:buNone/>
              <a:defRPr/>
            </a:pPr>
            <a:r>
              <a:rPr lang="en-US" altLang="ko-KR" b="1" dirty="0">
                <a:ea typeface="굴림" panose="020B0600000101010101" pitchFamily="34" charset="-127"/>
              </a:rPr>
              <a:t>            		</a:t>
            </a:r>
            <a:r>
              <a:rPr lang="en-US" altLang="ko-KR" b="1" dirty="0" err="1">
                <a:ea typeface="굴림" panose="020B0600000101010101" pitchFamily="34" charset="-127"/>
              </a:rPr>
              <a:t>isSorted</a:t>
            </a:r>
            <a:r>
              <a:rPr lang="en-US" altLang="ko-KR" b="1" dirty="0">
                <a:ea typeface="굴림" panose="020B0600000101010101" pitchFamily="34" charset="-127"/>
              </a:rPr>
              <a:t> = false;</a:t>
            </a:r>
          </a:p>
          <a:p>
            <a:pPr>
              <a:buNone/>
              <a:defRPr/>
            </a:pPr>
            <a:r>
              <a:rPr lang="en-US" altLang="ko-KR" b="1" dirty="0">
                <a:ea typeface="굴림" panose="020B0600000101010101" pitchFamily="34" charset="-127"/>
              </a:rPr>
              <a:t>           	      }</a:t>
            </a:r>
          </a:p>
          <a:p>
            <a:pPr>
              <a:buNone/>
              <a:defRPr/>
            </a:pPr>
            <a:r>
              <a:rPr lang="en-US" altLang="ko-KR" b="1" dirty="0">
                <a:ea typeface="굴림" panose="020B0600000101010101" pitchFamily="34" charset="-127"/>
              </a:rPr>
              <a:t>      		}</a:t>
            </a:r>
          </a:p>
          <a:p>
            <a:pPr>
              <a:buNone/>
              <a:defRPr/>
            </a:pPr>
            <a:r>
              <a:rPr lang="en-US" altLang="ko-KR" b="1" dirty="0">
                <a:ea typeface="굴림" panose="020B0600000101010101" pitchFamily="34" charset="-127"/>
              </a:rPr>
              <a:t>      		length--;</a:t>
            </a:r>
          </a:p>
          <a:p>
            <a:pPr>
              <a:buNone/>
              <a:defRPr/>
            </a:pPr>
            <a:r>
              <a:rPr lang="en-US" altLang="ko-KR" b="1" dirty="0">
                <a:ea typeface="굴림" panose="020B0600000101010101" pitchFamily="34" charset="-127"/>
              </a:rPr>
              <a:t>	}</a:t>
            </a:r>
          </a:p>
          <a:p>
            <a:pPr>
              <a:buNone/>
              <a:defRPr/>
            </a:pPr>
            <a:r>
              <a:rPr lang="en-US" altLang="ko-KR" b="1" dirty="0">
                <a:ea typeface="굴림" panose="020B0600000101010101" pitchFamily="34" charset="-127"/>
              </a:rPr>
              <a:t>}</a:t>
            </a:r>
            <a:endParaRPr lang="ur-PK" altLang="ko-KR" b="1"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 Case</a:t>
            </a:r>
            <a:endParaRPr lang="en-US" dirty="0"/>
          </a:p>
        </p:txBody>
      </p:sp>
      <p:sp>
        <p:nvSpPr>
          <p:cNvPr id="3" name="Content Placeholder 2"/>
          <p:cNvSpPr>
            <a:spLocks noGrp="1"/>
          </p:cNvSpPr>
          <p:nvPr>
            <p:ph idx="1"/>
          </p:nvPr>
        </p:nvSpPr>
        <p:spPr/>
        <p:txBody>
          <a:bodyPr/>
          <a:lstStyle/>
          <a:p>
            <a:r>
              <a:rPr lang="en-IN" dirty="0"/>
              <a:t>No of comparisons: </a:t>
            </a:r>
            <a:r>
              <a:rPr lang="en-US" i="1" dirty="0"/>
              <a:t>½ (n² – n)</a:t>
            </a:r>
          </a:p>
          <a:p>
            <a:r>
              <a:rPr lang="en-IN" i="1" dirty="0"/>
              <a:t>O(N</a:t>
            </a:r>
            <a:r>
              <a:rPr lang="en-IN" i="1" baseline="30000" dirty="0"/>
              <a:t>2</a:t>
            </a:r>
            <a:r>
              <a:rPr lang="en-IN" i="1" dirty="0"/>
              <a:t>)</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run time</a:t>
            </a:r>
          </a:p>
        </p:txBody>
      </p:sp>
      <p:sp>
        <p:nvSpPr>
          <p:cNvPr id="3" name="Content Placeholder 2"/>
          <p:cNvSpPr>
            <a:spLocks noGrp="1"/>
          </p:cNvSpPr>
          <p:nvPr>
            <p:ph idx="1"/>
          </p:nvPr>
        </p:nvSpPr>
        <p:spPr/>
        <p:txBody>
          <a:bodyPr>
            <a:normAutofit lnSpcReduction="10000"/>
          </a:bodyPr>
          <a:lstStyle/>
          <a:p>
            <a:r>
              <a:rPr lang="en-US" dirty="0"/>
              <a:t>If the performance is based on run time, we see the following issue:</a:t>
            </a:r>
          </a:p>
          <a:p>
            <a:pPr marL="514350" indent="-514350">
              <a:buAutoNum type="arabicParenR"/>
            </a:pPr>
            <a:r>
              <a:rPr lang="en-US" dirty="0"/>
              <a:t>It might be possible that for some inputs, first algorithm performs better than the second. And for some inputs second performs better.</a:t>
            </a:r>
          </a:p>
          <a:p>
            <a:pPr marL="514350" indent="-514350">
              <a:buAutoNum type="arabicParenR"/>
            </a:pPr>
            <a:r>
              <a:rPr lang="en-US" dirty="0"/>
              <a:t>It might also be possible that for some inputs, first algorithm perform better on one machine and the second works better on other machine for some other inputs.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Case</a:t>
            </a:r>
            <a:endParaRPr lang="en-US" dirty="0"/>
          </a:p>
        </p:txBody>
      </p:sp>
      <p:sp>
        <p:nvSpPr>
          <p:cNvPr id="3" name="Content Placeholder 2"/>
          <p:cNvSpPr>
            <a:spLocks noGrp="1"/>
          </p:cNvSpPr>
          <p:nvPr>
            <p:ph idx="1"/>
          </p:nvPr>
        </p:nvSpPr>
        <p:spPr/>
        <p:txBody>
          <a:bodyPr/>
          <a:lstStyle/>
          <a:p>
            <a:r>
              <a:rPr lang="en-US" dirty="0"/>
              <a:t>If the numbers are already sorted in ascending order, the algorithm will determine in the first iteration that no number pairs need to be swapped and will then terminate immediately.</a:t>
            </a:r>
          </a:p>
          <a:p>
            <a:r>
              <a:rPr lang="en-US" dirty="0"/>
              <a:t>The algorithm must perform n-1 comparisons; therefore:</a:t>
            </a:r>
          </a:p>
          <a:p>
            <a:r>
              <a:rPr lang="en-IN" dirty="0"/>
              <a:t>Complexity: Omega(N)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a:t>
            </a:r>
            <a:endParaRPr lang="en-US" dirty="0"/>
          </a:p>
        </p:txBody>
      </p:sp>
      <p:sp>
        <p:nvSpPr>
          <p:cNvPr id="3" name="Content Placeholder 2"/>
          <p:cNvSpPr>
            <a:spLocks noGrp="1"/>
          </p:cNvSpPr>
          <p:nvPr>
            <p:ph idx="1"/>
          </p:nvPr>
        </p:nvSpPr>
        <p:spPr/>
        <p:txBody>
          <a:bodyPr/>
          <a:lstStyle/>
          <a:p>
            <a:r>
              <a:rPr lang="en-US" dirty="0"/>
              <a:t>The average time complexity of Bubble Sort case is: </a:t>
            </a:r>
            <a:r>
              <a:rPr lang="en-US" i="1" dirty="0"/>
              <a:t>Theta(n²)</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 Sort</a:t>
            </a:r>
            <a:endParaRPr lang="en-US" dirty="0"/>
          </a:p>
        </p:txBody>
      </p:sp>
      <p:sp>
        <p:nvSpPr>
          <p:cNvPr id="3" name="Content Placeholder 2"/>
          <p:cNvSpPr>
            <a:spLocks noGrp="1"/>
          </p:cNvSpPr>
          <p:nvPr>
            <p:ph idx="1"/>
          </p:nvPr>
        </p:nvSpPr>
        <p:spPr/>
        <p:txBody>
          <a:bodyPr>
            <a:normAutofit fontScale="70000" lnSpcReduction="20000"/>
          </a:bodyPr>
          <a:lstStyle/>
          <a:p>
            <a:pPr>
              <a:buNone/>
              <a:defRPr/>
            </a:pPr>
            <a:r>
              <a:rPr lang="en-US" altLang="ko-KR" dirty="0">
                <a:ea typeface="굴림" panose="020B0600000101010101" pitchFamily="34" charset="-127"/>
              </a:rPr>
              <a:t> void </a:t>
            </a:r>
            <a:r>
              <a:rPr lang="en-US" altLang="ko-KR" dirty="0" err="1">
                <a:ea typeface="굴림" panose="020B0600000101010101" pitchFamily="34" charset="-127"/>
              </a:rPr>
              <a:t>insertionSort</a:t>
            </a:r>
            <a:r>
              <a:rPr lang="en-US" altLang="ko-KR" dirty="0">
                <a:ea typeface="굴림" panose="020B0600000101010101" pitchFamily="34" charset="-127"/>
              </a:rPr>
              <a:t>(</a:t>
            </a:r>
            <a:r>
              <a:rPr lang="en-US" altLang="ko-KR" dirty="0" err="1">
                <a:ea typeface="굴림" panose="020B0600000101010101" pitchFamily="34" charset="-127"/>
              </a:rPr>
              <a:t>int</a:t>
            </a:r>
            <a:r>
              <a:rPr lang="en-US" altLang="ko-KR" dirty="0">
                <a:ea typeface="굴림" panose="020B0600000101010101" pitchFamily="34" charset="-127"/>
              </a:rPr>
              <a:t> array[], </a:t>
            </a:r>
            <a:r>
              <a:rPr lang="en-US" altLang="ko-KR" dirty="0" err="1">
                <a:ea typeface="굴림" panose="020B0600000101010101" pitchFamily="34" charset="-127"/>
              </a:rPr>
              <a:t>int</a:t>
            </a:r>
            <a:r>
              <a:rPr lang="en-US" altLang="ko-KR" dirty="0">
                <a:ea typeface="굴림" panose="020B0600000101010101" pitchFamily="34" charset="-127"/>
              </a:rPr>
              <a:t> length) </a:t>
            </a:r>
          </a:p>
          <a:p>
            <a:pPr>
              <a:buNone/>
              <a:defRPr/>
            </a:pPr>
            <a:r>
              <a:rPr lang="en-US" altLang="ko-KR" dirty="0">
                <a:ea typeface="굴림" panose="020B0600000101010101" pitchFamily="34" charset="-127"/>
              </a:rPr>
              <a:t> {</a:t>
            </a:r>
          </a:p>
          <a:p>
            <a:pPr>
              <a:buNone/>
              <a:defRPr/>
            </a:pPr>
            <a:r>
              <a:rPr lang="en-US" altLang="ko-KR" dirty="0">
                <a:ea typeface="굴림" panose="020B0600000101010101" pitchFamily="34" charset="-127"/>
              </a:rPr>
              <a:t>    </a:t>
            </a:r>
            <a:r>
              <a:rPr lang="en-US" altLang="ko-KR" dirty="0" err="1">
                <a:ea typeface="굴림" panose="020B0600000101010101" pitchFamily="34" charset="-127"/>
              </a:rPr>
              <a:t>int</a:t>
            </a:r>
            <a:r>
              <a:rPr lang="en-US" altLang="ko-KR" dirty="0">
                <a:ea typeface="굴림" panose="020B0600000101010101" pitchFamily="34" charset="-127"/>
              </a:rPr>
              <a:t> </a:t>
            </a:r>
            <a:r>
              <a:rPr lang="en-US" altLang="ko-KR" dirty="0" err="1">
                <a:ea typeface="굴림" panose="020B0600000101010101" pitchFamily="34" charset="-127"/>
              </a:rPr>
              <a:t>i</a:t>
            </a:r>
            <a:r>
              <a:rPr lang="en-US" altLang="ko-KR" dirty="0">
                <a:ea typeface="굴림" panose="020B0600000101010101" pitchFamily="34" charset="-127"/>
              </a:rPr>
              <a:t>, j, value;</a:t>
            </a:r>
          </a:p>
          <a:p>
            <a:pPr>
              <a:buNone/>
              <a:defRPr/>
            </a:pPr>
            <a:r>
              <a:rPr lang="en-US" altLang="ko-KR" dirty="0">
                <a:ea typeface="굴림" panose="020B0600000101010101" pitchFamily="34" charset="-127"/>
              </a:rPr>
              <a:t>    for(</a:t>
            </a:r>
            <a:r>
              <a:rPr lang="en-US" altLang="ko-KR" dirty="0" err="1">
                <a:ea typeface="굴림" panose="020B0600000101010101" pitchFamily="34" charset="-127"/>
              </a:rPr>
              <a:t>i</a:t>
            </a:r>
            <a:r>
              <a:rPr lang="en-US" altLang="ko-KR" dirty="0">
                <a:ea typeface="굴림" panose="020B0600000101010101" pitchFamily="34" charset="-127"/>
              </a:rPr>
              <a:t> = 1; </a:t>
            </a:r>
            <a:r>
              <a:rPr lang="en-US" altLang="ko-KR" dirty="0" err="1">
                <a:ea typeface="굴림" panose="020B0600000101010101" pitchFamily="34" charset="-127"/>
              </a:rPr>
              <a:t>i</a:t>
            </a:r>
            <a:r>
              <a:rPr lang="en-US" altLang="ko-KR" dirty="0">
                <a:ea typeface="굴림" panose="020B0600000101010101" pitchFamily="34" charset="-127"/>
              </a:rPr>
              <a:t> &lt; length; </a:t>
            </a:r>
            <a:r>
              <a:rPr lang="en-US" altLang="ko-KR" dirty="0" err="1">
                <a:ea typeface="굴림" panose="020B0600000101010101" pitchFamily="34" charset="-127"/>
              </a:rPr>
              <a:t>i</a:t>
            </a:r>
            <a:r>
              <a:rPr lang="en-US" altLang="ko-KR" dirty="0">
                <a:ea typeface="굴림" panose="020B0600000101010101" pitchFamily="34" charset="-127"/>
              </a:rPr>
              <a:t>++) </a:t>
            </a:r>
          </a:p>
          <a:p>
            <a:pPr>
              <a:buNone/>
              <a:defRPr/>
            </a:pPr>
            <a:r>
              <a:rPr lang="en-US" altLang="ko-KR" dirty="0">
                <a:ea typeface="굴림" panose="020B0600000101010101" pitchFamily="34" charset="-127"/>
              </a:rPr>
              <a:t>	{</a:t>
            </a:r>
          </a:p>
          <a:p>
            <a:pPr>
              <a:buNone/>
              <a:defRPr/>
            </a:pPr>
            <a:r>
              <a:rPr lang="en-US" altLang="ko-KR" dirty="0">
                <a:ea typeface="굴림" panose="020B0600000101010101" pitchFamily="34" charset="-127"/>
              </a:rPr>
              <a:t>         value = a[</a:t>
            </a:r>
            <a:r>
              <a:rPr lang="en-US" altLang="ko-KR" dirty="0" err="1">
                <a:ea typeface="굴림" panose="020B0600000101010101" pitchFamily="34" charset="-127"/>
              </a:rPr>
              <a:t>i</a:t>
            </a:r>
            <a:r>
              <a:rPr lang="en-US" altLang="ko-KR" dirty="0">
                <a:ea typeface="굴림" panose="020B0600000101010101" pitchFamily="34" charset="-127"/>
              </a:rPr>
              <a:t>];</a:t>
            </a:r>
          </a:p>
          <a:p>
            <a:pPr>
              <a:buNone/>
              <a:defRPr/>
            </a:pPr>
            <a:r>
              <a:rPr lang="en-US" altLang="ko-KR" dirty="0">
                <a:ea typeface="굴림" panose="020B0600000101010101" pitchFamily="34" charset="-127"/>
              </a:rPr>
              <a:t>         for (j = </a:t>
            </a:r>
            <a:r>
              <a:rPr lang="en-US" altLang="ko-KR" dirty="0" err="1">
                <a:ea typeface="굴림" panose="020B0600000101010101" pitchFamily="34" charset="-127"/>
              </a:rPr>
              <a:t>i</a:t>
            </a:r>
            <a:r>
              <a:rPr lang="en-US" altLang="ko-KR" dirty="0">
                <a:ea typeface="굴림" panose="020B0600000101010101" pitchFamily="34" charset="-127"/>
              </a:rPr>
              <a:t> - 1; j &gt;= 0 &amp;&amp; a[ j ] &gt; value; j--) </a:t>
            </a:r>
          </a:p>
          <a:p>
            <a:pPr>
              <a:buNone/>
              <a:defRPr/>
            </a:pPr>
            <a:r>
              <a:rPr lang="en-US" altLang="ko-KR" dirty="0">
                <a:ea typeface="굴림" panose="020B0600000101010101" pitchFamily="34" charset="-127"/>
              </a:rPr>
              <a:t>	    {</a:t>
            </a:r>
          </a:p>
          <a:p>
            <a:pPr>
              <a:buNone/>
              <a:defRPr/>
            </a:pPr>
            <a:r>
              <a:rPr lang="en-US" altLang="ko-KR" dirty="0">
                <a:ea typeface="굴림" panose="020B0600000101010101" pitchFamily="34" charset="-127"/>
              </a:rPr>
              <a:t>             a[j + 1] = a[ j ];</a:t>
            </a:r>
          </a:p>
          <a:p>
            <a:pPr>
              <a:buNone/>
              <a:defRPr/>
            </a:pPr>
            <a:r>
              <a:rPr lang="en-US" altLang="ko-KR" dirty="0">
                <a:ea typeface="굴림" panose="020B0600000101010101" pitchFamily="34" charset="-127"/>
              </a:rPr>
              <a:t>         }</a:t>
            </a:r>
          </a:p>
          <a:p>
            <a:pPr>
              <a:buNone/>
              <a:defRPr/>
            </a:pPr>
            <a:r>
              <a:rPr lang="en-US" altLang="ko-KR" dirty="0">
                <a:ea typeface="굴림" panose="020B0600000101010101" pitchFamily="34" charset="-127"/>
              </a:rPr>
              <a:t>         a[j + 1] = value;</a:t>
            </a:r>
          </a:p>
          <a:p>
            <a:pPr>
              <a:buNone/>
              <a:defRPr/>
            </a:pPr>
            <a:r>
              <a:rPr lang="en-US" altLang="ko-KR" dirty="0">
                <a:ea typeface="굴림" panose="020B0600000101010101" pitchFamily="34" charset="-127"/>
              </a:rPr>
              <a:t>     }</a:t>
            </a:r>
          </a:p>
          <a:p>
            <a:pPr>
              <a:buNone/>
              <a:defRPr/>
            </a:pPr>
            <a:r>
              <a:rPr lang="en-US" altLang="ko-KR" dirty="0">
                <a:ea typeface="굴림" panose="020B0600000101010101" pitchFamily="34" charset="-127"/>
              </a:rPr>
              <a:t> }</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 Case</a:t>
            </a:r>
            <a:endParaRPr lang="en-US" dirty="0"/>
          </a:p>
        </p:txBody>
      </p:sp>
      <p:sp>
        <p:nvSpPr>
          <p:cNvPr id="3" name="Content Placeholder 2"/>
          <p:cNvSpPr>
            <a:spLocks noGrp="1"/>
          </p:cNvSpPr>
          <p:nvPr>
            <p:ph idx="1"/>
          </p:nvPr>
        </p:nvSpPr>
        <p:spPr/>
        <p:txBody>
          <a:bodyPr/>
          <a:lstStyle/>
          <a:p>
            <a:r>
              <a:rPr lang="en-US" dirty="0"/>
              <a:t>The worst-case time complexity of Insertion Sort is: </a:t>
            </a:r>
            <a:r>
              <a:rPr lang="en-US" i="1" dirty="0"/>
              <a:t>O(n²)</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Case</a:t>
            </a:r>
            <a:endParaRPr lang="en-US" dirty="0"/>
          </a:p>
        </p:txBody>
      </p:sp>
      <p:sp>
        <p:nvSpPr>
          <p:cNvPr id="3" name="Content Placeholder 2"/>
          <p:cNvSpPr>
            <a:spLocks noGrp="1"/>
          </p:cNvSpPr>
          <p:nvPr>
            <p:ph idx="1"/>
          </p:nvPr>
        </p:nvSpPr>
        <p:spPr/>
        <p:txBody>
          <a:bodyPr/>
          <a:lstStyle/>
          <a:p>
            <a:r>
              <a:rPr lang="en-US" dirty="0"/>
              <a:t>The best-case time complexity of Insertion Sort is: </a:t>
            </a:r>
            <a:r>
              <a:rPr lang="en-US" i="1" dirty="0"/>
              <a:t>Omega(n)</a:t>
            </a:r>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Case</a:t>
            </a:r>
            <a:endParaRPr lang="en-US" dirty="0"/>
          </a:p>
        </p:txBody>
      </p:sp>
      <p:sp>
        <p:nvSpPr>
          <p:cNvPr id="3" name="Content Placeholder 2"/>
          <p:cNvSpPr>
            <a:spLocks noGrp="1"/>
          </p:cNvSpPr>
          <p:nvPr>
            <p:ph idx="1"/>
          </p:nvPr>
        </p:nvSpPr>
        <p:spPr/>
        <p:txBody>
          <a:bodyPr/>
          <a:lstStyle/>
          <a:p>
            <a:r>
              <a:rPr lang="en-US" dirty="0"/>
              <a:t>The average-case time complexity of Insertion Sort is: Theta</a:t>
            </a:r>
            <a:r>
              <a:rPr lang="en-US" i="1" dirty="0"/>
              <a:t>(n²)</a:t>
            </a: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Till Now</a:t>
            </a:r>
          </a:p>
        </p:txBody>
      </p:sp>
      <p:graphicFrame>
        <p:nvGraphicFramePr>
          <p:cNvPr id="4" name="Content Placeholder 3"/>
          <p:cNvGraphicFramePr>
            <a:graphicFrameLocks noGrp="1"/>
          </p:cNvGraphicFramePr>
          <p:nvPr>
            <p:ph idx="1"/>
          </p:nvPr>
        </p:nvGraphicFramePr>
        <p:xfrm>
          <a:off x="457200" y="1600200"/>
          <a:ext cx="8258210" cy="2225040"/>
        </p:xfrm>
        <a:graphic>
          <a:graphicData uri="http://schemas.openxmlformats.org/drawingml/2006/table">
            <a:tbl>
              <a:tblPr firstRow="1" bandRow="1">
                <a:tableStyleId>{5C22544A-7EE6-4342-B048-85BDC9FD1C3A}</a:tableStyleId>
              </a:tblPr>
              <a:tblGrid>
                <a:gridCol w="1471594">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2428898">
                  <a:extLst>
                    <a:ext uri="{9D8B030D-6E8A-4147-A177-3AD203B41FA5}">
                      <a16:colId xmlns:a16="http://schemas.microsoft.com/office/drawing/2014/main" val="20004"/>
                    </a:ext>
                  </a:extLst>
                </a:gridCol>
              </a:tblGrid>
              <a:tr h="370840">
                <a:tc>
                  <a:txBody>
                    <a:bodyPr/>
                    <a:lstStyle/>
                    <a:p>
                      <a:r>
                        <a:rPr lang="en-US" dirty="0"/>
                        <a:t>Algorithm</a:t>
                      </a:r>
                    </a:p>
                  </a:txBody>
                  <a:tcPr/>
                </a:tc>
                <a:tc>
                  <a:txBody>
                    <a:bodyPr/>
                    <a:lstStyle/>
                    <a:p>
                      <a:pPr algn="ctr"/>
                      <a:r>
                        <a:rPr lang="en-US" dirty="0"/>
                        <a:t>Worst Case</a:t>
                      </a:r>
                    </a:p>
                  </a:txBody>
                  <a:tcPr/>
                </a:tc>
                <a:tc>
                  <a:txBody>
                    <a:bodyPr/>
                    <a:lstStyle/>
                    <a:p>
                      <a:pPr algn="ctr"/>
                      <a:r>
                        <a:rPr lang="en-US" dirty="0"/>
                        <a:t>Average Case</a:t>
                      </a:r>
                    </a:p>
                  </a:txBody>
                  <a:tcPr/>
                </a:tc>
                <a:tc>
                  <a:txBody>
                    <a:bodyPr/>
                    <a:lstStyle/>
                    <a:p>
                      <a:pPr algn="ctr"/>
                      <a:r>
                        <a:rPr lang="en-US" dirty="0"/>
                        <a:t>Best Case</a:t>
                      </a:r>
                    </a:p>
                  </a:txBody>
                  <a:tcPr/>
                </a:tc>
                <a:tc>
                  <a:txBody>
                    <a:bodyPr/>
                    <a:lstStyle/>
                    <a:p>
                      <a:pPr algn="ctr"/>
                      <a:r>
                        <a:rPr lang="en-US" dirty="0"/>
                        <a:t>Space Complexity</a:t>
                      </a:r>
                    </a:p>
                  </a:txBody>
                  <a:tcPr/>
                </a:tc>
                <a:extLst>
                  <a:ext uri="{0D108BD9-81ED-4DB2-BD59-A6C34878D82A}">
                    <a16:rowId xmlns:a16="http://schemas.microsoft.com/office/drawing/2014/main" val="10000"/>
                  </a:ext>
                </a:extLst>
              </a:tr>
              <a:tr h="370840">
                <a:tc>
                  <a:txBody>
                    <a:bodyPr/>
                    <a:lstStyle/>
                    <a:p>
                      <a:r>
                        <a:rPr lang="en-US" dirty="0"/>
                        <a:t>Linear Search</a:t>
                      </a:r>
                    </a:p>
                  </a:txBody>
                  <a:tcPr/>
                </a:tc>
                <a:tc>
                  <a:txBody>
                    <a:bodyPr/>
                    <a:lstStyle/>
                    <a:p>
                      <a:pPr algn="ctr"/>
                      <a:r>
                        <a:rPr lang="en-US" sz="1800" b="1" i="0" kern="1200" dirty="0">
                          <a:solidFill>
                            <a:schemeClr val="dk1"/>
                          </a:solidFill>
                          <a:latin typeface="+mn-lt"/>
                          <a:ea typeface="+mn-ea"/>
                          <a:cs typeface="+mn-cs"/>
                        </a:rPr>
                        <a:t>O(N)</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1"/>
                  </a:ext>
                </a:extLst>
              </a:tr>
              <a:tr h="370840">
                <a:tc>
                  <a:txBody>
                    <a:bodyPr/>
                    <a:lstStyle/>
                    <a:p>
                      <a:r>
                        <a:rPr lang="en-US" dirty="0"/>
                        <a:t>Binary Search</a:t>
                      </a:r>
                    </a:p>
                  </a:txBody>
                  <a:tcPr/>
                </a:tc>
                <a:tc>
                  <a:txBody>
                    <a:bodyPr/>
                    <a:lstStyle/>
                    <a:p>
                      <a:pPr algn="ctr"/>
                      <a:r>
                        <a:rPr lang="en-US" sz="1800" b="1" i="0" kern="1200" dirty="0">
                          <a:solidFill>
                            <a:schemeClr val="dk1"/>
                          </a:solidFill>
                          <a:latin typeface="+mn-lt"/>
                          <a:ea typeface="+mn-ea"/>
                          <a:cs typeface="+mn-cs"/>
                        </a:rPr>
                        <a:t>O(log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2"/>
                  </a:ext>
                </a:extLst>
              </a:tr>
              <a:tr h="370840">
                <a:tc>
                  <a:txBody>
                    <a:bodyPr/>
                    <a:lstStyle/>
                    <a:p>
                      <a:r>
                        <a:rPr lang="en-US" dirty="0"/>
                        <a:t>Selection</a:t>
                      </a:r>
                      <a:r>
                        <a:rPr lang="en-US" baseline="0" dirty="0"/>
                        <a:t>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3"/>
                  </a:ext>
                </a:extLst>
              </a:tr>
              <a:tr h="370840">
                <a:tc>
                  <a:txBody>
                    <a:bodyPr/>
                    <a:lstStyle/>
                    <a:p>
                      <a:r>
                        <a:rPr lang="en-US" dirty="0"/>
                        <a:t>Bubble Sort</a:t>
                      </a:r>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4"/>
                  </a:ext>
                </a:extLst>
              </a:tr>
              <a:tr h="370840">
                <a:tc>
                  <a:txBody>
                    <a:bodyPr/>
                    <a:lstStyle/>
                    <a:p>
                      <a:r>
                        <a:rPr lang="en-IN" dirty="0"/>
                        <a:t>Insertion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a:t>
            </a:r>
          </a:p>
        </p:txBody>
      </p:sp>
      <p:sp>
        <p:nvSpPr>
          <p:cNvPr id="3" name="Content Placeholder 2"/>
          <p:cNvSpPr>
            <a:spLocks noGrp="1"/>
          </p:cNvSpPr>
          <p:nvPr>
            <p:ph idx="1"/>
          </p:nvPr>
        </p:nvSpPr>
        <p:spPr/>
        <p:txBody>
          <a:bodyPr/>
          <a:lstStyle/>
          <a:p>
            <a:r>
              <a:rPr lang="pt-BR" dirty="0"/>
              <a:t>T(n)=1 for n=0 </a:t>
            </a:r>
          </a:p>
          <a:p>
            <a:r>
              <a:rPr lang="pt-BR" dirty="0"/>
              <a:t>T(n)=1+T(n-1) for n&gt;0</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a:t>
            </a:r>
          </a:p>
        </p:txBody>
      </p:sp>
      <p:sp>
        <p:nvSpPr>
          <p:cNvPr id="3" name="Content Placeholder 2"/>
          <p:cNvSpPr>
            <a:spLocks noGrp="1"/>
          </p:cNvSpPr>
          <p:nvPr>
            <p:ph idx="1"/>
          </p:nvPr>
        </p:nvSpPr>
        <p:spPr/>
        <p:txBody>
          <a:bodyPr/>
          <a:lstStyle/>
          <a:p>
            <a:r>
              <a:rPr lang="pt-BR" dirty="0"/>
              <a:t>T(n)=1+T(n/2) for n&gt;0</a:t>
            </a:r>
          </a:p>
          <a:p>
            <a:r>
              <a:rPr lang="pt-BR"/>
              <a:t>T(n) = 1 for n=1</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Recurrence Relation</a:t>
            </a:r>
            <a:endParaRPr lang="en-US" dirty="0"/>
          </a:p>
        </p:txBody>
      </p:sp>
      <p:sp>
        <p:nvSpPr>
          <p:cNvPr id="3" name="Content Placeholder 2"/>
          <p:cNvSpPr>
            <a:spLocks noGrp="1"/>
          </p:cNvSpPr>
          <p:nvPr>
            <p:ph idx="1"/>
          </p:nvPr>
        </p:nvSpPr>
        <p:spPr/>
        <p:txBody>
          <a:bodyPr/>
          <a:lstStyle/>
          <a:p>
            <a:r>
              <a:rPr lang="en-US" dirty="0"/>
              <a:t>a</a:t>
            </a:r>
            <a:r>
              <a:rPr lang="en-US" baseline="-25000" dirty="0"/>
              <a:t>n </a:t>
            </a:r>
            <a:r>
              <a:rPr lang="en-US" dirty="0"/>
              <a:t>= 2 a</a:t>
            </a:r>
            <a:r>
              <a:rPr lang="en-US" baseline="-25000" dirty="0"/>
              <a:t>n−1</a:t>
            </a:r>
            <a:r>
              <a:rPr lang="en-US" dirty="0"/>
              <a:t>−1   and a</a:t>
            </a:r>
            <a:r>
              <a:rPr lang="en-US" baseline="-25000" dirty="0"/>
              <a:t>1</a:t>
            </a:r>
            <a:r>
              <a:rPr lang="en-US" dirty="0"/>
              <a:t> = 3, Solve the recurrence relation.</a:t>
            </a:r>
          </a:p>
          <a:p>
            <a:pPr>
              <a:buNone/>
            </a:pP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 Analysis</a:t>
            </a:r>
          </a:p>
        </p:txBody>
      </p:sp>
      <p:sp>
        <p:nvSpPr>
          <p:cNvPr id="3" name="Content Placeholder 2"/>
          <p:cNvSpPr>
            <a:spLocks noGrp="1"/>
          </p:cNvSpPr>
          <p:nvPr>
            <p:ph idx="1"/>
          </p:nvPr>
        </p:nvSpPr>
        <p:spPr/>
        <p:txBody>
          <a:bodyPr/>
          <a:lstStyle/>
          <a:p>
            <a:r>
              <a:rPr lang="en-US" dirty="0"/>
              <a:t>Consider the following function:</a:t>
            </a:r>
          </a:p>
          <a:p>
            <a:pPr>
              <a:buNone/>
            </a:pPr>
            <a:endParaRPr lang="en-US" dirty="0"/>
          </a:p>
          <a:p>
            <a:pPr>
              <a:buNone/>
            </a:pPr>
            <a:r>
              <a:rPr lang="en-US" dirty="0"/>
              <a:t>F(x) = 1/(x-2) </a:t>
            </a:r>
          </a:p>
          <a:p>
            <a:pPr>
              <a:buNone/>
            </a:pPr>
            <a:endParaRPr lang="en-US" dirty="0"/>
          </a:p>
          <a:p>
            <a:pPr>
              <a:buNone/>
            </a:pPr>
            <a:r>
              <a:rPr lang="en-US" dirty="0" err="1">
                <a:hlinkClick r:id="rId3"/>
              </a:rPr>
              <a:t>Desmos</a:t>
            </a:r>
            <a:r>
              <a:rPr lang="en-US" dirty="0">
                <a:hlinkClick r:id="rId3"/>
              </a:rPr>
              <a:t> | Graphing Calculator</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Recurrence Relation</a:t>
            </a:r>
            <a:endParaRPr lang="en-US" dirty="0"/>
          </a:p>
        </p:txBody>
      </p:sp>
      <p:sp>
        <p:nvSpPr>
          <p:cNvPr id="3" name="Content Placeholder 2"/>
          <p:cNvSpPr>
            <a:spLocks noGrp="1"/>
          </p:cNvSpPr>
          <p:nvPr>
            <p:ph idx="1"/>
          </p:nvPr>
        </p:nvSpPr>
        <p:spPr/>
        <p:txBody>
          <a:bodyPr/>
          <a:lstStyle/>
          <a:p>
            <a:r>
              <a:rPr lang="en-US" dirty="0"/>
              <a:t>a</a:t>
            </a:r>
            <a:r>
              <a:rPr lang="en-US" baseline="-25000" dirty="0"/>
              <a:t>n </a:t>
            </a:r>
            <a:r>
              <a:rPr lang="en-US" dirty="0"/>
              <a:t>= 5 a</a:t>
            </a:r>
            <a:r>
              <a:rPr lang="en-US" baseline="-25000" dirty="0"/>
              <a:t>n−1</a:t>
            </a:r>
            <a:r>
              <a:rPr lang="en-US" dirty="0"/>
              <a:t>−1   and a</a:t>
            </a:r>
            <a:r>
              <a:rPr lang="en-US" baseline="-25000" dirty="0"/>
              <a:t>1</a:t>
            </a:r>
            <a:r>
              <a:rPr lang="en-US" dirty="0"/>
              <a:t> = 3, Solve the recurrence relation.</a:t>
            </a:r>
          </a:p>
          <a:p>
            <a:pPr>
              <a:buNone/>
            </a:pPr>
            <a:endParaRPr lang="en-US" dirty="0"/>
          </a:p>
          <a:p>
            <a:pPr>
              <a:buNone/>
            </a:pPr>
            <a:r>
              <a:rPr lang="en-US" dirty="0"/>
              <a:t>The above recurrence relation can be written as:</a:t>
            </a:r>
          </a:p>
          <a:p>
            <a:pPr>
              <a:buNone/>
            </a:pPr>
            <a:r>
              <a:rPr lang="en-US" dirty="0"/>
              <a:t>T(n) </a:t>
            </a:r>
            <a:r>
              <a:rPr lang="en-US"/>
              <a:t>= 5 </a:t>
            </a:r>
            <a:r>
              <a:rPr lang="en-US" dirty="0"/>
              <a:t>T(n-1) – 1. Now solve as per the usual method.</a:t>
            </a:r>
            <a:br>
              <a:rPr lang="en-US" dirty="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 Root Technique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Suppose we want to solve a recurrence relation expressed as a combination of the two previous terms, such as a</a:t>
            </a:r>
            <a:r>
              <a:rPr lang="en-US" baseline="-25000" dirty="0"/>
              <a:t>n</a:t>
            </a:r>
            <a:r>
              <a:rPr lang="en-US" dirty="0"/>
              <a:t>=a</a:t>
            </a:r>
            <a:r>
              <a:rPr lang="en-US" baseline="-25000" dirty="0"/>
              <a:t>n−1</a:t>
            </a:r>
            <a:r>
              <a:rPr lang="en-US" dirty="0"/>
              <a:t>+6a</a:t>
            </a:r>
            <a:r>
              <a:rPr lang="en-US" baseline="-25000" dirty="0"/>
              <a:t>n−2</a:t>
            </a:r>
            <a:r>
              <a:rPr lang="en-US" dirty="0"/>
              <a:t>.</a:t>
            </a:r>
          </a:p>
          <a:p>
            <a:r>
              <a:rPr lang="en-US" dirty="0"/>
              <a:t>The characteristic equation in this case is:</a:t>
            </a:r>
          </a:p>
          <a:p>
            <a:pPr>
              <a:buNone/>
            </a:pPr>
            <a:r>
              <a:rPr lang="en-US" dirty="0"/>
              <a:t>	x</a:t>
            </a:r>
            <a:r>
              <a:rPr lang="en-US" baseline="30000" dirty="0"/>
              <a:t>2</a:t>
            </a:r>
            <a:r>
              <a:rPr lang="en-US" dirty="0"/>
              <a:t> – x – 6 = 0</a:t>
            </a:r>
          </a:p>
          <a:p>
            <a:pPr>
              <a:buNone/>
            </a:pPr>
            <a:endParaRPr lang="en-IN" dirty="0"/>
          </a:p>
          <a:p>
            <a:pPr>
              <a:buNone/>
            </a:pPr>
            <a:r>
              <a:rPr lang="en-IN" dirty="0"/>
              <a:t>If the roots of the equation are distinct, then </a:t>
            </a:r>
          </a:p>
          <a:p>
            <a:pPr>
              <a:buNone/>
            </a:pPr>
            <a:r>
              <a:rPr lang="en-US" dirty="0"/>
              <a:t>a</a:t>
            </a:r>
            <a:r>
              <a:rPr lang="en-US" baseline="-25000" dirty="0"/>
              <a:t>n </a:t>
            </a:r>
            <a:r>
              <a:rPr lang="en-US" dirty="0"/>
              <a:t>= ar</a:t>
            </a:r>
            <a:r>
              <a:rPr lang="en-US" baseline="-25000" dirty="0"/>
              <a:t>1</a:t>
            </a:r>
            <a:r>
              <a:rPr lang="en-US" baseline="30000" dirty="0"/>
              <a:t>n</a:t>
            </a:r>
            <a:r>
              <a:rPr lang="en-US" dirty="0"/>
              <a:t> + br</a:t>
            </a:r>
            <a:r>
              <a:rPr lang="en-US" baseline="-25000" dirty="0"/>
              <a:t>2</a:t>
            </a:r>
            <a:r>
              <a:rPr lang="en-US" baseline="30000" dirty="0"/>
              <a:t>n</a:t>
            </a:r>
          </a:p>
          <a:p>
            <a:pPr>
              <a:buNone/>
            </a:pPr>
            <a:r>
              <a:rPr lang="en-US" dirty="0"/>
              <a:t>where a and b are constants defined by initial condition. </a:t>
            </a:r>
          </a:p>
          <a:p>
            <a:pPr>
              <a:buNone/>
            </a:pPr>
            <a:endParaRPr lang="en-US" dirty="0"/>
          </a:p>
          <a:p>
            <a:pPr>
              <a:buNone/>
            </a:pPr>
            <a:endParaRPr lang="en-US" dirty="0"/>
          </a:p>
          <a:p>
            <a:pPr>
              <a:buNone/>
            </a:pPr>
            <a:r>
              <a:rPr lang="en-US" sz="2300" dirty="0"/>
              <a:t>Why?</a:t>
            </a:r>
          </a:p>
          <a:p>
            <a:pPr>
              <a:buNone/>
            </a:pPr>
            <a:r>
              <a:rPr lang="en-US" sz="2300" dirty="0">
                <a:hlinkClick r:id="rId2"/>
              </a:rPr>
              <a:t>http://discrete.openmathbooks.org/dmoi2/sec_recurrence.html</a:t>
            </a:r>
            <a:endParaRPr lang="en-US" sz="23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 Root Technique</a:t>
            </a:r>
            <a:endParaRPr lang="en-US" dirty="0"/>
          </a:p>
        </p:txBody>
      </p:sp>
      <p:sp>
        <p:nvSpPr>
          <p:cNvPr id="3" name="Content Placeholder 2"/>
          <p:cNvSpPr>
            <a:spLocks noGrp="1"/>
          </p:cNvSpPr>
          <p:nvPr>
            <p:ph idx="1"/>
          </p:nvPr>
        </p:nvSpPr>
        <p:spPr/>
        <p:txBody>
          <a:bodyPr>
            <a:normAutofit/>
          </a:bodyPr>
          <a:lstStyle/>
          <a:p>
            <a:pPr>
              <a:buNone/>
            </a:pPr>
            <a:r>
              <a:rPr lang="en-IN" dirty="0"/>
              <a:t>If the roots of the equation are same, then </a:t>
            </a:r>
          </a:p>
          <a:p>
            <a:pPr>
              <a:buNone/>
            </a:pPr>
            <a:r>
              <a:rPr lang="en-US" dirty="0"/>
              <a:t>a</a:t>
            </a:r>
            <a:r>
              <a:rPr lang="en-US" baseline="-25000" dirty="0"/>
              <a:t>n </a:t>
            </a:r>
            <a:r>
              <a:rPr lang="en-US" dirty="0"/>
              <a:t>= </a:t>
            </a:r>
            <a:r>
              <a:rPr lang="en-US" dirty="0" err="1"/>
              <a:t>ar</a:t>
            </a:r>
            <a:r>
              <a:rPr lang="en-US" baseline="30000" dirty="0" err="1"/>
              <a:t>n</a:t>
            </a:r>
            <a:r>
              <a:rPr lang="en-US" dirty="0"/>
              <a:t> + </a:t>
            </a:r>
            <a:r>
              <a:rPr lang="en-US" dirty="0" err="1"/>
              <a:t>bnr</a:t>
            </a:r>
            <a:r>
              <a:rPr lang="en-US" baseline="30000" dirty="0" err="1"/>
              <a:t>n</a:t>
            </a:r>
            <a:endParaRPr lang="en-US" baseline="30000" dirty="0"/>
          </a:p>
          <a:p>
            <a:pPr>
              <a:buNone/>
            </a:pPr>
            <a:r>
              <a:rPr lang="en-US" dirty="0"/>
              <a:t>where a and b are constants defined by initial condition.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 Root Technique</a:t>
            </a:r>
            <a:endParaRPr lang="en-US" dirty="0"/>
          </a:p>
        </p:txBody>
      </p:sp>
      <p:sp>
        <p:nvSpPr>
          <p:cNvPr id="3" name="Content Placeholder 2"/>
          <p:cNvSpPr>
            <a:spLocks noGrp="1"/>
          </p:cNvSpPr>
          <p:nvPr>
            <p:ph idx="1"/>
          </p:nvPr>
        </p:nvSpPr>
        <p:spPr/>
        <p:txBody>
          <a:bodyPr/>
          <a:lstStyle/>
          <a:p>
            <a:r>
              <a:rPr lang="en-US" dirty="0"/>
              <a:t>a</a:t>
            </a:r>
            <a:r>
              <a:rPr lang="en-US" baseline="-25000" dirty="0"/>
              <a:t>n </a:t>
            </a:r>
            <a:r>
              <a:rPr lang="en-US" dirty="0"/>
              <a:t>= 6 * a</a:t>
            </a:r>
            <a:r>
              <a:rPr lang="en-US" baseline="-25000" dirty="0"/>
              <a:t>n−1 </a:t>
            </a:r>
            <a:r>
              <a:rPr lang="en-US" dirty="0"/>
              <a:t>− 9 * a</a:t>
            </a:r>
            <a:r>
              <a:rPr lang="en-US" baseline="-25000" dirty="0"/>
              <a:t>n−2</a:t>
            </a:r>
          </a:p>
          <a:p>
            <a:r>
              <a:rPr lang="en-US" dirty="0"/>
              <a:t>a</a:t>
            </a:r>
            <a:r>
              <a:rPr lang="en-US" baseline="-25000" dirty="0"/>
              <a:t>0 </a:t>
            </a:r>
            <a:r>
              <a:rPr lang="en-US" dirty="0"/>
              <a:t>= 1  and a</a:t>
            </a:r>
            <a:r>
              <a:rPr lang="en-US" baseline="-25000" dirty="0"/>
              <a:t>1 </a:t>
            </a:r>
            <a:r>
              <a:rPr lang="en-US" dirty="0"/>
              <a:t>= 4.</a:t>
            </a:r>
            <a:endParaRPr lang="en-US" baseline="-25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US" dirty="0"/>
          </a:p>
        </p:txBody>
      </p:sp>
      <p:sp>
        <p:nvSpPr>
          <p:cNvPr id="3" name="Content Placeholder 2"/>
          <p:cNvSpPr>
            <a:spLocks noGrp="1"/>
          </p:cNvSpPr>
          <p:nvPr>
            <p:ph idx="1"/>
          </p:nvPr>
        </p:nvSpPr>
        <p:spPr/>
        <p:txBody>
          <a:bodyPr/>
          <a:lstStyle/>
          <a:p>
            <a:r>
              <a:rPr lang="en-US" dirty="0"/>
              <a:t>Solve the recurrence relation a</a:t>
            </a:r>
            <a:r>
              <a:rPr lang="en-US" baseline="-25000" dirty="0"/>
              <a:t>n</a:t>
            </a:r>
            <a:r>
              <a:rPr lang="en-US" dirty="0"/>
              <a:t>=a</a:t>
            </a:r>
            <a:r>
              <a:rPr lang="en-US" baseline="-25000" dirty="0"/>
              <a:t>n−1</a:t>
            </a:r>
            <a:r>
              <a:rPr lang="en-US" dirty="0"/>
              <a:t>+2</a:t>
            </a:r>
            <a:r>
              <a:rPr lang="en-US" baseline="30000" dirty="0"/>
              <a:t>n</a:t>
            </a:r>
            <a:r>
              <a:rPr lang="en-US" dirty="0"/>
              <a:t> with a</a:t>
            </a:r>
            <a:r>
              <a:rPr lang="en-US" baseline="-25000" dirty="0"/>
              <a:t>0</a:t>
            </a:r>
            <a:r>
              <a:rPr lang="en-US" dirty="0"/>
              <a:t>=5.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Theorem</a:t>
            </a:r>
          </a:p>
        </p:txBody>
      </p:sp>
      <p:sp>
        <p:nvSpPr>
          <p:cNvPr id="3" name="Content Placeholder 2"/>
          <p:cNvSpPr>
            <a:spLocks noGrp="1"/>
          </p:cNvSpPr>
          <p:nvPr>
            <p:ph idx="1"/>
          </p:nvPr>
        </p:nvSpPr>
        <p:spPr/>
        <p:txBody>
          <a:bodyPr/>
          <a:lstStyle/>
          <a:p>
            <a:r>
              <a:rPr lang="en-US" dirty="0"/>
              <a:t>Dividing Functions	T(n) = </a:t>
            </a:r>
            <a:r>
              <a:rPr lang="en-US" dirty="0" err="1"/>
              <a:t>aT</a:t>
            </a:r>
            <a:r>
              <a:rPr lang="en-US" dirty="0"/>
              <a:t>(n/b) + f(n)</a:t>
            </a:r>
          </a:p>
          <a:p>
            <a:r>
              <a:rPr lang="en-US" dirty="0"/>
              <a:t>Decreasing Functions T(n) = </a:t>
            </a:r>
            <a:r>
              <a:rPr lang="en-US" dirty="0" err="1"/>
              <a:t>aT</a:t>
            </a:r>
            <a:r>
              <a:rPr lang="en-US" dirty="0"/>
              <a:t>(n-b) + f(n)</a:t>
            </a:r>
          </a:p>
        </p:txBody>
      </p:sp>
      <p:sp>
        <p:nvSpPr>
          <p:cNvPr id="4" name="TextBox 3">
            <a:extLst>
              <a:ext uri="{FF2B5EF4-FFF2-40B4-BE49-F238E27FC236}">
                <a16:creationId xmlns:a16="http://schemas.microsoft.com/office/drawing/2014/main" id="{FB124879-16E7-09D8-D64D-1082CC9779A1}"/>
              </a:ext>
            </a:extLst>
          </p:cNvPr>
          <p:cNvSpPr txBox="1"/>
          <p:nvPr/>
        </p:nvSpPr>
        <p:spPr>
          <a:xfrm>
            <a:off x="611560" y="6126163"/>
            <a:ext cx="6398675" cy="646331"/>
          </a:xfrm>
          <a:prstGeom prst="rect">
            <a:avLst/>
          </a:prstGeom>
          <a:noFill/>
        </p:spPr>
        <p:txBody>
          <a:bodyPr wrap="none" rtlCol="0">
            <a:spAutoFit/>
          </a:bodyPr>
          <a:lstStyle/>
          <a:p>
            <a:r>
              <a:rPr lang="en-GB" dirty="0"/>
              <a:t>Why master theorem works?</a:t>
            </a:r>
          </a:p>
          <a:p>
            <a:r>
              <a:rPr lang="en-GB" dirty="0">
                <a:hlinkClick r:id="rId2"/>
              </a:rPr>
              <a:t>https://www.scaler.com/topics/data-structures/masters-theorem/</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Functions</a:t>
            </a:r>
          </a:p>
        </p:txBody>
      </p:sp>
      <p:sp>
        <p:nvSpPr>
          <p:cNvPr id="3" name="Content Placeholder 2"/>
          <p:cNvSpPr>
            <a:spLocks noGrp="1"/>
          </p:cNvSpPr>
          <p:nvPr>
            <p:ph idx="1"/>
          </p:nvPr>
        </p:nvSpPr>
        <p:spPr/>
        <p:txBody>
          <a:bodyPr/>
          <a:lstStyle/>
          <a:p>
            <a:r>
              <a:rPr lang="en-US" dirty="0"/>
              <a:t>T(n) = </a:t>
            </a:r>
            <a:r>
              <a:rPr lang="en-US" dirty="0" err="1"/>
              <a:t>aT</a:t>
            </a:r>
            <a:r>
              <a:rPr lang="en-US" dirty="0"/>
              <a:t>(n/b) + f(n) where f(n) = Theta(</a:t>
            </a:r>
            <a:r>
              <a:rPr lang="en-US" dirty="0" err="1"/>
              <a:t>n^k</a:t>
            </a:r>
            <a:r>
              <a:rPr lang="en-US" dirty="0"/>
              <a:t>*log(^p)n)</a:t>
            </a:r>
          </a:p>
          <a:p>
            <a:pPr>
              <a:buNone/>
            </a:pPr>
            <a:endParaRPr lang="en-US" dirty="0"/>
          </a:p>
          <a:p>
            <a:pPr>
              <a:buNone/>
            </a:pPr>
            <a:r>
              <a:rPr lang="en-US" dirty="0"/>
              <a:t>Example:</a:t>
            </a:r>
          </a:p>
          <a:p>
            <a:pPr>
              <a:buNone/>
            </a:pPr>
            <a:r>
              <a:rPr lang="en-US" dirty="0"/>
              <a:t>T(n) = 2T(n/2) + n^2</a:t>
            </a:r>
          </a:p>
          <a:p>
            <a:pPr>
              <a:buNone/>
            </a:pPr>
            <a:r>
              <a:rPr lang="en-US" dirty="0"/>
              <a:t>T(n) = T(n/4) + </a:t>
            </a:r>
            <a:r>
              <a:rPr lang="en-US" dirty="0" err="1"/>
              <a:t>nlogn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Cases</a:t>
            </a:r>
          </a:p>
        </p:txBody>
      </p:sp>
      <p:sp>
        <p:nvSpPr>
          <p:cNvPr id="3" name="Content Placeholder 2"/>
          <p:cNvSpPr>
            <a:spLocks noGrp="1"/>
          </p:cNvSpPr>
          <p:nvPr>
            <p:ph idx="1"/>
          </p:nvPr>
        </p:nvSpPr>
        <p:spPr/>
        <p:txBody>
          <a:bodyPr>
            <a:normAutofit lnSpcReduction="10000"/>
          </a:bodyPr>
          <a:lstStyle/>
          <a:p>
            <a:r>
              <a:rPr lang="en-US" dirty="0"/>
              <a:t>Case 1: if log</a:t>
            </a:r>
            <a:r>
              <a:rPr lang="en-US" baseline="-25000" dirty="0"/>
              <a:t>b</a:t>
            </a:r>
            <a:r>
              <a:rPr lang="en-US" dirty="0"/>
              <a:t>a &gt; k, then:</a:t>
            </a:r>
          </a:p>
          <a:p>
            <a:pPr>
              <a:buNone/>
            </a:pPr>
            <a:r>
              <a:rPr lang="en-US" dirty="0"/>
              <a:t>T(n) = Theta(n^ log</a:t>
            </a:r>
            <a:r>
              <a:rPr lang="en-US" baseline="-25000" dirty="0"/>
              <a:t>b</a:t>
            </a:r>
            <a:r>
              <a:rPr lang="en-US" dirty="0"/>
              <a:t>a)</a:t>
            </a:r>
          </a:p>
          <a:p>
            <a:r>
              <a:rPr lang="en-US" dirty="0"/>
              <a:t>Case 2: if log</a:t>
            </a:r>
            <a:r>
              <a:rPr lang="en-US" baseline="-25000" dirty="0"/>
              <a:t>b</a:t>
            </a:r>
            <a:r>
              <a:rPr lang="en-US" dirty="0"/>
              <a:t>a = k, then:</a:t>
            </a:r>
          </a:p>
          <a:p>
            <a:pPr>
              <a:buNone/>
            </a:pPr>
            <a:r>
              <a:rPr lang="en-US" dirty="0"/>
              <a:t>If p&gt;-1, then T(n) = Theta(</a:t>
            </a:r>
            <a:r>
              <a:rPr lang="en-US" dirty="0" err="1"/>
              <a:t>n^k</a:t>
            </a:r>
            <a:r>
              <a:rPr lang="en-US" dirty="0"/>
              <a:t> log</a:t>
            </a:r>
            <a:r>
              <a:rPr lang="en-US" baseline="30000" dirty="0"/>
              <a:t>(p+1)</a:t>
            </a:r>
            <a:r>
              <a:rPr lang="en-US" dirty="0"/>
              <a:t>n)</a:t>
            </a:r>
          </a:p>
          <a:p>
            <a:pPr>
              <a:buNone/>
            </a:pPr>
            <a:r>
              <a:rPr lang="en-US" dirty="0"/>
              <a:t>If p=-1, then T(n) = Theta(</a:t>
            </a:r>
            <a:r>
              <a:rPr lang="en-US" dirty="0" err="1"/>
              <a:t>n^k</a:t>
            </a:r>
            <a:r>
              <a:rPr lang="en-US" dirty="0"/>
              <a:t> </a:t>
            </a:r>
            <a:r>
              <a:rPr lang="en-US" dirty="0" err="1"/>
              <a:t>loglogn</a:t>
            </a:r>
            <a:r>
              <a:rPr lang="en-US" dirty="0"/>
              <a:t>)</a:t>
            </a:r>
          </a:p>
          <a:p>
            <a:r>
              <a:rPr lang="en-US" dirty="0"/>
              <a:t>Case 3: if log</a:t>
            </a:r>
            <a:r>
              <a:rPr lang="en-US" baseline="-25000" dirty="0"/>
              <a:t>b</a:t>
            </a:r>
            <a:r>
              <a:rPr lang="en-US" dirty="0"/>
              <a:t>a &lt; k, then:</a:t>
            </a:r>
          </a:p>
          <a:p>
            <a:pPr>
              <a:buNone/>
            </a:pPr>
            <a:r>
              <a:rPr lang="en-US" dirty="0"/>
              <a:t>If p&gt;=0, then T(n) = Theta(</a:t>
            </a:r>
            <a:r>
              <a:rPr lang="en-US" dirty="0" err="1"/>
              <a:t>n^k</a:t>
            </a:r>
            <a:r>
              <a:rPr lang="en-US" dirty="0"/>
              <a:t> </a:t>
            </a:r>
            <a:r>
              <a:rPr lang="en-US" dirty="0" err="1"/>
              <a:t>log</a:t>
            </a:r>
            <a:r>
              <a:rPr lang="en-US" baseline="30000" dirty="0" err="1"/>
              <a:t>p</a:t>
            </a:r>
            <a:r>
              <a:rPr lang="en-US" dirty="0" err="1"/>
              <a:t>n</a:t>
            </a:r>
            <a:r>
              <a:rPr lang="en-US" dirty="0"/>
              <a:t>)</a:t>
            </a:r>
          </a:p>
          <a:p>
            <a:pPr>
              <a:buNone/>
            </a:pPr>
            <a:r>
              <a:rPr lang="en-US" dirty="0"/>
              <a:t>If p&lt;0, then T(n) = Theta(</a:t>
            </a:r>
            <a:r>
              <a:rPr lang="en-US" dirty="0" err="1"/>
              <a:t>n^k</a:t>
            </a:r>
            <a:r>
              <a:rPr lang="en-US" dirty="0"/>
              <a:t>)</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Decreasing Function</a:t>
            </a:r>
          </a:p>
        </p:txBody>
      </p:sp>
      <p:sp>
        <p:nvSpPr>
          <p:cNvPr id="3" name="Content Placeholder 2"/>
          <p:cNvSpPr>
            <a:spLocks noGrp="1"/>
          </p:cNvSpPr>
          <p:nvPr>
            <p:ph idx="1"/>
          </p:nvPr>
        </p:nvSpPr>
        <p:spPr/>
        <p:txBody>
          <a:bodyPr/>
          <a:lstStyle/>
          <a:p>
            <a:r>
              <a:rPr lang="en-US" dirty="0"/>
              <a:t>T(n) = </a:t>
            </a:r>
            <a:r>
              <a:rPr lang="en-US" dirty="0" err="1"/>
              <a:t>aT</a:t>
            </a:r>
            <a:r>
              <a:rPr lang="en-US" dirty="0"/>
              <a:t>(n-b) + f(n) where f(n) = Theta(</a:t>
            </a:r>
            <a:r>
              <a:rPr lang="en-US" dirty="0" err="1"/>
              <a:t>n^k</a:t>
            </a:r>
            <a:r>
              <a:rPr lang="en-US" dirty="0"/>
              <a:t>)</a:t>
            </a:r>
          </a:p>
          <a:p>
            <a:endParaRPr lang="en-US" dirty="0"/>
          </a:p>
          <a:p>
            <a:pPr>
              <a:buNone/>
            </a:pPr>
            <a:r>
              <a:rPr lang="en-US" dirty="0"/>
              <a:t>Example</a:t>
            </a:r>
          </a:p>
          <a:p>
            <a:pPr>
              <a:buNone/>
            </a:pPr>
            <a:r>
              <a:rPr lang="en-US" dirty="0"/>
              <a:t>T(n) = T(n-2) + 1</a:t>
            </a:r>
          </a:p>
          <a:p>
            <a:pPr>
              <a:buNone/>
            </a:pPr>
            <a:r>
              <a:rPr lang="en-US" dirty="0"/>
              <a:t>T(n) = 2*T(n-1) + n^2</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Cases</a:t>
            </a:r>
          </a:p>
        </p:txBody>
      </p:sp>
      <p:sp>
        <p:nvSpPr>
          <p:cNvPr id="3" name="Content Placeholder 2"/>
          <p:cNvSpPr>
            <a:spLocks noGrp="1"/>
          </p:cNvSpPr>
          <p:nvPr>
            <p:ph idx="1"/>
          </p:nvPr>
        </p:nvSpPr>
        <p:spPr/>
        <p:txBody>
          <a:bodyPr/>
          <a:lstStyle/>
          <a:p>
            <a:r>
              <a:rPr lang="en-US" dirty="0"/>
              <a:t>If a&lt;1, then T(n) = Theta(</a:t>
            </a:r>
            <a:r>
              <a:rPr lang="en-US" dirty="0" err="1"/>
              <a:t>n^k</a:t>
            </a:r>
            <a:r>
              <a:rPr lang="en-US" dirty="0"/>
              <a:t>)</a:t>
            </a:r>
          </a:p>
          <a:p>
            <a:r>
              <a:rPr lang="en-US" dirty="0"/>
              <a:t>If a=1, then T(n) = Theta(n^(k+1))</a:t>
            </a:r>
          </a:p>
          <a:p>
            <a:r>
              <a:rPr lang="en-US" dirty="0"/>
              <a:t>If a&gt;1, then T(n) </a:t>
            </a:r>
            <a:r>
              <a:rPr lang="en-US"/>
              <a:t>= Theta(n^(a/b) * f(n))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better?</a:t>
            </a:r>
          </a:p>
        </p:txBody>
      </p:sp>
      <p:sp>
        <p:nvSpPr>
          <p:cNvPr id="3" name="Content Placeholder 2"/>
          <p:cNvSpPr>
            <a:spLocks noGrp="1"/>
          </p:cNvSpPr>
          <p:nvPr>
            <p:ph idx="1"/>
          </p:nvPr>
        </p:nvSpPr>
        <p:spPr/>
        <p:txBody>
          <a:bodyPr/>
          <a:lstStyle/>
          <a:p>
            <a:r>
              <a:rPr lang="en-US" dirty="0"/>
              <a:t>In Asymptotic Analysis, we evaluate the performance of an algorithm in terms of input size (we don’t measure the actual running time). </a:t>
            </a:r>
          </a:p>
          <a:p>
            <a:r>
              <a:rPr lang="en-US" dirty="0"/>
              <a:t>We calculate, how the time (or space) taken by an algorithm increases with the input size.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Sort</a:t>
            </a:r>
            <a:endParaRPr lang="en-US" dirty="0"/>
          </a:p>
        </p:txBody>
      </p:sp>
      <p:sp>
        <p:nvSpPr>
          <p:cNvPr id="4" name="Content Placeholder 2"/>
          <p:cNvSpPr>
            <a:spLocks noGrp="1"/>
          </p:cNvSpPr>
          <p:nvPr>
            <p:ph idx="1"/>
          </p:nvPr>
        </p:nvSpPr>
        <p:spPr>
          <a:xfrm>
            <a:off x="285720" y="1214422"/>
            <a:ext cx="8229600" cy="6324600"/>
          </a:xfrm>
        </p:spPr>
        <p:txBody>
          <a:bodyPr rtlCol="0">
            <a:normAutofit lnSpcReduction="10000"/>
          </a:bodyPr>
          <a:lstStyle/>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void merge(int*,int*,</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int,int,int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void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mergesort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(int *a, int*b, int low, int high)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pivot;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if(low&lt;high) {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pivot=(</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low+high</a:t>
            </a:r>
            <a:r>
              <a:rPr lang="en-US" altLang="ko-KR" sz="2000" dirty="0">
                <a:latin typeface="Courier New" panose="02070309020205020404" pitchFamily="49" charset="0"/>
                <a:ea typeface="굴림" panose="020B0600000101010101" pitchFamily="34" charset="-127"/>
                <a:cs typeface="Courier New" panose="02070309020205020404" pitchFamily="49" charset="0"/>
              </a:rPr>
              <a:t>)/2;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mergesort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a,b,low,pivot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mergesort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(a,b,pivot+1,high);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merge(</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a,b,low,pivot,high</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main() {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a[] = {12,10,43,23,78,45,56,98,41,90,24};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num; num =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sizeof</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(a)/</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sizeof</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(int);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int b[num];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mergesort</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(a,b,0,num-1); </a:t>
            </a:r>
          </a:p>
          <a:p>
            <a:pPr eaLnBrk="1" fontAlgn="auto" hangingPunct="1">
              <a:spcAft>
                <a:spcPts val="0"/>
              </a:spcAft>
              <a:buFontTx/>
              <a:buNone/>
              <a:defRPr/>
            </a:pP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for(int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=0;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&lt;num;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cout</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&lt;&lt;a[</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i</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]&lt;&lt;" "; </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cout</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&lt;&lt;</a:t>
            </a:r>
            <a:r>
              <a:rPr lang="en-US" altLang="ko-KR" sz="1800" dirty="0" err="1">
                <a:solidFill>
                  <a:srgbClr val="000000"/>
                </a:solidFill>
                <a:latin typeface="Courier New" panose="02070309020205020404" pitchFamily="49" charset="0"/>
                <a:ea typeface="굴림" panose="020B0600000101010101" pitchFamily="34" charset="-127"/>
                <a:cs typeface="Courier New" panose="02070309020205020404" pitchFamily="49" charset="0"/>
              </a:rPr>
              <a:t>endl</a:t>
            </a:r>
            <a:r>
              <a:rPr lang="en-US" altLang="ko-KR" sz="1800" dirty="0">
                <a:solidFill>
                  <a:srgbClr val="000000"/>
                </a:solidFill>
                <a:latin typeface="Courier New" panose="02070309020205020404" pitchFamily="49" charset="0"/>
                <a:ea typeface="굴림" panose="020B0600000101010101" pitchFamily="34" charset="-127"/>
                <a:cs typeface="Courier New" panose="02070309020205020404" pitchFamily="49" charset="0"/>
              </a:rPr>
              <a:t>; } </a:t>
            </a:r>
            <a:endParaRPr lang="ko-KR" altLang="en-US" sz="1800" dirty="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endParaRPr lang="ko-KR" altLang="en-US" sz="16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200" dirty="0">
                <a:latin typeface="Courier New" panose="02070309020205020404" pitchFamily="49" charset="0"/>
                <a:ea typeface="굴림" panose="020B0600000101010101" pitchFamily="34" charset="-127"/>
                <a:cs typeface="Courier New" panose="02070309020205020404" pitchFamily="49"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ChangeArrowheads="1"/>
          </p:cNvSpPr>
          <p:nvPr>
            <p:ph idx="1"/>
          </p:nvPr>
        </p:nvSpPr>
        <p:spPr>
          <a:xfrm>
            <a:off x="285720" y="428604"/>
            <a:ext cx="8229600" cy="5821363"/>
          </a:xfrm>
        </p:spPr>
        <p:txBody>
          <a:bodyPr/>
          <a:lstStyle/>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void merge(</a:t>
            </a:r>
            <a:r>
              <a:rPr lang="en-US" altLang="ko-KR" sz="2200" dirty="0" err="1">
                <a:solidFill>
                  <a:srgbClr val="000000"/>
                </a:solidFill>
                <a:latin typeface="Courier New" pitchFamily="49" charset="0"/>
                <a:ea typeface="굴림" pitchFamily="34" charset="-127"/>
                <a:cs typeface="Courier New" pitchFamily="49" charset="0"/>
              </a:rPr>
              <a:t>int</a:t>
            </a:r>
            <a:r>
              <a:rPr lang="en-US" altLang="ko-KR" sz="2200" dirty="0">
                <a:solidFill>
                  <a:srgbClr val="000000"/>
                </a:solidFill>
                <a:latin typeface="Courier New" pitchFamily="49" charset="0"/>
                <a:ea typeface="굴림" pitchFamily="34" charset="-127"/>
                <a:cs typeface="Courier New" pitchFamily="49" charset="0"/>
              </a:rPr>
              <a:t> *a, </a:t>
            </a:r>
            <a:r>
              <a:rPr lang="en-US" altLang="ko-KR" sz="2200" dirty="0" err="1">
                <a:solidFill>
                  <a:srgbClr val="000000"/>
                </a:solidFill>
                <a:latin typeface="Courier New" pitchFamily="49" charset="0"/>
                <a:ea typeface="굴림" pitchFamily="34" charset="-127"/>
                <a:cs typeface="Courier New" pitchFamily="49" charset="0"/>
              </a:rPr>
              <a:t>int</a:t>
            </a:r>
            <a:r>
              <a:rPr lang="en-US" altLang="ko-KR" sz="2200" dirty="0">
                <a:solidFill>
                  <a:srgbClr val="000000"/>
                </a:solidFill>
                <a:latin typeface="Courier New" pitchFamily="49" charset="0"/>
                <a:ea typeface="굴림" pitchFamily="34" charset="-127"/>
                <a:cs typeface="Courier New" pitchFamily="49" charset="0"/>
              </a:rPr>
              <a:t> *b, </a:t>
            </a:r>
            <a:r>
              <a:rPr lang="en-US" altLang="ko-KR" sz="2200" dirty="0" err="1">
                <a:solidFill>
                  <a:srgbClr val="000000"/>
                </a:solidFill>
                <a:latin typeface="Courier New" pitchFamily="49" charset="0"/>
                <a:ea typeface="굴림" pitchFamily="34" charset="-127"/>
                <a:cs typeface="Courier New" pitchFamily="49" charset="0"/>
              </a:rPr>
              <a:t>int</a:t>
            </a:r>
            <a:r>
              <a:rPr lang="en-US" altLang="ko-KR" sz="2200" dirty="0">
                <a:solidFill>
                  <a:srgbClr val="000000"/>
                </a:solidFill>
                <a:latin typeface="Courier New" pitchFamily="49" charset="0"/>
                <a:ea typeface="굴림" pitchFamily="34" charset="-127"/>
                <a:cs typeface="Courier New" pitchFamily="49" charset="0"/>
              </a:rPr>
              <a:t> low, </a:t>
            </a:r>
            <a:r>
              <a:rPr lang="en-US" altLang="ko-KR" sz="2200" dirty="0" err="1">
                <a:solidFill>
                  <a:srgbClr val="000000"/>
                </a:solidFill>
                <a:latin typeface="Courier New" pitchFamily="49" charset="0"/>
                <a:ea typeface="굴림" pitchFamily="34" charset="-127"/>
                <a:cs typeface="Courier New" pitchFamily="49" charset="0"/>
              </a:rPr>
              <a:t>int</a:t>
            </a:r>
            <a:r>
              <a:rPr lang="en-US" altLang="ko-KR" sz="2200" dirty="0">
                <a:solidFill>
                  <a:srgbClr val="000000"/>
                </a:solidFill>
                <a:latin typeface="Courier New" pitchFamily="49" charset="0"/>
                <a:ea typeface="굴림" pitchFamily="34" charset="-127"/>
                <a:cs typeface="Courier New" pitchFamily="49" charset="0"/>
              </a:rPr>
              <a:t> pivot, </a:t>
            </a:r>
            <a:r>
              <a:rPr lang="en-US" altLang="ko-KR" sz="2200" dirty="0" err="1">
                <a:solidFill>
                  <a:srgbClr val="000000"/>
                </a:solidFill>
                <a:latin typeface="Courier New" pitchFamily="49" charset="0"/>
                <a:ea typeface="굴림" pitchFamily="34" charset="-127"/>
                <a:cs typeface="Courier New" pitchFamily="49" charset="0"/>
              </a:rPr>
              <a:t>int</a:t>
            </a:r>
            <a:r>
              <a:rPr lang="en-US" altLang="ko-KR" sz="2200" dirty="0">
                <a:solidFill>
                  <a:srgbClr val="000000"/>
                </a:solidFill>
                <a:latin typeface="Courier New" pitchFamily="49" charset="0"/>
                <a:ea typeface="굴림" pitchFamily="34" charset="-127"/>
                <a:cs typeface="Courier New" pitchFamily="49" charset="0"/>
              </a:rPr>
              <a:t> high)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a:t>
            </a:r>
            <a:r>
              <a:rPr lang="en-US" altLang="ko-KR" sz="2200" dirty="0" err="1">
                <a:solidFill>
                  <a:srgbClr val="000000"/>
                </a:solidFill>
                <a:latin typeface="Courier New" pitchFamily="49" charset="0"/>
                <a:ea typeface="굴림" pitchFamily="34" charset="-127"/>
                <a:cs typeface="Courier New" pitchFamily="49" charset="0"/>
              </a:rPr>
              <a:t>int</a:t>
            </a:r>
            <a:r>
              <a:rPr lang="en-US" altLang="ko-KR" sz="2200" dirty="0">
                <a:solidFill>
                  <a:srgbClr val="000000"/>
                </a:solidFill>
                <a:latin typeface="Courier New" pitchFamily="49" charset="0"/>
                <a:ea typeface="굴림" pitchFamily="34" charset="-127"/>
                <a:cs typeface="Courier New" pitchFamily="49" charset="0"/>
              </a:rPr>
              <a:t> </a:t>
            </a:r>
            <a:r>
              <a:rPr lang="en-US" altLang="ko-KR" sz="2200" dirty="0" err="1">
                <a:solidFill>
                  <a:srgbClr val="000000"/>
                </a:solidFill>
                <a:latin typeface="Courier New" pitchFamily="49" charset="0"/>
                <a:ea typeface="굴림" pitchFamily="34" charset="-127"/>
                <a:cs typeface="Courier New" pitchFamily="49" charset="0"/>
              </a:rPr>
              <a:t>h,i,j,k</a:t>
            </a:r>
            <a:r>
              <a:rPr lang="en-US" altLang="ko-KR" sz="2200" dirty="0">
                <a:solidFill>
                  <a:srgbClr val="000000"/>
                </a:solidFill>
                <a:latin typeface="Courier New" pitchFamily="49" charset="0"/>
                <a:ea typeface="굴림" pitchFamily="34" charset="-127"/>
                <a:cs typeface="Courier New" pitchFamily="49" charset="0"/>
              </a:rPr>
              <a:t>; h=low; </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=low; j=pivot+1;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while((h&lt;=pivot)&amp;&amp;(j&lt;=high))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if(a[h]&lt;=a[j]) { b[</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]=a[h]; h++;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else { b[</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]=a[j]; j++;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if(h&gt;pivot)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for(k=j; k&lt;=high; k++)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b[</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]=a[k]; </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 }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else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for(k=h; k&lt;=pivot; k++)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b[</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]=a[k]; </a:t>
            </a:r>
            <a:r>
              <a:rPr lang="en-US" altLang="ko-KR" sz="2200" dirty="0" err="1">
                <a:solidFill>
                  <a:srgbClr val="000000"/>
                </a:solidFill>
                <a:latin typeface="Courier New" pitchFamily="49" charset="0"/>
                <a:ea typeface="굴림" pitchFamily="34" charset="-127"/>
                <a:cs typeface="Courier New" pitchFamily="49" charset="0"/>
              </a:rPr>
              <a:t>i</a:t>
            </a:r>
            <a:r>
              <a:rPr lang="en-US" altLang="ko-KR" sz="2200" dirty="0">
                <a:solidFill>
                  <a:srgbClr val="000000"/>
                </a:solidFill>
                <a:latin typeface="Courier New" pitchFamily="49" charset="0"/>
                <a:ea typeface="굴림" pitchFamily="34" charset="-127"/>
                <a:cs typeface="Courier New" pitchFamily="49" charset="0"/>
              </a:rPr>
              <a:t>++; } } </a:t>
            </a:r>
          </a:p>
          <a:p>
            <a:pPr eaLnBrk="1" hangingPunct="1">
              <a:buFontTx/>
              <a:buNone/>
            </a:pPr>
            <a:r>
              <a:rPr lang="en-US" altLang="ko-KR" sz="2200" dirty="0">
                <a:solidFill>
                  <a:srgbClr val="000000"/>
                </a:solidFill>
                <a:latin typeface="Courier New" pitchFamily="49" charset="0"/>
                <a:ea typeface="굴림" pitchFamily="34" charset="-127"/>
                <a:cs typeface="Courier New" pitchFamily="49" charset="0"/>
              </a:rPr>
              <a:t>    for(k=low; k&lt;=high; k++) a[k]=b[k]; }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Analysis</a:t>
            </a:r>
            <a:endParaRPr lang="en-US" dirty="0"/>
          </a:p>
        </p:txBody>
      </p:sp>
      <p:sp>
        <p:nvSpPr>
          <p:cNvPr id="3" name="Content Placeholder 2"/>
          <p:cNvSpPr>
            <a:spLocks noGrp="1"/>
          </p:cNvSpPr>
          <p:nvPr>
            <p:ph idx="1"/>
          </p:nvPr>
        </p:nvSpPr>
        <p:spPr/>
        <p:txBody>
          <a:bodyPr/>
          <a:lstStyle/>
          <a:p>
            <a:r>
              <a:rPr lang="en-US" dirty="0"/>
              <a:t>Worst Case Time Complexity: </a:t>
            </a:r>
            <a:r>
              <a:rPr lang="en-US" b="1" dirty="0"/>
              <a:t>O(n*log n)</a:t>
            </a:r>
            <a:endParaRPr lang="en-US" dirty="0"/>
          </a:p>
          <a:p>
            <a:r>
              <a:rPr lang="en-US" dirty="0"/>
              <a:t>Best Case Time Complexity: Omega</a:t>
            </a:r>
            <a:r>
              <a:rPr lang="en-US" b="1" dirty="0"/>
              <a:t>(n*log n)</a:t>
            </a:r>
            <a:endParaRPr lang="en-US" dirty="0"/>
          </a:p>
          <a:p>
            <a:r>
              <a:rPr lang="en-US" dirty="0"/>
              <a:t>Average Time Complexity: Theta</a:t>
            </a:r>
            <a:r>
              <a:rPr lang="en-US" b="1" dirty="0"/>
              <a:t>(n*log n)</a:t>
            </a:r>
          </a:p>
          <a:p>
            <a:r>
              <a:rPr lang="en-IN" dirty="0"/>
              <a:t>Space Complexity: Depends on implementation. If array then O(N) else if linked list O(1).</a:t>
            </a:r>
            <a:endParaRPr lang="en-US"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Till Now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1509115"/>
              </p:ext>
            </p:extLst>
          </p:nvPr>
        </p:nvGraphicFramePr>
        <p:xfrm>
          <a:off x="457200" y="1600200"/>
          <a:ext cx="8258210" cy="2595880"/>
        </p:xfrm>
        <a:graphic>
          <a:graphicData uri="http://schemas.openxmlformats.org/drawingml/2006/table">
            <a:tbl>
              <a:tblPr firstRow="1" bandRow="1">
                <a:tableStyleId>{5C22544A-7EE6-4342-B048-85BDC9FD1C3A}</a:tableStyleId>
              </a:tblPr>
              <a:tblGrid>
                <a:gridCol w="1471594">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2428898">
                  <a:extLst>
                    <a:ext uri="{9D8B030D-6E8A-4147-A177-3AD203B41FA5}">
                      <a16:colId xmlns:a16="http://schemas.microsoft.com/office/drawing/2014/main" val="20004"/>
                    </a:ext>
                  </a:extLst>
                </a:gridCol>
              </a:tblGrid>
              <a:tr h="370840">
                <a:tc>
                  <a:txBody>
                    <a:bodyPr/>
                    <a:lstStyle/>
                    <a:p>
                      <a:r>
                        <a:rPr lang="en-US" dirty="0"/>
                        <a:t>Algorithm</a:t>
                      </a:r>
                    </a:p>
                  </a:txBody>
                  <a:tcPr/>
                </a:tc>
                <a:tc>
                  <a:txBody>
                    <a:bodyPr/>
                    <a:lstStyle/>
                    <a:p>
                      <a:pPr algn="ctr"/>
                      <a:r>
                        <a:rPr lang="en-US" dirty="0"/>
                        <a:t>Worst Case</a:t>
                      </a:r>
                    </a:p>
                  </a:txBody>
                  <a:tcPr/>
                </a:tc>
                <a:tc>
                  <a:txBody>
                    <a:bodyPr/>
                    <a:lstStyle/>
                    <a:p>
                      <a:pPr algn="ctr"/>
                      <a:r>
                        <a:rPr lang="en-US" dirty="0"/>
                        <a:t>Average Case</a:t>
                      </a:r>
                    </a:p>
                  </a:txBody>
                  <a:tcPr/>
                </a:tc>
                <a:tc>
                  <a:txBody>
                    <a:bodyPr/>
                    <a:lstStyle/>
                    <a:p>
                      <a:pPr algn="ctr"/>
                      <a:r>
                        <a:rPr lang="en-US" dirty="0"/>
                        <a:t>Best Case</a:t>
                      </a:r>
                    </a:p>
                  </a:txBody>
                  <a:tcPr/>
                </a:tc>
                <a:tc>
                  <a:txBody>
                    <a:bodyPr/>
                    <a:lstStyle/>
                    <a:p>
                      <a:pPr algn="ctr"/>
                      <a:r>
                        <a:rPr lang="en-US" dirty="0"/>
                        <a:t>Space Complexity</a:t>
                      </a:r>
                    </a:p>
                  </a:txBody>
                  <a:tcPr/>
                </a:tc>
                <a:extLst>
                  <a:ext uri="{0D108BD9-81ED-4DB2-BD59-A6C34878D82A}">
                    <a16:rowId xmlns:a16="http://schemas.microsoft.com/office/drawing/2014/main" val="10000"/>
                  </a:ext>
                </a:extLst>
              </a:tr>
              <a:tr h="370840">
                <a:tc>
                  <a:txBody>
                    <a:bodyPr/>
                    <a:lstStyle/>
                    <a:p>
                      <a:r>
                        <a:rPr lang="en-US" dirty="0"/>
                        <a:t>Linear Search</a:t>
                      </a:r>
                    </a:p>
                  </a:txBody>
                  <a:tcPr/>
                </a:tc>
                <a:tc>
                  <a:txBody>
                    <a:bodyPr/>
                    <a:lstStyle/>
                    <a:p>
                      <a:pPr algn="ctr"/>
                      <a:r>
                        <a:rPr lang="en-US" sz="1800" b="1" i="0" kern="1200" dirty="0">
                          <a:solidFill>
                            <a:schemeClr val="dk1"/>
                          </a:solidFill>
                          <a:latin typeface="+mn-lt"/>
                          <a:ea typeface="+mn-ea"/>
                          <a:cs typeface="+mn-cs"/>
                        </a:rPr>
                        <a:t>O(N)</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1"/>
                  </a:ext>
                </a:extLst>
              </a:tr>
              <a:tr h="370840">
                <a:tc>
                  <a:txBody>
                    <a:bodyPr/>
                    <a:lstStyle/>
                    <a:p>
                      <a:r>
                        <a:rPr lang="en-US" dirty="0"/>
                        <a:t>Binary Search</a:t>
                      </a:r>
                    </a:p>
                  </a:txBody>
                  <a:tcPr/>
                </a:tc>
                <a:tc>
                  <a:txBody>
                    <a:bodyPr/>
                    <a:lstStyle/>
                    <a:p>
                      <a:pPr algn="ctr"/>
                      <a:r>
                        <a:rPr lang="en-US" sz="1800" b="1" i="0" kern="1200" dirty="0">
                          <a:solidFill>
                            <a:schemeClr val="dk1"/>
                          </a:solidFill>
                          <a:latin typeface="+mn-lt"/>
                          <a:ea typeface="+mn-ea"/>
                          <a:cs typeface="+mn-cs"/>
                        </a:rPr>
                        <a:t>O(log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2"/>
                  </a:ext>
                </a:extLst>
              </a:tr>
              <a:tr h="370840">
                <a:tc>
                  <a:txBody>
                    <a:bodyPr/>
                    <a:lstStyle/>
                    <a:p>
                      <a:r>
                        <a:rPr lang="en-US" dirty="0"/>
                        <a:t>Selection</a:t>
                      </a:r>
                      <a:r>
                        <a:rPr lang="en-US" baseline="0" dirty="0"/>
                        <a:t>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3"/>
                  </a:ext>
                </a:extLst>
              </a:tr>
              <a:tr h="370840">
                <a:tc>
                  <a:txBody>
                    <a:bodyPr/>
                    <a:lstStyle/>
                    <a:p>
                      <a:r>
                        <a:rPr lang="en-US" dirty="0"/>
                        <a:t>Bubble Sort</a:t>
                      </a:r>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4"/>
                  </a:ext>
                </a:extLst>
              </a:tr>
              <a:tr h="370840">
                <a:tc>
                  <a:txBody>
                    <a:bodyPr/>
                    <a:lstStyle/>
                    <a:p>
                      <a:r>
                        <a:rPr lang="en-IN" dirty="0"/>
                        <a:t>Insertion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5"/>
                  </a:ext>
                </a:extLst>
              </a:tr>
              <a:tr h="370840">
                <a:tc>
                  <a:txBody>
                    <a:bodyPr/>
                    <a:lstStyle/>
                    <a:p>
                      <a:r>
                        <a:rPr lang="en-US" dirty="0"/>
                        <a:t>Merge Sort</a:t>
                      </a:r>
                    </a:p>
                  </a:txBody>
                  <a:tcPr/>
                </a:tc>
                <a:tc>
                  <a:txBody>
                    <a:bodyPr/>
                    <a:lstStyle/>
                    <a:p>
                      <a:pPr algn="ctr"/>
                      <a:r>
                        <a:rPr lang="en-US" sz="1800" b="1" i="0" kern="1200" dirty="0">
                          <a:solidFill>
                            <a:schemeClr val="dk1"/>
                          </a:solidFill>
                          <a:latin typeface="+mn-lt"/>
                          <a:ea typeface="+mn-ea"/>
                          <a:cs typeface="+mn-cs"/>
                        </a:rPr>
                        <a:t>O(N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 log N)</a:t>
                      </a:r>
                      <a:endParaRPr lang="en-US" dirty="0"/>
                    </a:p>
                  </a:txBody>
                  <a:tcPr/>
                </a:tc>
                <a:tc>
                  <a:txBody>
                    <a:bodyPr/>
                    <a:lstStyle/>
                    <a:p>
                      <a:pPr algn="ctr"/>
                      <a:r>
                        <a:rPr lang="en-US" sz="1800" b="1" i="0" kern="1200" dirty="0">
                          <a:solidFill>
                            <a:schemeClr val="dk1"/>
                          </a:solidFill>
                          <a:latin typeface="+mn-lt"/>
                          <a:ea typeface="+mn-ea"/>
                          <a:cs typeface="+mn-cs"/>
                        </a:rPr>
                        <a:t>O(N)/O(1)</a:t>
                      </a:r>
                      <a:endParaRPr lang="en-US" dirty="0"/>
                    </a:p>
                  </a:txBody>
                  <a:tcPr/>
                </a:tc>
                <a:extLst>
                  <a:ext uri="{0D108BD9-81ED-4DB2-BD59-A6C34878D82A}">
                    <a16:rowId xmlns:a16="http://schemas.microsoft.com/office/drawing/2014/main" val="2037653478"/>
                  </a:ext>
                </a:extLst>
              </a:tr>
            </a:tbl>
          </a:graphicData>
        </a:graphic>
      </p:graphicFrame>
    </p:spTree>
    <p:extLst>
      <p:ext uri="{BB962C8B-B14F-4D97-AF65-F5344CB8AC3E}">
        <p14:creationId xmlns:p14="http://schemas.microsoft.com/office/powerpoint/2010/main" val="3082243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a:xfrm>
            <a:off x="533400" y="0"/>
            <a:ext cx="8229600" cy="1143000"/>
          </a:xfrm>
        </p:spPr>
        <p:txBody>
          <a:bodyPr/>
          <a:lstStyle/>
          <a:p>
            <a:pPr eaLnBrk="1" hangingPunct="1"/>
            <a:r>
              <a:rPr lang="en-US" altLang="ko-KR">
                <a:ea typeface="굴림" pitchFamily="34" charset="-127"/>
              </a:rPr>
              <a:t>Quick Sort</a:t>
            </a:r>
            <a:endParaRPr lang="ko-KR" altLang="en-US">
              <a:ea typeface="굴림" pitchFamily="34" charset="-127"/>
            </a:endParaRPr>
          </a:p>
        </p:txBody>
      </p:sp>
      <p:sp>
        <p:nvSpPr>
          <p:cNvPr id="92163" name="Content Placeholder 2"/>
          <p:cNvSpPr>
            <a:spLocks noGrp="1" noChangeArrowheads="1"/>
          </p:cNvSpPr>
          <p:nvPr>
            <p:ph idx="1"/>
          </p:nvPr>
        </p:nvSpPr>
        <p:spPr>
          <a:xfrm>
            <a:off x="457200" y="990600"/>
            <a:ext cx="8229600" cy="5867400"/>
          </a:xfrm>
        </p:spPr>
        <p:txBody>
          <a:bodyPr/>
          <a:lstStyle/>
          <a:p>
            <a:pPr eaLnBrk="1" hangingPunct="1">
              <a:buFontTx/>
              <a:buNone/>
            </a:pPr>
            <a:r>
              <a:rPr lang="en-US" altLang="ko-KR" sz="2200">
                <a:latin typeface="Courier New" pitchFamily="49" charset="0"/>
                <a:ea typeface="굴림" pitchFamily="34" charset="-127"/>
                <a:cs typeface="Courier New" pitchFamily="49" charset="0"/>
              </a:rPr>
              <a:t>void quickSort(int a[], int first, int last);</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int pivot(int a[], int first, int last);</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void swap(int&amp; a, int&amp; b);</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Void main()</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  int test[] = { 7, -13, 1, 3, 10, 5, 2, 4 };</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  int N = sizeof(test)/sizeof(int);  </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  quickSort(test, 0, N-1);</a:t>
            </a:r>
            <a:endParaRPr lang="ko-KR" altLang="ko-KR" sz="2200">
              <a:latin typeface="Courier New" pitchFamily="49" charset="0"/>
              <a:ea typeface="굴림" pitchFamily="34" charset="-127"/>
              <a:cs typeface="Courier New" pitchFamily="49" charset="0"/>
            </a:endParaRPr>
          </a:p>
          <a:p>
            <a:pPr eaLnBrk="1" hangingPunct="1">
              <a:buFontTx/>
              <a:buNone/>
            </a:pPr>
            <a:r>
              <a:rPr lang="en-US" altLang="ko-KR" sz="2200">
                <a:latin typeface="Courier New" pitchFamily="49" charset="0"/>
                <a:ea typeface="굴림" pitchFamily="34" charset="-127"/>
                <a:cs typeface="Courier New" pitchFamily="49" charset="0"/>
              </a:rPr>
              <a:t>}</a:t>
            </a:r>
          </a:p>
          <a:p>
            <a:pPr eaLnBrk="1" hangingPunct="1">
              <a:buFontTx/>
              <a:buNone/>
            </a:pPr>
            <a:r>
              <a:rPr lang="en-US" altLang="ko-KR" sz="2200">
                <a:latin typeface="Courier New" pitchFamily="49" charset="0"/>
                <a:ea typeface="굴림" pitchFamily="34" charset="-127"/>
                <a:cs typeface="Courier New" pitchFamily="49" charset="0"/>
              </a:rPr>
              <a:t>void swap(int&amp; a, int&amp; b) {</a:t>
            </a:r>
          </a:p>
          <a:p>
            <a:pPr eaLnBrk="1" hangingPunct="1">
              <a:buFontTx/>
              <a:buNone/>
            </a:pPr>
            <a:r>
              <a:rPr lang="en-US" altLang="ko-KR" sz="2200">
                <a:latin typeface="Courier New" pitchFamily="49" charset="0"/>
                <a:ea typeface="굴림" pitchFamily="34" charset="-127"/>
                <a:cs typeface="Courier New" pitchFamily="49" charset="0"/>
              </a:rPr>
              <a:t>  int temp = a;  </a:t>
            </a:r>
          </a:p>
          <a:p>
            <a:pPr eaLnBrk="1" hangingPunct="1">
              <a:buFontTx/>
              <a:buNone/>
            </a:pPr>
            <a:r>
              <a:rPr lang="en-US" altLang="ko-KR" sz="2200">
                <a:latin typeface="Courier New" pitchFamily="49" charset="0"/>
                <a:ea typeface="굴림" pitchFamily="34" charset="-127"/>
                <a:cs typeface="Courier New" pitchFamily="49" charset="0"/>
              </a:rPr>
              <a:t>  a = b;</a:t>
            </a:r>
          </a:p>
          <a:p>
            <a:pPr eaLnBrk="1" hangingPunct="1">
              <a:buFontTx/>
              <a:buNone/>
            </a:pPr>
            <a:r>
              <a:rPr lang="en-US" altLang="ko-KR" sz="2200">
                <a:latin typeface="Courier New" pitchFamily="49" charset="0"/>
                <a:ea typeface="굴림" pitchFamily="34" charset="-127"/>
                <a:cs typeface="Courier New" pitchFamily="49" charset="0"/>
              </a:rPr>
              <a:t>  b = temp;</a:t>
            </a:r>
          </a:p>
          <a:p>
            <a:pPr eaLnBrk="1" hangingPunct="1">
              <a:buFontTx/>
              <a:buNone/>
            </a:pPr>
            <a:r>
              <a:rPr lang="en-US" altLang="ko-KR" sz="2200">
                <a:latin typeface="Courier New" pitchFamily="49" charset="0"/>
                <a:ea typeface="굴림" pitchFamily="34" charset="-127"/>
                <a:cs typeface="Courier New" pitchFamily="49" charset="0"/>
              </a:rPr>
              <a:t>}</a:t>
            </a:r>
          </a:p>
          <a:p>
            <a:pPr eaLnBrk="1" hangingPunct="1">
              <a:buFontTx/>
              <a:buNone/>
            </a:pPr>
            <a:endParaRPr lang="ko-KR" altLang="ko-KR" sz="2200">
              <a:latin typeface="Courier New" pitchFamily="49" charset="0"/>
              <a:ea typeface="굴림" pitchFamily="34" charset="-127"/>
              <a:cs typeface="Courier New" pitchFamily="49" charset="0"/>
            </a:endParaRPr>
          </a:p>
          <a:p>
            <a:pPr eaLnBrk="1" hangingPunct="1">
              <a:buFontTx/>
              <a:buNone/>
            </a:pPr>
            <a:endParaRPr lang="ko-KR" altLang="en-US" sz="2200">
              <a:latin typeface="Courier New" pitchFamily="49" charset="0"/>
              <a:ea typeface="굴림" pitchFamily="34" charset="-127"/>
              <a:cs typeface="Courier New"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a:xfrm>
            <a:off x="457200" y="0"/>
            <a:ext cx="8229600" cy="6858000"/>
          </a:xfrm>
        </p:spPr>
        <p:txBody>
          <a:bodyPr rtlCol="0">
            <a:normAutofit lnSpcReduction="10000"/>
          </a:bodyPr>
          <a:lstStyle/>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void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quickSort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int a[], int first, int last)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if(first &lt; last)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 pivot(a, first, last);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quickSort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 first, pivotElement-1);</a:t>
            </a: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quickSort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 pivotElement+1, last);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int pivot(int a[], int first, int last){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p = first;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int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 = a[first];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for(int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 first+1 ;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&lt;= last ;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if(a[</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&lt;= </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pivotElement</a:t>
            </a: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p++;</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swap(a[</a:t>
            </a:r>
            <a:r>
              <a:rPr lang="en-US" altLang="ko-KR" sz="2000" dirty="0" err="1">
                <a:latin typeface="Courier New" panose="02070309020205020404" pitchFamily="49" charset="0"/>
                <a:ea typeface="굴림" panose="020B0600000101010101" pitchFamily="34" charset="-127"/>
                <a:cs typeface="Courier New" panose="02070309020205020404" pitchFamily="49" charset="0"/>
              </a:rPr>
              <a:t>i</a:t>
            </a:r>
            <a:r>
              <a:rPr lang="en-US" altLang="ko-KR" sz="2000" dirty="0">
                <a:latin typeface="Courier New" panose="02070309020205020404" pitchFamily="49" charset="0"/>
                <a:ea typeface="굴림" panose="020B0600000101010101" pitchFamily="34" charset="-127"/>
                <a:cs typeface="Courier New" panose="02070309020205020404" pitchFamily="49" charset="0"/>
              </a:rPr>
              <a:t>], a[p]);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swap(a[p], a[first]);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  return p;</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r>
              <a:rPr lang="en-US" altLang="ko-KR" sz="2000" dirty="0">
                <a:latin typeface="Courier New" panose="02070309020205020404" pitchFamily="49" charset="0"/>
                <a:ea typeface="굴림" panose="020B0600000101010101" pitchFamily="34" charset="-127"/>
                <a:cs typeface="Courier New" panose="02070309020205020404" pitchFamily="49" charset="0"/>
              </a:rPr>
              <a:t>}</a:t>
            </a:r>
            <a:endParaRPr lang="ko-KR" altLang="ko-KR"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endParaRPr lang="ko-KR" altLang="en-US" sz="2000" dirty="0">
              <a:latin typeface="Courier New" panose="02070309020205020404" pitchFamily="49" charset="0"/>
              <a:ea typeface="굴림" panose="020B0600000101010101" pitchFamily="34" charset="-127"/>
              <a:cs typeface="Courier New" panose="02070309020205020404" pitchFamily="49" charset="0"/>
            </a:endParaRPr>
          </a:p>
          <a:p>
            <a:pPr eaLnBrk="1" fontAlgn="auto" hangingPunct="1">
              <a:spcAft>
                <a:spcPts val="0"/>
              </a:spcAft>
              <a:buFontTx/>
              <a:buNone/>
              <a:defRPr/>
            </a:pPr>
            <a:endParaRPr lang="ko-KR" altLang="en-US" sz="2000" dirty="0">
              <a:latin typeface="Courier New" panose="02070309020205020404" pitchFamily="49" charset="0"/>
              <a:ea typeface="굴림" panose="020B0600000101010101" pitchFamily="34" charset="-127"/>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Analysis</a:t>
            </a:r>
            <a:endParaRPr lang="en-US" dirty="0"/>
          </a:p>
        </p:txBody>
      </p:sp>
      <p:sp>
        <p:nvSpPr>
          <p:cNvPr id="3" name="Content Placeholder 2"/>
          <p:cNvSpPr>
            <a:spLocks noGrp="1"/>
          </p:cNvSpPr>
          <p:nvPr>
            <p:ph idx="1"/>
          </p:nvPr>
        </p:nvSpPr>
        <p:spPr/>
        <p:txBody>
          <a:bodyPr/>
          <a:lstStyle/>
          <a:p>
            <a:r>
              <a:rPr lang="en-US" dirty="0"/>
              <a:t>Worst Case Time Complexity: </a:t>
            </a:r>
            <a:r>
              <a:rPr lang="en-US" b="1" dirty="0"/>
              <a:t>O(n</a:t>
            </a:r>
            <a:r>
              <a:rPr lang="en-US" b="1" baseline="30000" dirty="0"/>
              <a:t>2</a:t>
            </a:r>
            <a:r>
              <a:rPr lang="en-US" b="1" dirty="0"/>
              <a:t>)</a:t>
            </a:r>
            <a:endParaRPr lang="en-US" dirty="0"/>
          </a:p>
          <a:p>
            <a:r>
              <a:rPr lang="en-US" dirty="0"/>
              <a:t>Best Case Time Complexity: Omega</a:t>
            </a:r>
            <a:r>
              <a:rPr lang="en-US" b="1" dirty="0"/>
              <a:t>(n*log n)</a:t>
            </a:r>
            <a:endParaRPr lang="en-US" dirty="0"/>
          </a:p>
          <a:p>
            <a:r>
              <a:rPr lang="en-US" dirty="0"/>
              <a:t>Average Time Complexity: Theta</a:t>
            </a:r>
            <a:r>
              <a:rPr lang="en-US" b="1" dirty="0"/>
              <a:t>(n*log n)</a:t>
            </a:r>
          </a:p>
          <a:p>
            <a:r>
              <a:rPr lang="en-IN" dirty="0"/>
              <a:t>Space Complexity: O(N) </a:t>
            </a:r>
            <a:endParaRPr lang="en-US" dirty="0"/>
          </a:p>
          <a:p>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Till Now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0023612"/>
              </p:ext>
            </p:extLst>
          </p:nvPr>
        </p:nvGraphicFramePr>
        <p:xfrm>
          <a:off x="457200" y="1600200"/>
          <a:ext cx="8258210" cy="2966720"/>
        </p:xfrm>
        <a:graphic>
          <a:graphicData uri="http://schemas.openxmlformats.org/drawingml/2006/table">
            <a:tbl>
              <a:tblPr firstRow="1" bandRow="1">
                <a:tableStyleId>{5C22544A-7EE6-4342-B048-85BDC9FD1C3A}</a:tableStyleId>
              </a:tblPr>
              <a:tblGrid>
                <a:gridCol w="1471594">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2428898">
                  <a:extLst>
                    <a:ext uri="{9D8B030D-6E8A-4147-A177-3AD203B41FA5}">
                      <a16:colId xmlns:a16="http://schemas.microsoft.com/office/drawing/2014/main" val="20004"/>
                    </a:ext>
                  </a:extLst>
                </a:gridCol>
              </a:tblGrid>
              <a:tr h="370840">
                <a:tc>
                  <a:txBody>
                    <a:bodyPr/>
                    <a:lstStyle/>
                    <a:p>
                      <a:r>
                        <a:rPr lang="en-US" dirty="0"/>
                        <a:t>Algorithm</a:t>
                      </a:r>
                    </a:p>
                  </a:txBody>
                  <a:tcPr/>
                </a:tc>
                <a:tc>
                  <a:txBody>
                    <a:bodyPr/>
                    <a:lstStyle/>
                    <a:p>
                      <a:pPr algn="ctr"/>
                      <a:r>
                        <a:rPr lang="en-US" dirty="0"/>
                        <a:t>Worst Case</a:t>
                      </a:r>
                    </a:p>
                  </a:txBody>
                  <a:tcPr/>
                </a:tc>
                <a:tc>
                  <a:txBody>
                    <a:bodyPr/>
                    <a:lstStyle/>
                    <a:p>
                      <a:pPr algn="ctr"/>
                      <a:r>
                        <a:rPr lang="en-US" dirty="0"/>
                        <a:t>Average Case</a:t>
                      </a:r>
                    </a:p>
                  </a:txBody>
                  <a:tcPr/>
                </a:tc>
                <a:tc>
                  <a:txBody>
                    <a:bodyPr/>
                    <a:lstStyle/>
                    <a:p>
                      <a:pPr algn="ctr"/>
                      <a:r>
                        <a:rPr lang="en-US" dirty="0"/>
                        <a:t>Best Case</a:t>
                      </a:r>
                    </a:p>
                  </a:txBody>
                  <a:tcPr/>
                </a:tc>
                <a:tc>
                  <a:txBody>
                    <a:bodyPr/>
                    <a:lstStyle/>
                    <a:p>
                      <a:pPr algn="ctr"/>
                      <a:r>
                        <a:rPr lang="en-US" dirty="0"/>
                        <a:t>Space Complexity</a:t>
                      </a:r>
                    </a:p>
                  </a:txBody>
                  <a:tcPr/>
                </a:tc>
                <a:extLst>
                  <a:ext uri="{0D108BD9-81ED-4DB2-BD59-A6C34878D82A}">
                    <a16:rowId xmlns:a16="http://schemas.microsoft.com/office/drawing/2014/main" val="10000"/>
                  </a:ext>
                </a:extLst>
              </a:tr>
              <a:tr h="370840">
                <a:tc>
                  <a:txBody>
                    <a:bodyPr/>
                    <a:lstStyle/>
                    <a:p>
                      <a:r>
                        <a:rPr lang="en-US" dirty="0"/>
                        <a:t>Linear Search</a:t>
                      </a:r>
                    </a:p>
                  </a:txBody>
                  <a:tcPr/>
                </a:tc>
                <a:tc>
                  <a:txBody>
                    <a:bodyPr/>
                    <a:lstStyle/>
                    <a:p>
                      <a:pPr algn="ctr"/>
                      <a:r>
                        <a:rPr lang="en-US" sz="1800" b="1" i="0" kern="1200" dirty="0">
                          <a:solidFill>
                            <a:schemeClr val="dk1"/>
                          </a:solidFill>
                          <a:latin typeface="+mn-lt"/>
                          <a:ea typeface="+mn-ea"/>
                          <a:cs typeface="+mn-cs"/>
                        </a:rPr>
                        <a:t>O(N)</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1"/>
                  </a:ext>
                </a:extLst>
              </a:tr>
              <a:tr h="370840">
                <a:tc>
                  <a:txBody>
                    <a:bodyPr/>
                    <a:lstStyle/>
                    <a:p>
                      <a:r>
                        <a:rPr lang="en-US" dirty="0"/>
                        <a:t>Binary Search</a:t>
                      </a:r>
                    </a:p>
                  </a:txBody>
                  <a:tcPr/>
                </a:tc>
                <a:tc>
                  <a:txBody>
                    <a:bodyPr/>
                    <a:lstStyle/>
                    <a:p>
                      <a:pPr algn="ctr"/>
                      <a:r>
                        <a:rPr lang="en-US" sz="1800" b="1" i="0" kern="1200" dirty="0">
                          <a:solidFill>
                            <a:schemeClr val="dk1"/>
                          </a:solidFill>
                          <a:latin typeface="+mn-lt"/>
                          <a:ea typeface="+mn-ea"/>
                          <a:cs typeface="+mn-cs"/>
                        </a:rPr>
                        <a:t>O(log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2"/>
                  </a:ext>
                </a:extLst>
              </a:tr>
              <a:tr h="370840">
                <a:tc>
                  <a:txBody>
                    <a:bodyPr/>
                    <a:lstStyle/>
                    <a:p>
                      <a:r>
                        <a:rPr lang="en-US" dirty="0"/>
                        <a:t>Selection</a:t>
                      </a:r>
                      <a:r>
                        <a:rPr lang="en-US" baseline="0" dirty="0"/>
                        <a:t>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3"/>
                  </a:ext>
                </a:extLst>
              </a:tr>
              <a:tr h="370840">
                <a:tc>
                  <a:txBody>
                    <a:bodyPr/>
                    <a:lstStyle/>
                    <a:p>
                      <a:r>
                        <a:rPr lang="en-US" dirty="0"/>
                        <a:t>Bubble Sort</a:t>
                      </a:r>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4"/>
                  </a:ext>
                </a:extLst>
              </a:tr>
              <a:tr h="370840">
                <a:tc>
                  <a:txBody>
                    <a:bodyPr/>
                    <a:lstStyle/>
                    <a:p>
                      <a:r>
                        <a:rPr lang="en-IN" dirty="0"/>
                        <a:t>Insertion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5"/>
                  </a:ext>
                </a:extLst>
              </a:tr>
              <a:tr h="370840">
                <a:tc>
                  <a:txBody>
                    <a:bodyPr/>
                    <a:lstStyle/>
                    <a:p>
                      <a:r>
                        <a:rPr lang="en-US" dirty="0"/>
                        <a:t>Merge Sort</a:t>
                      </a:r>
                    </a:p>
                  </a:txBody>
                  <a:tcPr/>
                </a:tc>
                <a:tc>
                  <a:txBody>
                    <a:bodyPr/>
                    <a:lstStyle/>
                    <a:p>
                      <a:pPr algn="ctr"/>
                      <a:r>
                        <a:rPr lang="en-US" sz="1800" b="1" i="0" kern="1200" dirty="0">
                          <a:solidFill>
                            <a:schemeClr val="dk1"/>
                          </a:solidFill>
                          <a:latin typeface="+mn-lt"/>
                          <a:ea typeface="+mn-ea"/>
                          <a:cs typeface="+mn-cs"/>
                        </a:rPr>
                        <a:t>O(N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 log N)</a:t>
                      </a:r>
                      <a:endParaRPr lang="en-US" dirty="0"/>
                    </a:p>
                  </a:txBody>
                  <a:tcPr/>
                </a:tc>
                <a:tc>
                  <a:txBody>
                    <a:bodyPr/>
                    <a:lstStyle/>
                    <a:p>
                      <a:pPr algn="ctr"/>
                      <a:r>
                        <a:rPr lang="en-US" sz="1800" b="1" i="0" kern="1200" dirty="0">
                          <a:solidFill>
                            <a:schemeClr val="dk1"/>
                          </a:solidFill>
                          <a:latin typeface="+mn-lt"/>
                          <a:ea typeface="+mn-ea"/>
                          <a:cs typeface="+mn-cs"/>
                        </a:rPr>
                        <a:t>O(N)/O(1)</a:t>
                      </a:r>
                      <a:endParaRPr lang="en-US" dirty="0"/>
                    </a:p>
                  </a:txBody>
                  <a:tcPr/>
                </a:tc>
                <a:extLst>
                  <a:ext uri="{0D108BD9-81ED-4DB2-BD59-A6C34878D82A}">
                    <a16:rowId xmlns:a16="http://schemas.microsoft.com/office/drawing/2014/main" val="2037653478"/>
                  </a:ext>
                </a:extLst>
              </a:tr>
              <a:tr h="370840">
                <a:tc>
                  <a:txBody>
                    <a:bodyPr/>
                    <a:lstStyle/>
                    <a:p>
                      <a:r>
                        <a:rPr lang="en-US" dirty="0"/>
                        <a:t>Quick Sort</a:t>
                      </a:r>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 log N)</a:t>
                      </a:r>
                      <a:endParaRPr lang="en-US" dirty="0"/>
                    </a:p>
                  </a:txBody>
                  <a:tcPr/>
                </a:tc>
                <a:tc>
                  <a:txBody>
                    <a:bodyPr/>
                    <a:lstStyle/>
                    <a:p>
                      <a:pPr algn="ctr"/>
                      <a:r>
                        <a:rPr lang="en-US" sz="1800" b="1" i="0" kern="1200" dirty="0">
                          <a:solidFill>
                            <a:schemeClr val="dk1"/>
                          </a:solidFill>
                          <a:latin typeface="+mn-lt"/>
                          <a:ea typeface="+mn-ea"/>
                          <a:cs typeface="+mn-cs"/>
                        </a:rPr>
                        <a:t>O(N)</a:t>
                      </a:r>
                      <a:endParaRPr lang="en-US" dirty="0"/>
                    </a:p>
                  </a:txBody>
                  <a:tcPr/>
                </a:tc>
                <a:extLst>
                  <a:ext uri="{0D108BD9-81ED-4DB2-BD59-A6C34878D82A}">
                    <a16:rowId xmlns:a16="http://schemas.microsoft.com/office/drawing/2014/main" val="3640904520"/>
                  </a:ext>
                </a:extLst>
              </a:tr>
            </a:tbl>
          </a:graphicData>
        </a:graphic>
      </p:graphicFrame>
    </p:spTree>
    <p:extLst>
      <p:ext uri="{BB962C8B-B14F-4D97-AF65-F5344CB8AC3E}">
        <p14:creationId xmlns:p14="http://schemas.microsoft.com/office/powerpoint/2010/main" val="20784850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p:txBody>
          <a:bodyPr/>
          <a:lstStyle/>
          <a:p>
            <a:r>
              <a:rPr lang="en-GB" dirty="0"/>
              <a:t>Heap Sort</a:t>
            </a:r>
          </a:p>
        </p:txBody>
      </p:sp>
      <p:sp>
        <p:nvSpPr>
          <p:cNvPr id="101379" name="Content Placeholder 2"/>
          <p:cNvSpPr>
            <a:spLocks noGrp="1" noChangeArrowheads="1"/>
          </p:cNvSpPr>
          <p:nvPr>
            <p:ph idx="1"/>
          </p:nvPr>
        </p:nvSpPr>
        <p:spPr>
          <a:xfrm>
            <a:off x="628650" y="1660525"/>
            <a:ext cx="8515350" cy="5197475"/>
          </a:xfrm>
        </p:spPr>
        <p:txBody>
          <a:bodyPr>
            <a:normAutofit lnSpcReduction="10000"/>
          </a:bodyPr>
          <a:lstStyle/>
          <a:p>
            <a:pPr marL="0" indent="0">
              <a:buFont typeface="Arial" pitchFamily="34" charset="0"/>
              <a:buNone/>
            </a:pPr>
            <a:r>
              <a:rPr lang="en-GB" sz="2400"/>
              <a:t>void heapify(int arr[], int n, int i) {</a:t>
            </a:r>
          </a:p>
          <a:p>
            <a:pPr marL="0" indent="0">
              <a:buFont typeface="Arial" pitchFamily="34" charset="0"/>
              <a:buNone/>
            </a:pPr>
            <a:r>
              <a:rPr lang="en-GB" sz="2400"/>
              <a:t>	int largest = i;</a:t>
            </a:r>
          </a:p>
          <a:p>
            <a:pPr marL="0" indent="0">
              <a:buFont typeface="Arial" pitchFamily="34" charset="0"/>
              <a:buNone/>
            </a:pPr>
            <a:r>
              <a:rPr lang="en-GB" sz="2400"/>
              <a:t>	int left = 2 * i + 1;</a:t>
            </a:r>
          </a:p>
          <a:p>
            <a:pPr marL="0" indent="0">
              <a:buFont typeface="Arial" pitchFamily="34" charset="0"/>
              <a:buNone/>
            </a:pPr>
            <a:r>
              <a:rPr lang="en-GB" sz="2400"/>
              <a:t>	int right = 2 * i + 2;</a:t>
            </a:r>
          </a:p>
          <a:p>
            <a:pPr marL="0" indent="0">
              <a:buFont typeface="Arial" pitchFamily="34" charset="0"/>
              <a:buNone/>
            </a:pPr>
            <a:r>
              <a:rPr lang="en-GB" sz="2400"/>
              <a:t>	if (left &lt; n &amp;&amp; arr[left] &gt; arr[largest])</a:t>
            </a:r>
          </a:p>
          <a:p>
            <a:pPr marL="0" indent="0">
              <a:buFont typeface="Arial" pitchFamily="34" charset="0"/>
              <a:buNone/>
            </a:pPr>
            <a:r>
              <a:rPr lang="en-GB" sz="2400"/>
              <a:t>		largest = left;</a:t>
            </a:r>
          </a:p>
          <a:p>
            <a:pPr marL="0" indent="0">
              <a:buFont typeface="Arial" pitchFamily="34" charset="0"/>
              <a:buNone/>
            </a:pPr>
            <a:r>
              <a:rPr lang="en-GB" sz="2400"/>
              <a:t>	if (right &lt; n &amp;&amp; arr[right] &gt; arr[largest])</a:t>
            </a:r>
          </a:p>
          <a:p>
            <a:pPr marL="0" indent="0">
              <a:buFont typeface="Arial" pitchFamily="34" charset="0"/>
              <a:buNone/>
            </a:pPr>
            <a:r>
              <a:rPr lang="en-GB" sz="2400"/>
              <a:t>		largest = right;</a:t>
            </a:r>
          </a:p>
          <a:p>
            <a:pPr marL="0" indent="0">
              <a:buFont typeface="Arial" pitchFamily="34" charset="0"/>
              <a:buNone/>
            </a:pPr>
            <a:r>
              <a:rPr lang="en-GB" sz="2400"/>
              <a:t>	if (largest != i) {</a:t>
            </a:r>
          </a:p>
          <a:p>
            <a:pPr marL="0" indent="0">
              <a:buFont typeface="Arial" pitchFamily="34" charset="0"/>
              <a:buNone/>
            </a:pPr>
            <a:r>
              <a:rPr lang="en-GB" sz="2400"/>
              <a:t>		swap(&amp;arr[i], &amp;arr[largest]);</a:t>
            </a:r>
          </a:p>
          <a:p>
            <a:pPr marL="0" indent="0">
              <a:buFont typeface="Arial" pitchFamily="34" charset="0"/>
              <a:buNone/>
            </a:pPr>
            <a:r>
              <a:rPr lang="en-GB" sz="2400"/>
              <a:t>		heapify(arr, n, largest);</a:t>
            </a:r>
          </a:p>
          <a:p>
            <a:pPr marL="0" indent="0">
              <a:buFont typeface="Arial" pitchFamily="34" charset="0"/>
              <a:buNone/>
            </a:pPr>
            <a:r>
              <a:rPr lang="en-GB" sz="240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p:txBody>
          <a:bodyPr/>
          <a:lstStyle/>
          <a:p>
            <a:r>
              <a:rPr lang="en-GB"/>
              <a:t>Contd.</a:t>
            </a:r>
          </a:p>
        </p:txBody>
      </p:sp>
      <p:sp>
        <p:nvSpPr>
          <p:cNvPr id="102403" name="Content Placeholder 2"/>
          <p:cNvSpPr>
            <a:spLocks noGrp="1" noChangeArrowheads="1"/>
          </p:cNvSpPr>
          <p:nvPr>
            <p:ph idx="1"/>
          </p:nvPr>
        </p:nvSpPr>
        <p:spPr/>
        <p:txBody>
          <a:bodyPr>
            <a:normAutofit lnSpcReduction="10000"/>
          </a:bodyPr>
          <a:lstStyle/>
          <a:p>
            <a:pPr marL="0" indent="0">
              <a:buFont typeface="Arial" pitchFamily="34" charset="0"/>
              <a:buNone/>
            </a:pPr>
            <a:r>
              <a:rPr lang="en-GB"/>
              <a:t>void heapSort(int arr[], int n) {</a:t>
            </a:r>
          </a:p>
          <a:p>
            <a:pPr marL="0" indent="0">
              <a:buFont typeface="Arial" pitchFamily="34" charset="0"/>
              <a:buNone/>
            </a:pPr>
            <a:r>
              <a:rPr lang="en-GB"/>
              <a:t>	for (int i = n / 2 - 1; i &gt;= 0; i--)</a:t>
            </a:r>
          </a:p>
          <a:p>
            <a:pPr marL="0" indent="0">
              <a:buFont typeface="Arial" pitchFamily="34" charset="0"/>
              <a:buNone/>
            </a:pPr>
            <a:r>
              <a:rPr lang="en-GB"/>
              <a:t>  		heapify(arr, n, i);</a:t>
            </a:r>
          </a:p>
          <a:p>
            <a:pPr marL="0" indent="0">
              <a:buFont typeface="Arial" pitchFamily="34" charset="0"/>
              <a:buNone/>
            </a:pPr>
            <a:r>
              <a:rPr lang="en-GB"/>
              <a:t>	for (int i = n - 1; i &gt;= 0; i--) {</a:t>
            </a:r>
          </a:p>
          <a:p>
            <a:pPr marL="0" indent="0">
              <a:buFont typeface="Arial" pitchFamily="34" charset="0"/>
              <a:buNone/>
            </a:pPr>
            <a:r>
              <a:rPr lang="en-GB"/>
              <a:t>		swap(&amp;arr[0], &amp;arr[i]);</a:t>
            </a:r>
          </a:p>
          <a:p>
            <a:pPr marL="0" indent="0">
              <a:buFont typeface="Arial" pitchFamily="34" charset="0"/>
              <a:buNone/>
            </a:pPr>
            <a:r>
              <a:rPr lang="en-GB"/>
              <a:t>		heapify(arr, i, 0);</a:t>
            </a:r>
          </a:p>
          <a:p>
            <a:pPr marL="0" indent="0">
              <a:buFont typeface="Arial" pitchFamily="34" charset="0"/>
              <a:buNone/>
            </a:pPr>
            <a:r>
              <a:rPr lang="en-GB"/>
              <a:t>  	}</a:t>
            </a:r>
          </a:p>
          <a:p>
            <a:pPr marL="0" indent="0">
              <a:buFont typeface="Arial" pitchFamily="34" charset="0"/>
              <a:buNone/>
            </a:pPr>
            <a:r>
              <a:rPr lang="en-GB"/>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a:t>
            </a:r>
          </a:p>
        </p:txBody>
      </p:sp>
      <p:sp>
        <p:nvSpPr>
          <p:cNvPr id="3" name="Content Placeholder 2"/>
          <p:cNvSpPr>
            <a:spLocks noGrp="1"/>
          </p:cNvSpPr>
          <p:nvPr>
            <p:ph idx="1"/>
          </p:nvPr>
        </p:nvSpPr>
        <p:spPr/>
        <p:txBody>
          <a:bodyPr/>
          <a:lstStyle/>
          <a:p>
            <a:r>
              <a:rPr lang="en-US" dirty="0"/>
              <a:t>Ο(</a:t>
            </a:r>
            <a:r>
              <a:rPr lang="en-US" i="1" dirty="0"/>
              <a:t>f</a:t>
            </a:r>
            <a:r>
              <a:rPr lang="en-US" dirty="0"/>
              <a:t>(n)) = { </a:t>
            </a:r>
            <a:r>
              <a:rPr lang="en-US" i="1" dirty="0"/>
              <a:t>g</a:t>
            </a:r>
            <a:r>
              <a:rPr lang="en-US" dirty="0"/>
              <a:t>(n) : there exists c &gt; 0 and n</a:t>
            </a:r>
            <a:r>
              <a:rPr lang="en-US" baseline="-25000" dirty="0"/>
              <a:t>0</a:t>
            </a:r>
            <a:r>
              <a:rPr lang="en-US" dirty="0"/>
              <a:t> such that </a:t>
            </a:r>
            <a:r>
              <a:rPr lang="en-US" i="1" dirty="0"/>
              <a:t>f</a:t>
            </a:r>
            <a:r>
              <a:rPr lang="en-US" dirty="0"/>
              <a:t>(n) ≤ </a:t>
            </a:r>
            <a:r>
              <a:rPr lang="en-US" dirty="0" err="1"/>
              <a:t>c.</a:t>
            </a:r>
            <a:r>
              <a:rPr lang="en-US" i="1" dirty="0" err="1"/>
              <a:t>g</a:t>
            </a:r>
            <a:r>
              <a:rPr lang="en-US" dirty="0"/>
              <a:t>(n) for all n &gt; n</a:t>
            </a:r>
            <a:r>
              <a:rPr lang="en-US" baseline="-25000" dirty="0"/>
              <a:t>0</a:t>
            </a:r>
            <a:r>
              <a:rPr lang="en-US" dirty="0"/>
              <a:t>. }</a:t>
            </a:r>
          </a:p>
          <a:p>
            <a:pPr>
              <a:buNone/>
            </a:pPr>
            <a:endParaRPr lang="en-US" dirty="0"/>
          </a:p>
        </p:txBody>
      </p:sp>
      <p:pic>
        <p:nvPicPr>
          <p:cNvPr id="1026" name="Picture 2" descr="Big O Notation"/>
          <p:cNvPicPr>
            <a:picLocks noChangeAspect="1" noChangeArrowheads="1"/>
          </p:cNvPicPr>
          <p:nvPr/>
        </p:nvPicPr>
        <p:blipFill>
          <a:blip r:embed="rId2"/>
          <a:srcRect/>
          <a:stretch>
            <a:fillRect/>
          </a:stretch>
        </p:blipFill>
        <p:spPr bwMode="auto">
          <a:xfrm>
            <a:off x="2286000" y="2895600"/>
            <a:ext cx="4495800" cy="3281936"/>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93BF-1F05-EFE7-84A7-FEAE6C450986}"/>
              </a:ext>
            </a:extLst>
          </p:cNvPr>
          <p:cNvSpPr>
            <a:spLocks noGrp="1"/>
          </p:cNvSpPr>
          <p:nvPr>
            <p:ph type="title"/>
          </p:nvPr>
        </p:nvSpPr>
        <p:spPr/>
        <p:txBody>
          <a:bodyPr/>
          <a:lstStyle/>
          <a:p>
            <a:r>
              <a:rPr lang="en-GB" dirty="0"/>
              <a:t>Height of a Tree</a:t>
            </a:r>
          </a:p>
        </p:txBody>
      </p:sp>
      <p:sp>
        <p:nvSpPr>
          <p:cNvPr id="3" name="Content Placeholder 2">
            <a:extLst>
              <a:ext uri="{FF2B5EF4-FFF2-40B4-BE49-F238E27FC236}">
                <a16:creationId xmlns:a16="http://schemas.microsoft.com/office/drawing/2014/main" id="{3C041EB9-1D64-5527-88F7-59F36B9FF6D7}"/>
              </a:ext>
            </a:extLst>
          </p:cNvPr>
          <p:cNvSpPr>
            <a:spLocks noGrp="1"/>
          </p:cNvSpPr>
          <p:nvPr>
            <p:ph idx="1"/>
          </p:nvPr>
        </p:nvSpPr>
        <p:spPr/>
        <p:txBody>
          <a:bodyPr/>
          <a:lstStyle/>
          <a:p>
            <a:r>
              <a:rPr lang="en-GB" dirty="0"/>
              <a:t>The height of a binary tree is the height of the root node in the whole binary tree. </a:t>
            </a:r>
          </a:p>
          <a:p>
            <a:r>
              <a:rPr lang="en-GB" dirty="0"/>
              <a:t>In other words, the height of a binary tree is equal to the largest number of edges from the root to the most distant leaf node.</a:t>
            </a:r>
          </a:p>
        </p:txBody>
      </p:sp>
      <p:pic>
        <p:nvPicPr>
          <p:cNvPr id="1026" name="Picture 2">
            <a:extLst>
              <a:ext uri="{FF2B5EF4-FFF2-40B4-BE49-F238E27FC236}">
                <a16:creationId xmlns:a16="http://schemas.microsoft.com/office/drawing/2014/main" id="{7D630DCF-5AA8-06A6-7892-00E97CC584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437112"/>
            <a:ext cx="2443931" cy="226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025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186F-4D38-B0FE-1989-A16DFE93A4B4}"/>
              </a:ext>
            </a:extLst>
          </p:cNvPr>
          <p:cNvSpPr>
            <a:spLocks noGrp="1"/>
          </p:cNvSpPr>
          <p:nvPr>
            <p:ph type="title"/>
          </p:nvPr>
        </p:nvSpPr>
        <p:spPr/>
        <p:txBody>
          <a:bodyPr/>
          <a:lstStyle/>
          <a:p>
            <a:r>
              <a:rPr lang="en-GB" dirty="0"/>
              <a:t>Time Complexity</a:t>
            </a:r>
          </a:p>
        </p:txBody>
      </p:sp>
      <p:sp>
        <p:nvSpPr>
          <p:cNvPr id="3" name="Content Placeholder 2">
            <a:extLst>
              <a:ext uri="{FF2B5EF4-FFF2-40B4-BE49-F238E27FC236}">
                <a16:creationId xmlns:a16="http://schemas.microsoft.com/office/drawing/2014/main" id="{A5B72583-D801-E54A-E844-EFF09DD7C51A}"/>
              </a:ext>
            </a:extLst>
          </p:cNvPr>
          <p:cNvSpPr>
            <a:spLocks noGrp="1"/>
          </p:cNvSpPr>
          <p:nvPr>
            <p:ph idx="1"/>
          </p:nvPr>
        </p:nvSpPr>
        <p:spPr/>
        <p:txBody>
          <a:bodyPr/>
          <a:lstStyle/>
          <a:p>
            <a:pPr marL="0" indent="0">
              <a:buNone/>
            </a:pPr>
            <a:r>
              <a:rPr lang="en-GB" dirty="0"/>
              <a:t>The time complexity of heapsort consists of three parts:</a:t>
            </a:r>
          </a:p>
          <a:p>
            <a:pPr marL="514350" indent="-514350">
              <a:buAutoNum type="arabicPeriod"/>
            </a:pPr>
            <a:r>
              <a:rPr lang="en-GB" i="0" dirty="0">
                <a:solidFill>
                  <a:srgbClr val="090A0B"/>
                </a:solidFill>
                <a:effectLst/>
                <a:latin typeface="Arial" panose="020B0604020202020204" pitchFamily="34" charset="0"/>
              </a:rPr>
              <a:t>Complexity of inserting a new node</a:t>
            </a:r>
          </a:p>
          <a:p>
            <a:pPr marL="514350" indent="-514350">
              <a:buAutoNum type="arabicPeriod"/>
            </a:pPr>
            <a:r>
              <a:rPr lang="en-GB" i="0" dirty="0">
                <a:solidFill>
                  <a:srgbClr val="090A0B"/>
                </a:solidFill>
                <a:effectLst/>
                <a:latin typeface="Arial" panose="020B0604020202020204" pitchFamily="34" charset="0"/>
              </a:rPr>
              <a:t>Complexity of removing the max valued node from heap</a:t>
            </a:r>
          </a:p>
          <a:p>
            <a:pPr marL="514350" indent="-514350">
              <a:buAutoNum type="arabicPeriod"/>
            </a:pPr>
            <a:r>
              <a:rPr lang="en-GB" i="0" dirty="0">
                <a:solidFill>
                  <a:srgbClr val="090A0B"/>
                </a:solidFill>
                <a:effectLst/>
                <a:latin typeface="Arial" panose="020B0604020202020204" pitchFamily="34" charset="0"/>
              </a:rPr>
              <a:t>Complexity of creating a heap</a:t>
            </a:r>
            <a:endParaRPr lang="en-GB" dirty="0"/>
          </a:p>
        </p:txBody>
      </p:sp>
    </p:spTree>
    <p:extLst>
      <p:ext uri="{BB962C8B-B14F-4D97-AF65-F5344CB8AC3E}">
        <p14:creationId xmlns:p14="http://schemas.microsoft.com/office/powerpoint/2010/main" val="2551617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1A54-336A-71EF-AF5D-6662DD0BEC1B}"/>
              </a:ext>
            </a:extLst>
          </p:cNvPr>
          <p:cNvSpPr>
            <a:spLocks noGrp="1"/>
          </p:cNvSpPr>
          <p:nvPr>
            <p:ph type="title"/>
          </p:nvPr>
        </p:nvSpPr>
        <p:spPr/>
        <p:txBody>
          <a:bodyPr/>
          <a:lstStyle/>
          <a:p>
            <a:r>
              <a:rPr lang="en-GB" dirty="0"/>
              <a:t>New Node Insertion</a:t>
            </a:r>
          </a:p>
        </p:txBody>
      </p:sp>
      <p:sp>
        <p:nvSpPr>
          <p:cNvPr id="3" name="Content Placeholder 2">
            <a:extLst>
              <a:ext uri="{FF2B5EF4-FFF2-40B4-BE49-F238E27FC236}">
                <a16:creationId xmlns:a16="http://schemas.microsoft.com/office/drawing/2014/main" id="{A70A47C5-1214-5D46-A2C0-22C9B833077E}"/>
              </a:ext>
            </a:extLst>
          </p:cNvPr>
          <p:cNvSpPr>
            <a:spLocks noGrp="1"/>
          </p:cNvSpPr>
          <p:nvPr>
            <p:ph idx="1"/>
          </p:nvPr>
        </p:nvSpPr>
        <p:spPr/>
        <p:txBody>
          <a:bodyPr>
            <a:normAutofit fontScale="92500" lnSpcReduction="20000"/>
          </a:bodyPr>
          <a:lstStyle/>
          <a:p>
            <a:r>
              <a:rPr lang="en-GB" dirty="0">
                <a:solidFill>
                  <a:srgbClr val="3C484E"/>
                </a:solidFill>
                <a:latin typeface="Arial" panose="020B0604020202020204" pitchFamily="34" charset="0"/>
              </a:rPr>
              <a:t>W</a:t>
            </a:r>
            <a:r>
              <a:rPr lang="en-GB" b="0" i="0" dirty="0">
                <a:solidFill>
                  <a:srgbClr val="3C484E"/>
                </a:solidFill>
                <a:effectLst/>
                <a:latin typeface="Arial" panose="020B0604020202020204" pitchFamily="34" charset="0"/>
              </a:rPr>
              <a:t>hen we insert a new value in the heap when making the heap, the max number of steps we would need to take comes out to be O(log(n)). </a:t>
            </a:r>
          </a:p>
          <a:p>
            <a:r>
              <a:rPr lang="en-GB" b="0" i="0" dirty="0">
                <a:solidFill>
                  <a:srgbClr val="3C484E"/>
                </a:solidFill>
                <a:effectLst/>
                <a:latin typeface="Arial" panose="020B0604020202020204" pitchFamily="34" charset="0"/>
              </a:rPr>
              <a:t>As we use binary trees, we know that the max height of such a structure is always O(log(n)). </a:t>
            </a:r>
          </a:p>
          <a:p>
            <a:r>
              <a:rPr lang="en-GB" b="0" i="0" dirty="0">
                <a:solidFill>
                  <a:srgbClr val="3C484E"/>
                </a:solidFill>
                <a:effectLst/>
                <a:latin typeface="Arial" panose="020B0604020202020204" pitchFamily="34" charset="0"/>
              </a:rPr>
              <a:t>When we insert a new value in the heap, we will swap it with a value greater than it, to maintain the max-heap property. The number of such swaps would be O(log(n)). </a:t>
            </a:r>
            <a:endParaRPr lang="en-GB" dirty="0"/>
          </a:p>
        </p:txBody>
      </p:sp>
    </p:spTree>
    <p:extLst>
      <p:ext uri="{BB962C8B-B14F-4D97-AF65-F5344CB8AC3E}">
        <p14:creationId xmlns:p14="http://schemas.microsoft.com/office/powerpoint/2010/main" val="29991270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E181-6968-D2D9-5D6A-E10EA6F2D4CC}"/>
              </a:ext>
            </a:extLst>
          </p:cNvPr>
          <p:cNvSpPr>
            <a:spLocks noGrp="1"/>
          </p:cNvSpPr>
          <p:nvPr>
            <p:ph type="title"/>
          </p:nvPr>
        </p:nvSpPr>
        <p:spPr/>
        <p:txBody>
          <a:bodyPr/>
          <a:lstStyle/>
          <a:p>
            <a:r>
              <a:rPr lang="en-GB" dirty="0"/>
              <a:t>Removal of Max Node</a:t>
            </a:r>
          </a:p>
        </p:txBody>
      </p:sp>
      <p:sp>
        <p:nvSpPr>
          <p:cNvPr id="3" name="Content Placeholder 2">
            <a:extLst>
              <a:ext uri="{FF2B5EF4-FFF2-40B4-BE49-F238E27FC236}">
                <a16:creationId xmlns:a16="http://schemas.microsoft.com/office/drawing/2014/main" id="{23012008-2378-56F1-2AC9-33FA28E26A36}"/>
              </a:ext>
            </a:extLst>
          </p:cNvPr>
          <p:cNvSpPr>
            <a:spLocks noGrp="1"/>
          </p:cNvSpPr>
          <p:nvPr>
            <p:ph idx="1"/>
          </p:nvPr>
        </p:nvSpPr>
        <p:spPr/>
        <p:txBody>
          <a:bodyPr>
            <a:normAutofit lnSpcReduction="10000"/>
          </a:bodyPr>
          <a:lstStyle/>
          <a:p>
            <a:r>
              <a:rPr lang="en-GB" b="0" i="0" dirty="0">
                <a:solidFill>
                  <a:srgbClr val="3C484E"/>
                </a:solidFill>
                <a:effectLst/>
                <a:latin typeface="Arial" panose="020B0604020202020204" pitchFamily="34" charset="0"/>
              </a:rPr>
              <a:t>When we remove the max valued node from the heap, to add to the end of the list, the max number of steps required would also be O(log(n)). </a:t>
            </a:r>
          </a:p>
          <a:p>
            <a:r>
              <a:rPr lang="en-GB" b="0" i="0" dirty="0">
                <a:solidFill>
                  <a:srgbClr val="3C484E"/>
                </a:solidFill>
                <a:effectLst/>
                <a:latin typeface="Arial" panose="020B0604020202020204" pitchFamily="34" charset="0"/>
              </a:rPr>
              <a:t>Since we swap the max valued node till it comes down to the bottom-most level, the max number of steps we'd need to take is the same as when inserting a new node, which is O(log(n)).</a:t>
            </a:r>
            <a:endParaRPr lang="en-GB" dirty="0"/>
          </a:p>
        </p:txBody>
      </p:sp>
    </p:spTree>
    <p:extLst>
      <p:ext uri="{BB962C8B-B14F-4D97-AF65-F5344CB8AC3E}">
        <p14:creationId xmlns:p14="http://schemas.microsoft.com/office/powerpoint/2010/main" val="5102803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025F-A25A-4E44-23BF-D58377633E38}"/>
              </a:ext>
            </a:extLst>
          </p:cNvPr>
          <p:cNvSpPr>
            <a:spLocks noGrp="1"/>
          </p:cNvSpPr>
          <p:nvPr>
            <p:ph type="title"/>
          </p:nvPr>
        </p:nvSpPr>
        <p:spPr/>
        <p:txBody>
          <a:bodyPr/>
          <a:lstStyle/>
          <a:p>
            <a:r>
              <a:rPr lang="en-GB" dirty="0"/>
              <a:t>Heap Creation</a:t>
            </a:r>
          </a:p>
        </p:txBody>
      </p:sp>
      <p:sp>
        <p:nvSpPr>
          <p:cNvPr id="3" name="Content Placeholder 2">
            <a:extLst>
              <a:ext uri="{FF2B5EF4-FFF2-40B4-BE49-F238E27FC236}">
                <a16:creationId xmlns:a16="http://schemas.microsoft.com/office/drawing/2014/main" id="{442E33BA-1E6B-7013-16BD-2EE8014BF430}"/>
              </a:ext>
            </a:extLst>
          </p:cNvPr>
          <p:cNvSpPr>
            <a:spLocks noGrp="1"/>
          </p:cNvSpPr>
          <p:nvPr>
            <p:ph idx="1"/>
          </p:nvPr>
        </p:nvSpPr>
        <p:spPr/>
        <p:txBody>
          <a:bodyPr>
            <a:normAutofit fontScale="77500" lnSpcReduction="20000"/>
          </a:bodyPr>
          <a:lstStyle/>
          <a:p>
            <a:pPr algn="l" fontAlgn="base"/>
            <a:r>
              <a:rPr lang="en-GB" dirty="0">
                <a:solidFill>
                  <a:srgbClr val="3C484E"/>
                </a:solidFill>
                <a:latin typeface="Arial" panose="020B0604020202020204" pitchFamily="34" charset="0"/>
              </a:rPr>
              <a:t>W</a:t>
            </a:r>
            <a:r>
              <a:rPr lang="en-GB" b="0" i="0" dirty="0">
                <a:solidFill>
                  <a:srgbClr val="3C484E"/>
                </a:solidFill>
                <a:effectLst/>
                <a:latin typeface="Arial" panose="020B0604020202020204" pitchFamily="34" charset="0"/>
              </a:rPr>
              <a:t>hen we create a heap, not all nodes will move down O(log(n)) times. </a:t>
            </a:r>
          </a:p>
          <a:p>
            <a:pPr algn="l" fontAlgn="base"/>
            <a:r>
              <a:rPr lang="en-GB" b="0" i="0" dirty="0">
                <a:solidFill>
                  <a:srgbClr val="3C484E"/>
                </a:solidFill>
                <a:effectLst/>
                <a:latin typeface="Arial" panose="020B0604020202020204" pitchFamily="34" charset="0"/>
              </a:rPr>
              <a:t>The nodes at the bottom-most level (given by n/2) won't move down at all. The nodes at the second last level (n/4) would move down 1 time, as there is only one level below remaining to move down. The nodes at the third last level would move down 2 times, and so on. </a:t>
            </a:r>
          </a:p>
          <a:p>
            <a:pPr algn="l" fontAlgn="base"/>
            <a:r>
              <a:rPr lang="en-GB" b="0" i="0" dirty="0">
                <a:solidFill>
                  <a:srgbClr val="3C484E"/>
                </a:solidFill>
                <a:effectLst/>
                <a:latin typeface="Arial" panose="020B0604020202020204" pitchFamily="34" charset="0"/>
              </a:rPr>
              <a:t>So if we multiply the number of moves we take for all nodes, mathematically, it would turn out like a geometric series, as explained below-</a:t>
            </a:r>
          </a:p>
          <a:p>
            <a:pPr algn="l" fontAlgn="base"/>
            <a:r>
              <a:rPr lang="en-GB" b="0" i="0" dirty="0">
                <a:solidFill>
                  <a:srgbClr val="3C484E"/>
                </a:solidFill>
                <a:effectLst/>
                <a:latin typeface="Arial" panose="020B0604020202020204" pitchFamily="34" charset="0"/>
              </a:rPr>
              <a:t>(n/2 * 0) + (n/4 * 1) + (n/8 * 2) + (n/16 * 3) + ...h</a:t>
            </a:r>
          </a:p>
          <a:p>
            <a:pPr marL="0" indent="0" algn="l" fontAlgn="base">
              <a:buNone/>
            </a:pPr>
            <a:r>
              <a:rPr lang="en-GB" b="0" i="0" dirty="0">
                <a:solidFill>
                  <a:srgbClr val="3C484E"/>
                </a:solidFill>
                <a:effectLst/>
                <a:latin typeface="Arial" panose="020B0604020202020204" pitchFamily="34" charset="0"/>
              </a:rPr>
              <a:t>Here h represents the height of the max-heap structure.</a:t>
            </a:r>
          </a:p>
          <a:p>
            <a:endParaRPr lang="en-GB" dirty="0"/>
          </a:p>
        </p:txBody>
      </p:sp>
    </p:spTree>
    <p:extLst>
      <p:ext uri="{BB962C8B-B14F-4D97-AF65-F5344CB8AC3E}">
        <p14:creationId xmlns:p14="http://schemas.microsoft.com/office/powerpoint/2010/main" val="734525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Analysis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Mathematically, we see that-</a:t>
            </a:r>
          </a:p>
          <a:p>
            <a:pPr fontAlgn="base"/>
            <a:r>
              <a:rPr lang="en-US" dirty="0"/>
              <a:t>The first remove of a node takes log(n) time</a:t>
            </a:r>
          </a:p>
          <a:p>
            <a:pPr fontAlgn="base"/>
            <a:r>
              <a:rPr lang="en-US" dirty="0"/>
              <a:t>The second remove takes log(n-1) time</a:t>
            </a:r>
          </a:p>
          <a:p>
            <a:pPr fontAlgn="base"/>
            <a:r>
              <a:rPr lang="en-US" dirty="0"/>
              <a:t>The third remove takes log(n-2) time</a:t>
            </a:r>
          </a:p>
          <a:p>
            <a:pPr fontAlgn="base"/>
            <a:r>
              <a:rPr lang="en-US" dirty="0"/>
              <a:t>and so on till the last node, which will take log(1) time</a:t>
            </a:r>
          </a:p>
          <a:p>
            <a:pPr fontAlgn="base"/>
            <a:r>
              <a:rPr lang="en-US" dirty="0"/>
              <a:t>So summing up all the terms, we get-</a:t>
            </a:r>
          </a:p>
          <a:p>
            <a:pPr fontAlgn="base">
              <a:buNone/>
            </a:pPr>
            <a:r>
              <a:rPr lang="en-US" dirty="0"/>
              <a:t>	log(n) + log(n-1) + log(n-2) + ....log(1)</a:t>
            </a:r>
            <a:br>
              <a:rPr lang="en-US" dirty="0"/>
            </a:br>
            <a:r>
              <a:rPr lang="en-US" dirty="0"/>
              <a:t>as log(x) + log(y) = log(x * y), we get</a:t>
            </a:r>
            <a:br>
              <a:rPr lang="en-US" dirty="0"/>
            </a:br>
            <a:r>
              <a:rPr lang="en-US" dirty="0"/>
              <a:t>=log(n∗(n−1)∗(n−2)∗…∗2∗1)</a:t>
            </a:r>
            <a:br>
              <a:rPr lang="en-US" dirty="0"/>
            </a:br>
            <a:r>
              <a:rPr lang="en-US" dirty="0"/>
              <a:t>=log(n!)</a:t>
            </a:r>
            <a:br>
              <a:rPr lang="en-US" dirty="0"/>
            </a:br>
            <a:r>
              <a:rPr lang="en-US" dirty="0"/>
              <a:t>Upon further simplification (using </a:t>
            </a:r>
            <a:r>
              <a:rPr lang="en-US" dirty="0" err="1"/>
              <a:t>Stirling's</a:t>
            </a:r>
            <a:r>
              <a:rPr lang="en-US" dirty="0"/>
              <a:t> approximation), log(n!) turns out to be</a:t>
            </a:r>
            <a:br>
              <a:rPr lang="en-US" dirty="0"/>
            </a:br>
            <a:r>
              <a:rPr lang="en-US" dirty="0"/>
              <a:t>=</a:t>
            </a:r>
            <a:r>
              <a:rPr lang="en-US" dirty="0" err="1"/>
              <a:t>n∗log</a:t>
            </a:r>
            <a:r>
              <a:rPr lang="en-US" dirty="0"/>
              <a:t>(n)−</a:t>
            </a:r>
            <a:r>
              <a:rPr lang="en-US" dirty="0" err="1"/>
              <a:t>n+O</a:t>
            </a:r>
            <a:r>
              <a:rPr lang="en-US" dirty="0"/>
              <a:t>(log(n))</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Complexity Analysis</a:t>
            </a:r>
            <a:endParaRPr lang="en-US" dirty="0"/>
          </a:p>
        </p:txBody>
      </p:sp>
      <p:sp>
        <p:nvSpPr>
          <p:cNvPr id="3" name="Content Placeholder 2"/>
          <p:cNvSpPr>
            <a:spLocks noGrp="1"/>
          </p:cNvSpPr>
          <p:nvPr>
            <p:ph idx="1"/>
          </p:nvPr>
        </p:nvSpPr>
        <p:spPr/>
        <p:txBody>
          <a:bodyPr/>
          <a:lstStyle/>
          <a:p>
            <a:r>
              <a:rPr lang="en-US" dirty="0"/>
              <a:t>Worst Case Time Complexity: </a:t>
            </a:r>
            <a:r>
              <a:rPr lang="en-US" b="1" dirty="0"/>
              <a:t>O((n*log n)</a:t>
            </a:r>
            <a:endParaRPr lang="en-US" dirty="0"/>
          </a:p>
          <a:p>
            <a:r>
              <a:rPr lang="en-US" dirty="0"/>
              <a:t>Best Case Time Complexity: Omega</a:t>
            </a:r>
            <a:r>
              <a:rPr lang="en-US" b="1" dirty="0"/>
              <a:t>(n)</a:t>
            </a:r>
            <a:endParaRPr lang="en-US" dirty="0"/>
          </a:p>
          <a:p>
            <a:r>
              <a:rPr lang="en-US" dirty="0"/>
              <a:t>Average Time Complexity: Theta</a:t>
            </a:r>
            <a:r>
              <a:rPr lang="en-US" b="1" dirty="0"/>
              <a:t>(n*log n)</a:t>
            </a:r>
          </a:p>
          <a:p>
            <a:r>
              <a:rPr lang="en-IN" dirty="0"/>
              <a:t>Space Complexity: O(1) </a:t>
            </a:r>
            <a:endParaRPr lang="en-US" dirty="0"/>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Till Now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1910267"/>
              </p:ext>
            </p:extLst>
          </p:nvPr>
        </p:nvGraphicFramePr>
        <p:xfrm>
          <a:off x="457200" y="1600200"/>
          <a:ext cx="8258210" cy="3337560"/>
        </p:xfrm>
        <a:graphic>
          <a:graphicData uri="http://schemas.openxmlformats.org/drawingml/2006/table">
            <a:tbl>
              <a:tblPr firstRow="1" bandRow="1">
                <a:tableStyleId>{5C22544A-7EE6-4342-B048-85BDC9FD1C3A}</a:tableStyleId>
              </a:tblPr>
              <a:tblGrid>
                <a:gridCol w="1471594">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1428760">
                  <a:extLst>
                    <a:ext uri="{9D8B030D-6E8A-4147-A177-3AD203B41FA5}">
                      <a16:colId xmlns:a16="http://schemas.microsoft.com/office/drawing/2014/main" val="20003"/>
                    </a:ext>
                  </a:extLst>
                </a:gridCol>
                <a:gridCol w="2428898">
                  <a:extLst>
                    <a:ext uri="{9D8B030D-6E8A-4147-A177-3AD203B41FA5}">
                      <a16:colId xmlns:a16="http://schemas.microsoft.com/office/drawing/2014/main" val="20004"/>
                    </a:ext>
                  </a:extLst>
                </a:gridCol>
              </a:tblGrid>
              <a:tr h="370840">
                <a:tc>
                  <a:txBody>
                    <a:bodyPr/>
                    <a:lstStyle/>
                    <a:p>
                      <a:r>
                        <a:rPr lang="en-US" dirty="0"/>
                        <a:t>Algorithm</a:t>
                      </a:r>
                    </a:p>
                  </a:txBody>
                  <a:tcPr/>
                </a:tc>
                <a:tc>
                  <a:txBody>
                    <a:bodyPr/>
                    <a:lstStyle/>
                    <a:p>
                      <a:pPr algn="ctr"/>
                      <a:r>
                        <a:rPr lang="en-US" dirty="0"/>
                        <a:t>Worst Case</a:t>
                      </a:r>
                    </a:p>
                  </a:txBody>
                  <a:tcPr/>
                </a:tc>
                <a:tc>
                  <a:txBody>
                    <a:bodyPr/>
                    <a:lstStyle/>
                    <a:p>
                      <a:pPr algn="ctr"/>
                      <a:r>
                        <a:rPr lang="en-US" dirty="0"/>
                        <a:t>Average Case</a:t>
                      </a:r>
                    </a:p>
                  </a:txBody>
                  <a:tcPr/>
                </a:tc>
                <a:tc>
                  <a:txBody>
                    <a:bodyPr/>
                    <a:lstStyle/>
                    <a:p>
                      <a:pPr algn="ctr"/>
                      <a:r>
                        <a:rPr lang="en-US" dirty="0"/>
                        <a:t>Best Case</a:t>
                      </a:r>
                    </a:p>
                  </a:txBody>
                  <a:tcPr/>
                </a:tc>
                <a:tc>
                  <a:txBody>
                    <a:bodyPr/>
                    <a:lstStyle/>
                    <a:p>
                      <a:pPr algn="ctr"/>
                      <a:r>
                        <a:rPr lang="en-US" dirty="0"/>
                        <a:t>Space Complexity</a:t>
                      </a:r>
                    </a:p>
                  </a:txBody>
                  <a:tcPr/>
                </a:tc>
                <a:extLst>
                  <a:ext uri="{0D108BD9-81ED-4DB2-BD59-A6C34878D82A}">
                    <a16:rowId xmlns:a16="http://schemas.microsoft.com/office/drawing/2014/main" val="10000"/>
                  </a:ext>
                </a:extLst>
              </a:tr>
              <a:tr h="370840">
                <a:tc>
                  <a:txBody>
                    <a:bodyPr/>
                    <a:lstStyle/>
                    <a:p>
                      <a:r>
                        <a:rPr lang="en-US" dirty="0"/>
                        <a:t>Linear Search</a:t>
                      </a:r>
                    </a:p>
                  </a:txBody>
                  <a:tcPr/>
                </a:tc>
                <a:tc>
                  <a:txBody>
                    <a:bodyPr/>
                    <a:lstStyle/>
                    <a:p>
                      <a:pPr algn="ctr"/>
                      <a:r>
                        <a:rPr lang="en-US" sz="1800" b="1" i="0" kern="1200" dirty="0">
                          <a:solidFill>
                            <a:schemeClr val="dk1"/>
                          </a:solidFill>
                          <a:latin typeface="+mn-lt"/>
                          <a:ea typeface="+mn-ea"/>
                          <a:cs typeface="+mn-cs"/>
                        </a:rPr>
                        <a:t>O(N)</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1"/>
                  </a:ext>
                </a:extLst>
              </a:tr>
              <a:tr h="370840">
                <a:tc>
                  <a:txBody>
                    <a:bodyPr/>
                    <a:lstStyle/>
                    <a:p>
                      <a:r>
                        <a:rPr lang="en-US" dirty="0"/>
                        <a:t>Binary Search</a:t>
                      </a:r>
                    </a:p>
                  </a:txBody>
                  <a:tcPr/>
                </a:tc>
                <a:tc>
                  <a:txBody>
                    <a:bodyPr/>
                    <a:lstStyle/>
                    <a:p>
                      <a:pPr algn="ctr"/>
                      <a:r>
                        <a:rPr lang="en-US" sz="1800" b="1" i="0" kern="1200" dirty="0">
                          <a:solidFill>
                            <a:schemeClr val="dk1"/>
                          </a:solidFill>
                          <a:latin typeface="+mn-lt"/>
                          <a:ea typeface="+mn-ea"/>
                          <a:cs typeface="+mn-cs"/>
                        </a:rPr>
                        <a:t>O(log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1)</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2"/>
                  </a:ext>
                </a:extLst>
              </a:tr>
              <a:tr h="370840">
                <a:tc>
                  <a:txBody>
                    <a:bodyPr/>
                    <a:lstStyle/>
                    <a:p>
                      <a:r>
                        <a:rPr lang="en-US" dirty="0"/>
                        <a:t>Selection</a:t>
                      </a:r>
                      <a:r>
                        <a:rPr lang="en-US" baseline="0" dirty="0"/>
                        <a:t>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3"/>
                  </a:ext>
                </a:extLst>
              </a:tr>
              <a:tr h="370840">
                <a:tc>
                  <a:txBody>
                    <a:bodyPr/>
                    <a:lstStyle/>
                    <a:p>
                      <a:r>
                        <a:rPr lang="en-US" dirty="0"/>
                        <a:t>Bubble Sort</a:t>
                      </a:r>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4"/>
                  </a:ext>
                </a:extLst>
              </a:tr>
              <a:tr h="370840">
                <a:tc>
                  <a:txBody>
                    <a:bodyPr/>
                    <a:lstStyle/>
                    <a:p>
                      <a:r>
                        <a:rPr lang="en-IN" dirty="0"/>
                        <a:t>Insertion Sort</a:t>
                      </a:r>
                      <a:endParaRPr lang="en-US" dirty="0"/>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algn="ct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10005"/>
                  </a:ext>
                </a:extLst>
              </a:tr>
              <a:tr h="370840">
                <a:tc>
                  <a:txBody>
                    <a:bodyPr/>
                    <a:lstStyle/>
                    <a:p>
                      <a:r>
                        <a:rPr lang="en-US" dirty="0"/>
                        <a:t>Merge Sort</a:t>
                      </a:r>
                    </a:p>
                  </a:txBody>
                  <a:tcPr/>
                </a:tc>
                <a:tc>
                  <a:txBody>
                    <a:bodyPr/>
                    <a:lstStyle/>
                    <a:p>
                      <a:pPr algn="ctr"/>
                      <a:r>
                        <a:rPr lang="en-US" sz="1800" b="1" i="0" kern="1200" dirty="0">
                          <a:solidFill>
                            <a:schemeClr val="dk1"/>
                          </a:solidFill>
                          <a:latin typeface="+mn-lt"/>
                          <a:ea typeface="+mn-ea"/>
                          <a:cs typeface="+mn-cs"/>
                        </a:rPr>
                        <a:t>O(N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 log N)</a:t>
                      </a:r>
                      <a:endParaRPr lang="en-US" dirty="0"/>
                    </a:p>
                  </a:txBody>
                  <a:tcPr/>
                </a:tc>
                <a:tc>
                  <a:txBody>
                    <a:bodyPr/>
                    <a:lstStyle/>
                    <a:p>
                      <a:pPr algn="ctr"/>
                      <a:r>
                        <a:rPr lang="en-US" sz="1800" b="1" i="0" kern="1200" dirty="0">
                          <a:solidFill>
                            <a:schemeClr val="dk1"/>
                          </a:solidFill>
                          <a:latin typeface="+mn-lt"/>
                          <a:ea typeface="+mn-ea"/>
                          <a:cs typeface="+mn-cs"/>
                        </a:rPr>
                        <a:t>O(N)/O(1)</a:t>
                      </a:r>
                      <a:endParaRPr lang="en-US" dirty="0"/>
                    </a:p>
                  </a:txBody>
                  <a:tcPr/>
                </a:tc>
                <a:extLst>
                  <a:ext uri="{0D108BD9-81ED-4DB2-BD59-A6C34878D82A}">
                    <a16:rowId xmlns:a16="http://schemas.microsoft.com/office/drawing/2014/main" val="2037653478"/>
                  </a:ext>
                </a:extLst>
              </a:tr>
              <a:tr h="370840">
                <a:tc>
                  <a:txBody>
                    <a:bodyPr/>
                    <a:lstStyle/>
                    <a:p>
                      <a:r>
                        <a:rPr lang="en-US" dirty="0"/>
                        <a:t>Quick Sort</a:t>
                      </a:r>
                    </a:p>
                  </a:txBody>
                  <a:tcPr/>
                </a:tc>
                <a:tc>
                  <a:txBody>
                    <a:bodyPr/>
                    <a:lstStyle/>
                    <a:p>
                      <a:pPr algn="ctr"/>
                      <a:r>
                        <a:rPr lang="en-US" sz="1800" b="1" i="0" kern="1200" dirty="0">
                          <a:solidFill>
                            <a:schemeClr val="dk1"/>
                          </a:solidFill>
                          <a:latin typeface="+mn-lt"/>
                          <a:ea typeface="+mn-ea"/>
                          <a:cs typeface="+mn-cs"/>
                        </a:rPr>
                        <a:t>O(N</a:t>
                      </a:r>
                      <a:r>
                        <a:rPr lang="en-US" sz="1800" b="1" i="0" kern="1200" baseline="30000" dirty="0">
                          <a:solidFill>
                            <a:schemeClr val="dk1"/>
                          </a:solidFill>
                          <a:latin typeface="+mn-lt"/>
                          <a:ea typeface="+mn-ea"/>
                          <a:cs typeface="+mn-cs"/>
                        </a:rPr>
                        <a:t>2</a:t>
                      </a:r>
                      <a:r>
                        <a:rPr lang="en-US" sz="1800" b="1" i="0" kern="1200" dirty="0">
                          <a:solidFill>
                            <a:schemeClr val="dk1"/>
                          </a:solidFill>
                          <a:latin typeface="+mn-lt"/>
                          <a:ea typeface="+mn-ea"/>
                          <a:cs typeface="+mn-cs"/>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 log N)</a:t>
                      </a:r>
                      <a:endParaRPr lang="en-US" dirty="0"/>
                    </a:p>
                  </a:txBody>
                  <a:tcPr/>
                </a:tc>
                <a:tc>
                  <a:txBody>
                    <a:bodyPr/>
                    <a:lstStyle/>
                    <a:p>
                      <a:pPr algn="ctr"/>
                      <a:r>
                        <a:rPr lang="en-US" sz="1800" b="1" i="0" kern="1200" dirty="0">
                          <a:solidFill>
                            <a:schemeClr val="dk1"/>
                          </a:solidFill>
                          <a:latin typeface="+mn-lt"/>
                          <a:ea typeface="+mn-ea"/>
                          <a:cs typeface="+mn-cs"/>
                        </a:rPr>
                        <a:t>O(N)</a:t>
                      </a:r>
                      <a:endParaRPr lang="en-US" dirty="0"/>
                    </a:p>
                  </a:txBody>
                  <a:tcPr/>
                </a:tc>
                <a:extLst>
                  <a:ext uri="{0D108BD9-81ED-4DB2-BD59-A6C34878D82A}">
                    <a16:rowId xmlns:a16="http://schemas.microsoft.com/office/drawing/2014/main" val="3640904520"/>
                  </a:ext>
                </a:extLst>
              </a:tr>
              <a:tr h="370840">
                <a:tc>
                  <a:txBody>
                    <a:bodyPr/>
                    <a:lstStyle/>
                    <a:p>
                      <a:r>
                        <a:rPr lang="en-US" dirty="0"/>
                        <a:t>Heap Sort</a:t>
                      </a:r>
                    </a:p>
                  </a:txBody>
                  <a:tcPr/>
                </a:tc>
                <a:tc>
                  <a:txBody>
                    <a:bodyPr/>
                    <a:lstStyle/>
                    <a:p>
                      <a:pPr algn="ctr"/>
                      <a:r>
                        <a:rPr lang="en-US" sz="1800" b="1" i="0" kern="1200" dirty="0">
                          <a:solidFill>
                            <a:schemeClr val="dk1"/>
                          </a:solidFill>
                          <a:latin typeface="+mn-lt"/>
                          <a:ea typeface="+mn-ea"/>
                          <a:cs typeface="+mn-cs"/>
                        </a:rPr>
                        <a:t>O(N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Θ(</a:t>
                      </a:r>
                      <a:r>
                        <a:rPr lang="en-US" sz="1800" b="1" i="0" kern="1200" dirty="0">
                          <a:solidFill>
                            <a:schemeClr val="dk1"/>
                          </a:solidFill>
                          <a:latin typeface="+mn-lt"/>
                          <a:ea typeface="+mn-ea"/>
                          <a:cs typeface="+mn-cs"/>
                        </a:rPr>
                        <a:t>N log 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sz="1800" b="1" i="0" kern="1200" dirty="0">
                          <a:solidFill>
                            <a:schemeClr val="dk1"/>
                          </a:solidFill>
                          <a:latin typeface="+mn-lt"/>
                          <a:ea typeface="+mn-ea"/>
                          <a:cs typeface="+mn-cs"/>
                        </a:rPr>
                        <a:t>Ω(</a:t>
                      </a:r>
                      <a:r>
                        <a:rPr lang="en-US" sz="1800" b="1" i="0" kern="1200" dirty="0">
                          <a:solidFill>
                            <a:schemeClr val="dk1"/>
                          </a:solidFill>
                          <a:latin typeface="+mn-lt"/>
                          <a:ea typeface="+mn-ea"/>
                          <a:cs typeface="+mn-cs"/>
                        </a:rPr>
                        <a:t>N)</a:t>
                      </a:r>
                      <a:endParaRPr lang="en-US" dirty="0"/>
                    </a:p>
                  </a:txBody>
                  <a:tcPr/>
                </a:tc>
                <a:tc>
                  <a:txBody>
                    <a:bodyPr/>
                    <a:lstStyle/>
                    <a:p>
                      <a:pPr algn="ctr"/>
                      <a:r>
                        <a:rPr lang="en-US" sz="1800" b="1" i="0" kern="1200" dirty="0">
                          <a:solidFill>
                            <a:schemeClr val="dk1"/>
                          </a:solidFill>
                          <a:latin typeface="+mn-lt"/>
                          <a:ea typeface="+mn-ea"/>
                          <a:cs typeface="+mn-cs"/>
                        </a:rPr>
                        <a:t>O(1)</a:t>
                      </a:r>
                      <a:endParaRPr lang="en-US" dirty="0"/>
                    </a:p>
                  </a:txBody>
                  <a:tcPr/>
                </a:tc>
                <a:extLst>
                  <a:ext uri="{0D108BD9-81ED-4DB2-BD59-A6C34878D82A}">
                    <a16:rowId xmlns:a16="http://schemas.microsoft.com/office/drawing/2014/main" val="3599117774"/>
                  </a:ext>
                </a:extLst>
              </a:tr>
            </a:tbl>
          </a:graphicData>
        </a:graphic>
      </p:graphicFrame>
    </p:spTree>
    <p:extLst>
      <p:ext uri="{BB962C8B-B14F-4D97-AF65-F5344CB8AC3E}">
        <p14:creationId xmlns:p14="http://schemas.microsoft.com/office/powerpoint/2010/main" val="1381897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a:t>
            </a:r>
            <a:r>
              <a:rPr lang="en-IN"/>
              <a:t>Solving Strategies</a:t>
            </a:r>
            <a:endParaRPr lang="en-US"/>
          </a:p>
        </p:txBody>
      </p:sp>
      <p:sp>
        <p:nvSpPr>
          <p:cNvPr id="3" name="Content Placeholder 2"/>
          <p:cNvSpPr>
            <a:spLocks noGrp="1"/>
          </p:cNvSpPr>
          <p:nvPr>
            <p:ph idx="1"/>
          </p:nvPr>
        </p:nvSpPr>
        <p:spPr/>
        <p:txBody>
          <a:bodyPr/>
          <a:lstStyle/>
          <a:p>
            <a:r>
              <a:rPr lang="en-US" dirty="0"/>
              <a:t>Divide and conquer</a:t>
            </a:r>
          </a:p>
          <a:p>
            <a:r>
              <a:rPr lang="en-US" dirty="0"/>
              <a:t>Backtracking</a:t>
            </a:r>
          </a:p>
          <a:p>
            <a:r>
              <a:rPr lang="en-US" dirty="0"/>
              <a:t>Greedy</a:t>
            </a:r>
          </a:p>
          <a:p>
            <a:r>
              <a:rPr lang="en-US" dirty="0"/>
              <a:t>Dynamic Programming</a:t>
            </a:r>
          </a:p>
          <a:p>
            <a:r>
              <a:rPr lang="en-US" dirty="0"/>
              <a:t>Branch and Bound</a:t>
            </a:r>
          </a:p>
        </p:txBody>
      </p:sp>
      <p:sp>
        <p:nvSpPr>
          <p:cNvPr id="4" name="TextBox 3">
            <a:extLst>
              <a:ext uri="{FF2B5EF4-FFF2-40B4-BE49-F238E27FC236}">
                <a16:creationId xmlns:a16="http://schemas.microsoft.com/office/drawing/2014/main" id="{B8517F4E-3CA4-62F0-95A5-2E421466E176}"/>
              </a:ext>
            </a:extLst>
          </p:cNvPr>
          <p:cNvSpPr txBox="1"/>
          <p:nvPr/>
        </p:nvSpPr>
        <p:spPr>
          <a:xfrm>
            <a:off x="827128" y="5934670"/>
            <a:ext cx="7489743" cy="923330"/>
          </a:xfrm>
          <a:prstGeom prst="rect">
            <a:avLst/>
          </a:prstGeom>
          <a:noFill/>
        </p:spPr>
        <p:txBody>
          <a:bodyPr wrap="none" rtlCol="0">
            <a:spAutoFit/>
          </a:bodyPr>
          <a:lstStyle/>
          <a:p>
            <a:r>
              <a:rPr lang="en-GB" dirty="0"/>
              <a:t>Source:</a:t>
            </a:r>
            <a:br>
              <a:rPr lang="en-GB" dirty="0"/>
            </a:br>
            <a:r>
              <a:rPr lang="en-GB" dirty="0">
                <a:hlinkClick r:id="rId2"/>
              </a:rPr>
              <a:t>https://www.enjoyalgorithms.com/blog/problem-solving-approaches-in-data-</a:t>
            </a:r>
            <a:br>
              <a:rPr lang="en-GB" dirty="0">
                <a:hlinkClick r:id="rId2"/>
              </a:rPr>
            </a:br>
            <a:r>
              <a:rPr lang="en-GB" dirty="0">
                <a:hlinkClick r:id="rId2"/>
              </a:rPr>
              <a:t>structures-and-algorithms</a:t>
            </a:r>
            <a:endParaRPr lang="en-GB"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5982-8054-F79B-C880-F90DF6AAFA59}"/>
              </a:ext>
            </a:extLst>
          </p:cNvPr>
          <p:cNvSpPr>
            <a:spLocks noGrp="1"/>
          </p:cNvSpPr>
          <p:nvPr>
            <p:ph type="title"/>
          </p:nvPr>
        </p:nvSpPr>
        <p:spPr/>
        <p:txBody>
          <a:bodyPr/>
          <a:lstStyle/>
          <a:p>
            <a:r>
              <a:rPr lang="en-GB" dirty="0"/>
              <a:t>Incremental Approach</a:t>
            </a:r>
          </a:p>
        </p:txBody>
      </p:sp>
      <p:sp>
        <p:nvSpPr>
          <p:cNvPr id="3" name="Content Placeholder 2">
            <a:extLst>
              <a:ext uri="{FF2B5EF4-FFF2-40B4-BE49-F238E27FC236}">
                <a16:creationId xmlns:a16="http://schemas.microsoft.com/office/drawing/2014/main" id="{FAD7FBA6-F637-572D-13BB-3FDB9362463B}"/>
              </a:ext>
            </a:extLst>
          </p:cNvPr>
          <p:cNvSpPr>
            <a:spLocks noGrp="1"/>
          </p:cNvSpPr>
          <p:nvPr>
            <p:ph idx="1"/>
          </p:nvPr>
        </p:nvSpPr>
        <p:spPr/>
        <p:txBody>
          <a:bodyPr>
            <a:normAutofit fontScale="85000" lnSpcReduction="10000"/>
          </a:bodyPr>
          <a:lstStyle/>
          <a:p>
            <a:r>
              <a:rPr lang="en-GB" dirty="0"/>
              <a:t>Our daily problem-solving activities: build partial step-by-step solution using loops.</a:t>
            </a:r>
          </a:p>
          <a:p>
            <a:pPr marL="514350" indent="-514350">
              <a:buAutoNum type="arabicPeriod"/>
            </a:pPr>
            <a:r>
              <a:rPr lang="en-GB" dirty="0"/>
              <a:t>Input-centric: process one input at each iteration.</a:t>
            </a:r>
          </a:p>
          <a:p>
            <a:pPr marL="514350" indent="-514350">
              <a:buAutoNum type="arabicPeriod"/>
            </a:pPr>
            <a:r>
              <a:rPr lang="en-GB" dirty="0"/>
              <a:t>Output-centric: add one output at each iteration.</a:t>
            </a:r>
          </a:p>
          <a:p>
            <a:pPr marL="514350" indent="-514350">
              <a:buAutoNum type="arabicPeriod"/>
            </a:pPr>
            <a:r>
              <a:rPr lang="en-GB" dirty="0"/>
              <a:t>Iterative-improvement: start with approximation solution and improve upon it.</a:t>
            </a:r>
          </a:p>
          <a:p>
            <a:pPr marL="0" indent="0">
              <a:buNone/>
            </a:pPr>
            <a:endParaRPr lang="en-GB" dirty="0"/>
          </a:p>
          <a:p>
            <a:pPr marL="0" indent="0">
              <a:buNone/>
            </a:pPr>
            <a:r>
              <a:rPr lang="en-GB" dirty="0"/>
              <a:t>Example: Insertion Sort, Finding max and min in an array, Valid mountain array, Find equilibrium index of an array, Dutch national flag problem, Sort an array in a waveform.</a:t>
            </a:r>
          </a:p>
        </p:txBody>
      </p:sp>
    </p:spTree>
    <p:extLst>
      <p:ext uri="{BB962C8B-B14F-4D97-AF65-F5344CB8AC3E}">
        <p14:creationId xmlns:p14="http://schemas.microsoft.com/office/powerpoint/2010/main" val="29736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2702-322E-E4B2-AE9C-2B67889A06B4}"/>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8B65-D175-80CB-3A65-7BF5F0DF6D66}"/>
                  </a:ext>
                </a:extLst>
              </p:cNvPr>
              <p:cNvSpPr>
                <a:spLocks noGrp="1"/>
              </p:cNvSpPr>
              <p:nvPr>
                <p:ph idx="1"/>
              </p:nvPr>
            </p:nvSpPr>
            <p:spPr>
              <a:xfrm>
                <a:off x="457200" y="1600201"/>
                <a:ext cx="8229600" cy="1524000"/>
              </a:xfrm>
            </p:spPr>
            <p:txBody>
              <a:bodyPr/>
              <a:lstStyle/>
              <a:p>
                <a:pPr marL="0" indent="0">
                  <a:buNone/>
                </a:pPr>
                <a:r>
                  <a:rPr lang="en-GB" b="0" dirty="0"/>
                  <a:t>Let </a:t>
                </a:r>
                <a14:m>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=5.5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 −7</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sSup>
                  </m:oMath>
                </a14:m>
                <a:endParaRPr lang="en-GB" dirty="0"/>
              </a:p>
              <a:p>
                <a:pPr marL="0" indent="0">
                  <a:buNone/>
                </a:pPr>
                <a:r>
                  <a:rPr lang="en-GB" dirty="0"/>
                  <a:t>We need to verify whether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is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endParaRPr lang="en-GB" dirty="0"/>
              </a:p>
              <a:p>
                <a:pPr marL="0" indent="0">
                  <a:buNone/>
                </a:pPr>
                <a:endParaRPr lang="en-GB" dirty="0"/>
              </a:p>
            </p:txBody>
          </p:sp>
        </mc:Choice>
        <mc:Fallback xmlns="">
          <p:sp>
            <p:nvSpPr>
              <p:cNvPr id="3" name="Content Placeholder 2">
                <a:extLst>
                  <a:ext uri="{FF2B5EF4-FFF2-40B4-BE49-F238E27FC236}">
                    <a16:creationId xmlns:a14="http://schemas.microsoft.com/office/drawing/2010/main" xmlns:a16="http://schemas.microsoft.com/office/drawing/2014/main" xmlns="" id="{ABF68B65-D175-80CB-3A65-7BF5F0DF6D66}"/>
                  </a:ext>
                </a:extLst>
              </p:cNvPr>
              <p:cNvSpPr>
                <a:spLocks noGrp="1" noRot="1" noChangeAspect="1" noMove="1" noResize="1" noEditPoints="1" noAdjustHandles="1" noChangeArrowheads="1" noChangeShapeType="1" noTextEdit="1"/>
              </p:cNvSpPr>
              <p:nvPr>
                <p:ph idx="1"/>
              </p:nvPr>
            </p:nvSpPr>
            <p:spPr>
              <a:xfrm>
                <a:off x="457200" y="1600201"/>
                <a:ext cx="8229600" cy="1524000"/>
              </a:xfrm>
              <a:blipFill>
                <a:blip r:embed="rId2"/>
                <a:stretch>
                  <a:fillRect l="-1852" t="-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2ABDD1-D0B2-9FCF-8E60-B33EAD2B6CAE}"/>
                  </a:ext>
                </a:extLst>
              </p:cNvPr>
              <p:cNvSpPr txBox="1"/>
              <p:nvPr/>
            </p:nvSpPr>
            <p:spPr>
              <a:xfrm>
                <a:off x="457200" y="2937432"/>
                <a:ext cx="8229600" cy="1615827"/>
              </a:xfrm>
              <a:prstGeom prst="rect">
                <a:avLst/>
              </a:prstGeom>
              <a:noFill/>
            </p:spPr>
            <p:txBody>
              <a:bodyPr wrap="square" rtlCol="0">
                <a:spAutoFit/>
              </a:bodyPr>
              <a:lstStyle/>
              <a:p>
                <a:r>
                  <a:rPr lang="en-GB" dirty="0"/>
                  <a:t>Let c be a constant such that </a:t>
                </a:r>
                <a14:m>
                  <m:oMath xmlns:m="http://schemas.openxmlformats.org/officeDocument/2006/math">
                    <m:r>
                      <a:rPr lang="en-GB" b="0" i="1" smtClean="0">
                        <a:latin typeface="Cambria Math" panose="02040503050406030204" pitchFamily="18" charset="0"/>
                      </a:rPr>
                      <m:t>5.5</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r>
                          <a:rPr lang="en-GB" b="0" i="1" smtClean="0">
                            <a:latin typeface="Cambria Math" panose="02040503050406030204" pitchFamily="18" charset="0"/>
                          </a:rPr>
                          <m:t>2</m:t>
                        </m:r>
                      </m:sup>
                    </m:sSup>
                    <m:r>
                      <a:rPr lang="en-GB" b="0" i="1" smtClean="0">
                        <a:latin typeface="Cambria Math" panose="02040503050406030204" pitchFamily="18" charset="0"/>
                      </a:rPr>
                      <m:t> −7</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𝑛</m:t>
                        </m:r>
                      </m:e>
                      <m:sup/>
                    </m:sSup>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𝑛</m:t>
                        </m:r>
                      </m:e>
                      <m:sup>
                        <m:r>
                          <a:rPr lang="en-GB" b="0" i="1" smtClean="0">
                            <a:latin typeface="Cambria Math" panose="02040503050406030204" pitchFamily="18" charset="0"/>
                            <a:ea typeface="Cambria Math" panose="02040503050406030204" pitchFamily="18" charset="0"/>
                          </a:rPr>
                          <m:t>2</m:t>
                        </m:r>
                      </m:sup>
                    </m:sSup>
                  </m:oMath>
                </a14:m>
                <a:endParaRPr lang="en-GB" b="0" dirty="0">
                  <a:ea typeface="Cambria Math" panose="02040503050406030204" pitchFamily="18" charset="0"/>
                </a:endParaRPr>
              </a:p>
              <a:p>
                <a:r>
                  <a:rPr lang="en-GB" dirty="0"/>
                  <a:t>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 ≥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7</m:t>
                        </m:r>
                      </m:num>
                      <m:den>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 −5.5</m:t>
                        </m:r>
                      </m:den>
                    </m:f>
                    <m:r>
                      <a:rPr lang="en-GB" b="0" i="1" smtClean="0">
                        <a:latin typeface="Cambria Math" panose="02040503050406030204" pitchFamily="18" charset="0"/>
                        <a:ea typeface="Cambria Math" panose="02040503050406030204" pitchFamily="18" charset="0"/>
                      </a:rPr>
                      <m:t> </m:t>
                    </m:r>
                  </m:oMath>
                </a14:m>
                <a:endParaRPr lang="en-GB" dirty="0"/>
              </a:p>
              <a:p>
                <a:r>
                  <a:rPr lang="en-GB" dirty="0"/>
                  <a:t>Fix c=9 to get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 ≥2</m:t>
                    </m:r>
                  </m:oMath>
                </a14:m>
                <a:endParaRPr lang="en-GB" dirty="0"/>
              </a:p>
              <a:p>
                <a:endParaRPr lang="en-GB" dirty="0"/>
              </a:p>
              <a:p>
                <a:r>
                  <a:rPr lang="en-GB" dirty="0"/>
                  <a:t>So, we can say that for c=9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0</m:t>
                        </m:r>
                      </m:sub>
                    </m:sSub>
                  </m:oMath>
                </a14:m>
                <a:r>
                  <a:rPr lang="en-GB" dirty="0"/>
                  <a:t>=2, f(n) is </a:t>
                </a:r>
                <a14:m>
                  <m:oMath xmlns:m="http://schemas.openxmlformats.org/officeDocument/2006/math">
                    <m:r>
                      <a:rPr lang="en-GB" i="1">
                        <a:latin typeface="Cambria Math" panose="02040503050406030204" pitchFamily="18" charset="0"/>
                      </a:rPr>
                      <m:t>𝑂</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𝑛</m:t>
                        </m:r>
                      </m:e>
                      <m:sup>
                        <m:r>
                          <a:rPr lang="en-GB" i="1">
                            <a:latin typeface="Cambria Math" panose="02040503050406030204" pitchFamily="18" charset="0"/>
                          </a:rPr>
                          <m:t>2</m:t>
                        </m:r>
                      </m:sup>
                    </m:sSup>
                    <m:r>
                      <a:rPr lang="en-GB" i="1">
                        <a:latin typeface="Cambria Math" panose="02040503050406030204" pitchFamily="18" charset="0"/>
                      </a:rPr>
                      <m:t>)</m:t>
                    </m:r>
                  </m:oMath>
                </a14:m>
                <a:endParaRPr lang="en-GB" dirty="0"/>
              </a:p>
            </p:txBody>
          </p:sp>
        </mc:Choice>
        <mc:Fallback xmlns="">
          <p:sp>
            <p:nvSpPr>
              <p:cNvPr id="4" name="TextBox 3">
                <a:extLst>
                  <a:ext uri="{FF2B5EF4-FFF2-40B4-BE49-F238E27FC236}">
                    <a16:creationId xmlns:a14="http://schemas.microsoft.com/office/drawing/2010/main" xmlns:a16="http://schemas.microsoft.com/office/drawing/2014/main" xmlns="" id="{172ABDD1-D0B2-9FCF-8E60-B33EAD2B6CAE}"/>
                  </a:ext>
                </a:extLst>
              </p:cNvPr>
              <p:cNvSpPr txBox="1">
                <a:spLocks noRot="1" noChangeAspect="1" noMove="1" noResize="1" noEditPoints="1" noAdjustHandles="1" noChangeArrowheads="1" noChangeShapeType="1" noTextEdit="1"/>
              </p:cNvSpPr>
              <p:nvPr/>
            </p:nvSpPr>
            <p:spPr>
              <a:xfrm>
                <a:off x="457200" y="2937432"/>
                <a:ext cx="8229600" cy="1615827"/>
              </a:xfrm>
              <a:prstGeom prst="rect">
                <a:avLst/>
              </a:prstGeom>
              <a:blipFill>
                <a:blip r:embed="rId3"/>
                <a:stretch>
                  <a:fillRect l="-593" t="-755" b="-5283"/>
                </a:stretch>
              </a:blipFill>
            </p:spPr>
            <p:txBody>
              <a:bodyPr/>
              <a:lstStyle/>
              <a:p>
                <a:r>
                  <a:rPr lang="en-GB">
                    <a:noFill/>
                  </a:rPr>
                  <a:t> </a:t>
                </a:r>
              </a:p>
            </p:txBody>
          </p:sp>
        </mc:Fallback>
      </mc:AlternateContent>
    </p:spTree>
    <p:extLst>
      <p:ext uri="{BB962C8B-B14F-4D97-AF65-F5344CB8AC3E}">
        <p14:creationId xmlns:p14="http://schemas.microsoft.com/office/powerpoint/2010/main" val="371111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732B-577F-F424-DBE3-DBB386083A9B}"/>
              </a:ext>
            </a:extLst>
          </p:cNvPr>
          <p:cNvSpPr>
            <a:spLocks noGrp="1"/>
          </p:cNvSpPr>
          <p:nvPr>
            <p:ph type="title"/>
          </p:nvPr>
        </p:nvSpPr>
        <p:spPr/>
        <p:txBody>
          <a:bodyPr/>
          <a:lstStyle/>
          <a:p>
            <a:r>
              <a:rPr lang="en-GB" dirty="0"/>
              <a:t>Decrease and Conquer Approach</a:t>
            </a:r>
          </a:p>
        </p:txBody>
      </p:sp>
      <p:sp>
        <p:nvSpPr>
          <p:cNvPr id="3" name="Content Placeholder 2">
            <a:extLst>
              <a:ext uri="{FF2B5EF4-FFF2-40B4-BE49-F238E27FC236}">
                <a16:creationId xmlns:a16="http://schemas.microsoft.com/office/drawing/2014/main" id="{A00795AB-FABF-69E7-8398-F3D5545F7D6E}"/>
              </a:ext>
            </a:extLst>
          </p:cNvPr>
          <p:cNvSpPr>
            <a:spLocks noGrp="1"/>
          </p:cNvSpPr>
          <p:nvPr>
            <p:ph idx="1"/>
          </p:nvPr>
        </p:nvSpPr>
        <p:spPr>
          <a:xfrm>
            <a:off x="457200" y="1600200"/>
            <a:ext cx="8229600" cy="5257800"/>
          </a:xfrm>
        </p:spPr>
        <p:txBody>
          <a:bodyPr>
            <a:normAutofit lnSpcReduction="10000"/>
          </a:bodyPr>
          <a:lstStyle/>
          <a:p>
            <a:r>
              <a:rPr lang="en-GB" dirty="0"/>
              <a:t>This is based on solution to a given problem via its one sub-problem solution.</a:t>
            </a:r>
          </a:p>
          <a:p>
            <a:r>
              <a:rPr lang="en-GB" dirty="0"/>
              <a:t>Such as approach leads naturally to a recursive algorithm, which reduces the problem to a sequence of smaller input sizes.</a:t>
            </a:r>
          </a:p>
          <a:p>
            <a:r>
              <a:rPr lang="en-GB" dirty="0"/>
              <a:t>This is continued till it reaches recursion’s base case.</a:t>
            </a:r>
          </a:p>
          <a:p>
            <a:pPr marL="0" indent="0">
              <a:buNone/>
            </a:pPr>
            <a:endParaRPr lang="en-GB" dirty="0"/>
          </a:p>
          <a:p>
            <a:pPr marL="0" indent="0">
              <a:buNone/>
            </a:pPr>
            <a:r>
              <a:rPr lang="en-GB" dirty="0"/>
              <a:t>Example: Euclid algorithm of finding GCD, Binary Search, Josephus problem.</a:t>
            </a:r>
          </a:p>
          <a:p>
            <a:pPr marL="0" indent="0">
              <a:buNone/>
            </a:pPr>
            <a:endParaRPr lang="en-GB" dirty="0"/>
          </a:p>
        </p:txBody>
      </p:sp>
    </p:spTree>
    <p:extLst>
      <p:ext uri="{BB962C8B-B14F-4D97-AF65-F5344CB8AC3E}">
        <p14:creationId xmlns:p14="http://schemas.microsoft.com/office/powerpoint/2010/main" val="27024542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5FC1-294F-A376-8D78-46172343D3C1}"/>
              </a:ext>
            </a:extLst>
          </p:cNvPr>
          <p:cNvSpPr>
            <a:spLocks noGrp="1"/>
          </p:cNvSpPr>
          <p:nvPr>
            <p:ph type="title"/>
          </p:nvPr>
        </p:nvSpPr>
        <p:spPr/>
        <p:txBody>
          <a:bodyPr/>
          <a:lstStyle/>
          <a:p>
            <a:r>
              <a:rPr lang="en-GB" dirty="0"/>
              <a:t>Josephus Problem</a:t>
            </a:r>
          </a:p>
        </p:txBody>
      </p:sp>
      <p:pic>
        <p:nvPicPr>
          <p:cNvPr id="8" name="Picture 7">
            <a:extLst>
              <a:ext uri="{FF2B5EF4-FFF2-40B4-BE49-F238E27FC236}">
                <a16:creationId xmlns:a16="http://schemas.microsoft.com/office/drawing/2014/main" id="{03120026-1903-A899-EE65-01C5F8AD7A7B}"/>
              </a:ext>
            </a:extLst>
          </p:cNvPr>
          <p:cNvPicPr>
            <a:picLocks noChangeAspect="1"/>
          </p:cNvPicPr>
          <p:nvPr/>
        </p:nvPicPr>
        <p:blipFill>
          <a:blip r:embed="rId2"/>
          <a:stretch>
            <a:fillRect/>
          </a:stretch>
        </p:blipFill>
        <p:spPr>
          <a:xfrm>
            <a:off x="2647681" y="1538023"/>
            <a:ext cx="3848637" cy="3781953"/>
          </a:xfrm>
          <a:prstGeom prst="rect">
            <a:avLst/>
          </a:prstGeom>
        </p:spPr>
      </p:pic>
      <p:sp>
        <p:nvSpPr>
          <p:cNvPr id="9" name="TextBox 8">
            <a:extLst>
              <a:ext uri="{FF2B5EF4-FFF2-40B4-BE49-F238E27FC236}">
                <a16:creationId xmlns:a16="http://schemas.microsoft.com/office/drawing/2014/main" id="{5F039D80-6E93-A752-EBCD-A9CFA83306C3}"/>
              </a:ext>
            </a:extLst>
          </p:cNvPr>
          <p:cNvSpPr txBox="1"/>
          <p:nvPr/>
        </p:nvSpPr>
        <p:spPr>
          <a:xfrm>
            <a:off x="179512" y="5426369"/>
            <a:ext cx="8712968" cy="923330"/>
          </a:xfrm>
          <a:prstGeom prst="rect">
            <a:avLst/>
          </a:prstGeom>
          <a:noFill/>
        </p:spPr>
        <p:txBody>
          <a:bodyPr wrap="square" rtlCol="0">
            <a:spAutoFit/>
          </a:bodyPr>
          <a:lstStyle/>
          <a:p>
            <a:r>
              <a:rPr lang="en-GB" dirty="0"/>
              <a:t>Given a group of n men arranged in a circle under the edict that every </a:t>
            </a:r>
            <a:r>
              <a:rPr lang="en-GB" dirty="0" err="1"/>
              <a:t>mth</a:t>
            </a:r>
            <a:r>
              <a:rPr lang="en-GB" dirty="0"/>
              <a:t> man will be executed going around the circle until only one remains, find the position L(</a:t>
            </a:r>
            <a:r>
              <a:rPr lang="en-GB" dirty="0" err="1"/>
              <a:t>n,m</a:t>
            </a:r>
            <a:r>
              <a:rPr lang="en-GB" dirty="0"/>
              <a:t>) in which you should stand in order to be the last survivor (Ball and </a:t>
            </a:r>
            <a:r>
              <a:rPr lang="en-GB" dirty="0" err="1"/>
              <a:t>Coxeter</a:t>
            </a:r>
            <a:r>
              <a:rPr lang="en-GB" dirty="0"/>
              <a:t> 1987). </a:t>
            </a:r>
          </a:p>
        </p:txBody>
      </p:sp>
    </p:spTree>
    <p:extLst>
      <p:ext uri="{BB962C8B-B14F-4D97-AF65-F5344CB8AC3E}">
        <p14:creationId xmlns:p14="http://schemas.microsoft.com/office/powerpoint/2010/main" val="747609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E0C4-4EE9-41CE-3AA8-F578E7D00ECE}"/>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3624A031-1B11-DB8D-FB14-ECE64E2F9F27}"/>
              </a:ext>
            </a:extLst>
          </p:cNvPr>
          <p:cNvSpPr>
            <a:spLocks noGrp="1"/>
          </p:cNvSpPr>
          <p:nvPr>
            <p:ph idx="1"/>
          </p:nvPr>
        </p:nvSpPr>
        <p:spPr>
          <a:xfrm>
            <a:off x="457200" y="1600200"/>
            <a:ext cx="8229600" cy="5257800"/>
          </a:xfrm>
        </p:spPr>
        <p:txBody>
          <a:bodyPr>
            <a:normAutofit fontScale="47500" lnSpcReduction="20000"/>
          </a:bodyPr>
          <a:lstStyle/>
          <a:p>
            <a:pPr marL="0" indent="0">
              <a:buNone/>
            </a:pPr>
            <a:r>
              <a:rPr lang="en-GB" dirty="0"/>
              <a:t>#include &lt;</a:t>
            </a:r>
            <a:r>
              <a:rPr lang="en-GB" dirty="0" err="1"/>
              <a:t>stdio.h</a:t>
            </a:r>
            <a:r>
              <a:rPr lang="en-GB" dirty="0"/>
              <a:t>&gt;</a:t>
            </a:r>
          </a:p>
          <a:p>
            <a:pPr marL="0" indent="0">
              <a:buNone/>
            </a:pPr>
            <a:r>
              <a:rPr lang="en-GB" dirty="0"/>
              <a:t>int </a:t>
            </a:r>
            <a:r>
              <a:rPr lang="en-GB" dirty="0" err="1"/>
              <a:t>josephus</a:t>
            </a:r>
            <a:r>
              <a:rPr lang="en-GB" dirty="0"/>
              <a:t>(int n, int k)</a:t>
            </a:r>
          </a:p>
          <a:p>
            <a:pPr marL="0" indent="0">
              <a:buNone/>
            </a:pPr>
            <a:r>
              <a:rPr lang="en-GB" dirty="0"/>
              <a:t>{</a:t>
            </a:r>
          </a:p>
          <a:p>
            <a:pPr marL="0" indent="0">
              <a:buNone/>
            </a:pPr>
            <a:r>
              <a:rPr lang="en-GB" dirty="0"/>
              <a:t>    if (n == 1)</a:t>
            </a:r>
          </a:p>
          <a:p>
            <a:pPr marL="0" indent="0">
              <a:buNone/>
            </a:pPr>
            <a:r>
              <a:rPr lang="en-GB" dirty="0"/>
              <a:t>        return 1;</a:t>
            </a:r>
          </a:p>
          <a:p>
            <a:pPr marL="0" indent="0">
              <a:buNone/>
            </a:pPr>
            <a:r>
              <a:rPr lang="en-GB" dirty="0"/>
              <a:t>    else</a:t>
            </a:r>
          </a:p>
          <a:p>
            <a:pPr marL="0" indent="0">
              <a:buNone/>
            </a:pPr>
            <a:r>
              <a:rPr lang="en-GB" dirty="0"/>
              <a:t>        /* The position returned by </a:t>
            </a:r>
            <a:r>
              <a:rPr lang="en-GB" dirty="0" err="1"/>
              <a:t>josephus</a:t>
            </a:r>
            <a:r>
              <a:rPr lang="en-GB" dirty="0"/>
              <a:t>(n - 1, k) is</a:t>
            </a:r>
          </a:p>
          <a:p>
            <a:pPr marL="0" indent="0">
              <a:buNone/>
            </a:pPr>
            <a:r>
              <a:rPr lang="en-GB" dirty="0"/>
              <a:t>           adjusted because the recursive call </a:t>
            </a:r>
            <a:r>
              <a:rPr lang="en-GB" dirty="0" err="1"/>
              <a:t>josephus</a:t>
            </a:r>
            <a:r>
              <a:rPr lang="en-GB" dirty="0"/>
              <a:t>(n -</a:t>
            </a:r>
          </a:p>
          <a:p>
            <a:pPr marL="0" indent="0">
              <a:buNone/>
            </a:pPr>
            <a:r>
              <a:rPr lang="en-GB" dirty="0"/>
              <a:t>           1, k) considers the original position</a:t>
            </a:r>
          </a:p>
          <a:p>
            <a:pPr marL="0" indent="0">
              <a:buNone/>
            </a:pPr>
            <a:r>
              <a:rPr lang="en-GB" dirty="0"/>
              <a:t>           </a:t>
            </a:r>
            <a:r>
              <a:rPr lang="en-GB" dirty="0" err="1"/>
              <a:t>k%n</a:t>
            </a:r>
            <a:r>
              <a:rPr lang="en-GB" dirty="0"/>
              <a:t> + 1 as position 1 */</a:t>
            </a:r>
          </a:p>
          <a:p>
            <a:pPr marL="0" indent="0">
              <a:buNone/>
            </a:pPr>
            <a:r>
              <a:rPr lang="en-GB" dirty="0"/>
              <a:t>        return (</a:t>
            </a:r>
            <a:r>
              <a:rPr lang="en-GB" dirty="0" err="1"/>
              <a:t>josephus</a:t>
            </a:r>
            <a:r>
              <a:rPr lang="en-GB" dirty="0"/>
              <a:t>(n - 1, k) + k - 1) % n + 1;</a:t>
            </a:r>
          </a:p>
          <a:p>
            <a:pPr marL="0" indent="0">
              <a:buNone/>
            </a:pPr>
            <a:r>
              <a:rPr lang="en-GB" dirty="0"/>
              <a:t>}</a:t>
            </a:r>
          </a:p>
          <a:p>
            <a:pPr marL="0" indent="0">
              <a:buNone/>
            </a:pPr>
            <a:endParaRPr lang="en-GB" dirty="0"/>
          </a:p>
          <a:p>
            <a:pPr marL="0" indent="0">
              <a:buNone/>
            </a:pPr>
            <a:r>
              <a:rPr lang="en-GB" dirty="0"/>
              <a:t>int main()</a:t>
            </a:r>
          </a:p>
          <a:p>
            <a:pPr marL="0" indent="0">
              <a:buNone/>
            </a:pPr>
            <a:r>
              <a:rPr lang="en-GB" dirty="0"/>
              <a:t>{</a:t>
            </a:r>
          </a:p>
          <a:p>
            <a:pPr marL="0" indent="0">
              <a:buNone/>
            </a:pPr>
            <a:r>
              <a:rPr lang="en-GB" dirty="0"/>
              <a:t>    int n = 14;</a:t>
            </a:r>
          </a:p>
          <a:p>
            <a:pPr marL="0" indent="0">
              <a:buNone/>
            </a:pPr>
            <a:r>
              <a:rPr lang="en-GB" dirty="0"/>
              <a:t>    int k = 2;</a:t>
            </a:r>
          </a:p>
          <a:p>
            <a:pPr marL="0" indent="0">
              <a:buNone/>
            </a:pPr>
            <a:r>
              <a:rPr lang="en-GB" dirty="0"/>
              <a:t>    </a:t>
            </a:r>
            <a:r>
              <a:rPr lang="en-GB" dirty="0" err="1"/>
              <a:t>printf</a:t>
            </a:r>
            <a:r>
              <a:rPr lang="en-GB" dirty="0"/>
              <a:t>("The chosen place is %d", </a:t>
            </a:r>
            <a:r>
              <a:rPr lang="en-GB" dirty="0" err="1"/>
              <a:t>josephus</a:t>
            </a:r>
            <a:r>
              <a:rPr lang="en-GB" dirty="0"/>
              <a:t>(n, k));</a:t>
            </a:r>
          </a:p>
          <a:p>
            <a:pPr marL="0" indent="0">
              <a:buNone/>
            </a:pPr>
            <a:r>
              <a:rPr lang="en-GB" dirty="0"/>
              <a:t>    return 0;</a:t>
            </a:r>
          </a:p>
          <a:p>
            <a:pPr marL="0" indent="0">
              <a:buNone/>
            </a:pPr>
            <a:r>
              <a:rPr lang="en-GB" dirty="0"/>
              <a:t>}</a:t>
            </a:r>
          </a:p>
        </p:txBody>
      </p:sp>
    </p:spTree>
    <p:extLst>
      <p:ext uri="{BB962C8B-B14F-4D97-AF65-F5344CB8AC3E}">
        <p14:creationId xmlns:p14="http://schemas.microsoft.com/office/powerpoint/2010/main" val="39652966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0DB4-2722-4455-C5F7-C3E53DE49C2A}"/>
              </a:ext>
            </a:extLst>
          </p:cNvPr>
          <p:cNvSpPr>
            <a:spLocks noGrp="1"/>
          </p:cNvSpPr>
          <p:nvPr>
            <p:ph type="title"/>
          </p:nvPr>
        </p:nvSpPr>
        <p:spPr/>
        <p:txBody>
          <a:bodyPr/>
          <a:lstStyle/>
          <a:p>
            <a:r>
              <a:rPr lang="en-GB" dirty="0"/>
              <a:t>Divide and Conquer</a:t>
            </a:r>
          </a:p>
        </p:txBody>
      </p:sp>
      <p:sp>
        <p:nvSpPr>
          <p:cNvPr id="3" name="Content Placeholder 2">
            <a:extLst>
              <a:ext uri="{FF2B5EF4-FFF2-40B4-BE49-F238E27FC236}">
                <a16:creationId xmlns:a16="http://schemas.microsoft.com/office/drawing/2014/main" id="{DC98C092-1953-FD69-8227-3D7AF2BD35D2}"/>
              </a:ext>
            </a:extLst>
          </p:cNvPr>
          <p:cNvSpPr>
            <a:spLocks noGrp="1"/>
          </p:cNvSpPr>
          <p:nvPr>
            <p:ph idx="1"/>
          </p:nvPr>
        </p:nvSpPr>
        <p:spPr/>
        <p:txBody>
          <a:bodyPr/>
          <a:lstStyle/>
          <a:p>
            <a:r>
              <a:rPr lang="en-GB" dirty="0"/>
              <a:t>Merge Sort</a:t>
            </a:r>
          </a:p>
          <a:p>
            <a:r>
              <a:rPr lang="en-GB" dirty="0"/>
              <a:t>Quick Sort</a:t>
            </a:r>
          </a:p>
          <a:p>
            <a:r>
              <a:rPr lang="en-GB" dirty="0"/>
              <a:t>Median of Two</a:t>
            </a:r>
            <a:br>
              <a:rPr lang="en-GB" dirty="0"/>
            </a:br>
            <a:r>
              <a:rPr lang="en-GB" dirty="0"/>
              <a:t>Sorted Arrays</a:t>
            </a:r>
          </a:p>
        </p:txBody>
      </p:sp>
      <p:pic>
        <p:nvPicPr>
          <p:cNvPr id="2050" name="Picture 2" descr="Divide and conquer approach visualization">
            <a:extLst>
              <a:ext uri="{FF2B5EF4-FFF2-40B4-BE49-F238E27FC236}">
                <a16:creationId xmlns:a16="http://schemas.microsoft.com/office/drawing/2014/main" id="{33181943-91BB-D447-283E-51BB2D6BB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844824"/>
            <a:ext cx="5544616" cy="464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39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34AD-588A-9F32-D684-AA6F5FEFCAE4}"/>
              </a:ext>
            </a:extLst>
          </p:cNvPr>
          <p:cNvSpPr>
            <a:spLocks noGrp="1"/>
          </p:cNvSpPr>
          <p:nvPr>
            <p:ph type="title"/>
          </p:nvPr>
        </p:nvSpPr>
        <p:spPr/>
        <p:txBody>
          <a:bodyPr/>
          <a:lstStyle/>
          <a:p>
            <a:r>
              <a:rPr lang="en-GB" dirty="0"/>
              <a:t>Median of Sorted Arrays</a:t>
            </a:r>
          </a:p>
        </p:txBody>
      </p:sp>
      <p:sp>
        <p:nvSpPr>
          <p:cNvPr id="3" name="Content Placeholder 2">
            <a:extLst>
              <a:ext uri="{FF2B5EF4-FFF2-40B4-BE49-F238E27FC236}">
                <a16:creationId xmlns:a16="http://schemas.microsoft.com/office/drawing/2014/main" id="{4BE5E713-AE83-80B0-06C9-D3DCB2FC10AE}"/>
              </a:ext>
            </a:extLst>
          </p:cNvPr>
          <p:cNvSpPr>
            <a:spLocks noGrp="1"/>
          </p:cNvSpPr>
          <p:nvPr>
            <p:ph idx="1"/>
          </p:nvPr>
        </p:nvSpPr>
        <p:spPr/>
        <p:txBody>
          <a:bodyPr/>
          <a:lstStyle/>
          <a:p>
            <a:r>
              <a:rPr lang="en-GB" dirty="0"/>
              <a:t>There are two sorted arrays A[] and B[] of size n each, write a program to find the median of the array obtained after merging both the arrays i.e. Merged array of size 2n.</a:t>
            </a:r>
          </a:p>
          <a:p>
            <a:endParaRPr lang="en-GB" dirty="0"/>
          </a:p>
          <a:p>
            <a:pPr>
              <a:buNone/>
            </a:pPr>
            <a:r>
              <a:rPr lang="en-GB" dirty="0"/>
              <a:t>Example </a:t>
            </a:r>
          </a:p>
          <a:p>
            <a:pPr>
              <a:buNone/>
            </a:pPr>
            <a:r>
              <a:rPr lang="en-GB" dirty="0"/>
              <a:t>A[] = [1, 3, 6]    B[] = [2, 8, 12]</a:t>
            </a:r>
          </a:p>
          <a:p>
            <a:pPr>
              <a:buNone/>
            </a:pPr>
            <a:r>
              <a:rPr lang="en-GB" dirty="0"/>
              <a:t>Output: 4.5</a:t>
            </a:r>
          </a:p>
        </p:txBody>
      </p:sp>
    </p:spTree>
    <p:extLst>
      <p:ext uri="{BB962C8B-B14F-4D97-AF65-F5344CB8AC3E}">
        <p14:creationId xmlns:p14="http://schemas.microsoft.com/office/powerpoint/2010/main" val="28683246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D1F4-B8C3-E15F-6B4D-44DE3B31B001}"/>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961D8AD5-BF78-AE84-02A2-3CF3B5C2D642}"/>
              </a:ext>
            </a:extLst>
          </p:cNvPr>
          <p:cNvSpPr>
            <a:spLocks noGrp="1"/>
          </p:cNvSpPr>
          <p:nvPr>
            <p:ph idx="1"/>
          </p:nvPr>
        </p:nvSpPr>
        <p:spPr/>
        <p:txBody>
          <a:bodyPr/>
          <a:lstStyle/>
          <a:p>
            <a:r>
              <a:rPr lang="en-GB" dirty="0"/>
              <a:t>Here idea is to compare the medians of both sorted arrays and recursively reduce the search space by half. </a:t>
            </a:r>
          </a:p>
          <a:p>
            <a:r>
              <a:rPr lang="en-GB" dirty="0"/>
              <a:t>Let m1 = A[n/2] and m2 = B[n/2], then</a:t>
            </a:r>
          </a:p>
          <a:p>
            <a:r>
              <a:rPr lang="en-GB" dirty="0"/>
              <a:t>Case 1 if m1 == m2</a:t>
            </a:r>
          </a:p>
          <a:p>
            <a:r>
              <a:rPr lang="en-GB" dirty="0"/>
              <a:t>Case 2 if m1 &lt; m2</a:t>
            </a:r>
          </a:p>
          <a:p>
            <a:r>
              <a:rPr lang="en-GB" dirty="0"/>
              <a:t>Case 3 if m1 &gt; m2</a:t>
            </a:r>
          </a:p>
        </p:txBody>
      </p:sp>
    </p:spTree>
    <p:extLst>
      <p:ext uri="{BB962C8B-B14F-4D97-AF65-F5344CB8AC3E}">
        <p14:creationId xmlns:p14="http://schemas.microsoft.com/office/powerpoint/2010/main" val="15580515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5B57-517A-71F8-6D9C-27EAE01ACED5}"/>
              </a:ext>
            </a:extLst>
          </p:cNvPr>
          <p:cNvSpPr>
            <a:spLocks noGrp="1"/>
          </p:cNvSpPr>
          <p:nvPr>
            <p:ph type="title"/>
          </p:nvPr>
        </p:nvSpPr>
        <p:spPr/>
        <p:txBody>
          <a:bodyPr/>
          <a:lstStyle/>
          <a:p>
            <a:r>
              <a:rPr lang="en-GB" dirty="0"/>
              <a:t>Case 1: m1 == m2</a:t>
            </a:r>
          </a:p>
        </p:txBody>
      </p:sp>
      <p:sp>
        <p:nvSpPr>
          <p:cNvPr id="3" name="Content Placeholder 2">
            <a:extLst>
              <a:ext uri="{FF2B5EF4-FFF2-40B4-BE49-F238E27FC236}">
                <a16:creationId xmlns:a16="http://schemas.microsoft.com/office/drawing/2014/main" id="{6DF64F22-069F-111B-5669-595D2D5D3E34}"/>
              </a:ext>
            </a:extLst>
          </p:cNvPr>
          <p:cNvSpPr>
            <a:spLocks noGrp="1"/>
          </p:cNvSpPr>
          <p:nvPr>
            <p:ph idx="1"/>
          </p:nvPr>
        </p:nvSpPr>
        <p:spPr/>
        <p:txBody>
          <a:bodyPr/>
          <a:lstStyle/>
          <a:p>
            <a:r>
              <a:rPr lang="pt-BR" dirty="0"/>
              <a:t>ar1[] = {1, 12, 15, 26, 38}</a:t>
            </a:r>
          </a:p>
          <a:p>
            <a:r>
              <a:rPr lang="pt-BR" dirty="0"/>
              <a:t>ar2[] = {2, 13, 15, 30, 45}</a:t>
            </a:r>
          </a:p>
          <a:p>
            <a:r>
              <a:rPr lang="pt-BR" dirty="0"/>
              <a:t>combined list = {1, 2, 12, 13, 15, 15, 26, 30, 38, 45}</a:t>
            </a:r>
            <a:endParaRPr lang="en-GB" dirty="0"/>
          </a:p>
        </p:txBody>
      </p:sp>
    </p:spTree>
    <p:extLst>
      <p:ext uri="{BB962C8B-B14F-4D97-AF65-F5344CB8AC3E}">
        <p14:creationId xmlns:p14="http://schemas.microsoft.com/office/powerpoint/2010/main" val="23991615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1D16-A2B4-82B1-27C9-87AF3CC7C496}"/>
              </a:ext>
            </a:extLst>
          </p:cNvPr>
          <p:cNvSpPr>
            <a:spLocks noGrp="1"/>
          </p:cNvSpPr>
          <p:nvPr>
            <p:ph type="title"/>
          </p:nvPr>
        </p:nvSpPr>
        <p:spPr/>
        <p:txBody>
          <a:bodyPr/>
          <a:lstStyle/>
          <a:p>
            <a:r>
              <a:rPr lang="en-GB" dirty="0"/>
              <a:t>Case 2: m1 &lt; m2</a:t>
            </a:r>
          </a:p>
        </p:txBody>
      </p:sp>
      <p:sp>
        <p:nvSpPr>
          <p:cNvPr id="3" name="Content Placeholder 2">
            <a:extLst>
              <a:ext uri="{FF2B5EF4-FFF2-40B4-BE49-F238E27FC236}">
                <a16:creationId xmlns:a16="http://schemas.microsoft.com/office/drawing/2014/main" id="{82B40777-E7ED-4859-DD81-4A8992029464}"/>
              </a:ext>
            </a:extLst>
          </p:cNvPr>
          <p:cNvSpPr>
            <a:spLocks noGrp="1"/>
          </p:cNvSpPr>
          <p:nvPr>
            <p:ph idx="1"/>
          </p:nvPr>
        </p:nvSpPr>
        <p:spPr/>
        <p:txBody>
          <a:bodyPr/>
          <a:lstStyle/>
          <a:p>
            <a:r>
              <a:rPr lang="pt-BR" dirty="0"/>
              <a:t>ar1[] = {1, 12, 15, 26, 38}</a:t>
            </a:r>
          </a:p>
          <a:p>
            <a:r>
              <a:rPr lang="pt-BR" dirty="0"/>
              <a:t>ar2[] = {2, 13, 17, 30, 45}</a:t>
            </a:r>
          </a:p>
          <a:p>
            <a:r>
              <a:rPr lang="pt-BR" dirty="0"/>
              <a:t>combined list = {1, 2, 12, 13, 15, 17, 26, 30, 38, 45}</a:t>
            </a:r>
          </a:p>
          <a:p>
            <a:r>
              <a:rPr lang="pt-BR" dirty="0"/>
              <a:t>We need to consider {15, 26, 38}, values greater than 15 and {2, 13, 17}, values less then 17.</a:t>
            </a:r>
            <a:endParaRPr lang="en-GB" dirty="0"/>
          </a:p>
          <a:p>
            <a:endParaRPr lang="en-GB" dirty="0"/>
          </a:p>
        </p:txBody>
      </p:sp>
    </p:spTree>
    <p:extLst>
      <p:ext uri="{BB962C8B-B14F-4D97-AF65-F5344CB8AC3E}">
        <p14:creationId xmlns:p14="http://schemas.microsoft.com/office/powerpoint/2010/main" val="35724674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F1E0-B17B-C2A5-EB45-411065286530}"/>
              </a:ext>
            </a:extLst>
          </p:cNvPr>
          <p:cNvSpPr>
            <a:spLocks noGrp="1"/>
          </p:cNvSpPr>
          <p:nvPr>
            <p:ph type="title"/>
          </p:nvPr>
        </p:nvSpPr>
        <p:spPr/>
        <p:txBody>
          <a:bodyPr/>
          <a:lstStyle/>
          <a:p>
            <a:r>
              <a:rPr lang="en-GB" dirty="0"/>
              <a:t>Case 3: m1 &gt; m2</a:t>
            </a:r>
          </a:p>
        </p:txBody>
      </p:sp>
      <p:sp>
        <p:nvSpPr>
          <p:cNvPr id="3" name="Content Placeholder 2">
            <a:extLst>
              <a:ext uri="{FF2B5EF4-FFF2-40B4-BE49-F238E27FC236}">
                <a16:creationId xmlns:a16="http://schemas.microsoft.com/office/drawing/2014/main" id="{722ABAE0-96F4-6FFC-EFD6-1FC94FF5CF66}"/>
              </a:ext>
            </a:extLst>
          </p:cNvPr>
          <p:cNvSpPr>
            <a:spLocks noGrp="1"/>
          </p:cNvSpPr>
          <p:nvPr>
            <p:ph idx="1"/>
          </p:nvPr>
        </p:nvSpPr>
        <p:spPr/>
        <p:txBody>
          <a:bodyPr/>
          <a:lstStyle/>
          <a:p>
            <a:r>
              <a:rPr lang="en-GB" dirty="0"/>
              <a:t>Similar to previous case.</a:t>
            </a:r>
          </a:p>
        </p:txBody>
      </p:sp>
    </p:spTree>
    <p:extLst>
      <p:ext uri="{BB962C8B-B14F-4D97-AF65-F5344CB8AC3E}">
        <p14:creationId xmlns:p14="http://schemas.microsoft.com/office/powerpoint/2010/main" val="24496698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9B4E-999B-D5F8-C3CD-E56C8401CBEA}"/>
              </a:ext>
            </a:extLst>
          </p:cNvPr>
          <p:cNvSpPr>
            <a:spLocks noGrp="1"/>
          </p:cNvSpPr>
          <p:nvPr>
            <p:ph type="title"/>
          </p:nvPr>
        </p:nvSpPr>
        <p:spPr/>
        <p:txBody>
          <a:bodyPr/>
          <a:lstStyle/>
          <a:p>
            <a:r>
              <a:rPr lang="en-GB" dirty="0"/>
              <a:t>Backtracking</a:t>
            </a:r>
          </a:p>
        </p:txBody>
      </p:sp>
      <p:sp>
        <p:nvSpPr>
          <p:cNvPr id="3" name="Content Placeholder 2">
            <a:extLst>
              <a:ext uri="{FF2B5EF4-FFF2-40B4-BE49-F238E27FC236}">
                <a16:creationId xmlns:a16="http://schemas.microsoft.com/office/drawing/2014/main" id="{F9DEEADB-F16A-35F1-9BFC-B7B09484C795}"/>
              </a:ext>
            </a:extLst>
          </p:cNvPr>
          <p:cNvSpPr>
            <a:spLocks noGrp="1"/>
          </p:cNvSpPr>
          <p:nvPr>
            <p:ph idx="1"/>
          </p:nvPr>
        </p:nvSpPr>
        <p:spPr/>
        <p:txBody>
          <a:bodyPr/>
          <a:lstStyle/>
          <a:p>
            <a:r>
              <a:rPr lang="en-GB" dirty="0"/>
              <a:t>Backtracking is an improvement over the approach of exhaustive search. </a:t>
            </a:r>
          </a:p>
          <a:p>
            <a:r>
              <a:rPr lang="en-GB" dirty="0"/>
              <a:t>It is a method for generating a solution by avoiding unnecessary possibilities of the solutions.</a:t>
            </a:r>
          </a:p>
        </p:txBody>
      </p:sp>
    </p:spTree>
    <p:extLst>
      <p:ext uri="{BB962C8B-B14F-4D97-AF65-F5344CB8AC3E}">
        <p14:creationId xmlns:p14="http://schemas.microsoft.com/office/powerpoint/2010/main" val="309187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Omega</a:t>
            </a:r>
          </a:p>
        </p:txBody>
      </p:sp>
      <p:sp>
        <p:nvSpPr>
          <p:cNvPr id="3" name="Content Placeholder 2"/>
          <p:cNvSpPr>
            <a:spLocks noGrp="1"/>
          </p:cNvSpPr>
          <p:nvPr>
            <p:ph idx="1"/>
          </p:nvPr>
        </p:nvSpPr>
        <p:spPr/>
        <p:txBody>
          <a:bodyPr/>
          <a:lstStyle/>
          <a:p>
            <a:r>
              <a:rPr lang="en-US" dirty="0"/>
              <a:t>Ω(</a:t>
            </a:r>
            <a:r>
              <a:rPr lang="en-US" i="1" dirty="0"/>
              <a:t>f</a:t>
            </a:r>
            <a:r>
              <a:rPr lang="en-US" dirty="0"/>
              <a:t>(n)) ≥ { </a:t>
            </a:r>
            <a:r>
              <a:rPr lang="en-US" i="1" dirty="0"/>
              <a:t>g</a:t>
            </a:r>
            <a:r>
              <a:rPr lang="en-US" dirty="0"/>
              <a:t>(n) : there exists c &gt; 0 and n</a:t>
            </a:r>
            <a:r>
              <a:rPr lang="en-US" baseline="-25000" dirty="0"/>
              <a:t>0</a:t>
            </a:r>
            <a:r>
              <a:rPr lang="en-US" dirty="0"/>
              <a:t> such that </a:t>
            </a:r>
            <a:r>
              <a:rPr lang="en-US" i="1" dirty="0"/>
              <a:t>g</a:t>
            </a:r>
            <a:r>
              <a:rPr lang="en-US" dirty="0"/>
              <a:t>(n) ≤ </a:t>
            </a:r>
            <a:r>
              <a:rPr lang="en-US" dirty="0" err="1"/>
              <a:t>c.</a:t>
            </a:r>
            <a:r>
              <a:rPr lang="en-US" i="1" dirty="0" err="1"/>
              <a:t>f</a:t>
            </a:r>
            <a:r>
              <a:rPr lang="en-US" dirty="0"/>
              <a:t>(n) for all n &gt; n</a:t>
            </a:r>
            <a:r>
              <a:rPr lang="en-US" baseline="-25000" dirty="0"/>
              <a:t>0</a:t>
            </a:r>
            <a:r>
              <a:rPr lang="en-US" dirty="0"/>
              <a:t>. }</a:t>
            </a:r>
          </a:p>
        </p:txBody>
      </p:sp>
      <p:pic>
        <p:nvPicPr>
          <p:cNvPr id="24578" name="Picture 2" descr="Omega Notation"/>
          <p:cNvPicPr>
            <a:picLocks noChangeAspect="1" noChangeArrowheads="1"/>
          </p:cNvPicPr>
          <p:nvPr/>
        </p:nvPicPr>
        <p:blipFill>
          <a:blip r:embed="rId2"/>
          <a:srcRect/>
          <a:stretch>
            <a:fillRect/>
          </a:stretch>
        </p:blipFill>
        <p:spPr bwMode="auto">
          <a:xfrm>
            <a:off x="2667000" y="2819400"/>
            <a:ext cx="4191000" cy="3045460"/>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2B53-D780-2772-E9C8-C6755D3869EE}"/>
              </a:ext>
            </a:extLst>
          </p:cNvPr>
          <p:cNvSpPr>
            <a:spLocks noGrp="1"/>
          </p:cNvSpPr>
          <p:nvPr>
            <p:ph type="title"/>
          </p:nvPr>
        </p:nvSpPr>
        <p:spPr/>
        <p:txBody>
          <a:bodyPr/>
          <a:lstStyle/>
          <a:p>
            <a:r>
              <a:rPr lang="en-GB" dirty="0"/>
              <a:t>N-Queen Problem</a:t>
            </a:r>
          </a:p>
        </p:txBody>
      </p:sp>
      <p:sp>
        <p:nvSpPr>
          <p:cNvPr id="3" name="Content Placeholder 2">
            <a:extLst>
              <a:ext uri="{FF2B5EF4-FFF2-40B4-BE49-F238E27FC236}">
                <a16:creationId xmlns:a16="http://schemas.microsoft.com/office/drawing/2014/main" id="{D2A9C63A-DF07-1055-FDC5-8C45C283E3DD}"/>
              </a:ext>
            </a:extLst>
          </p:cNvPr>
          <p:cNvSpPr>
            <a:spLocks noGrp="1"/>
          </p:cNvSpPr>
          <p:nvPr>
            <p:ph idx="1"/>
          </p:nvPr>
        </p:nvSpPr>
        <p:spPr/>
        <p:txBody>
          <a:bodyPr/>
          <a:lstStyle/>
          <a:p>
            <a:endParaRPr lang="en-GB" dirty="0"/>
          </a:p>
        </p:txBody>
      </p:sp>
      <p:pic>
        <p:nvPicPr>
          <p:cNvPr id="1026" name="Picture 2" descr="Backtracking solution of 4-queen problem">
            <a:extLst>
              <a:ext uri="{FF2B5EF4-FFF2-40B4-BE49-F238E27FC236}">
                <a16:creationId xmlns:a16="http://schemas.microsoft.com/office/drawing/2014/main" id="{A46173AE-2F75-C450-82C2-7A6345519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7974"/>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2022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738-7244-67A0-3068-BEC2B78BA7FA}"/>
              </a:ext>
            </a:extLst>
          </p:cNvPr>
          <p:cNvSpPr>
            <a:spLocks noGrp="1"/>
          </p:cNvSpPr>
          <p:nvPr>
            <p:ph type="title"/>
          </p:nvPr>
        </p:nvSpPr>
        <p:spPr/>
        <p:txBody>
          <a:bodyPr/>
          <a:lstStyle/>
          <a:p>
            <a:r>
              <a:rPr lang="en-GB" dirty="0"/>
              <a:t>Greedy</a:t>
            </a:r>
          </a:p>
        </p:txBody>
      </p:sp>
      <p:sp>
        <p:nvSpPr>
          <p:cNvPr id="3" name="Content Placeholder 2">
            <a:extLst>
              <a:ext uri="{FF2B5EF4-FFF2-40B4-BE49-F238E27FC236}">
                <a16:creationId xmlns:a16="http://schemas.microsoft.com/office/drawing/2014/main" id="{12CCF160-55B8-EB42-2D98-D67D3BE7A10E}"/>
              </a:ext>
            </a:extLst>
          </p:cNvPr>
          <p:cNvSpPr>
            <a:spLocks noGrp="1"/>
          </p:cNvSpPr>
          <p:nvPr>
            <p:ph idx="1"/>
          </p:nvPr>
        </p:nvSpPr>
        <p:spPr/>
        <p:txBody>
          <a:bodyPr/>
          <a:lstStyle/>
          <a:p>
            <a:r>
              <a:rPr lang="en-GB" dirty="0"/>
              <a:t>This solves as optimization problem by expanding a partially constructed solution until a complete solution is reached.</a:t>
            </a:r>
          </a:p>
          <a:p>
            <a:r>
              <a:rPr lang="en-GB" dirty="0"/>
              <a:t>The greedy choice is the best alternative available at each step.</a:t>
            </a:r>
          </a:p>
        </p:txBody>
      </p:sp>
    </p:spTree>
    <p:extLst>
      <p:ext uri="{BB962C8B-B14F-4D97-AF65-F5344CB8AC3E}">
        <p14:creationId xmlns:p14="http://schemas.microsoft.com/office/powerpoint/2010/main" val="32027675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924A-6763-C144-B93D-9EC80514D573}"/>
              </a:ext>
            </a:extLst>
          </p:cNvPr>
          <p:cNvSpPr>
            <a:spLocks noGrp="1"/>
          </p:cNvSpPr>
          <p:nvPr>
            <p:ph type="title"/>
          </p:nvPr>
        </p:nvSpPr>
        <p:spPr/>
        <p:txBody>
          <a:bodyPr/>
          <a:lstStyle/>
          <a:p>
            <a:r>
              <a:rPr lang="en-GB" dirty="0"/>
              <a:t>0-1 Knapsack Problem</a:t>
            </a:r>
          </a:p>
        </p:txBody>
      </p:sp>
      <p:sp>
        <p:nvSpPr>
          <p:cNvPr id="3" name="Content Placeholder 2">
            <a:extLst>
              <a:ext uri="{FF2B5EF4-FFF2-40B4-BE49-F238E27FC236}">
                <a16:creationId xmlns:a16="http://schemas.microsoft.com/office/drawing/2014/main" id="{5857838F-A760-F421-D60B-9B03502FAC76}"/>
              </a:ext>
            </a:extLst>
          </p:cNvPr>
          <p:cNvSpPr>
            <a:spLocks noGrp="1"/>
          </p:cNvSpPr>
          <p:nvPr>
            <p:ph idx="1"/>
          </p:nvPr>
        </p:nvSpPr>
        <p:spPr/>
        <p:txBody>
          <a:bodyPr/>
          <a:lstStyle/>
          <a:p>
            <a:r>
              <a:rPr lang="en-GB" b="0" i="0" dirty="0">
                <a:solidFill>
                  <a:srgbClr val="273239"/>
                </a:solidFill>
                <a:effectLst/>
                <a:latin typeface="urw-din"/>
              </a:rPr>
              <a:t>Given weights and values of n items, put these items in a knapsack of capacity W to get the maximum total value in the knapsack.</a:t>
            </a:r>
            <a:endParaRPr lang="en-GB" dirty="0"/>
          </a:p>
        </p:txBody>
      </p:sp>
      <p:pic>
        <p:nvPicPr>
          <p:cNvPr id="2050" name="Picture 2" descr="Lightbox">
            <a:extLst>
              <a:ext uri="{FF2B5EF4-FFF2-40B4-BE49-F238E27FC236}">
                <a16:creationId xmlns:a16="http://schemas.microsoft.com/office/drawing/2014/main" id="{A38DFB70-463C-2BF3-01D0-F9F344A5E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3743"/>
            <a:ext cx="9144000" cy="394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111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ACF5-02E1-4896-FFF9-D3214500E130}"/>
              </a:ext>
            </a:extLst>
          </p:cNvPr>
          <p:cNvSpPr>
            <a:spLocks noGrp="1"/>
          </p:cNvSpPr>
          <p:nvPr>
            <p:ph type="title"/>
          </p:nvPr>
        </p:nvSpPr>
        <p:spPr/>
        <p:txBody>
          <a:bodyPr/>
          <a:lstStyle/>
          <a:p>
            <a:r>
              <a:rPr lang="en-GB" dirty="0"/>
              <a:t>Dynamic Programming</a:t>
            </a:r>
          </a:p>
        </p:txBody>
      </p:sp>
      <p:sp>
        <p:nvSpPr>
          <p:cNvPr id="3" name="Content Placeholder 2">
            <a:extLst>
              <a:ext uri="{FF2B5EF4-FFF2-40B4-BE49-F238E27FC236}">
                <a16:creationId xmlns:a16="http://schemas.microsoft.com/office/drawing/2014/main" id="{82E1F6D1-8EF0-4780-39AD-3B4BC8AE0490}"/>
              </a:ext>
            </a:extLst>
          </p:cNvPr>
          <p:cNvSpPr>
            <a:spLocks noGrp="1"/>
          </p:cNvSpPr>
          <p:nvPr>
            <p:ph idx="1"/>
          </p:nvPr>
        </p:nvSpPr>
        <p:spPr/>
        <p:txBody>
          <a:bodyPr/>
          <a:lstStyle/>
          <a:p>
            <a:r>
              <a:rPr lang="en-GB" dirty="0"/>
              <a:t>For solving problems with overlapping or repeated subproblems. </a:t>
            </a:r>
          </a:p>
          <a:p>
            <a:r>
              <a:rPr lang="en-GB" dirty="0"/>
              <a:t>Here rather than solving overlapping subproblems repeatedly, we solve each smaller subproblems only once and store the result in memory.</a:t>
            </a:r>
          </a:p>
        </p:txBody>
      </p:sp>
    </p:spTree>
    <p:extLst>
      <p:ext uri="{BB962C8B-B14F-4D97-AF65-F5344CB8AC3E}">
        <p14:creationId xmlns:p14="http://schemas.microsoft.com/office/powerpoint/2010/main" val="55050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354F-0E5D-E893-72E0-3293DBFB1A0E}"/>
              </a:ext>
            </a:extLst>
          </p:cNvPr>
          <p:cNvSpPr>
            <a:spLocks noGrp="1"/>
          </p:cNvSpPr>
          <p:nvPr>
            <p:ph type="title"/>
          </p:nvPr>
        </p:nvSpPr>
        <p:spPr/>
        <p:txBody>
          <a:bodyPr/>
          <a:lstStyle/>
          <a:p>
            <a:r>
              <a:rPr lang="en-GB" dirty="0"/>
              <a:t>Fibonacci Sequence</a:t>
            </a:r>
          </a:p>
        </p:txBody>
      </p:sp>
      <p:sp>
        <p:nvSpPr>
          <p:cNvPr id="3" name="Content Placeholder 2">
            <a:extLst>
              <a:ext uri="{FF2B5EF4-FFF2-40B4-BE49-F238E27FC236}">
                <a16:creationId xmlns:a16="http://schemas.microsoft.com/office/drawing/2014/main" id="{12F5E444-5B1E-EEA6-D8E9-D89BBADBB0F2}"/>
              </a:ext>
            </a:extLst>
          </p:cNvPr>
          <p:cNvSpPr>
            <a:spLocks noGrp="1"/>
          </p:cNvSpPr>
          <p:nvPr>
            <p:ph idx="1"/>
          </p:nvPr>
        </p:nvSpPr>
        <p:spPr/>
        <p:txBody>
          <a:bodyPr/>
          <a:lstStyle/>
          <a:p>
            <a:endParaRPr lang="en-GB"/>
          </a:p>
        </p:txBody>
      </p:sp>
      <p:pic>
        <p:nvPicPr>
          <p:cNvPr id="3074" name="Picture 2" descr="Dynamic programming idea">
            <a:extLst>
              <a:ext uri="{FF2B5EF4-FFF2-40B4-BE49-F238E27FC236}">
                <a16:creationId xmlns:a16="http://schemas.microsoft.com/office/drawing/2014/main" id="{8DAD7A6B-0B77-73A1-603E-5BD856A56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1473"/>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9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6460</Words>
  <Application>Microsoft Office PowerPoint</Application>
  <PresentationFormat>On-screen Show (4:3)</PresentationFormat>
  <Paragraphs>749</Paragraphs>
  <Slides>94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Calibri</vt:lpstr>
      <vt:lpstr>Cambria Math</vt:lpstr>
      <vt:lpstr>Courier New</vt:lpstr>
      <vt:lpstr>urw-din</vt:lpstr>
      <vt:lpstr>Office Theme</vt:lpstr>
      <vt:lpstr>Asymptotic Analysis</vt:lpstr>
      <vt:lpstr>Why performance analysis?</vt:lpstr>
      <vt:lpstr>Which is better?</vt:lpstr>
      <vt:lpstr>Problem with run time</vt:lpstr>
      <vt:lpstr>Asymptotic Analysis</vt:lpstr>
      <vt:lpstr>How is it better?</vt:lpstr>
      <vt:lpstr>Big O</vt:lpstr>
      <vt:lpstr>Example</vt:lpstr>
      <vt:lpstr>Omega</vt:lpstr>
      <vt:lpstr>Theta</vt:lpstr>
      <vt:lpstr>Is it always better?</vt:lpstr>
      <vt:lpstr>Question</vt:lpstr>
      <vt:lpstr>Question</vt:lpstr>
      <vt:lpstr>Question</vt:lpstr>
      <vt:lpstr>Question</vt:lpstr>
      <vt:lpstr>Question</vt:lpstr>
      <vt:lpstr>Solution</vt:lpstr>
      <vt:lpstr>Question</vt:lpstr>
      <vt:lpstr>Question</vt:lpstr>
      <vt:lpstr>Linear Search</vt:lpstr>
      <vt:lpstr>Worst Case</vt:lpstr>
      <vt:lpstr>Best Case</vt:lpstr>
      <vt:lpstr>Average Case</vt:lpstr>
      <vt:lpstr>Average Case: Contd</vt:lpstr>
      <vt:lpstr>Space Complexity</vt:lpstr>
      <vt:lpstr>Binary Search</vt:lpstr>
      <vt:lpstr>Worst Case</vt:lpstr>
      <vt:lpstr>Best Case</vt:lpstr>
      <vt:lpstr>Average Case</vt:lpstr>
      <vt:lpstr>Average Case Contd.</vt:lpstr>
      <vt:lpstr>Average Case Contd.</vt:lpstr>
      <vt:lpstr>Selection Sort</vt:lpstr>
      <vt:lpstr>Worst Case</vt:lpstr>
      <vt:lpstr>Worst Case Contd.</vt:lpstr>
      <vt:lpstr>Best Case</vt:lpstr>
      <vt:lpstr>Best Case Contd.</vt:lpstr>
      <vt:lpstr>Average Case</vt:lpstr>
      <vt:lpstr>Bubble Sort</vt:lpstr>
      <vt:lpstr>Worst Case</vt:lpstr>
      <vt:lpstr>Best Case</vt:lpstr>
      <vt:lpstr>Average Case</vt:lpstr>
      <vt:lpstr>Insertion Sort</vt:lpstr>
      <vt:lpstr>Worst Case</vt:lpstr>
      <vt:lpstr>Best Case</vt:lpstr>
      <vt:lpstr>Average Case</vt:lpstr>
      <vt:lpstr>Till Now</vt:lpstr>
      <vt:lpstr>Recurrence Relation</vt:lpstr>
      <vt:lpstr>Recurrence Relation</vt:lpstr>
      <vt:lpstr>Recurrence Relation</vt:lpstr>
      <vt:lpstr>Recurrence Relation</vt:lpstr>
      <vt:lpstr>Characteristic Root Technique</vt:lpstr>
      <vt:lpstr>Characteristic Root Technique</vt:lpstr>
      <vt:lpstr>Characteristic Root Technique</vt:lpstr>
      <vt:lpstr>Exercise</vt:lpstr>
      <vt:lpstr>Master’s Theorem</vt:lpstr>
      <vt:lpstr>Dividing Functions</vt:lpstr>
      <vt:lpstr>Cases</vt:lpstr>
      <vt:lpstr>Decreasing Function</vt:lpstr>
      <vt:lpstr>Cases</vt:lpstr>
      <vt:lpstr>Merge Sort</vt:lpstr>
      <vt:lpstr>PowerPoint Presentation</vt:lpstr>
      <vt:lpstr>Complexity Analysis</vt:lpstr>
      <vt:lpstr>Till Now</vt:lpstr>
      <vt:lpstr>Quick Sort</vt:lpstr>
      <vt:lpstr>PowerPoint Presentation</vt:lpstr>
      <vt:lpstr>Complexity Analysis</vt:lpstr>
      <vt:lpstr>Till Now</vt:lpstr>
      <vt:lpstr>Heap Sort</vt:lpstr>
      <vt:lpstr>Contd.</vt:lpstr>
      <vt:lpstr>Height of a Tree</vt:lpstr>
      <vt:lpstr>Time Complexity</vt:lpstr>
      <vt:lpstr>New Node Insertion</vt:lpstr>
      <vt:lpstr>Removal of Max Node</vt:lpstr>
      <vt:lpstr>Heap Creation</vt:lpstr>
      <vt:lpstr>Analysis</vt:lpstr>
      <vt:lpstr>Complexity Analysis</vt:lpstr>
      <vt:lpstr>Till Now</vt:lpstr>
      <vt:lpstr>Problem Solving Strategies</vt:lpstr>
      <vt:lpstr>Incremental Approach</vt:lpstr>
      <vt:lpstr>Decrease and Conquer Approach</vt:lpstr>
      <vt:lpstr>Josephus Problem</vt:lpstr>
      <vt:lpstr>Solution</vt:lpstr>
      <vt:lpstr>Divide and Conquer</vt:lpstr>
      <vt:lpstr>Median of Sorted Arrays</vt:lpstr>
      <vt:lpstr>Solution</vt:lpstr>
      <vt:lpstr>Case 1: m1 == m2</vt:lpstr>
      <vt:lpstr>Case 2: m1 &lt; m2</vt:lpstr>
      <vt:lpstr>Case 3: m1 &gt; m2</vt:lpstr>
      <vt:lpstr>Backtracking</vt:lpstr>
      <vt:lpstr>N-Queen Problem</vt:lpstr>
      <vt:lpstr>Greedy</vt:lpstr>
      <vt:lpstr>0-1 Knapsack Problem</vt:lpstr>
      <vt:lpstr>Dynamic Programming</vt:lpstr>
      <vt:lpstr>Fibonacci 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Asymptotic Analysis</dc:title>
  <dc:creator>Lenovo</dc:creator>
  <cp:lastModifiedBy>Nachiket</cp:lastModifiedBy>
  <cp:revision>164</cp:revision>
  <dcterms:created xsi:type="dcterms:W3CDTF">2006-08-16T00:00:00Z</dcterms:created>
  <dcterms:modified xsi:type="dcterms:W3CDTF">2022-08-24T02:42:25Z</dcterms:modified>
</cp:coreProperties>
</file>