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27" r:id="rId60"/>
    <p:sldId id="328" r:id="rId61"/>
    <p:sldId id="329" r:id="rId62"/>
    <p:sldId id="316" r:id="rId63"/>
    <p:sldId id="317" r:id="rId64"/>
    <p:sldId id="318" r:id="rId65"/>
    <p:sldId id="319" r:id="rId66"/>
    <p:sldId id="320" r:id="rId67"/>
    <p:sldId id="321" r:id="rId68"/>
    <p:sldId id="322" r:id="rId69"/>
    <p:sldId id="323" r:id="rId70"/>
    <p:sldId id="324" r:id="rId71"/>
    <p:sldId id="325" r:id="rId72"/>
    <p:sldId id="32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2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A39C0-0E0D-4919-92F1-AFC15DF8DE64}" type="datetimeFigureOut">
              <a:rPr lang="en-GB" smtClean="0"/>
              <a:t>02/09/2022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EC14D-2D81-4467-A727-123C69F490E0}" type="slidenum">
              <a:rPr lang="en-GB" smtClean="0"/>
              <a:t>‹#›</a:t>
            </a:fld>
            <a:endParaRPr lang="en-GB"/>
          </a:p>
        </p:txBody>
      </p:sp>
    </p:spTree>
    <p:extLst>
      <p:ext uri="{BB962C8B-B14F-4D97-AF65-F5344CB8AC3E}">
        <p14:creationId xmlns:p14="http://schemas.microsoft.com/office/powerpoint/2010/main" val="49512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26EC14D-2D81-4467-A727-123C69F490E0}" type="slidenum">
              <a:rPr lang="en-GB" smtClean="0"/>
              <a:t>11</a:t>
            </a:fld>
            <a:endParaRPr lang="en-GB"/>
          </a:p>
        </p:txBody>
      </p:sp>
    </p:spTree>
    <p:extLst>
      <p:ext uri="{BB962C8B-B14F-4D97-AF65-F5344CB8AC3E}">
        <p14:creationId xmlns:p14="http://schemas.microsoft.com/office/powerpoint/2010/main" val="58966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26EC14D-2D81-4467-A727-123C69F490E0}" type="slidenum">
              <a:rPr lang="en-GB" smtClean="0"/>
              <a:t>56</a:t>
            </a:fld>
            <a:endParaRPr lang="en-GB"/>
          </a:p>
        </p:txBody>
      </p:sp>
    </p:spTree>
    <p:extLst>
      <p:ext uri="{BB962C8B-B14F-4D97-AF65-F5344CB8AC3E}">
        <p14:creationId xmlns:p14="http://schemas.microsoft.com/office/powerpoint/2010/main" val="330715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1B1E-5AE1-F8E2-A392-8CD8122A5C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49EDC2-2431-E74B-2E47-DF0765E78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11F82D-5E6F-A57A-7503-60BD1F5046C0}"/>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5" name="Footer Placeholder 4">
            <a:extLst>
              <a:ext uri="{FF2B5EF4-FFF2-40B4-BE49-F238E27FC236}">
                <a16:creationId xmlns:a16="http://schemas.microsoft.com/office/drawing/2014/main" id="{1DDAB7DE-FEC0-922C-B1A1-DF870F26F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3FA69C-11F7-0A1C-9C77-09407EAD46FB}"/>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321385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C384-2652-2877-5351-701955183DE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79EDA8-754A-C869-8FCB-DD1973538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126054-9101-0C58-B597-5E17146A1440}"/>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5" name="Footer Placeholder 4">
            <a:extLst>
              <a:ext uri="{FF2B5EF4-FFF2-40B4-BE49-F238E27FC236}">
                <a16:creationId xmlns:a16="http://schemas.microsoft.com/office/drawing/2014/main" id="{5474D3AF-0CD2-A6E5-CA56-A4AFC6BB0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0B7955-AB06-602C-9FF1-E45CA70C5849}"/>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19003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4DE43-E923-8EA6-32A9-1D18CCB841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D02F8E-8705-A16A-A046-49E152286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E3665D-FAD7-B166-8C15-0875992552BF}"/>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5" name="Footer Placeholder 4">
            <a:extLst>
              <a:ext uri="{FF2B5EF4-FFF2-40B4-BE49-F238E27FC236}">
                <a16:creationId xmlns:a16="http://schemas.microsoft.com/office/drawing/2014/main" id="{097C3FF7-2E75-203E-AC6D-50FC265A0E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D1243A-A70B-C8A1-FAE1-3EA98B7D6AA5}"/>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326306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D84C-40E6-FFFB-F4F0-3CCB5F6707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9892EE-9F85-6BE6-E378-D753D2E9B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FE1570-8173-970A-413C-349555A98704}"/>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5" name="Footer Placeholder 4">
            <a:extLst>
              <a:ext uri="{FF2B5EF4-FFF2-40B4-BE49-F238E27FC236}">
                <a16:creationId xmlns:a16="http://schemas.microsoft.com/office/drawing/2014/main" id="{83E2E3D3-B4F7-EE73-19DE-7087112BFA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25E356-6366-8167-5AC7-6BC3F3C7055C}"/>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233156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A025-CEF5-F94B-7895-F97551FAC1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1F16DE6-760A-96EA-9424-AD209BABB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4BB47-1A04-A969-7CA7-7813EAF5CD36}"/>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5" name="Footer Placeholder 4">
            <a:extLst>
              <a:ext uri="{FF2B5EF4-FFF2-40B4-BE49-F238E27FC236}">
                <a16:creationId xmlns:a16="http://schemas.microsoft.com/office/drawing/2014/main" id="{F8B3E5F6-4571-3548-8753-B7A444D914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8322D3-CE4F-3F3A-A4EF-50A56B8EACAF}"/>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362126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FFF7-3FC3-3FDE-451C-CC9818066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A759BF-B057-F3E4-7633-F41256987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982468-4691-E382-0215-B6E3FA8BB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B9502B1-5CC7-4920-A4A7-CC98B2595CD4}"/>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6" name="Footer Placeholder 5">
            <a:extLst>
              <a:ext uri="{FF2B5EF4-FFF2-40B4-BE49-F238E27FC236}">
                <a16:creationId xmlns:a16="http://schemas.microsoft.com/office/drawing/2014/main" id="{092601D0-0953-53B4-7B78-94D29F86AC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98C5D-C5DF-4D0F-08F1-0B31730DE092}"/>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280484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699B-BC04-CCBC-C7B1-AD042DD7DB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0046E3-3F55-171F-4608-CAF52B73B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6C483-E3F9-B0DD-16DA-1E65C2C6F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793E19-7A09-3B2F-16FC-DF8A596FB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D99D7-F167-75A1-AE4E-1220346D3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F3F49CD-879A-03E7-51E7-BF02761B4EBB}"/>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8" name="Footer Placeholder 7">
            <a:extLst>
              <a:ext uri="{FF2B5EF4-FFF2-40B4-BE49-F238E27FC236}">
                <a16:creationId xmlns:a16="http://schemas.microsoft.com/office/drawing/2014/main" id="{5EDB4AEC-9012-1D3F-30A5-214FBD689B5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97538A-E2ED-D238-E6E5-27C38DC4FB3C}"/>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122310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739D-E8BD-3984-3F81-700726B5B3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B4D6D97-9E4D-5142-147B-B2E818F1730D}"/>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4" name="Footer Placeholder 3">
            <a:extLst>
              <a:ext uri="{FF2B5EF4-FFF2-40B4-BE49-F238E27FC236}">
                <a16:creationId xmlns:a16="http://schemas.microsoft.com/office/drawing/2014/main" id="{0947C42E-EFC3-A4B1-7FA6-BF502E5E9E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33875F-2B59-8D26-CF49-9C4E3C17068C}"/>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226327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D9B65-4973-F47A-4C5F-CC1738F66BED}"/>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3" name="Footer Placeholder 2">
            <a:extLst>
              <a:ext uri="{FF2B5EF4-FFF2-40B4-BE49-F238E27FC236}">
                <a16:creationId xmlns:a16="http://schemas.microsoft.com/office/drawing/2014/main" id="{84EFF72B-5201-45D5-F7BE-DA68E792325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8B40931-D1A2-3B2E-D135-128523950217}"/>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20634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B78D-2F94-B585-EE39-231407647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6FFF8D-F9FD-F678-E90E-6E2971F27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A665C0-360F-B840-9440-7BBDC2343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1CC2E-D12B-6D51-D60B-14D9817A005F}"/>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6" name="Footer Placeholder 5">
            <a:extLst>
              <a:ext uri="{FF2B5EF4-FFF2-40B4-BE49-F238E27FC236}">
                <a16:creationId xmlns:a16="http://schemas.microsoft.com/office/drawing/2014/main" id="{618A3ABC-16BC-6FF0-F982-6C15697EE8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37CBDE-C5BE-7335-2883-A6A86CDB1164}"/>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3775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167B-B892-5A70-6D33-D1A05137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94D1A8-244A-A0E0-2069-5A9EC819D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D1F0723-666F-7938-D737-773A69D88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92887-37B2-A399-9F16-2564C52B0701}"/>
              </a:ext>
            </a:extLst>
          </p:cNvPr>
          <p:cNvSpPr>
            <a:spLocks noGrp="1"/>
          </p:cNvSpPr>
          <p:nvPr>
            <p:ph type="dt" sz="half" idx="10"/>
          </p:nvPr>
        </p:nvSpPr>
        <p:spPr/>
        <p:txBody>
          <a:bodyPr/>
          <a:lstStyle/>
          <a:p>
            <a:fld id="{4B3A2A05-2E2C-405F-A3B6-2491BE90F992}" type="datetimeFigureOut">
              <a:rPr lang="en-GB" smtClean="0"/>
              <a:t>02/09/2022</a:t>
            </a:fld>
            <a:endParaRPr lang="en-GB"/>
          </a:p>
        </p:txBody>
      </p:sp>
      <p:sp>
        <p:nvSpPr>
          <p:cNvPr id="6" name="Footer Placeholder 5">
            <a:extLst>
              <a:ext uri="{FF2B5EF4-FFF2-40B4-BE49-F238E27FC236}">
                <a16:creationId xmlns:a16="http://schemas.microsoft.com/office/drawing/2014/main" id="{D3CC5835-3728-697F-1390-566EFFE4FF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27A155-01A6-9135-2DBB-0C0590CB1014}"/>
              </a:ext>
            </a:extLst>
          </p:cNvPr>
          <p:cNvSpPr>
            <a:spLocks noGrp="1"/>
          </p:cNvSpPr>
          <p:nvPr>
            <p:ph type="sldNum" sz="quarter" idx="12"/>
          </p:nvPr>
        </p:nvSpPr>
        <p:spPr/>
        <p:txBody>
          <a:bodyPr/>
          <a:lstStyle/>
          <a:p>
            <a:fld id="{21044228-BA1D-4B1A-8150-D74A86946003}" type="slidenum">
              <a:rPr lang="en-GB" smtClean="0"/>
              <a:t>‹#›</a:t>
            </a:fld>
            <a:endParaRPr lang="en-GB"/>
          </a:p>
        </p:txBody>
      </p:sp>
    </p:spTree>
    <p:extLst>
      <p:ext uri="{BB962C8B-B14F-4D97-AF65-F5344CB8AC3E}">
        <p14:creationId xmlns:p14="http://schemas.microsoft.com/office/powerpoint/2010/main" val="64128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34FAF5-703A-3B93-111F-CFDB43291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409C93-9CD4-C704-2665-D92FF209F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58FD23-95B5-6C8D-C573-5D12BDCD1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A2A05-2E2C-405F-A3B6-2491BE90F992}" type="datetimeFigureOut">
              <a:rPr lang="en-GB" smtClean="0"/>
              <a:t>02/09/2022</a:t>
            </a:fld>
            <a:endParaRPr lang="en-GB"/>
          </a:p>
        </p:txBody>
      </p:sp>
      <p:sp>
        <p:nvSpPr>
          <p:cNvPr id="5" name="Footer Placeholder 4">
            <a:extLst>
              <a:ext uri="{FF2B5EF4-FFF2-40B4-BE49-F238E27FC236}">
                <a16:creationId xmlns:a16="http://schemas.microsoft.com/office/drawing/2014/main" id="{C88DDE2B-A91D-CF31-71AD-2F0A740AC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AD7002-D4EA-D9C1-201C-FB0F61433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44228-BA1D-4B1A-8150-D74A86946003}" type="slidenum">
              <a:rPr lang="en-GB" smtClean="0"/>
              <a:t>‹#›</a:t>
            </a:fld>
            <a:endParaRPr lang="en-GB"/>
          </a:p>
        </p:txBody>
      </p:sp>
    </p:spTree>
    <p:extLst>
      <p:ext uri="{BB962C8B-B14F-4D97-AF65-F5344CB8AC3E}">
        <p14:creationId xmlns:p14="http://schemas.microsoft.com/office/powerpoint/2010/main" val="1398335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techsmartclass.com/data_structures/tree-terminology.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AE95-8927-0494-6676-6F2368ECEDB0}"/>
              </a:ext>
            </a:extLst>
          </p:cNvPr>
          <p:cNvSpPr>
            <a:spLocks noGrp="1"/>
          </p:cNvSpPr>
          <p:nvPr>
            <p:ph type="ctrTitle"/>
          </p:nvPr>
        </p:nvSpPr>
        <p:spPr/>
        <p:txBody>
          <a:bodyPr/>
          <a:lstStyle/>
          <a:p>
            <a:r>
              <a:rPr lang="en-GB" dirty="0"/>
              <a:t>Trees</a:t>
            </a:r>
          </a:p>
        </p:txBody>
      </p:sp>
      <p:sp>
        <p:nvSpPr>
          <p:cNvPr id="3" name="Subtitle 2">
            <a:extLst>
              <a:ext uri="{FF2B5EF4-FFF2-40B4-BE49-F238E27FC236}">
                <a16:creationId xmlns:a16="http://schemas.microsoft.com/office/drawing/2014/main" id="{D63ED956-4BEA-DAF5-0338-72CA94C21A5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02352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9736-DFB9-7962-1B20-41E246731F81}"/>
              </a:ext>
            </a:extLst>
          </p:cNvPr>
          <p:cNvSpPr>
            <a:spLocks noGrp="1"/>
          </p:cNvSpPr>
          <p:nvPr>
            <p:ph type="title"/>
          </p:nvPr>
        </p:nvSpPr>
        <p:spPr/>
        <p:txBody>
          <a:bodyPr/>
          <a:lstStyle/>
          <a:p>
            <a:r>
              <a:rPr lang="en-GB" dirty="0"/>
              <a:t>Child</a:t>
            </a:r>
          </a:p>
        </p:txBody>
      </p:sp>
      <p:sp>
        <p:nvSpPr>
          <p:cNvPr id="3" name="Content Placeholder 2">
            <a:extLst>
              <a:ext uri="{FF2B5EF4-FFF2-40B4-BE49-F238E27FC236}">
                <a16:creationId xmlns:a16="http://schemas.microsoft.com/office/drawing/2014/main" id="{B4CF35E5-5E62-6D7E-0FC2-DC8562FC435D}"/>
              </a:ext>
            </a:extLst>
          </p:cNvPr>
          <p:cNvSpPr>
            <a:spLocks noGrp="1"/>
          </p:cNvSpPr>
          <p:nvPr>
            <p:ph idx="1"/>
          </p:nvPr>
        </p:nvSpPr>
        <p:spPr/>
        <p:txBody>
          <a:bodyPr/>
          <a:lstStyle/>
          <a:p>
            <a:r>
              <a:rPr lang="en-GB" dirty="0"/>
              <a:t>In a tree data structure, the node which is descendant of any node is called as CHILD Node. </a:t>
            </a:r>
          </a:p>
          <a:p>
            <a:endParaRPr lang="en-GB" dirty="0"/>
          </a:p>
          <a:p>
            <a:r>
              <a:rPr lang="en-GB" dirty="0"/>
              <a:t>In simple words, the node which has a link from its parent node is called as child node. </a:t>
            </a:r>
          </a:p>
          <a:p>
            <a:endParaRPr lang="en-GB" dirty="0"/>
          </a:p>
          <a:p>
            <a:r>
              <a:rPr lang="en-GB" dirty="0"/>
              <a:t>In a tree, any parent node can have any number of child nodes. In a tree, all the nodes except root are child nodes.</a:t>
            </a:r>
          </a:p>
          <a:p>
            <a:endParaRPr lang="en-GB" dirty="0"/>
          </a:p>
          <a:p>
            <a:endParaRPr lang="en-GB" dirty="0"/>
          </a:p>
        </p:txBody>
      </p:sp>
    </p:spTree>
    <p:extLst>
      <p:ext uri="{BB962C8B-B14F-4D97-AF65-F5344CB8AC3E}">
        <p14:creationId xmlns:p14="http://schemas.microsoft.com/office/powerpoint/2010/main" val="55727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E07-A02B-CF69-5810-55A077FD9AB7}"/>
              </a:ext>
            </a:extLst>
          </p:cNvPr>
          <p:cNvSpPr>
            <a:spLocks noGrp="1"/>
          </p:cNvSpPr>
          <p:nvPr>
            <p:ph type="title"/>
          </p:nvPr>
        </p:nvSpPr>
        <p:spPr/>
        <p:txBody>
          <a:bodyPr/>
          <a:lstStyle/>
          <a:p>
            <a:r>
              <a:rPr lang="en-GB" dirty="0"/>
              <a:t>Example</a:t>
            </a:r>
          </a:p>
        </p:txBody>
      </p:sp>
      <p:pic>
        <p:nvPicPr>
          <p:cNvPr id="5122" name="Picture 2" descr="tree data structure">
            <a:extLst>
              <a:ext uri="{FF2B5EF4-FFF2-40B4-BE49-F238E27FC236}">
                <a16:creationId xmlns:a16="http://schemas.microsoft.com/office/drawing/2014/main" id="{A4C62348-F0D2-C17D-8E7B-FEF5A6862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85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26F6-6C77-EFB9-D7A1-A1EA8889B1A4}"/>
              </a:ext>
            </a:extLst>
          </p:cNvPr>
          <p:cNvSpPr>
            <a:spLocks noGrp="1"/>
          </p:cNvSpPr>
          <p:nvPr>
            <p:ph type="title"/>
          </p:nvPr>
        </p:nvSpPr>
        <p:spPr/>
        <p:txBody>
          <a:bodyPr/>
          <a:lstStyle/>
          <a:p>
            <a:r>
              <a:rPr lang="en-GB" dirty="0"/>
              <a:t>Siblings</a:t>
            </a:r>
          </a:p>
        </p:txBody>
      </p:sp>
      <p:sp>
        <p:nvSpPr>
          <p:cNvPr id="3" name="Content Placeholder 2">
            <a:extLst>
              <a:ext uri="{FF2B5EF4-FFF2-40B4-BE49-F238E27FC236}">
                <a16:creationId xmlns:a16="http://schemas.microsoft.com/office/drawing/2014/main" id="{74797FA5-FC1B-B784-1B61-797EC5B0A105}"/>
              </a:ext>
            </a:extLst>
          </p:cNvPr>
          <p:cNvSpPr>
            <a:spLocks noGrp="1"/>
          </p:cNvSpPr>
          <p:nvPr>
            <p:ph idx="1"/>
          </p:nvPr>
        </p:nvSpPr>
        <p:spPr/>
        <p:txBody>
          <a:bodyPr/>
          <a:lstStyle/>
          <a:p>
            <a:r>
              <a:rPr lang="en-GB" dirty="0"/>
              <a:t>In a tree data structure, nodes which belong to same Parent are called as SIBLINGS. </a:t>
            </a:r>
          </a:p>
          <a:p>
            <a:endParaRPr lang="en-GB" dirty="0"/>
          </a:p>
          <a:p>
            <a:r>
              <a:rPr lang="en-GB" dirty="0"/>
              <a:t>In simple words, the nodes with the same parent are called Sibling nodes.</a:t>
            </a:r>
          </a:p>
          <a:p>
            <a:endParaRPr lang="en-GB" dirty="0"/>
          </a:p>
          <a:p>
            <a:endParaRPr lang="en-GB" dirty="0"/>
          </a:p>
        </p:txBody>
      </p:sp>
    </p:spTree>
    <p:extLst>
      <p:ext uri="{BB962C8B-B14F-4D97-AF65-F5344CB8AC3E}">
        <p14:creationId xmlns:p14="http://schemas.microsoft.com/office/powerpoint/2010/main" val="385408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3C31-6F23-1BBA-1363-7B79478FDD5A}"/>
              </a:ext>
            </a:extLst>
          </p:cNvPr>
          <p:cNvSpPr>
            <a:spLocks noGrp="1"/>
          </p:cNvSpPr>
          <p:nvPr>
            <p:ph type="title"/>
          </p:nvPr>
        </p:nvSpPr>
        <p:spPr/>
        <p:txBody>
          <a:bodyPr/>
          <a:lstStyle/>
          <a:p>
            <a:r>
              <a:rPr lang="en-GB" dirty="0"/>
              <a:t>Example</a:t>
            </a:r>
          </a:p>
        </p:txBody>
      </p:sp>
      <p:pic>
        <p:nvPicPr>
          <p:cNvPr id="6146" name="Picture 2" descr="tree data structure">
            <a:extLst>
              <a:ext uri="{FF2B5EF4-FFF2-40B4-BE49-F238E27FC236}">
                <a16:creationId xmlns:a16="http://schemas.microsoft.com/office/drawing/2014/main" id="{084117DD-E844-AFE0-4397-86E8F7E9F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3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A607-7B6E-F0BF-1E4C-D3E4B6FFE4BE}"/>
              </a:ext>
            </a:extLst>
          </p:cNvPr>
          <p:cNvSpPr>
            <a:spLocks noGrp="1"/>
          </p:cNvSpPr>
          <p:nvPr>
            <p:ph type="title"/>
          </p:nvPr>
        </p:nvSpPr>
        <p:spPr/>
        <p:txBody>
          <a:bodyPr/>
          <a:lstStyle/>
          <a:p>
            <a:r>
              <a:rPr lang="en-GB" dirty="0"/>
              <a:t>Leaf</a:t>
            </a:r>
          </a:p>
        </p:txBody>
      </p:sp>
      <p:sp>
        <p:nvSpPr>
          <p:cNvPr id="3" name="Content Placeholder 2">
            <a:extLst>
              <a:ext uri="{FF2B5EF4-FFF2-40B4-BE49-F238E27FC236}">
                <a16:creationId xmlns:a16="http://schemas.microsoft.com/office/drawing/2014/main" id="{2249FA1C-A781-8926-499B-014FEE031E9F}"/>
              </a:ext>
            </a:extLst>
          </p:cNvPr>
          <p:cNvSpPr>
            <a:spLocks noGrp="1"/>
          </p:cNvSpPr>
          <p:nvPr>
            <p:ph idx="1"/>
          </p:nvPr>
        </p:nvSpPr>
        <p:spPr/>
        <p:txBody>
          <a:bodyPr/>
          <a:lstStyle/>
          <a:p>
            <a:r>
              <a:rPr lang="en-GB" dirty="0"/>
              <a:t>In a tree data structure, the node which does not have a child is called as LEAF Node. In simple words, a leaf is a node with no child.</a:t>
            </a:r>
          </a:p>
          <a:p>
            <a:endParaRPr lang="en-GB" dirty="0"/>
          </a:p>
          <a:p>
            <a:r>
              <a:rPr lang="en-GB" dirty="0"/>
              <a:t>In a tree data structure, the leaf nodes are also called as External Nodes. External node is also a node with no child. </a:t>
            </a:r>
          </a:p>
          <a:p>
            <a:endParaRPr lang="en-GB" dirty="0"/>
          </a:p>
          <a:p>
            <a:r>
              <a:rPr lang="en-GB" dirty="0"/>
              <a:t>In a tree, leaf node is also called as 'Terminal' node.</a:t>
            </a:r>
          </a:p>
        </p:txBody>
      </p:sp>
    </p:spTree>
    <p:extLst>
      <p:ext uri="{BB962C8B-B14F-4D97-AF65-F5344CB8AC3E}">
        <p14:creationId xmlns:p14="http://schemas.microsoft.com/office/powerpoint/2010/main" val="238687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13DA-B711-B4B6-9187-B4F384D41B84}"/>
              </a:ext>
            </a:extLst>
          </p:cNvPr>
          <p:cNvSpPr>
            <a:spLocks noGrp="1"/>
          </p:cNvSpPr>
          <p:nvPr>
            <p:ph type="title"/>
          </p:nvPr>
        </p:nvSpPr>
        <p:spPr/>
        <p:txBody>
          <a:bodyPr/>
          <a:lstStyle/>
          <a:p>
            <a:r>
              <a:rPr lang="en-GB" dirty="0"/>
              <a:t>Example</a:t>
            </a:r>
          </a:p>
        </p:txBody>
      </p:sp>
      <p:pic>
        <p:nvPicPr>
          <p:cNvPr id="7172" name="Picture 4" descr="tree data structure">
            <a:extLst>
              <a:ext uri="{FF2B5EF4-FFF2-40B4-BE49-F238E27FC236}">
                <a16:creationId xmlns:a16="http://schemas.microsoft.com/office/drawing/2014/main" id="{81683430-55CD-E740-C159-2464A559C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5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A0F2-215E-DDD3-540C-5813D55444A3}"/>
              </a:ext>
            </a:extLst>
          </p:cNvPr>
          <p:cNvSpPr>
            <a:spLocks noGrp="1"/>
          </p:cNvSpPr>
          <p:nvPr>
            <p:ph type="title"/>
          </p:nvPr>
        </p:nvSpPr>
        <p:spPr/>
        <p:txBody>
          <a:bodyPr/>
          <a:lstStyle/>
          <a:p>
            <a:r>
              <a:rPr lang="en-GB" dirty="0"/>
              <a:t>Internal Nodes</a:t>
            </a:r>
          </a:p>
        </p:txBody>
      </p:sp>
      <p:sp>
        <p:nvSpPr>
          <p:cNvPr id="3" name="Content Placeholder 2">
            <a:extLst>
              <a:ext uri="{FF2B5EF4-FFF2-40B4-BE49-F238E27FC236}">
                <a16:creationId xmlns:a16="http://schemas.microsoft.com/office/drawing/2014/main" id="{99D85C49-4FDA-370D-66EE-1B99DA83EB81}"/>
              </a:ext>
            </a:extLst>
          </p:cNvPr>
          <p:cNvSpPr>
            <a:spLocks noGrp="1"/>
          </p:cNvSpPr>
          <p:nvPr>
            <p:ph idx="1"/>
          </p:nvPr>
        </p:nvSpPr>
        <p:spPr/>
        <p:txBody>
          <a:bodyPr>
            <a:normAutofit fontScale="85000" lnSpcReduction="10000"/>
          </a:bodyPr>
          <a:lstStyle/>
          <a:p>
            <a:r>
              <a:rPr lang="en-GB" dirty="0"/>
              <a:t>In a tree data structure, the node which has </a:t>
            </a:r>
            <a:r>
              <a:rPr lang="en-GB" dirty="0" err="1"/>
              <a:t>atleast</a:t>
            </a:r>
            <a:r>
              <a:rPr lang="en-GB" dirty="0"/>
              <a:t> one child is called as INTERNAL Node. </a:t>
            </a:r>
          </a:p>
          <a:p>
            <a:endParaRPr lang="en-GB" dirty="0"/>
          </a:p>
          <a:p>
            <a:r>
              <a:rPr lang="en-GB" dirty="0"/>
              <a:t>In simple words, an internal node is a node with </a:t>
            </a:r>
            <a:r>
              <a:rPr lang="en-GB" dirty="0" err="1"/>
              <a:t>atleast</a:t>
            </a:r>
            <a:r>
              <a:rPr lang="en-GB" dirty="0"/>
              <a:t> one child.</a:t>
            </a:r>
          </a:p>
          <a:p>
            <a:endParaRPr lang="en-GB" dirty="0"/>
          </a:p>
          <a:p>
            <a:r>
              <a:rPr lang="en-GB" dirty="0"/>
              <a:t>In a tree data structure, nodes other than leaf nodes are called as Internal Nodes. </a:t>
            </a:r>
          </a:p>
          <a:p>
            <a:endParaRPr lang="en-GB" dirty="0"/>
          </a:p>
          <a:p>
            <a:r>
              <a:rPr lang="en-GB" dirty="0"/>
              <a:t>The root node is also said to be Internal Node if the tree has more than one node. </a:t>
            </a:r>
          </a:p>
          <a:p>
            <a:endParaRPr lang="en-GB" dirty="0"/>
          </a:p>
          <a:p>
            <a:r>
              <a:rPr lang="en-GB" dirty="0"/>
              <a:t>Internal nodes are also called as 'Non-Terminal' nodes.</a:t>
            </a:r>
          </a:p>
        </p:txBody>
      </p:sp>
    </p:spTree>
    <p:extLst>
      <p:ext uri="{BB962C8B-B14F-4D97-AF65-F5344CB8AC3E}">
        <p14:creationId xmlns:p14="http://schemas.microsoft.com/office/powerpoint/2010/main" val="36461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22E9-180F-C8AE-DF68-0DE5FE714591}"/>
              </a:ext>
            </a:extLst>
          </p:cNvPr>
          <p:cNvSpPr>
            <a:spLocks noGrp="1"/>
          </p:cNvSpPr>
          <p:nvPr>
            <p:ph type="title"/>
          </p:nvPr>
        </p:nvSpPr>
        <p:spPr/>
        <p:txBody>
          <a:bodyPr/>
          <a:lstStyle/>
          <a:p>
            <a:r>
              <a:rPr lang="en-GB" dirty="0"/>
              <a:t>Example</a:t>
            </a:r>
          </a:p>
        </p:txBody>
      </p:sp>
      <p:pic>
        <p:nvPicPr>
          <p:cNvPr id="8194" name="Picture 2" descr="tree data structure">
            <a:extLst>
              <a:ext uri="{FF2B5EF4-FFF2-40B4-BE49-F238E27FC236}">
                <a16:creationId xmlns:a16="http://schemas.microsoft.com/office/drawing/2014/main" id="{C62C3701-3EEC-1A82-A369-CE4C6A379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80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8D3-E5A6-5772-B0CE-07C73EF5350B}"/>
              </a:ext>
            </a:extLst>
          </p:cNvPr>
          <p:cNvSpPr>
            <a:spLocks noGrp="1"/>
          </p:cNvSpPr>
          <p:nvPr>
            <p:ph type="title"/>
          </p:nvPr>
        </p:nvSpPr>
        <p:spPr/>
        <p:txBody>
          <a:bodyPr/>
          <a:lstStyle/>
          <a:p>
            <a:r>
              <a:rPr lang="en-GB" dirty="0"/>
              <a:t>Degree</a:t>
            </a:r>
          </a:p>
        </p:txBody>
      </p:sp>
      <p:sp>
        <p:nvSpPr>
          <p:cNvPr id="3" name="Content Placeholder 2">
            <a:extLst>
              <a:ext uri="{FF2B5EF4-FFF2-40B4-BE49-F238E27FC236}">
                <a16:creationId xmlns:a16="http://schemas.microsoft.com/office/drawing/2014/main" id="{ED7E5E39-4D41-244B-1EFF-D3866B552B97}"/>
              </a:ext>
            </a:extLst>
          </p:cNvPr>
          <p:cNvSpPr>
            <a:spLocks noGrp="1"/>
          </p:cNvSpPr>
          <p:nvPr>
            <p:ph idx="1"/>
          </p:nvPr>
        </p:nvSpPr>
        <p:spPr/>
        <p:txBody>
          <a:bodyPr/>
          <a:lstStyle/>
          <a:p>
            <a:r>
              <a:rPr lang="en-GB" dirty="0"/>
              <a:t>In a tree data structure, the total number of children of a node is called as DEGREE of that Node. </a:t>
            </a:r>
          </a:p>
          <a:p>
            <a:endParaRPr lang="en-GB" dirty="0"/>
          </a:p>
          <a:p>
            <a:r>
              <a:rPr lang="en-GB" dirty="0"/>
              <a:t>In simple words, the Degree of a node is total number of children it has. </a:t>
            </a:r>
          </a:p>
          <a:p>
            <a:endParaRPr lang="en-GB" dirty="0"/>
          </a:p>
          <a:p>
            <a:r>
              <a:rPr lang="en-GB" dirty="0"/>
              <a:t>The highest degree of a node among all the nodes in a tree is called as 'Degree of Tree'</a:t>
            </a:r>
          </a:p>
          <a:p>
            <a:endParaRPr lang="en-GB" dirty="0"/>
          </a:p>
          <a:p>
            <a:endParaRPr lang="en-GB" dirty="0"/>
          </a:p>
        </p:txBody>
      </p:sp>
    </p:spTree>
    <p:extLst>
      <p:ext uri="{BB962C8B-B14F-4D97-AF65-F5344CB8AC3E}">
        <p14:creationId xmlns:p14="http://schemas.microsoft.com/office/powerpoint/2010/main" val="270483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7078-1A7E-1F22-0055-30EBBE00619C}"/>
              </a:ext>
            </a:extLst>
          </p:cNvPr>
          <p:cNvSpPr>
            <a:spLocks noGrp="1"/>
          </p:cNvSpPr>
          <p:nvPr>
            <p:ph type="title"/>
          </p:nvPr>
        </p:nvSpPr>
        <p:spPr/>
        <p:txBody>
          <a:bodyPr/>
          <a:lstStyle/>
          <a:p>
            <a:r>
              <a:rPr lang="en-GB" dirty="0"/>
              <a:t>Example</a:t>
            </a:r>
          </a:p>
        </p:txBody>
      </p:sp>
      <p:pic>
        <p:nvPicPr>
          <p:cNvPr id="9218" name="Picture 2" descr="tree data structure">
            <a:extLst>
              <a:ext uri="{FF2B5EF4-FFF2-40B4-BE49-F238E27FC236}">
                <a16:creationId xmlns:a16="http://schemas.microsoft.com/office/drawing/2014/main" id="{6958FCA7-6439-E928-0D7A-5E15E2FA6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59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D02B-E7CA-FF95-AADE-A756886D8039}"/>
              </a:ext>
            </a:extLst>
          </p:cNvPr>
          <p:cNvSpPr>
            <a:spLocks noGrp="1"/>
          </p:cNvSpPr>
          <p:nvPr>
            <p:ph type="title"/>
          </p:nvPr>
        </p:nvSpPr>
        <p:spPr/>
        <p:txBody>
          <a:bodyPr/>
          <a:lstStyle/>
          <a:p>
            <a:r>
              <a:rPr lang="en-GB" dirty="0"/>
              <a:t>Definition</a:t>
            </a:r>
          </a:p>
        </p:txBody>
      </p:sp>
      <p:sp>
        <p:nvSpPr>
          <p:cNvPr id="3" name="Content Placeholder 2">
            <a:extLst>
              <a:ext uri="{FF2B5EF4-FFF2-40B4-BE49-F238E27FC236}">
                <a16:creationId xmlns:a16="http://schemas.microsoft.com/office/drawing/2014/main" id="{288E6139-DE24-7C14-4C13-3BAE6306EEE0}"/>
              </a:ext>
            </a:extLst>
          </p:cNvPr>
          <p:cNvSpPr>
            <a:spLocks noGrp="1"/>
          </p:cNvSpPr>
          <p:nvPr>
            <p:ph idx="1"/>
          </p:nvPr>
        </p:nvSpPr>
        <p:spPr/>
        <p:txBody>
          <a:bodyPr>
            <a:normAutofit fontScale="92500" lnSpcReduction="20000"/>
          </a:bodyPr>
          <a:lstStyle/>
          <a:p>
            <a:r>
              <a:rPr lang="en-GB" dirty="0"/>
              <a:t>Tree is a non-linear data structure which organizes data in hierarchical structure and this is a recursive definition.</a:t>
            </a:r>
          </a:p>
          <a:p>
            <a:pPr marL="0" indent="0">
              <a:buNone/>
            </a:pPr>
            <a:r>
              <a:rPr lang="en-GB" dirty="0"/>
              <a:t>					or</a:t>
            </a:r>
          </a:p>
          <a:p>
            <a:pPr marL="0" indent="0">
              <a:buNone/>
            </a:pPr>
            <a:r>
              <a:rPr lang="en-GB" dirty="0"/>
              <a:t>  Tree data structure is a collection of data (Node) which is organized in   hierarchical structure recursively</a:t>
            </a:r>
          </a:p>
          <a:p>
            <a:pPr marL="0" indent="0">
              <a:buNone/>
            </a:pPr>
            <a:endParaRPr lang="en-GB" dirty="0"/>
          </a:p>
          <a:p>
            <a:r>
              <a:rPr lang="en-GB" dirty="0"/>
              <a:t>In tree data structure, every individual element is called as Node. Node in a tree data structure stores the actual data of that particular element and link to next element in hierarchical structure.</a:t>
            </a:r>
          </a:p>
          <a:p>
            <a:endParaRPr lang="en-GB" dirty="0"/>
          </a:p>
          <a:p>
            <a:r>
              <a:rPr lang="en-GB" dirty="0"/>
              <a:t>In a tree data structure, if we have N number of nodes then we can have a maximum of N-1 number of links.</a:t>
            </a:r>
          </a:p>
        </p:txBody>
      </p:sp>
      <p:sp>
        <p:nvSpPr>
          <p:cNvPr id="4" name="TextBox 3">
            <a:extLst>
              <a:ext uri="{FF2B5EF4-FFF2-40B4-BE49-F238E27FC236}">
                <a16:creationId xmlns:a16="http://schemas.microsoft.com/office/drawing/2014/main" id="{4EBEC677-7C5E-7D00-7DFA-9088F2E331B8}"/>
              </a:ext>
            </a:extLst>
          </p:cNvPr>
          <p:cNvSpPr txBox="1"/>
          <p:nvPr/>
        </p:nvSpPr>
        <p:spPr>
          <a:xfrm>
            <a:off x="115747" y="6389225"/>
            <a:ext cx="7809317" cy="369332"/>
          </a:xfrm>
          <a:prstGeom prst="rect">
            <a:avLst/>
          </a:prstGeom>
          <a:noFill/>
        </p:spPr>
        <p:txBody>
          <a:bodyPr wrap="none" rtlCol="0">
            <a:spAutoFit/>
          </a:bodyPr>
          <a:lstStyle/>
          <a:p>
            <a:r>
              <a:rPr lang="en-GB" dirty="0"/>
              <a:t>Source: </a:t>
            </a:r>
            <a:r>
              <a:rPr lang="en-GB" dirty="0">
                <a:hlinkClick r:id="rId2"/>
              </a:rPr>
              <a:t>http://www.btechsmartclass.com/data_structures/tree-terminology.html</a:t>
            </a:r>
            <a:endParaRPr lang="en-GB" dirty="0"/>
          </a:p>
        </p:txBody>
      </p:sp>
    </p:spTree>
    <p:extLst>
      <p:ext uri="{BB962C8B-B14F-4D97-AF65-F5344CB8AC3E}">
        <p14:creationId xmlns:p14="http://schemas.microsoft.com/office/powerpoint/2010/main" val="137907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6573-383D-21A8-1107-0C3A0A7A990A}"/>
              </a:ext>
            </a:extLst>
          </p:cNvPr>
          <p:cNvSpPr>
            <a:spLocks noGrp="1"/>
          </p:cNvSpPr>
          <p:nvPr>
            <p:ph type="title"/>
          </p:nvPr>
        </p:nvSpPr>
        <p:spPr/>
        <p:txBody>
          <a:bodyPr/>
          <a:lstStyle/>
          <a:p>
            <a:r>
              <a:rPr lang="en-GB" dirty="0"/>
              <a:t>Level</a:t>
            </a:r>
          </a:p>
        </p:txBody>
      </p:sp>
      <p:sp>
        <p:nvSpPr>
          <p:cNvPr id="3" name="Content Placeholder 2">
            <a:extLst>
              <a:ext uri="{FF2B5EF4-FFF2-40B4-BE49-F238E27FC236}">
                <a16:creationId xmlns:a16="http://schemas.microsoft.com/office/drawing/2014/main" id="{49C049BE-9A0F-72FB-0ADA-9327DD2C888D}"/>
              </a:ext>
            </a:extLst>
          </p:cNvPr>
          <p:cNvSpPr>
            <a:spLocks noGrp="1"/>
          </p:cNvSpPr>
          <p:nvPr>
            <p:ph idx="1"/>
          </p:nvPr>
        </p:nvSpPr>
        <p:spPr/>
        <p:txBody>
          <a:bodyPr/>
          <a:lstStyle/>
          <a:p>
            <a:r>
              <a:rPr lang="en-GB" dirty="0"/>
              <a:t>In a tree data structure, the root node is said to be at Level 0 and the children of root node are at Level 1 and the children of the nodes which are at Level 1 will be at Level 2 and so on... </a:t>
            </a:r>
          </a:p>
          <a:p>
            <a:endParaRPr lang="en-GB" dirty="0"/>
          </a:p>
          <a:p>
            <a:r>
              <a:rPr lang="en-GB" dirty="0"/>
              <a:t>In simple words, in a tree each step from top to bottom is called as a Level and the Level count starts with '0' and incremented by one at each level (Step).</a:t>
            </a:r>
          </a:p>
        </p:txBody>
      </p:sp>
    </p:spTree>
    <p:extLst>
      <p:ext uri="{BB962C8B-B14F-4D97-AF65-F5344CB8AC3E}">
        <p14:creationId xmlns:p14="http://schemas.microsoft.com/office/powerpoint/2010/main" val="211140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5462-873B-C899-B5AA-79D89A923924}"/>
              </a:ext>
            </a:extLst>
          </p:cNvPr>
          <p:cNvSpPr>
            <a:spLocks noGrp="1"/>
          </p:cNvSpPr>
          <p:nvPr>
            <p:ph type="title"/>
          </p:nvPr>
        </p:nvSpPr>
        <p:spPr/>
        <p:txBody>
          <a:bodyPr/>
          <a:lstStyle/>
          <a:p>
            <a:r>
              <a:rPr lang="en-GB" dirty="0"/>
              <a:t>Example</a:t>
            </a:r>
          </a:p>
        </p:txBody>
      </p:sp>
      <p:pic>
        <p:nvPicPr>
          <p:cNvPr id="10242" name="Picture 2" descr="tree data structure">
            <a:extLst>
              <a:ext uri="{FF2B5EF4-FFF2-40B4-BE49-F238E27FC236}">
                <a16:creationId xmlns:a16="http://schemas.microsoft.com/office/drawing/2014/main" id="{A4813F2D-0BB6-7147-848B-3886D4162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53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A609-4ED8-55DF-6856-405C54809AC4}"/>
              </a:ext>
            </a:extLst>
          </p:cNvPr>
          <p:cNvSpPr>
            <a:spLocks noGrp="1"/>
          </p:cNvSpPr>
          <p:nvPr>
            <p:ph type="title"/>
          </p:nvPr>
        </p:nvSpPr>
        <p:spPr/>
        <p:txBody>
          <a:bodyPr/>
          <a:lstStyle/>
          <a:p>
            <a:r>
              <a:rPr lang="en-GB" dirty="0"/>
              <a:t>Height</a:t>
            </a:r>
          </a:p>
        </p:txBody>
      </p:sp>
      <p:sp>
        <p:nvSpPr>
          <p:cNvPr id="3" name="Content Placeholder 2">
            <a:extLst>
              <a:ext uri="{FF2B5EF4-FFF2-40B4-BE49-F238E27FC236}">
                <a16:creationId xmlns:a16="http://schemas.microsoft.com/office/drawing/2014/main" id="{AE4ADA7D-236D-649E-9DF8-5094C6CF3BD1}"/>
              </a:ext>
            </a:extLst>
          </p:cNvPr>
          <p:cNvSpPr>
            <a:spLocks noGrp="1"/>
          </p:cNvSpPr>
          <p:nvPr>
            <p:ph idx="1"/>
          </p:nvPr>
        </p:nvSpPr>
        <p:spPr/>
        <p:txBody>
          <a:bodyPr/>
          <a:lstStyle/>
          <a:p>
            <a:r>
              <a:rPr lang="en-GB" dirty="0"/>
              <a:t>In a tree data structure, the total number of edges from leaf node to a particular node in the longest path is called as HEIGHT of that Node. </a:t>
            </a:r>
          </a:p>
          <a:p>
            <a:endParaRPr lang="en-GB" dirty="0"/>
          </a:p>
          <a:p>
            <a:r>
              <a:rPr lang="en-GB" dirty="0"/>
              <a:t>In a tree, height of the root node is said to be height of the tree. In a tree, height of all leaf nodes is '0'.</a:t>
            </a:r>
          </a:p>
        </p:txBody>
      </p:sp>
    </p:spTree>
    <p:extLst>
      <p:ext uri="{BB962C8B-B14F-4D97-AF65-F5344CB8AC3E}">
        <p14:creationId xmlns:p14="http://schemas.microsoft.com/office/powerpoint/2010/main" val="36978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D710-BD69-28D9-E081-58DF13B94368}"/>
              </a:ext>
            </a:extLst>
          </p:cNvPr>
          <p:cNvSpPr>
            <a:spLocks noGrp="1"/>
          </p:cNvSpPr>
          <p:nvPr>
            <p:ph type="title"/>
          </p:nvPr>
        </p:nvSpPr>
        <p:spPr/>
        <p:txBody>
          <a:bodyPr/>
          <a:lstStyle/>
          <a:p>
            <a:r>
              <a:rPr lang="en-GB" dirty="0"/>
              <a:t>Example</a:t>
            </a:r>
          </a:p>
        </p:txBody>
      </p:sp>
      <p:pic>
        <p:nvPicPr>
          <p:cNvPr id="11266" name="Picture 2" descr="tree data structure">
            <a:extLst>
              <a:ext uri="{FF2B5EF4-FFF2-40B4-BE49-F238E27FC236}">
                <a16:creationId xmlns:a16="http://schemas.microsoft.com/office/drawing/2014/main" id="{BA668BC5-D6ED-B300-C857-278E48F27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1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C390-CC86-CEA4-73AF-D1FCB66E4EB4}"/>
              </a:ext>
            </a:extLst>
          </p:cNvPr>
          <p:cNvSpPr>
            <a:spLocks noGrp="1"/>
          </p:cNvSpPr>
          <p:nvPr>
            <p:ph type="title"/>
          </p:nvPr>
        </p:nvSpPr>
        <p:spPr/>
        <p:txBody>
          <a:bodyPr/>
          <a:lstStyle/>
          <a:p>
            <a:r>
              <a:rPr lang="en-GB" dirty="0"/>
              <a:t>Depth</a:t>
            </a:r>
          </a:p>
        </p:txBody>
      </p:sp>
      <p:sp>
        <p:nvSpPr>
          <p:cNvPr id="3" name="Content Placeholder 2">
            <a:extLst>
              <a:ext uri="{FF2B5EF4-FFF2-40B4-BE49-F238E27FC236}">
                <a16:creationId xmlns:a16="http://schemas.microsoft.com/office/drawing/2014/main" id="{CB07EC2A-9A93-43F5-E179-4C444B1CD724}"/>
              </a:ext>
            </a:extLst>
          </p:cNvPr>
          <p:cNvSpPr>
            <a:spLocks noGrp="1"/>
          </p:cNvSpPr>
          <p:nvPr>
            <p:ph idx="1"/>
          </p:nvPr>
        </p:nvSpPr>
        <p:spPr/>
        <p:txBody>
          <a:bodyPr/>
          <a:lstStyle/>
          <a:p>
            <a:r>
              <a:rPr lang="en-GB" dirty="0"/>
              <a:t>In a tree data structure, the total number of </a:t>
            </a:r>
            <a:r>
              <a:rPr lang="en-GB" dirty="0" err="1"/>
              <a:t>egdes</a:t>
            </a:r>
            <a:r>
              <a:rPr lang="en-GB" dirty="0"/>
              <a:t> from root node to a particular node is called as DEPTH of that Node. </a:t>
            </a:r>
          </a:p>
          <a:p>
            <a:endParaRPr lang="en-GB" dirty="0"/>
          </a:p>
          <a:p>
            <a:r>
              <a:rPr lang="en-GB" dirty="0"/>
              <a:t>In a tree, the total number of edges from root node to a leaf node in the longest path is said to be Depth of the tree. </a:t>
            </a:r>
          </a:p>
          <a:p>
            <a:endParaRPr lang="en-GB" dirty="0"/>
          </a:p>
          <a:p>
            <a:r>
              <a:rPr lang="en-GB" dirty="0"/>
              <a:t>In simple words, the highest depth of any leaf node in a tree is said to be depth of that tree. In a tree, depth of the root node is '0'.</a:t>
            </a:r>
          </a:p>
        </p:txBody>
      </p:sp>
    </p:spTree>
    <p:extLst>
      <p:ext uri="{BB962C8B-B14F-4D97-AF65-F5344CB8AC3E}">
        <p14:creationId xmlns:p14="http://schemas.microsoft.com/office/powerpoint/2010/main" val="419682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DE2E-BA86-9161-601C-1AB2A0E3AB7B}"/>
              </a:ext>
            </a:extLst>
          </p:cNvPr>
          <p:cNvSpPr>
            <a:spLocks noGrp="1"/>
          </p:cNvSpPr>
          <p:nvPr>
            <p:ph type="title"/>
          </p:nvPr>
        </p:nvSpPr>
        <p:spPr/>
        <p:txBody>
          <a:bodyPr/>
          <a:lstStyle/>
          <a:p>
            <a:r>
              <a:rPr lang="en-GB" dirty="0"/>
              <a:t>Example</a:t>
            </a:r>
          </a:p>
        </p:txBody>
      </p:sp>
      <p:pic>
        <p:nvPicPr>
          <p:cNvPr id="12290" name="Picture 2" descr="tree data structure">
            <a:extLst>
              <a:ext uri="{FF2B5EF4-FFF2-40B4-BE49-F238E27FC236}">
                <a16:creationId xmlns:a16="http://schemas.microsoft.com/office/drawing/2014/main" id="{721DD0E8-4AD7-751D-E259-6D9328648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06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46BF-B318-98B4-588D-031A354DF216}"/>
              </a:ext>
            </a:extLst>
          </p:cNvPr>
          <p:cNvSpPr>
            <a:spLocks noGrp="1"/>
          </p:cNvSpPr>
          <p:nvPr>
            <p:ph type="title"/>
          </p:nvPr>
        </p:nvSpPr>
        <p:spPr/>
        <p:txBody>
          <a:bodyPr/>
          <a:lstStyle/>
          <a:p>
            <a:r>
              <a:rPr lang="en-GB" dirty="0"/>
              <a:t>Path</a:t>
            </a:r>
          </a:p>
        </p:txBody>
      </p:sp>
      <p:sp>
        <p:nvSpPr>
          <p:cNvPr id="3" name="Content Placeholder 2">
            <a:extLst>
              <a:ext uri="{FF2B5EF4-FFF2-40B4-BE49-F238E27FC236}">
                <a16:creationId xmlns:a16="http://schemas.microsoft.com/office/drawing/2014/main" id="{664AB0FB-6A8D-E1FD-794B-9D4273BB1142}"/>
              </a:ext>
            </a:extLst>
          </p:cNvPr>
          <p:cNvSpPr>
            <a:spLocks noGrp="1"/>
          </p:cNvSpPr>
          <p:nvPr>
            <p:ph idx="1"/>
          </p:nvPr>
        </p:nvSpPr>
        <p:spPr/>
        <p:txBody>
          <a:bodyPr/>
          <a:lstStyle/>
          <a:p>
            <a:r>
              <a:rPr lang="en-GB" dirty="0"/>
              <a:t>In a tree data structure, the sequence of Nodes and Edges from one node to another node is called as PATH between that two Nodes. </a:t>
            </a:r>
          </a:p>
          <a:p>
            <a:endParaRPr lang="en-GB" dirty="0"/>
          </a:p>
          <a:p>
            <a:r>
              <a:rPr lang="en-GB" dirty="0"/>
              <a:t>Length of a Path is total number of nodes in that path. In below example the path A - B - E - J has length 4.</a:t>
            </a:r>
          </a:p>
        </p:txBody>
      </p:sp>
    </p:spTree>
    <p:extLst>
      <p:ext uri="{BB962C8B-B14F-4D97-AF65-F5344CB8AC3E}">
        <p14:creationId xmlns:p14="http://schemas.microsoft.com/office/powerpoint/2010/main" val="330981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D96A-4D12-BF7E-3379-A296A3E50F9C}"/>
              </a:ext>
            </a:extLst>
          </p:cNvPr>
          <p:cNvSpPr>
            <a:spLocks noGrp="1"/>
          </p:cNvSpPr>
          <p:nvPr>
            <p:ph type="title"/>
          </p:nvPr>
        </p:nvSpPr>
        <p:spPr/>
        <p:txBody>
          <a:bodyPr/>
          <a:lstStyle/>
          <a:p>
            <a:r>
              <a:rPr lang="en-GB" dirty="0"/>
              <a:t>Example</a:t>
            </a:r>
          </a:p>
        </p:txBody>
      </p:sp>
      <p:pic>
        <p:nvPicPr>
          <p:cNvPr id="13314" name="Picture 2" descr="tree data structure">
            <a:extLst>
              <a:ext uri="{FF2B5EF4-FFF2-40B4-BE49-F238E27FC236}">
                <a16:creationId xmlns:a16="http://schemas.microsoft.com/office/drawing/2014/main" id="{97DF6F42-886F-2994-A2EE-83199259B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995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6FC5-14AB-1FB6-2BA9-B539FC31F2CC}"/>
              </a:ext>
            </a:extLst>
          </p:cNvPr>
          <p:cNvSpPr>
            <a:spLocks noGrp="1"/>
          </p:cNvSpPr>
          <p:nvPr>
            <p:ph type="title"/>
          </p:nvPr>
        </p:nvSpPr>
        <p:spPr/>
        <p:txBody>
          <a:bodyPr/>
          <a:lstStyle/>
          <a:p>
            <a:r>
              <a:rPr lang="en-GB" dirty="0"/>
              <a:t>Sub Tree</a:t>
            </a:r>
          </a:p>
        </p:txBody>
      </p:sp>
      <p:sp>
        <p:nvSpPr>
          <p:cNvPr id="3" name="Content Placeholder 2">
            <a:extLst>
              <a:ext uri="{FF2B5EF4-FFF2-40B4-BE49-F238E27FC236}">
                <a16:creationId xmlns:a16="http://schemas.microsoft.com/office/drawing/2014/main" id="{8B1F8973-E4CE-F4A1-3880-D5F19AEEC599}"/>
              </a:ext>
            </a:extLst>
          </p:cNvPr>
          <p:cNvSpPr>
            <a:spLocks noGrp="1"/>
          </p:cNvSpPr>
          <p:nvPr>
            <p:ph idx="1"/>
          </p:nvPr>
        </p:nvSpPr>
        <p:spPr/>
        <p:txBody>
          <a:bodyPr/>
          <a:lstStyle/>
          <a:p>
            <a:r>
              <a:rPr lang="en-GB" dirty="0"/>
              <a:t>In a tree data structure, each child from a node forms a subtree recursively. </a:t>
            </a:r>
          </a:p>
          <a:p>
            <a:endParaRPr lang="en-GB" dirty="0"/>
          </a:p>
          <a:p>
            <a:r>
              <a:rPr lang="en-GB" dirty="0"/>
              <a:t>Every child node will form a subtree on its parent node.</a:t>
            </a:r>
          </a:p>
        </p:txBody>
      </p:sp>
    </p:spTree>
    <p:extLst>
      <p:ext uri="{BB962C8B-B14F-4D97-AF65-F5344CB8AC3E}">
        <p14:creationId xmlns:p14="http://schemas.microsoft.com/office/powerpoint/2010/main" val="1328944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06B5-478A-1E8E-77B6-C616292B8D6D}"/>
              </a:ext>
            </a:extLst>
          </p:cNvPr>
          <p:cNvSpPr>
            <a:spLocks noGrp="1"/>
          </p:cNvSpPr>
          <p:nvPr>
            <p:ph type="title"/>
          </p:nvPr>
        </p:nvSpPr>
        <p:spPr/>
        <p:txBody>
          <a:bodyPr/>
          <a:lstStyle/>
          <a:p>
            <a:r>
              <a:rPr lang="en-GB" dirty="0"/>
              <a:t>Example </a:t>
            </a:r>
          </a:p>
        </p:txBody>
      </p:sp>
      <p:pic>
        <p:nvPicPr>
          <p:cNvPr id="14338" name="Picture 2" descr="tree data structure">
            <a:extLst>
              <a:ext uri="{FF2B5EF4-FFF2-40B4-BE49-F238E27FC236}">
                <a16:creationId xmlns:a16="http://schemas.microsoft.com/office/drawing/2014/main" id="{CA70BD73-7420-EB23-78BF-FAE0E73FF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8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5E81-489F-E03C-5F58-5DFBD205F85D}"/>
              </a:ext>
            </a:extLst>
          </p:cNvPr>
          <p:cNvSpPr>
            <a:spLocks noGrp="1"/>
          </p:cNvSpPr>
          <p:nvPr>
            <p:ph type="title"/>
          </p:nvPr>
        </p:nvSpPr>
        <p:spPr/>
        <p:txBody>
          <a:bodyPr/>
          <a:lstStyle/>
          <a:p>
            <a:r>
              <a:rPr lang="en-GB" dirty="0"/>
              <a:t>Example</a:t>
            </a:r>
          </a:p>
        </p:txBody>
      </p:sp>
      <p:pic>
        <p:nvPicPr>
          <p:cNvPr id="1026" name="Picture 2" descr="tree data structure">
            <a:extLst>
              <a:ext uri="{FF2B5EF4-FFF2-40B4-BE49-F238E27FC236}">
                <a16:creationId xmlns:a16="http://schemas.microsoft.com/office/drawing/2014/main" id="{D1DFE2E8-467B-F908-D827-2FDD8A21C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48" y="1690688"/>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206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7EEA-B5AC-5BCC-F64E-264FB2BDBF69}"/>
              </a:ext>
            </a:extLst>
          </p:cNvPr>
          <p:cNvSpPr>
            <a:spLocks noGrp="1"/>
          </p:cNvSpPr>
          <p:nvPr>
            <p:ph type="title"/>
          </p:nvPr>
        </p:nvSpPr>
        <p:spPr/>
        <p:txBody>
          <a:bodyPr/>
          <a:lstStyle/>
          <a:p>
            <a:r>
              <a:rPr lang="en-GB" dirty="0"/>
              <a:t>Tree Representation</a:t>
            </a:r>
          </a:p>
        </p:txBody>
      </p:sp>
      <p:sp>
        <p:nvSpPr>
          <p:cNvPr id="3" name="Content Placeholder 2">
            <a:extLst>
              <a:ext uri="{FF2B5EF4-FFF2-40B4-BE49-F238E27FC236}">
                <a16:creationId xmlns:a16="http://schemas.microsoft.com/office/drawing/2014/main" id="{B17468A8-96EC-ABC4-C117-B593943180C3}"/>
              </a:ext>
            </a:extLst>
          </p:cNvPr>
          <p:cNvSpPr>
            <a:spLocks noGrp="1"/>
          </p:cNvSpPr>
          <p:nvPr>
            <p:ph idx="1"/>
          </p:nvPr>
        </p:nvSpPr>
        <p:spPr/>
        <p:txBody>
          <a:bodyPr/>
          <a:lstStyle/>
          <a:p>
            <a:r>
              <a:rPr lang="en-GB" dirty="0"/>
              <a:t>A tree data structure can be represented in two methods. Those methods are as follows...</a:t>
            </a:r>
          </a:p>
          <a:p>
            <a:endParaRPr lang="en-GB" dirty="0"/>
          </a:p>
          <a:p>
            <a:pPr marL="514350" indent="-514350">
              <a:buFont typeface="+mj-lt"/>
              <a:buAutoNum type="arabicPeriod"/>
            </a:pPr>
            <a:r>
              <a:rPr lang="en-GB" dirty="0"/>
              <a:t>List Representation</a:t>
            </a:r>
          </a:p>
          <a:p>
            <a:pPr marL="514350" indent="-514350">
              <a:buFont typeface="+mj-lt"/>
              <a:buAutoNum type="arabicPeriod"/>
            </a:pPr>
            <a:endParaRPr lang="en-GB" dirty="0"/>
          </a:p>
          <a:p>
            <a:pPr marL="514350" indent="-514350">
              <a:buFont typeface="+mj-lt"/>
              <a:buAutoNum type="arabicPeriod"/>
            </a:pPr>
            <a:r>
              <a:rPr lang="en-GB" dirty="0"/>
              <a:t>Left Child - Right Sibling Representation</a:t>
            </a:r>
          </a:p>
        </p:txBody>
      </p:sp>
    </p:spTree>
    <p:extLst>
      <p:ext uri="{BB962C8B-B14F-4D97-AF65-F5344CB8AC3E}">
        <p14:creationId xmlns:p14="http://schemas.microsoft.com/office/powerpoint/2010/main" val="846761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5E81-489F-E03C-5F58-5DFBD205F85D}"/>
              </a:ext>
            </a:extLst>
          </p:cNvPr>
          <p:cNvSpPr>
            <a:spLocks noGrp="1"/>
          </p:cNvSpPr>
          <p:nvPr>
            <p:ph type="title"/>
          </p:nvPr>
        </p:nvSpPr>
        <p:spPr/>
        <p:txBody>
          <a:bodyPr/>
          <a:lstStyle/>
          <a:p>
            <a:r>
              <a:rPr lang="en-GB" dirty="0"/>
              <a:t>Example</a:t>
            </a:r>
          </a:p>
        </p:txBody>
      </p:sp>
      <p:pic>
        <p:nvPicPr>
          <p:cNvPr id="1026" name="Picture 2" descr="tree data structure">
            <a:extLst>
              <a:ext uri="{FF2B5EF4-FFF2-40B4-BE49-F238E27FC236}">
                <a16:creationId xmlns:a16="http://schemas.microsoft.com/office/drawing/2014/main" id="{D1DFE2E8-467B-F908-D827-2FDD8A21C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48" y="1690688"/>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98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9CAD-32D4-8AA7-BF51-402B40EE9ED7}"/>
              </a:ext>
            </a:extLst>
          </p:cNvPr>
          <p:cNvSpPr>
            <a:spLocks noGrp="1"/>
          </p:cNvSpPr>
          <p:nvPr>
            <p:ph type="title"/>
          </p:nvPr>
        </p:nvSpPr>
        <p:spPr/>
        <p:txBody>
          <a:bodyPr/>
          <a:lstStyle/>
          <a:p>
            <a:r>
              <a:rPr lang="en-GB" dirty="0"/>
              <a:t>Linked List Representation </a:t>
            </a:r>
          </a:p>
        </p:txBody>
      </p:sp>
      <p:sp>
        <p:nvSpPr>
          <p:cNvPr id="3" name="Content Placeholder 2">
            <a:extLst>
              <a:ext uri="{FF2B5EF4-FFF2-40B4-BE49-F238E27FC236}">
                <a16:creationId xmlns:a16="http://schemas.microsoft.com/office/drawing/2014/main" id="{3315FA23-6D7B-340D-790E-E4A82B9B09FA}"/>
              </a:ext>
            </a:extLst>
          </p:cNvPr>
          <p:cNvSpPr>
            <a:spLocks noGrp="1"/>
          </p:cNvSpPr>
          <p:nvPr>
            <p:ph idx="1"/>
          </p:nvPr>
        </p:nvSpPr>
        <p:spPr/>
        <p:txBody>
          <a:bodyPr/>
          <a:lstStyle/>
          <a:p>
            <a:r>
              <a:rPr lang="en-GB" dirty="0"/>
              <a:t>In this representation, we use two types of nodes one for representing the node with data called 'data node' and another for representing only references called 'reference node’. </a:t>
            </a:r>
          </a:p>
          <a:p>
            <a:endParaRPr lang="en-GB" dirty="0"/>
          </a:p>
          <a:p>
            <a:r>
              <a:rPr lang="en-GB" dirty="0"/>
              <a:t>We start with a 'data node' from the root node in the tree. Then it is linked to an internal node through a 'reference node' which is further linked to any other node directly. This process repeats for all the nodes in the tree.</a:t>
            </a:r>
          </a:p>
          <a:p>
            <a:endParaRPr lang="en-GB" dirty="0"/>
          </a:p>
        </p:txBody>
      </p:sp>
    </p:spTree>
    <p:extLst>
      <p:ext uri="{BB962C8B-B14F-4D97-AF65-F5344CB8AC3E}">
        <p14:creationId xmlns:p14="http://schemas.microsoft.com/office/powerpoint/2010/main" val="1197886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514F-BBEE-576C-674B-D6B5B745D8ED}"/>
              </a:ext>
            </a:extLst>
          </p:cNvPr>
          <p:cNvSpPr>
            <a:spLocks noGrp="1"/>
          </p:cNvSpPr>
          <p:nvPr>
            <p:ph type="title"/>
          </p:nvPr>
        </p:nvSpPr>
        <p:spPr/>
        <p:txBody>
          <a:bodyPr/>
          <a:lstStyle/>
          <a:p>
            <a:r>
              <a:rPr lang="en-GB" dirty="0"/>
              <a:t>Example</a:t>
            </a:r>
          </a:p>
        </p:txBody>
      </p:sp>
      <p:pic>
        <p:nvPicPr>
          <p:cNvPr id="15362" name="Picture 2" descr="list representation of tree">
            <a:extLst>
              <a:ext uri="{FF2B5EF4-FFF2-40B4-BE49-F238E27FC236}">
                <a16:creationId xmlns:a16="http://schemas.microsoft.com/office/drawing/2014/main" id="{FFBB85B7-D795-1A78-C17E-5CF922524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01" y="1920049"/>
            <a:ext cx="11851997" cy="355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01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0BC8-26E1-3A4F-5A7C-F63537794583}"/>
              </a:ext>
            </a:extLst>
          </p:cNvPr>
          <p:cNvSpPr>
            <a:spLocks noGrp="1"/>
          </p:cNvSpPr>
          <p:nvPr>
            <p:ph type="title"/>
          </p:nvPr>
        </p:nvSpPr>
        <p:spPr/>
        <p:txBody>
          <a:bodyPr/>
          <a:lstStyle/>
          <a:p>
            <a:r>
              <a:rPr lang="en-GB" dirty="0"/>
              <a:t>Left Child Right Sibling Representation</a:t>
            </a:r>
          </a:p>
        </p:txBody>
      </p:sp>
      <p:sp>
        <p:nvSpPr>
          <p:cNvPr id="3" name="Content Placeholder 2">
            <a:extLst>
              <a:ext uri="{FF2B5EF4-FFF2-40B4-BE49-F238E27FC236}">
                <a16:creationId xmlns:a16="http://schemas.microsoft.com/office/drawing/2014/main" id="{DD627270-120F-E9A8-C169-931D9EC9C847}"/>
              </a:ext>
            </a:extLst>
          </p:cNvPr>
          <p:cNvSpPr>
            <a:spLocks noGrp="1"/>
          </p:cNvSpPr>
          <p:nvPr>
            <p:ph idx="1"/>
          </p:nvPr>
        </p:nvSpPr>
        <p:spPr/>
        <p:txBody>
          <a:bodyPr/>
          <a:lstStyle/>
          <a:p>
            <a:r>
              <a:rPr lang="en-GB" dirty="0"/>
              <a:t>In this representation, we use a list with one type of node which consists of three fields namely Data field, Left child reference field and Right sibling reference field. </a:t>
            </a:r>
          </a:p>
          <a:p>
            <a:endParaRPr lang="en-GB" dirty="0"/>
          </a:p>
          <a:p>
            <a:r>
              <a:rPr lang="en-GB" dirty="0"/>
              <a:t>Data field stores the actual value of a node, left reference field stores the address of the left child and right reference field stores the address of the right sibling node. </a:t>
            </a:r>
          </a:p>
        </p:txBody>
      </p:sp>
    </p:spTree>
    <p:extLst>
      <p:ext uri="{BB962C8B-B14F-4D97-AF65-F5344CB8AC3E}">
        <p14:creationId xmlns:p14="http://schemas.microsoft.com/office/powerpoint/2010/main" val="320726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A22D-DC78-304A-7C17-BE51474513B7}"/>
              </a:ext>
            </a:extLst>
          </p:cNvPr>
          <p:cNvSpPr>
            <a:spLocks noGrp="1"/>
          </p:cNvSpPr>
          <p:nvPr>
            <p:ph type="title"/>
          </p:nvPr>
        </p:nvSpPr>
        <p:spPr/>
        <p:txBody>
          <a:bodyPr/>
          <a:lstStyle/>
          <a:p>
            <a:r>
              <a:rPr lang="en-GB" dirty="0"/>
              <a:t>Example</a:t>
            </a:r>
          </a:p>
        </p:txBody>
      </p:sp>
      <p:pic>
        <p:nvPicPr>
          <p:cNvPr id="16386" name="Picture 2" descr="left child right sibling representation">
            <a:extLst>
              <a:ext uri="{FF2B5EF4-FFF2-40B4-BE49-F238E27FC236}">
                <a16:creationId xmlns:a16="http://schemas.microsoft.com/office/drawing/2014/main" id="{13E5C296-D50D-0E1C-6034-02A61EDD6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698" y="1690688"/>
            <a:ext cx="9508603" cy="534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968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C13E-6AB6-11BB-D6B8-5820D7DED079}"/>
              </a:ext>
            </a:extLst>
          </p:cNvPr>
          <p:cNvSpPr>
            <a:spLocks noGrp="1"/>
          </p:cNvSpPr>
          <p:nvPr>
            <p:ph type="title"/>
          </p:nvPr>
        </p:nvSpPr>
        <p:spPr/>
        <p:txBody>
          <a:bodyPr/>
          <a:lstStyle/>
          <a:p>
            <a:r>
              <a:rPr lang="en-GB" dirty="0"/>
              <a:t>Binary Tree</a:t>
            </a:r>
          </a:p>
        </p:txBody>
      </p:sp>
      <p:sp>
        <p:nvSpPr>
          <p:cNvPr id="3" name="Content Placeholder 2">
            <a:extLst>
              <a:ext uri="{FF2B5EF4-FFF2-40B4-BE49-F238E27FC236}">
                <a16:creationId xmlns:a16="http://schemas.microsoft.com/office/drawing/2014/main" id="{187F8DB4-170C-550D-FB6D-B117E53B18CD}"/>
              </a:ext>
            </a:extLst>
          </p:cNvPr>
          <p:cNvSpPr>
            <a:spLocks noGrp="1"/>
          </p:cNvSpPr>
          <p:nvPr>
            <p:ph idx="1"/>
          </p:nvPr>
        </p:nvSpPr>
        <p:spPr/>
        <p:txBody>
          <a:bodyPr/>
          <a:lstStyle/>
          <a:p>
            <a:r>
              <a:rPr lang="en-GB" dirty="0"/>
              <a:t>In a normal tree, every node can have any number of children. </a:t>
            </a:r>
          </a:p>
          <a:p>
            <a:endParaRPr lang="en-GB" dirty="0"/>
          </a:p>
          <a:p>
            <a:r>
              <a:rPr lang="en-GB" dirty="0"/>
              <a:t>A binary tree is a special type of tree data structure in which every node can have a maximum of 2 children. </a:t>
            </a:r>
          </a:p>
          <a:p>
            <a:endParaRPr lang="en-GB" dirty="0"/>
          </a:p>
          <a:p>
            <a:r>
              <a:rPr lang="en-GB" dirty="0"/>
              <a:t>One is known as a left child and the other is known as right child.</a:t>
            </a:r>
          </a:p>
          <a:p>
            <a:endParaRPr lang="en-GB" dirty="0"/>
          </a:p>
          <a:p>
            <a:r>
              <a:rPr lang="en-GB" dirty="0"/>
              <a:t>Definition: </a:t>
            </a:r>
            <a:r>
              <a:rPr lang="en-GB" b="1" i="0" dirty="0">
                <a:solidFill>
                  <a:srgbClr val="333333"/>
                </a:solidFill>
                <a:effectLst/>
                <a:latin typeface="Open Sans" panose="020B0606030504020204" pitchFamily="34" charset="0"/>
              </a:rPr>
              <a:t>A tree in which every node can have a maximum of two children is called Binary Tree.</a:t>
            </a:r>
            <a:endParaRPr lang="en-GB" dirty="0"/>
          </a:p>
        </p:txBody>
      </p:sp>
    </p:spTree>
    <p:extLst>
      <p:ext uri="{BB962C8B-B14F-4D97-AF65-F5344CB8AC3E}">
        <p14:creationId xmlns:p14="http://schemas.microsoft.com/office/powerpoint/2010/main" val="136268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F89B-4700-D87D-6746-947A221F4943}"/>
              </a:ext>
            </a:extLst>
          </p:cNvPr>
          <p:cNvSpPr>
            <a:spLocks noGrp="1"/>
          </p:cNvSpPr>
          <p:nvPr>
            <p:ph type="title"/>
          </p:nvPr>
        </p:nvSpPr>
        <p:spPr/>
        <p:txBody>
          <a:bodyPr/>
          <a:lstStyle/>
          <a:p>
            <a:r>
              <a:rPr lang="en-GB" dirty="0"/>
              <a:t>Example</a:t>
            </a:r>
          </a:p>
        </p:txBody>
      </p:sp>
      <p:pic>
        <p:nvPicPr>
          <p:cNvPr id="17410" name="Picture 2" descr="binary tree">
            <a:extLst>
              <a:ext uri="{FF2B5EF4-FFF2-40B4-BE49-F238E27FC236}">
                <a16:creationId xmlns:a16="http://schemas.microsoft.com/office/drawing/2014/main" id="{FF1656F5-F05A-1FCD-1977-018051875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65" y="1151480"/>
            <a:ext cx="8012092" cy="534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32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8A3D-9087-379E-82B5-A666C622875E}"/>
              </a:ext>
            </a:extLst>
          </p:cNvPr>
          <p:cNvSpPr>
            <a:spLocks noGrp="1"/>
          </p:cNvSpPr>
          <p:nvPr>
            <p:ph type="title"/>
          </p:nvPr>
        </p:nvSpPr>
        <p:spPr/>
        <p:txBody>
          <a:bodyPr/>
          <a:lstStyle/>
          <a:p>
            <a:r>
              <a:rPr lang="en-GB" dirty="0"/>
              <a:t>Strictly Binary Tree</a:t>
            </a:r>
          </a:p>
        </p:txBody>
      </p:sp>
      <p:sp>
        <p:nvSpPr>
          <p:cNvPr id="3" name="Content Placeholder 2">
            <a:extLst>
              <a:ext uri="{FF2B5EF4-FFF2-40B4-BE49-F238E27FC236}">
                <a16:creationId xmlns:a16="http://schemas.microsoft.com/office/drawing/2014/main" id="{3AFB0562-FEA4-9961-A50C-8139F5D24C77}"/>
              </a:ext>
            </a:extLst>
          </p:cNvPr>
          <p:cNvSpPr>
            <a:spLocks noGrp="1"/>
          </p:cNvSpPr>
          <p:nvPr>
            <p:ph idx="1"/>
          </p:nvPr>
        </p:nvSpPr>
        <p:spPr/>
        <p:txBody>
          <a:bodyPr/>
          <a:lstStyle/>
          <a:p>
            <a:r>
              <a:rPr lang="en-GB" dirty="0"/>
              <a:t>A binary tree in which every node has either two or zero number of children is called Strictly Binary Tree.</a:t>
            </a:r>
          </a:p>
          <a:p>
            <a:endParaRPr lang="en-GB" dirty="0"/>
          </a:p>
          <a:p>
            <a:r>
              <a:rPr lang="en-GB" dirty="0"/>
              <a:t>Strictly binary tree is also called as Full Binary Tree or Proper Binary Tree or 2-Tree</a:t>
            </a:r>
          </a:p>
          <a:p>
            <a:endParaRPr lang="en-GB" dirty="0"/>
          </a:p>
          <a:p>
            <a:endParaRPr lang="en-GB" dirty="0"/>
          </a:p>
        </p:txBody>
      </p:sp>
    </p:spTree>
    <p:extLst>
      <p:ext uri="{BB962C8B-B14F-4D97-AF65-F5344CB8AC3E}">
        <p14:creationId xmlns:p14="http://schemas.microsoft.com/office/powerpoint/2010/main" val="3124674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DDBB-A4B0-ABB9-D092-1C6600F53CB2}"/>
              </a:ext>
            </a:extLst>
          </p:cNvPr>
          <p:cNvSpPr>
            <a:spLocks noGrp="1"/>
          </p:cNvSpPr>
          <p:nvPr>
            <p:ph type="title"/>
          </p:nvPr>
        </p:nvSpPr>
        <p:spPr/>
        <p:txBody>
          <a:bodyPr/>
          <a:lstStyle/>
          <a:p>
            <a:r>
              <a:rPr lang="en-GB" dirty="0"/>
              <a:t>Example</a:t>
            </a:r>
          </a:p>
        </p:txBody>
      </p:sp>
      <p:pic>
        <p:nvPicPr>
          <p:cNvPr id="18434" name="Picture 2">
            <a:extLst>
              <a:ext uri="{FF2B5EF4-FFF2-40B4-BE49-F238E27FC236}">
                <a16:creationId xmlns:a16="http://schemas.microsoft.com/office/drawing/2014/main" id="{91D24EBD-48C5-A52B-2E82-CFDDE8BAE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5081"/>
            <a:ext cx="10482792"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1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1F20-05FB-DD2F-FBDD-1F8D4F166ED8}"/>
              </a:ext>
            </a:extLst>
          </p:cNvPr>
          <p:cNvSpPr>
            <a:spLocks noGrp="1"/>
          </p:cNvSpPr>
          <p:nvPr>
            <p:ph type="title"/>
          </p:nvPr>
        </p:nvSpPr>
        <p:spPr/>
        <p:txBody>
          <a:bodyPr/>
          <a:lstStyle/>
          <a:p>
            <a:r>
              <a:rPr lang="en-GB" dirty="0"/>
              <a:t>Root</a:t>
            </a:r>
          </a:p>
        </p:txBody>
      </p:sp>
      <p:sp>
        <p:nvSpPr>
          <p:cNvPr id="3" name="Content Placeholder 2">
            <a:extLst>
              <a:ext uri="{FF2B5EF4-FFF2-40B4-BE49-F238E27FC236}">
                <a16:creationId xmlns:a16="http://schemas.microsoft.com/office/drawing/2014/main" id="{96A93985-99C1-B83C-918A-93C729EC34A2}"/>
              </a:ext>
            </a:extLst>
          </p:cNvPr>
          <p:cNvSpPr>
            <a:spLocks noGrp="1"/>
          </p:cNvSpPr>
          <p:nvPr>
            <p:ph idx="1"/>
          </p:nvPr>
        </p:nvSpPr>
        <p:spPr/>
        <p:txBody>
          <a:bodyPr/>
          <a:lstStyle/>
          <a:p>
            <a:r>
              <a:rPr lang="en-GB" dirty="0"/>
              <a:t>In a tree data structure, the first node is called as Root Node. </a:t>
            </a:r>
          </a:p>
          <a:p>
            <a:endParaRPr lang="en-GB" dirty="0"/>
          </a:p>
          <a:p>
            <a:r>
              <a:rPr lang="en-GB" dirty="0"/>
              <a:t>Every tree must have a root node. We can say that the root node is the origin of the tree data structure. </a:t>
            </a:r>
          </a:p>
          <a:p>
            <a:endParaRPr lang="en-GB" dirty="0"/>
          </a:p>
          <a:p>
            <a:r>
              <a:rPr lang="en-GB" dirty="0"/>
              <a:t>In any tree, there must be only one root node. We never have multiple root nodes in a tree.</a:t>
            </a:r>
          </a:p>
        </p:txBody>
      </p:sp>
    </p:spTree>
    <p:extLst>
      <p:ext uri="{BB962C8B-B14F-4D97-AF65-F5344CB8AC3E}">
        <p14:creationId xmlns:p14="http://schemas.microsoft.com/office/powerpoint/2010/main" val="2214325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6A0E-9719-8E93-74F1-DA303A8782A4}"/>
              </a:ext>
            </a:extLst>
          </p:cNvPr>
          <p:cNvSpPr>
            <a:spLocks noGrp="1"/>
          </p:cNvSpPr>
          <p:nvPr>
            <p:ph type="title"/>
          </p:nvPr>
        </p:nvSpPr>
        <p:spPr/>
        <p:txBody>
          <a:bodyPr/>
          <a:lstStyle/>
          <a:p>
            <a:r>
              <a:rPr lang="en-GB" dirty="0"/>
              <a:t>Complete Binary Tree</a:t>
            </a:r>
          </a:p>
        </p:txBody>
      </p:sp>
      <p:sp>
        <p:nvSpPr>
          <p:cNvPr id="3" name="Content Placeholder 2">
            <a:extLst>
              <a:ext uri="{FF2B5EF4-FFF2-40B4-BE49-F238E27FC236}">
                <a16:creationId xmlns:a16="http://schemas.microsoft.com/office/drawing/2014/main" id="{14136B64-3E4E-E0FB-1F55-5EEC9A886972}"/>
              </a:ext>
            </a:extLst>
          </p:cNvPr>
          <p:cNvSpPr>
            <a:spLocks noGrp="1"/>
          </p:cNvSpPr>
          <p:nvPr>
            <p:ph idx="1"/>
          </p:nvPr>
        </p:nvSpPr>
        <p:spPr/>
        <p:txBody>
          <a:bodyPr/>
          <a:lstStyle/>
          <a:p>
            <a:r>
              <a:rPr lang="en-GB" i="0" dirty="0">
                <a:solidFill>
                  <a:srgbClr val="333333"/>
                </a:solidFill>
                <a:effectLst/>
                <a:latin typeface="Open Sans" panose="020B0606030504020204" pitchFamily="34" charset="0"/>
              </a:rPr>
              <a:t>Definition:</a:t>
            </a:r>
            <a:r>
              <a:rPr lang="en-GB" b="1" i="0" dirty="0">
                <a:solidFill>
                  <a:srgbClr val="333333"/>
                </a:solidFill>
                <a:effectLst/>
                <a:latin typeface="Open Sans" panose="020B0606030504020204" pitchFamily="34" charset="0"/>
              </a:rPr>
              <a:t> A binary tree in which every internal node has exactly two children and all leaf nodes are at same level is called Complete Binary Tree.</a:t>
            </a:r>
            <a:endParaRPr lang="en-GB" dirty="0"/>
          </a:p>
        </p:txBody>
      </p:sp>
    </p:spTree>
    <p:extLst>
      <p:ext uri="{BB962C8B-B14F-4D97-AF65-F5344CB8AC3E}">
        <p14:creationId xmlns:p14="http://schemas.microsoft.com/office/powerpoint/2010/main" val="2962259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B114-1D4A-C779-6B9D-69CBFEAE80A5}"/>
              </a:ext>
            </a:extLst>
          </p:cNvPr>
          <p:cNvSpPr>
            <a:spLocks noGrp="1"/>
          </p:cNvSpPr>
          <p:nvPr>
            <p:ph type="title"/>
          </p:nvPr>
        </p:nvSpPr>
        <p:spPr/>
        <p:txBody>
          <a:bodyPr/>
          <a:lstStyle/>
          <a:p>
            <a:r>
              <a:rPr lang="en-GB" dirty="0"/>
              <a:t>Example</a:t>
            </a:r>
          </a:p>
        </p:txBody>
      </p:sp>
      <p:pic>
        <p:nvPicPr>
          <p:cNvPr id="19458" name="Picture 2">
            <a:extLst>
              <a:ext uri="{FF2B5EF4-FFF2-40B4-BE49-F238E27FC236}">
                <a16:creationId xmlns:a16="http://schemas.microsoft.com/office/drawing/2014/main" id="{CB70B105-B04E-BD96-F835-C56DB73C7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250"/>
            <a:ext cx="10482792"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322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84C1-06A7-FB69-F27A-DFED9967337D}"/>
              </a:ext>
            </a:extLst>
          </p:cNvPr>
          <p:cNvSpPr>
            <a:spLocks noGrp="1"/>
          </p:cNvSpPr>
          <p:nvPr>
            <p:ph type="title"/>
          </p:nvPr>
        </p:nvSpPr>
        <p:spPr/>
        <p:txBody>
          <a:bodyPr/>
          <a:lstStyle/>
          <a:p>
            <a:r>
              <a:rPr lang="en-GB" dirty="0"/>
              <a:t>Binary Tree Representation</a:t>
            </a:r>
          </a:p>
        </p:txBody>
      </p:sp>
      <p:sp>
        <p:nvSpPr>
          <p:cNvPr id="3" name="Content Placeholder 2">
            <a:extLst>
              <a:ext uri="{FF2B5EF4-FFF2-40B4-BE49-F238E27FC236}">
                <a16:creationId xmlns:a16="http://schemas.microsoft.com/office/drawing/2014/main" id="{C4CC7635-43E5-F195-8773-6C6C01307DCC}"/>
              </a:ext>
            </a:extLst>
          </p:cNvPr>
          <p:cNvSpPr>
            <a:spLocks noGrp="1"/>
          </p:cNvSpPr>
          <p:nvPr>
            <p:ph idx="1"/>
          </p:nvPr>
        </p:nvSpPr>
        <p:spPr/>
        <p:txBody>
          <a:bodyPr/>
          <a:lstStyle/>
          <a:p>
            <a:r>
              <a:rPr lang="en-GB" dirty="0"/>
              <a:t>A binary tree data structure is represented using two methods. Those methods are as follows...</a:t>
            </a:r>
          </a:p>
          <a:p>
            <a:endParaRPr lang="en-GB" dirty="0"/>
          </a:p>
          <a:p>
            <a:pPr marL="514350" indent="-514350">
              <a:buAutoNum type="arabicPeriod"/>
            </a:pPr>
            <a:r>
              <a:rPr lang="en-GB" dirty="0"/>
              <a:t>Array Representation</a:t>
            </a:r>
          </a:p>
          <a:p>
            <a:pPr marL="0" indent="0">
              <a:buNone/>
            </a:pPr>
            <a:endParaRPr lang="en-GB" dirty="0"/>
          </a:p>
          <a:p>
            <a:pPr marL="0" indent="0">
              <a:buNone/>
            </a:pPr>
            <a:r>
              <a:rPr lang="en-GB" dirty="0"/>
              <a:t>2. Linked List Representation</a:t>
            </a:r>
          </a:p>
        </p:txBody>
      </p:sp>
    </p:spTree>
    <p:extLst>
      <p:ext uri="{BB962C8B-B14F-4D97-AF65-F5344CB8AC3E}">
        <p14:creationId xmlns:p14="http://schemas.microsoft.com/office/powerpoint/2010/main" val="4228943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9C84-67AF-EBCE-7767-709C4FEA9464}"/>
              </a:ext>
            </a:extLst>
          </p:cNvPr>
          <p:cNvSpPr>
            <a:spLocks noGrp="1"/>
          </p:cNvSpPr>
          <p:nvPr>
            <p:ph type="title"/>
          </p:nvPr>
        </p:nvSpPr>
        <p:spPr/>
        <p:txBody>
          <a:bodyPr/>
          <a:lstStyle/>
          <a:p>
            <a:r>
              <a:rPr lang="en-GB" dirty="0"/>
              <a:t>Example</a:t>
            </a:r>
          </a:p>
        </p:txBody>
      </p:sp>
      <p:pic>
        <p:nvPicPr>
          <p:cNvPr id="20482" name="Picture 2" descr="binary tree example">
            <a:extLst>
              <a:ext uri="{FF2B5EF4-FFF2-40B4-BE49-F238E27FC236}">
                <a16:creationId xmlns:a16="http://schemas.microsoft.com/office/drawing/2014/main" id="{62C407DC-8DFA-5838-4D95-134316309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77" y="1690688"/>
            <a:ext cx="10482792"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7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7767-DB69-BF5B-93C0-AAE203C5782E}"/>
              </a:ext>
            </a:extLst>
          </p:cNvPr>
          <p:cNvSpPr>
            <a:spLocks noGrp="1"/>
          </p:cNvSpPr>
          <p:nvPr>
            <p:ph type="title"/>
          </p:nvPr>
        </p:nvSpPr>
        <p:spPr/>
        <p:txBody>
          <a:bodyPr/>
          <a:lstStyle/>
          <a:p>
            <a:r>
              <a:rPr lang="en-GB" dirty="0"/>
              <a:t>Array Representation</a:t>
            </a:r>
          </a:p>
        </p:txBody>
      </p:sp>
      <p:sp>
        <p:nvSpPr>
          <p:cNvPr id="3" name="Content Placeholder 2">
            <a:extLst>
              <a:ext uri="{FF2B5EF4-FFF2-40B4-BE49-F238E27FC236}">
                <a16:creationId xmlns:a16="http://schemas.microsoft.com/office/drawing/2014/main" id="{9C9EAF59-86E3-817B-CBF4-9B59825CF91E}"/>
              </a:ext>
            </a:extLst>
          </p:cNvPr>
          <p:cNvSpPr>
            <a:spLocks noGrp="1"/>
          </p:cNvSpPr>
          <p:nvPr>
            <p:ph idx="1"/>
          </p:nvPr>
        </p:nvSpPr>
        <p:spPr/>
        <p:txBody>
          <a:bodyPr/>
          <a:lstStyle/>
          <a:p>
            <a:r>
              <a:rPr lang="en-GB" dirty="0"/>
              <a:t>To represent a binary tree of depth 'n' using array representation, we need one dimensional array with a maximum size of 2n + 1.</a:t>
            </a:r>
          </a:p>
          <a:p>
            <a:endParaRPr lang="en-GB" dirty="0"/>
          </a:p>
          <a:p>
            <a:r>
              <a:rPr lang="en-GB" dirty="0"/>
              <a:t>If Root index is n, the left child index is 2*n + 1 and right child index is 2*n + 2.</a:t>
            </a:r>
          </a:p>
        </p:txBody>
      </p:sp>
      <p:pic>
        <p:nvPicPr>
          <p:cNvPr id="21506" name="Picture 2" descr="binary tree array representation">
            <a:extLst>
              <a:ext uri="{FF2B5EF4-FFF2-40B4-BE49-F238E27FC236}">
                <a16:creationId xmlns:a16="http://schemas.microsoft.com/office/drawing/2014/main" id="{A86BDBC7-337F-E60A-96DE-65FFE030C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748213"/>
            <a:ext cx="11430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25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6935-8160-B19D-E814-5A962E3271E6}"/>
              </a:ext>
            </a:extLst>
          </p:cNvPr>
          <p:cNvSpPr>
            <a:spLocks noGrp="1"/>
          </p:cNvSpPr>
          <p:nvPr>
            <p:ph type="title"/>
          </p:nvPr>
        </p:nvSpPr>
        <p:spPr/>
        <p:txBody>
          <a:bodyPr/>
          <a:lstStyle/>
          <a:p>
            <a:r>
              <a:rPr lang="en-GB" dirty="0"/>
              <a:t>Linked list Representation</a:t>
            </a:r>
          </a:p>
        </p:txBody>
      </p:sp>
      <p:sp>
        <p:nvSpPr>
          <p:cNvPr id="3" name="Content Placeholder 2">
            <a:extLst>
              <a:ext uri="{FF2B5EF4-FFF2-40B4-BE49-F238E27FC236}">
                <a16:creationId xmlns:a16="http://schemas.microsoft.com/office/drawing/2014/main" id="{F7480300-7FC1-9E0A-4C3C-926CADBCB008}"/>
              </a:ext>
            </a:extLst>
          </p:cNvPr>
          <p:cNvSpPr>
            <a:spLocks noGrp="1"/>
          </p:cNvSpPr>
          <p:nvPr>
            <p:ph idx="1"/>
          </p:nvPr>
        </p:nvSpPr>
        <p:spPr/>
        <p:txBody>
          <a:bodyPr/>
          <a:lstStyle/>
          <a:p>
            <a:r>
              <a:rPr lang="en-GB" dirty="0"/>
              <a:t>We use a double linked list to represent a binary tree. </a:t>
            </a:r>
          </a:p>
          <a:p>
            <a:endParaRPr lang="en-GB" dirty="0"/>
          </a:p>
          <a:p>
            <a:r>
              <a:rPr lang="en-GB" dirty="0"/>
              <a:t>In a double linked list, every node consists of three fields. </a:t>
            </a:r>
          </a:p>
          <a:p>
            <a:endParaRPr lang="en-GB" dirty="0"/>
          </a:p>
          <a:p>
            <a:r>
              <a:rPr lang="en-GB" dirty="0"/>
              <a:t>First field for storing left child address, second for storing actual data and third for storing right child address.</a:t>
            </a:r>
          </a:p>
        </p:txBody>
      </p:sp>
      <p:pic>
        <p:nvPicPr>
          <p:cNvPr id="22530" name="Picture 2" descr="binary tree linked list representation node">
            <a:extLst>
              <a:ext uri="{FF2B5EF4-FFF2-40B4-BE49-F238E27FC236}">
                <a16:creationId xmlns:a16="http://schemas.microsoft.com/office/drawing/2014/main" id="{A3A44665-ED0C-4229-A3CA-87AACA0C5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5214756"/>
            <a:ext cx="571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17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9C55-A90E-395C-ED08-C9C5CECFD15B}"/>
              </a:ext>
            </a:extLst>
          </p:cNvPr>
          <p:cNvSpPr>
            <a:spLocks noGrp="1"/>
          </p:cNvSpPr>
          <p:nvPr>
            <p:ph type="title"/>
          </p:nvPr>
        </p:nvSpPr>
        <p:spPr/>
        <p:txBody>
          <a:bodyPr/>
          <a:lstStyle/>
          <a:p>
            <a:r>
              <a:rPr lang="en-GB" dirty="0"/>
              <a:t>Example</a:t>
            </a:r>
          </a:p>
        </p:txBody>
      </p:sp>
      <p:pic>
        <p:nvPicPr>
          <p:cNvPr id="23554" name="Picture 2" descr="Binary Tree Linked List Representation">
            <a:extLst>
              <a:ext uri="{FF2B5EF4-FFF2-40B4-BE49-F238E27FC236}">
                <a16:creationId xmlns:a16="http://schemas.microsoft.com/office/drawing/2014/main" id="{B058D85B-505F-CD80-A619-84B012C45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51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4CF7-08F2-AA3D-0030-5938B56A7C22}"/>
              </a:ext>
            </a:extLst>
          </p:cNvPr>
          <p:cNvSpPr>
            <a:spLocks noGrp="1"/>
          </p:cNvSpPr>
          <p:nvPr>
            <p:ph type="title"/>
          </p:nvPr>
        </p:nvSpPr>
        <p:spPr/>
        <p:txBody>
          <a:bodyPr/>
          <a:lstStyle/>
          <a:p>
            <a:r>
              <a:rPr lang="en-GB" dirty="0"/>
              <a:t>Binary Tree Traversal</a:t>
            </a:r>
          </a:p>
        </p:txBody>
      </p:sp>
      <p:sp>
        <p:nvSpPr>
          <p:cNvPr id="3" name="Content Placeholder 2">
            <a:extLst>
              <a:ext uri="{FF2B5EF4-FFF2-40B4-BE49-F238E27FC236}">
                <a16:creationId xmlns:a16="http://schemas.microsoft.com/office/drawing/2014/main" id="{EDDAD76E-3F23-8A84-F5AB-DF30088886BC}"/>
              </a:ext>
            </a:extLst>
          </p:cNvPr>
          <p:cNvSpPr>
            <a:spLocks noGrp="1"/>
          </p:cNvSpPr>
          <p:nvPr>
            <p:ph idx="1"/>
          </p:nvPr>
        </p:nvSpPr>
        <p:spPr/>
        <p:txBody>
          <a:bodyPr>
            <a:normAutofit fontScale="92500" lnSpcReduction="10000"/>
          </a:bodyPr>
          <a:lstStyle/>
          <a:p>
            <a:r>
              <a:rPr lang="en-GB" dirty="0"/>
              <a:t>When we wanted to display a binary tree, we need to follow some order in which all the nodes of that binary tree must be displayed. </a:t>
            </a:r>
          </a:p>
          <a:p>
            <a:endParaRPr lang="en-GB" dirty="0"/>
          </a:p>
          <a:p>
            <a:r>
              <a:rPr lang="en-GB" dirty="0"/>
              <a:t>In any binary tree, displaying order of nodes depends on the traversal method.</a:t>
            </a:r>
          </a:p>
          <a:p>
            <a:endParaRPr lang="en-GB" dirty="0"/>
          </a:p>
          <a:p>
            <a:r>
              <a:rPr lang="en-GB" dirty="0"/>
              <a:t>There are three types of binary tree traversals.</a:t>
            </a:r>
          </a:p>
          <a:p>
            <a:pPr marL="514350" indent="-514350">
              <a:buAutoNum type="arabicPeriod"/>
            </a:pPr>
            <a:r>
              <a:rPr lang="en-GB" dirty="0"/>
              <a:t>In - Order Traversal</a:t>
            </a:r>
          </a:p>
          <a:p>
            <a:pPr marL="514350" indent="-514350">
              <a:buAutoNum type="arabicPeriod"/>
            </a:pPr>
            <a:r>
              <a:rPr lang="en-GB" dirty="0"/>
              <a:t>Pre - Order Traversal</a:t>
            </a:r>
          </a:p>
          <a:p>
            <a:pPr marL="514350" indent="-514350">
              <a:buAutoNum type="arabicPeriod"/>
            </a:pPr>
            <a:r>
              <a:rPr lang="en-GB" dirty="0"/>
              <a:t>Post - Order Traversal</a:t>
            </a:r>
          </a:p>
        </p:txBody>
      </p:sp>
    </p:spTree>
    <p:extLst>
      <p:ext uri="{BB962C8B-B14F-4D97-AF65-F5344CB8AC3E}">
        <p14:creationId xmlns:p14="http://schemas.microsoft.com/office/powerpoint/2010/main" val="2431028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B5BF-4F01-67F4-29F2-2B513986E566}"/>
              </a:ext>
            </a:extLst>
          </p:cNvPr>
          <p:cNvSpPr>
            <a:spLocks noGrp="1"/>
          </p:cNvSpPr>
          <p:nvPr>
            <p:ph type="title"/>
          </p:nvPr>
        </p:nvSpPr>
        <p:spPr/>
        <p:txBody>
          <a:bodyPr/>
          <a:lstStyle/>
          <a:p>
            <a:r>
              <a:rPr lang="en-GB" dirty="0"/>
              <a:t>Example</a:t>
            </a:r>
          </a:p>
        </p:txBody>
      </p:sp>
      <p:pic>
        <p:nvPicPr>
          <p:cNvPr id="24578" name="Picture 2">
            <a:extLst>
              <a:ext uri="{FF2B5EF4-FFF2-40B4-BE49-F238E27FC236}">
                <a16:creationId xmlns:a16="http://schemas.microsoft.com/office/drawing/2014/main" id="{3582F771-C332-F5C2-77B7-78FA1FDF8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0" y="1690688"/>
            <a:ext cx="10482792"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66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2DC9-9219-952B-45F6-95439AAB857B}"/>
              </a:ext>
            </a:extLst>
          </p:cNvPr>
          <p:cNvSpPr>
            <a:spLocks noGrp="1"/>
          </p:cNvSpPr>
          <p:nvPr>
            <p:ph type="title"/>
          </p:nvPr>
        </p:nvSpPr>
        <p:spPr/>
        <p:txBody>
          <a:bodyPr/>
          <a:lstStyle/>
          <a:p>
            <a:r>
              <a:rPr lang="en-GB" dirty="0"/>
              <a:t>In-Order (Left Child – Root – Right Child)</a:t>
            </a:r>
          </a:p>
        </p:txBody>
      </p:sp>
      <p:sp>
        <p:nvSpPr>
          <p:cNvPr id="3" name="Content Placeholder 2">
            <a:extLst>
              <a:ext uri="{FF2B5EF4-FFF2-40B4-BE49-F238E27FC236}">
                <a16:creationId xmlns:a16="http://schemas.microsoft.com/office/drawing/2014/main" id="{CB8EF63D-A1BF-279A-9817-ADB534BA736A}"/>
              </a:ext>
            </a:extLst>
          </p:cNvPr>
          <p:cNvSpPr>
            <a:spLocks noGrp="1"/>
          </p:cNvSpPr>
          <p:nvPr>
            <p:ph idx="1"/>
          </p:nvPr>
        </p:nvSpPr>
        <p:spPr/>
        <p:txBody>
          <a:bodyPr/>
          <a:lstStyle/>
          <a:p>
            <a:r>
              <a:rPr lang="en-GB" dirty="0"/>
              <a:t>In In-Order traversal, the root node is visited between the left child and right child. </a:t>
            </a:r>
          </a:p>
          <a:p>
            <a:endParaRPr lang="en-GB" dirty="0"/>
          </a:p>
          <a:p>
            <a:r>
              <a:rPr lang="en-GB" dirty="0"/>
              <a:t>In this traversal, the left child node is visited first, then the root node is visited and later we go for visiting the right child node. </a:t>
            </a:r>
          </a:p>
        </p:txBody>
      </p:sp>
    </p:spTree>
    <p:extLst>
      <p:ext uri="{BB962C8B-B14F-4D97-AF65-F5344CB8AC3E}">
        <p14:creationId xmlns:p14="http://schemas.microsoft.com/office/powerpoint/2010/main" val="409588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829B-B884-46A7-DA23-DB7B9CCB6877}"/>
              </a:ext>
            </a:extLst>
          </p:cNvPr>
          <p:cNvSpPr>
            <a:spLocks noGrp="1"/>
          </p:cNvSpPr>
          <p:nvPr>
            <p:ph type="title"/>
          </p:nvPr>
        </p:nvSpPr>
        <p:spPr/>
        <p:txBody>
          <a:bodyPr/>
          <a:lstStyle/>
          <a:p>
            <a:r>
              <a:rPr lang="en-GB" dirty="0"/>
              <a:t>Example</a:t>
            </a:r>
          </a:p>
        </p:txBody>
      </p:sp>
      <p:pic>
        <p:nvPicPr>
          <p:cNvPr id="2050" name="Picture 2" descr="tree data structure">
            <a:extLst>
              <a:ext uri="{FF2B5EF4-FFF2-40B4-BE49-F238E27FC236}">
                <a16:creationId xmlns:a16="http://schemas.microsoft.com/office/drawing/2014/main" id="{85E6ACEC-A9D6-BB37-1BCC-3E9BFC8C5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728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6722-93C3-F850-7250-64804502E931}"/>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94BECFB4-0EBC-8158-4481-E19BE8E672BB}"/>
              </a:ext>
            </a:extLst>
          </p:cNvPr>
          <p:cNvSpPr>
            <a:spLocks noGrp="1"/>
          </p:cNvSpPr>
          <p:nvPr>
            <p:ph idx="1"/>
          </p:nvPr>
        </p:nvSpPr>
        <p:spPr/>
        <p:txBody>
          <a:bodyPr/>
          <a:lstStyle/>
          <a:p>
            <a:r>
              <a:rPr lang="en-GB" dirty="0"/>
              <a:t>In-Order Traversal for above example of binary tree is</a:t>
            </a:r>
          </a:p>
          <a:p>
            <a:pPr marL="0" indent="0">
              <a:buNone/>
            </a:pPr>
            <a:endParaRPr lang="en-GB" dirty="0"/>
          </a:p>
          <a:p>
            <a:pPr marL="0" indent="0">
              <a:buNone/>
            </a:pPr>
            <a:r>
              <a:rPr lang="en-GB" dirty="0"/>
              <a:t>			I - D - J - B - F - A - G - K - C - H</a:t>
            </a:r>
          </a:p>
        </p:txBody>
      </p:sp>
    </p:spTree>
    <p:extLst>
      <p:ext uri="{BB962C8B-B14F-4D97-AF65-F5344CB8AC3E}">
        <p14:creationId xmlns:p14="http://schemas.microsoft.com/office/powerpoint/2010/main" val="95060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AFB9-56EF-FB0B-E46A-27474A606175}"/>
              </a:ext>
            </a:extLst>
          </p:cNvPr>
          <p:cNvSpPr>
            <a:spLocks noGrp="1"/>
          </p:cNvSpPr>
          <p:nvPr>
            <p:ph type="title"/>
          </p:nvPr>
        </p:nvSpPr>
        <p:spPr/>
        <p:txBody>
          <a:bodyPr/>
          <a:lstStyle/>
          <a:p>
            <a:r>
              <a:rPr lang="en-GB" dirty="0"/>
              <a:t>Explanation</a:t>
            </a:r>
          </a:p>
        </p:txBody>
      </p:sp>
      <p:sp>
        <p:nvSpPr>
          <p:cNvPr id="3" name="Content Placeholder 2">
            <a:extLst>
              <a:ext uri="{FF2B5EF4-FFF2-40B4-BE49-F238E27FC236}">
                <a16:creationId xmlns:a16="http://schemas.microsoft.com/office/drawing/2014/main" id="{4E6AB423-1961-0B5A-C6A6-2AA73980A347}"/>
              </a:ext>
            </a:extLst>
          </p:cNvPr>
          <p:cNvSpPr>
            <a:spLocks noGrp="1"/>
          </p:cNvSpPr>
          <p:nvPr>
            <p:ph idx="1"/>
          </p:nvPr>
        </p:nvSpPr>
        <p:spPr/>
        <p:txBody>
          <a:bodyPr>
            <a:normAutofit fontScale="85000" lnSpcReduction="20000"/>
          </a:bodyPr>
          <a:lstStyle/>
          <a:p>
            <a:r>
              <a:rPr lang="en-GB" dirty="0"/>
              <a:t>In the above example of a binary tree, first we try to visit left child of root node 'A', but A's left child 'B' is a root node for left subtree. </a:t>
            </a:r>
          </a:p>
          <a:p>
            <a:endParaRPr lang="en-GB" dirty="0"/>
          </a:p>
          <a:p>
            <a:r>
              <a:rPr lang="en-GB" dirty="0"/>
              <a:t>so we try to visit its (B's) left child 'D' and again D is a root for subtree with nodes D, I and J. </a:t>
            </a:r>
          </a:p>
          <a:p>
            <a:endParaRPr lang="en-GB" dirty="0"/>
          </a:p>
          <a:p>
            <a:r>
              <a:rPr lang="en-GB" dirty="0"/>
              <a:t>So we try to visit its left child 'I' and it is the leftmost child. </a:t>
            </a:r>
          </a:p>
          <a:p>
            <a:endParaRPr lang="en-GB" dirty="0"/>
          </a:p>
          <a:p>
            <a:r>
              <a:rPr lang="en-GB" dirty="0"/>
              <a:t>So first we visit 'I' then go for its root node 'D' and later we visit D's right child 'J’. </a:t>
            </a:r>
          </a:p>
          <a:p>
            <a:endParaRPr lang="en-GB" dirty="0"/>
          </a:p>
          <a:p>
            <a:r>
              <a:rPr lang="en-GB" dirty="0"/>
              <a:t>With this we have completed the left part of node B. Then visit 'B' and next B's right child 'F' is visited. </a:t>
            </a:r>
          </a:p>
          <a:p>
            <a:endParaRPr lang="en-GB" dirty="0"/>
          </a:p>
        </p:txBody>
      </p:sp>
    </p:spTree>
    <p:extLst>
      <p:ext uri="{BB962C8B-B14F-4D97-AF65-F5344CB8AC3E}">
        <p14:creationId xmlns:p14="http://schemas.microsoft.com/office/powerpoint/2010/main" val="3650901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AFB9-56EF-FB0B-E46A-27474A606175}"/>
              </a:ext>
            </a:extLst>
          </p:cNvPr>
          <p:cNvSpPr>
            <a:spLocks noGrp="1"/>
          </p:cNvSpPr>
          <p:nvPr>
            <p:ph type="title"/>
          </p:nvPr>
        </p:nvSpPr>
        <p:spPr/>
        <p:txBody>
          <a:bodyPr/>
          <a:lstStyle/>
          <a:p>
            <a:r>
              <a:rPr lang="en-GB" dirty="0"/>
              <a:t>Explanation (</a:t>
            </a:r>
            <a:r>
              <a:rPr lang="en-GB" dirty="0" err="1"/>
              <a:t>Contd</a:t>
            </a:r>
            <a:r>
              <a:rPr lang="en-GB" dirty="0"/>
              <a:t>)</a:t>
            </a:r>
          </a:p>
        </p:txBody>
      </p:sp>
      <p:sp>
        <p:nvSpPr>
          <p:cNvPr id="3" name="Content Placeholder 2">
            <a:extLst>
              <a:ext uri="{FF2B5EF4-FFF2-40B4-BE49-F238E27FC236}">
                <a16:creationId xmlns:a16="http://schemas.microsoft.com/office/drawing/2014/main" id="{4E6AB423-1961-0B5A-C6A6-2AA73980A347}"/>
              </a:ext>
            </a:extLst>
          </p:cNvPr>
          <p:cNvSpPr>
            <a:spLocks noGrp="1"/>
          </p:cNvSpPr>
          <p:nvPr>
            <p:ph idx="1"/>
          </p:nvPr>
        </p:nvSpPr>
        <p:spPr/>
        <p:txBody>
          <a:bodyPr>
            <a:normAutofit fontScale="77500" lnSpcReduction="20000"/>
          </a:bodyPr>
          <a:lstStyle/>
          <a:p>
            <a:r>
              <a:rPr lang="en-GB" dirty="0"/>
              <a:t>With this we have completed left part of node A. </a:t>
            </a:r>
          </a:p>
          <a:p>
            <a:endParaRPr lang="en-GB" dirty="0"/>
          </a:p>
          <a:p>
            <a:r>
              <a:rPr lang="en-GB" dirty="0"/>
              <a:t>Then visit root node 'A’. </a:t>
            </a:r>
          </a:p>
          <a:p>
            <a:endParaRPr lang="en-GB" dirty="0"/>
          </a:p>
          <a:p>
            <a:r>
              <a:rPr lang="en-GB" dirty="0"/>
              <a:t>With this we have completed left and root parts of node A. Then we go for the right part of the node A. In right of A again there is a subtree with root C. </a:t>
            </a:r>
          </a:p>
          <a:p>
            <a:endParaRPr lang="en-GB" dirty="0"/>
          </a:p>
          <a:p>
            <a:r>
              <a:rPr lang="en-GB" dirty="0"/>
              <a:t>So go for left child of C and again it is a subtree with root G. But G does not have left part so we visit 'G' and then visit G's right child K. </a:t>
            </a:r>
          </a:p>
          <a:p>
            <a:endParaRPr lang="en-GB" dirty="0"/>
          </a:p>
          <a:p>
            <a:r>
              <a:rPr lang="en-GB" dirty="0"/>
              <a:t>With this we have completed the left part of node C. Then visit root node 'C' and next visit C's right child 'H' which is the rightmost child in the tree. So we stop the process.</a:t>
            </a:r>
          </a:p>
        </p:txBody>
      </p:sp>
    </p:spTree>
    <p:extLst>
      <p:ext uri="{BB962C8B-B14F-4D97-AF65-F5344CB8AC3E}">
        <p14:creationId xmlns:p14="http://schemas.microsoft.com/office/powerpoint/2010/main" val="287529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95DD-8C69-B354-655C-91C8F8665B81}"/>
              </a:ext>
            </a:extLst>
          </p:cNvPr>
          <p:cNvSpPr>
            <a:spLocks noGrp="1"/>
          </p:cNvSpPr>
          <p:nvPr>
            <p:ph type="title"/>
          </p:nvPr>
        </p:nvSpPr>
        <p:spPr/>
        <p:txBody>
          <a:bodyPr/>
          <a:lstStyle/>
          <a:p>
            <a:r>
              <a:rPr lang="en-GB" dirty="0"/>
              <a:t>Pre-Order Traversal (Root – Left Child – Right Child)</a:t>
            </a:r>
          </a:p>
        </p:txBody>
      </p:sp>
      <p:sp>
        <p:nvSpPr>
          <p:cNvPr id="3" name="Content Placeholder 2">
            <a:extLst>
              <a:ext uri="{FF2B5EF4-FFF2-40B4-BE49-F238E27FC236}">
                <a16:creationId xmlns:a16="http://schemas.microsoft.com/office/drawing/2014/main" id="{EE905F41-B821-A356-CB55-F3634390BACE}"/>
              </a:ext>
            </a:extLst>
          </p:cNvPr>
          <p:cNvSpPr>
            <a:spLocks noGrp="1"/>
          </p:cNvSpPr>
          <p:nvPr>
            <p:ph idx="1"/>
          </p:nvPr>
        </p:nvSpPr>
        <p:spPr/>
        <p:txBody>
          <a:bodyPr/>
          <a:lstStyle/>
          <a:p>
            <a:r>
              <a:rPr lang="en-GB" dirty="0"/>
              <a:t>In Pre-Order traversal, the root node is visited before the left child and right child nodes. </a:t>
            </a:r>
          </a:p>
          <a:p>
            <a:endParaRPr lang="en-GB" dirty="0"/>
          </a:p>
          <a:p>
            <a:r>
              <a:rPr lang="en-GB" dirty="0"/>
              <a:t>In this traversal, the root node is visited first, then its left child and later its right child. This pre-order traversal is applicable for every root node of all subtrees in the tree.</a:t>
            </a:r>
          </a:p>
        </p:txBody>
      </p:sp>
    </p:spTree>
    <p:extLst>
      <p:ext uri="{BB962C8B-B14F-4D97-AF65-F5344CB8AC3E}">
        <p14:creationId xmlns:p14="http://schemas.microsoft.com/office/powerpoint/2010/main" val="359929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CF83-E8E6-969C-417C-C9A4750295E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69234B23-428B-D2D2-64C4-D5AE2F69C980}"/>
              </a:ext>
            </a:extLst>
          </p:cNvPr>
          <p:cNvSpPr>
            <a:spLocks noGrp="1"/>
          </p:cNvSpPr>
          <p:nvPr>
            <p:ph idx="1"/>
          </p:nvPr>
        </p:nvSpPr>
        <p:spPr/>
        <p:txBody>
          <a:bodyPr/>
          <a:lstStyle/>
          <a:p>
            <a:r>
              <a:rPr lang="en-GB" dirty="0"/>
              <a:t>Pre-Order Traversal for above example binary tree is</a:t>
            </a:r>
          </a:p>
          <a:p>
            <a:pPr marL="0" indent="0">
              <a:buNone/>
            </a:pPr>
            <a:endParaRPr lang="en-GB" dirty="0"/>
          </a:p>
          <a:p>
            <a:pPr marL="0" indent="0">
              <a:buNone/>
            </a:pPr>
            <a:r>
              <a:rPr lang="en-GB" dirty="0"/>
              <a:t>			A - B - D - I - J - F - C - G - K - H</a:t>
            </a:r>
          </a:p>
        </p:txBody>
      </p:sp>
    </p:spTree>
    <p:extLst>
      <p:ext uri="{BB962C8B-B14F-4D97-AF65-F5344CB8AC3E}">
        <p14:creationId xmlns:p14="http://schemas.microsoft.com/office/powerpoint/2010/main" val="2633441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07AA-96CB-55C1-02F4-8C235F22157E}"/>
              </a:ext>
            </a:extLst>
          </p:cNvPr>
          <p:cNvSpPr>
            <a:spLocks noGrp="1"/>
          </p:cNvSpPr>
          <p:nvPr>
            <p:ph type="title"/>
          </p:nvPr>
        </p:nvSpPr>
        <p:spPr/>
        <p:txBody>
          <a:bodyPr/>
          <a:lstStyle/>
          <a:p>
            <a:r>
              <a:rPr lang="en-GB" dirty="0"/>
              <a:t>Explanation</a:t>
            </a:r>
          </a:p>
        </p:txBody>
      </p:sp>
      <p:sp>
        <p:nvSpPr>
          <p:cNvPr id="3" name="Content Placeholder 2">
            <a:extLst>
              <a:ext uri="{FF2B5EF4-FFF2-40B4-BE49-F238E27FC236}">
                <a16:creationId xmlns:a16="http://schemas.microsoft.com/office/drawing/2014/main" id="{D5979AD0-5F10-F772-D7F1-9683B1A4F530}"/>
              </a:ext>
            </a:extLst>
          </p:cNvPr>
          <p:cNvSpPr>
            <a:spLocks noGrp="1"/>
          </p:cNvSpPr>
          <p:nvPr>
            <p:ph idx="1"/>
          </p:nvPr>
        </p:nvSpPr>
        <p:spPr/>
        <p:txBody>
          <a:bodyPr>
            <a:normAutofit fontScale="85000" lnSpcReduction="20000"/>
          </a:bodyPr>
          <a:lstStyle/>
          <a:p>
            <a:r>
              <a:rPr lang="en-GB" dirty="0"/>
              <a:t>In the above example of binary tree, first we visit root node 'A' then visit its left child 'B' which is a root for D and F. </a:t>
            </a:r>
          </a:p>
          <a:p>
            <a:endParaRPr lang="en-GB" dirty="0"/>
          </a:p>
          <a:p>
            <a:r>
              <a:rPr lang="en-GB" dirty="0"/>
              <a:t>So we visit B's left child 'D' and again D is a root for I and J. </a:t>
            </a:r>
          </a:p>
          <a:p>
            <a:endParaRPr lang="en-GB" dirty="0"/>
          </a:p>
          <a:p>
            <a:r>
              <a:rPr lang="en-GB" dirty="0"/>
              <a:t>So we visit D's left child 'I' which is the leftmost child. So next we go for visiting D's right child 'J’. </a:t>
            </a:r>
          </a:p>
          <a:p>
            <a:endParaRPr lang="en-GB" dirty="0"/>
          </a:p>
          <a:p>
            <a:r>
              <a:rPr lang="en-GB" dirty="0"/>
              <a:t>With this we have completed root, left and right parts of node D and root, left parts of node B. </a:t>
            </a:r>
          </a:p>
          <a:p>
            <a:endParaRPr lang="en-GB" dirty="0"/>
          </a:p>
          <a:p>
            <a:r>
              <a:rPr lang="en-GB" dirty="0"/>
              <a:t>Next visit B's right child 'F’. </a:t>
            </a:r>
          </a:p>
          <a:p>
            <a:endParaRPr lang="en-GB" dirty="0"/>
          </a:p>
          <a:p>
            <a:endParaRPr lang="en-GB" dirty="0"/>
          </a:p>
        </p:txBody>
      </p:sp>
    </p:spTree>
    <p:extLst>
      <p:ext uri="{BB962C8B-B14F-4D97-AF65-F5344CB8AC3E}">
        <p14:creationId xmlns:p14="http://schemas.microsoft.com/office/powerpoint/2010/main" val="2111041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07AA-96CB-55C1-02F4-8C235F22157E}"/>
              </a:ext>
            </a:extLst>
          </p:cNvPr>
          <p:cNvSpPr>
            <a:spLocks noGrp="1"/>
          </p:cNvSpPr>
          <p:nvPr>
            <p:ph type="title"/>
          </p:nvPr>
        </p:nvSpPr>
        <p:spPr/>
        <p:txBody>
          <a:bodyPr/>
          <a:lstStyle/>
          <a:p>
            <a:r>
              <a:rPr lang="en-GB" dirty="0"/>
              <a:t>Explanation</a:t>
            </a:r>
          </a:p>
        </p:txBody>
      </p:sp>
      <p:sp>
        <p:nvSpPr>
          <p:cNvPr id="3" name="Content Placeholder 2">
            <a:extLst>
              <a:ext uri="{FF2B5EF4-FFF2-40B4-BE49-F238E27FC236}">
                <a16:creationId xmlns:a16="http://schemas.microsoft.com/office/drawing/2014/main" id="{D5979AD0-5F10-F772-D7F1-9683B1A4F530}"/>
              </a:ext>
            </a:extLst>
          </p:cNvPr>
          <p:cNvSpPr>
            <a:spLocks noGrp="1"/>
          </p:cNvSpPr>
          <p:nvPr>
            <p:ph idx="1"/>
          </p:nvPr>
        </p:nvSpPr>
        <p:spPr>
          <a:xfrm>
            <a:off x="838200" y="1825624"/>
            <a:ext cx="10515600" cy="5032375"/>
          </a:xfrm>
        </p:spPr>
        <p:txBody>
          <a:bodyPr>
            <a:normAutofit fontScale="85000" lnSpcReduction="20000"/>
          </a:bodyPr>
          <a:lstStyle/>
          <a:p>
            <a:r>
              <a:rPr lang="en-GB" dirty="0"/>
              <a:t>With this we have completed root and left parts of node A. </a:t>
            </a:r>
          </a:p>
          <a:p>
            <a:endParaRPr lang="en-GB" dirty="0"/>
          </a:p>
          <a:p>
            <a:r>
              <a:rPr lang="en-GB" dirty="0"/>
              <a:t>So we go for A's right child 'C' which is a root node for G and H. </a:t>
            </a:r>
          </a:p>
          <a:p>
            <a:endParaRPr lang="en-GB" dirty="0"/>
          </a:p>
          <a:p>
            <a:r>
              <a:rPr lang="en-GB" dirty="0"/>
              <a:t>After visiting C, we go for its left child 'G' which is a root for node K. </a:t>
            </a:r>
          </a:p>
          <a:p>
            <a:endParaRPr lang="en-GB" dirty="0"/>
          </a:p>
          <a:p>
            <a:r>
              <a:rPr lang="en-GB" dirty="0"/>
              <a:t>So next we visit left of G, but it does not have left child so we go for G's right child 'K’. </a:t>
            </a:r>
          </a:p>
          <a:p>
            <a:endParaRPr lang="en-GB" dirty="0"/>
          </a:p>
          <a:p>
            <a:r>
              <a:rPr lang="en-GB" dirty="0"/>
              <a:t>With this, we have completed node C's root and left parts. </a:t>
            </a:r>
          </a:p>
          <a:p>
            <a:endParaRPr lang="en-GB" dirty="0"/>
          </a:p>
          <a:p>
            <a:r>
              <a:rPr lang="en-GB" dirty="0"/>
              <a:t>Next visit C's right child 'H' which is the rightmost child in the tree. So we stop the process.</a:t>
            </a:r>
          </a:p>
        </p:txBody>
      </p:sp>
    </p:spTree>
    <p:extLst>
      <p:ext uri="{BB962C8B-B14F-4D97-AF65-F5344CB8AC3E}">
        <p14:creationId xmlns:p14="http://schemas.microsoft.com/office/powerpoint/2010/main" val="2673267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A701-F73E-A1E8-C6C7-02318DFC546A}"/>
              </a:ext>
            </a:extLst>
          </p:cNvPr>
          <p:cNvSpPr>
            <a:spLocks noGrp="1"/>
          </p:cNvSpPr>
          <p:nvPr>
            <p:ph type="title"/>
          </p:nvPr>
        </p:nvSpPr>
        <p:spPr/>
        <p:txBody>
          <a:bodyPr/>
          <a:lstStyle/>
          <a:p>
            <a:r>
              <a:rPr lang="en-GB" dirty="0"/>
              <a:t>Post Order Traversal (Left Child – Right Child – Root)</a:t>
            </a:r>
          </a:p>
        </p:txBody>
      </p:sp>
      <p:sp>
        <p:nvSpPr>
          <p:cNvPr id="3" name="Content Placeholder 2">
            <a:extLst>
              <a:ext uri="{FF2B5EF4-FFF2-40B4-BE49-F238E27FC236}">
                <a16:creationId xmlns:a16="http://schemas.microsoft.com/office/drawing/2014/main" id="{80A0105E-B2F7-65C9-806F-590ABE6DAF8F}"/>
              </a:ext>
            </a:extLst>
          </p:cNvPr>
          <p:cNvSpPr>
            <a:spLocks noGrp="1"/>
          </p:cNvSpPr>
          <p:nvPr>
            <p:ph idx="1"/>
          </p:nvPr>
        </p:nvSpPr>
        <p:spPr/>
        <p:txBody>
          <a:bodyPr/>
          <a:lstStyle/>
          <a:p>
            <a:r>
              <a:rPr lang="en-GB" dirty="0"/>
              <a:t>In Post-Order traversal, the root node is visited after left child and right child. </a:t>
            </a:r>
          </a:p>
          <a:p>
            <a:endParaRPr lang="en-GB" dirty="0"/>
          </a:p>
          <a:p>
            <a:r>
              <a:rPr lang="en-GB" dirty="0"/>
              <a:t>In this traversal, left child node is visited first, then its right child and then its root node. This is recursively performed until the right most node is visited.</a:t>
            </a:r>
          </a:p>
        </p:txBody>
      </p:sp>
    </p:spTree>
    <p:extLst>
      <p:ext uri="{BB962C8B-B14F-4D97-AF65-F5344CB8AC3E}">
        <p14:creationId xmlns:p14="http://schemas.microsoft.com/office/powerpoint/2010/main" val="597392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556A-98DE-575F-4428-C3D64BA0208F}"/>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F74EA1C-A999-F435-6A98-61DD1360F0D1}"/>
              </a:ext>
            </a:extLst>
          </p:cNvPr>
          <p:cNvSpPr>
            <a:spLocks noGrp="1"/>
          </p:cNvSpPr>
          <p:nvPr>
            <p:ph idx="1"/>
          </p:nvPr>
        </p:nvSpPr>
        <p:spPr/>
        <p:txBody>
          <a:bodyPr/>
          <a:lstStyle/>
          <a:p>
            <a:r>
              <a:rPr lang="en-GB" dirty="0"/>
              <a:t>Post-Order Traversal for above example binary tree is</a:t>
            </a:r>
          </a:p>
          <a:p>
            <a:pPr marL="0" indent="0">
              <a:buNone/>
            </a:pPr>
            <a:endParaRPr lang="en-GB" dirty="0"/>
          </a:p>
          <a:p>
            <a:pPr marL="0" indent="0">
              <a:buNone/>
            </a:pPr>
            <a:r>
              <a:rPr lang="en-GB" dirty="0"/>
              <a:t>			I - J - D - F - B - K - G - H - C - A</a:t>
            </a:r>
          </a:p>
        </p:txBody>
      </p:sp>
    </p:spTree>
    <p:extLst>
      <p:ext uri="{BB962C8B-B14F-4D97-AF65-F5344CB8AC3E}">
        <p14:creationId xmlns:p14="http://schemas.microsoft.com/office/powerpoint/2010/main" val="3188303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3FF1-7342-C478-59F6-E0E9D3A5C01E}"/>
              </a:ext>
            </a:extLst>
          </p:cNvPr>
          <p:cNvSpPr>
            <a:spLocks noGrp="1"/>
          </p:cNvSpPr>
          <p:nvPr>
            <p:ph type="title"/>
          </p:nvPr>
        </p:nvSpPr>
        <p:spPr/>
        <p:txBody>
          <a:bodyPr/>
          <a:lstStyle/>
          <a:p>
            <a:r>
              <a:rPr lang="en-GB" dirty="0"/>
              <a:t>Binary Tree Construction</a:t>
            </a:r>
          </a:p>
        </p:txBody>
      </p:sp>
      <p:sp>
        <p:nvSpPr>
          <p:cNvPr id="3" name="Content Placeholder 2">
            <a:extLst>
              <a:ext uri="{FF2B5EF4-FFF2-40B4-BE49-F238E27FC236}">
                <a16:creationId xmlns:a16="http://schemas.microsoft.com/office/drawing/2014/main" id="{B73996CD-90F2-1DFC-6C40-B675ED2A2708}"/>
              </a:ext>
            </a:extLst>
          </p:cNvPr>
          <p:cNvSpPr>
            <a:spLocks noGrp="1"/>
          </p:cNvSpPr>
          <p:nvPr>
            <p:ph idx="1"/>
          </p:nvPr>
        </p:nvSpPr>
        <p:spPr/>
        <p:txBody>
          <a:bodyPr/>
          <a:lstStyle/>
          <a:p>
            <a:r>
              <a:rPr lang="en-GB" dirty="0"/>
              <a:t>Let us consider the below traversals:</a:t>
            </a:r>
          </a:p>
          <a:p>
            <a:endParaRPr lang="en-GB" dirty="0"/>
          </a:p>
          <a:p>
            <a:pPr marL="0" indent="0">
              <a:buNone/>
            </a:pPr>
            <a:r>
              <a:rPr lang="en-GB" dirty="0" err="1"/>
              <a:t>Inorder</a:t>
            </a:r>
            <a:r>
              <a:rPr lang="en-GB" dirty="0"/>
              <a:t> sequence: D B E A F C </a:t>
            </a:r>
          </a:p>
          <a:p>
            <a:pPr marL="0" indent="0">
              <a:buNone/>
            </a:pPr>
            <a:r>
              <a:rPr lang="en-GB" dirty="0" err="1"/>
              <a:t>Preorder</a:t>
            </a:r>
            <a:r>
              <a:rPr lang="en-GB" dirty="0"/>
              <a:t> sequence: A B D E C F</a:t>
            </a:r>
          </a:p>
        </p:txBody>
      </p:sp>
    </p:spTree>
    <p:extLst>
      <p:ext uri="{BB962C8B-B14F-4D97-AF65-F5344CB8AC3E}">
        <p14:creationId xmlns:p14="http://schemas.microsoft.com/office/powerpoint/2010/main" val="187260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5C66-2E01-317C-9C9E-A942EF7BA13B}"/>
              </a:ext>
            </a:extLst>
          </p:cNvPr>
          <p:cNvSpPr>
            <a:spLocks noGrp="1"/>
          </p:cNvSpPr>
          <p:nvPr>
            <p:ph type="title"/>
          </p:nvPr>
        </p:nvSpPr>
        <p:spPr/>
        <p:txBody>
          <a:bodyPr/>
          <a:lstStyle/>
          <a:p>
            <a:r>
              <a:rPr lang="en-GB" dirty="0"/>
              <a:t>Edge</a:t>
            </a:r>
          </a:p>
        </p:txBody>
      </p:sp>
      <p:sp>
        <p:nvSpPr>
          <p:cNvPr id="3" name="Content Placeholder 2">
            <a:extLst>
              <a:ext uri="{FF2B5EF4-FFF2-40B4-BE49-F238E27FC236}">
                <a16:creationId xmlns:a16="http://schemas.microsoft.com/office/drawing/2014/main" id="{35BEA8C8-7A47-DCF4-568C-68B497ED686C}"/>
              </a:ext>
            </a:extLst>
          </p:cNvPr>
          <p:cNvSpPr>
            <a:spLocks noGrp="1"/>
          </p:cNvSpPr>
          <p:nvPr>
            <p:ph idx="1"/>
          </p:nvPr>
        </p:nvSpPr>
        <p:spPr/>
        <p:txBody>
          <a:bodyPr/>
          <a:lstStyle/>
          <a:p>
            <a:r>
              <a:rPr lang="en-GB" dirty="0"/>
              <a:t>In a tree data structure, the connecting link between any two nodes is called as EDGE. </a:t>
            </a:r>
          </a:p>
          <a:p>
            <a:endParaRPr lang="en-GB" dirty="0"/>
          </a:p>
          <a:p>
            <a:r>
              <a:rPr lang="en-GB" dirty="0"/>
              <a:t>In a tree with 'N' number of nodes there will be a maximum of 'N-1' number of edges.</a:t>
            </a:r>
          </a:p>
        </p:txBody>
      </p:sp>
    </p:spTree>
    <p:extLst>
      <p:ext uri="{BB962C8B-B14F-4D97-AF65-F5344CB8AC3E}">
        <p14:creationId xmlns:p14="http://schemas.microsoft.com/office/powerpoint/2010/main" val="973193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BC91-CB2D-CFFF-778D-68D09D124548}"/>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F684D554-1128-3761-AF88-4A307E87129E}"/>
              </a:ext>
            </a:extLst>
          </p:cNvPr>
          <p:cNvSpPr>
            <a:spLocks noGrp="1"/>
          </p:cNvSpPr>
          <p:nvPr>
            <p:ph idx="1"/>
          </p:nvPr>
        </p:nvSpPr>
        <p:spPr>
          <a:xfrm>
            <a:off x="838200" y="1825624"/>
            <a:ext cx="10515600" cy="5032375"/>
          </a:xfrm>
        </p:spPr>
        <p:txBody>
          <a:bodyPr>
            <a:normAutofit/>
          </a:bodyPr>
          <a:lstStyle/>
          <a:p>
            <a:pPr marL="514350" indent="-514350">
              <a:buAutoNum type="arabicPeriod"/>
            </a:pPr>
            <a:r>
              <a:rPr lang="en-GB" dirty="0"/>
              <a:t>Pick an element from </a:t>
            </a:r>
            <a:r>
              <a:rPr lang="en-GB" dirty="0" err="1"/>
              <a:t>Preorder</a:t>
            </a:r>
            <a:r>
              <a:rPr lang="en-GB" dirty="0"/>
              <a:t>. Increment a </a:t>
            </a:r>
            <a:r>
              <a:rPr lang="en-GB" dirty="0" err="1"/>
              <a:t>Preorder</a:t>
            </a:r>
            <a:r>
              <a:rPr lang="en-GB" dirty="0"/>
              <a:t> Index Variable (</a:t>
            </a:r>
            <a:r>
              <a:rPr lang="en-GB" dirty="0" err="1"/>
              <a:t>preIndex</a:t>
            </a:r>
            <a:r>
              <a:rPr lang="en-GB" dirty="0"/>
              <a:t> in below code) to pick the next element in the next recursive call. </a:t>
            </a:r>
          </a:p>
          <a:p>
            <a:pPr marL="514350" indent="-514350">
              <a:buAutoNum type="arabicPeriod"/>
            </a:pPr>
            <a:r>
              <a:rPr lang="en-GB" dirty="0"/>
              <a:t>Create a new tree node </a:t>
            </a:r>
            <a:r>
              <a:rPr lang="en-GB" dirty="0" err="1"/>
              <a:t>tNode</a:t>
            </a:r>
            <a:r>
              <a:rPr lang="en-GB" dirty="0"/>
              <a:t> with the data as the picked element. </a:t>
            </a:r>
          </a:p>
          <a:p>
            <a:pPr marL="514350" indent="-514350">
              <a:buAutoNum type="arabicPeriod"/>
            </a:pPr>
            <a:r>
              <a:rPr lang="en-GB" dirty="0"/>
              <a:t>Find the picked element’s index in </a:t>
            </a:r>
            <a:r>
              <a:rPr lang="en-GB" dirty="0" err="1"/>
              <a:t>Inorder</a:t>
            </a:r>
            <a:r>
              <a:rPr lang="en-GB" dirty="0"/>
              <a:t>. Let the index be </a:t>
            </a:r>
            <a:r>
              <a:rPr lang="en-GB" dirty="0" err="1"/>
              <a:t>inIndex</a:t>
            </a:r>
            <a:r>
              <a:rPr lang="en-GB" dirty="0"/>
              <a:t>. </a:t>
            </a:r>
          </a:p>
          <a:p>
            <a:pPr marL="514350" indent="-514350">
              <a:buAutoNum type="arabicPeriod"/>
            </a:pPr>
            <a:r>
              <a:rPr lang="en-GB" dirty="0"/>
              <a:t>Call </a:t>
            </a:r>
            <a:r>
              <a:rPr lang="en-GB" dirty="0" err="1"/>
              <a:t>buildTree</a:t>
            </a:r>
            <a:r>
              <a:rPr lang="en-GB" dirty="0"/>
              <a:t> for elements before </a:t>
            </a:r>
            <a:r>
              <a:rPr lang="en-GB" dirty="0" err="1"/>
              <a:t>inIndex</a:t>
            </a:r>
            <a:r>
              <a:rPr lang="en-GB" dirty="0"/>
              <a:t> and make the built tree as a left subtree of </a:t>
            </a:r>
            <a:r>
              <a:rPr lang="en-GB" dirty="0" err="1"/>
              <a:t>tNode</a:t>
            </a:r>
            <a:r>
              <a:rPr lang="en-GB" dirty="0"/>
              <a:t>. </a:t>
            </a:r>
          </a:p>
          <a:p>
            <a:pPr marL="514350" indent="-514350">
              <a:buAutoNum type="arabicPeriod"/>
            </a:pPr>
            <a:r>
              <a:rPr lang="en-GB" dirty="0"/>
              <a:t>Call </a:t>
            </a:r>
            <a:r>
              <a:rPr lang="en-GB" dirty="0" err="1"/>
              <a:t>buildTree</a:t>
            </a:r>
            <a:r>
              <a:rPr lang="en-GB" dirty="0"/>
              <a:t> for elements after </a:t>
            </a:r>
            <a:r>
              <a:rPr lang="en-GB" dirty="0" err="1"/>
              <a:t>inIndex</a:t>
            </a:r>
            <a:r>
              <a:rPr lang="en-GB" dirty="0"/>
              <a:t> and make the built tree as a right subtree of </a:t>
            </a:r>
            <a:r>
              <a:rPr lang="en-GB" dirty="0" err="1"/>
              <a:t>tNode</a:t>
            </a:r>
            <a:r>
              <a:rPr lang="en-GB" dirty="0"/>
              <a:t>. </a:t>
            </a:r>
          </a:p>
          <a:p>
            <a:pPr marL="514350" indent="-514350">
              <a:buAutoNum type="arabicPeriod"/>
            </a:pPr>
            <a:r>
              <a:rPr lang="en-GB" dirty="0"/>
              <a:t>return </a:t>
            </a:r>
            <a:r>
              <a:rPr lang="en-GB" dirty="0" err="1"/>
              <a:t>tNode</a:t>
            </a:r>
            <a:r>
              <a:rPr lang="en-GB" dirty="0"/>
              <a:t>.</a:t>
            </a:r>
          </a:p>
        </p:txBody>
      </p:sp>
    </p:spTree>
    <p:extLst>
      <p:ext uri="{BB962C8B-B14F-4D97-AF65-F5344CB8AC3E}">
        <p14:creationId xmlns:p14="http://schemas.microsoft.com/office/powerpoint/2010/main" val="3311250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0FC7-9B62-AF36-4B6B-92C3FA4A998E}"/>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697A87AF-5DE6-91A4-289F-0063167826B6}"/>
              </a:ext>
            </a:extLst>
          </p:cNvPr>
          <p:cNvSpPr>
            <a:spLocks noGrp="1"/>
          </p:cNvSpPr>
          <p:nvPr>
            <p:ph idx="1"/>
          </p:nvPr>
        </p:nvSpPr>
        <p:spPr>
          <a:xfrm>
            <a:off x="838200" y="1825625"/>
            <a:ext cx="5257800" cy="4351338"/>
          </a:xfrm>
        </p:spPr>
        <p:txBody>
          <a:bodyPr/>
          <a:lstStyle/>
          <a:p>
            <a:pPr marL="0" indent="0">
              <a:buNone/>
            </a:pPr>
            <a:r>
              <a:rPr lang="pt-BR" dirty="0"/>
              <a:t>	      A</a:t>
            </a:r>
          </a:p>
          <a:p>
            <a:pPr marL="0" indent="0">
              <a:buNone/>
            </a:pPr>
            <a:r>
              <a:rPr lang="pt-BR" dirty="0"/>
              <a:t>               /   \</a:t>
            </a:r>
          </a:p>
          <a:p>
            <a:pPr marL="0" indent="0">
              <a:buNone/>
            </a:pPr>
            <a:r>
              <a:rPr lang="pt-BR" dirty="0"/>
              <a:t>             /       \</a:t>
            </a:r>
          </a:p>
          <a:p>
            <a:pPr marL="0" indent="0">
              <a:buNone/>
            </a:pPr>
            <a:r>
              <a:rPr lang="pt-BR" dirty="0"/>
              <a:t>       D B E     F C</a:t>
            </a:r>
          </a:p>
          <a:p>
            <a:pPr marL="0" indent="0">
              <a:buNone/>
            </a:pPr>
            <a:endParaRPr lang="pt-BR" dirty="0"/>
          </a:p>
          <a:p>
            <a:pPr marL="0" indent="0">
              <a:buNone/>
            </a:pPr>
            <a:endParaRPr lang="en-GB" dirty="0"/>
          </a:p>
        </p:txBody>
      </p:sp>
      <p:sp>
        <p:nvSpPr>
          <p:cNvPr id="7" name="Content Placeholder 2">
            <a:extLst>
              <a:ext uri="{FF2B5EF4-FFF2-40B4-BE49-F238E27FC236}">
                <a16:creationId xmlns:a16="http://schemas.microsoft.com/office/drawing/2014/main" id="{FB12DA02-7B47-2E8C-467F-AAB5B8A49855}"/>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 		A</a:t>
            </a:r>
          </a:p>
          <a:p>
            <a:pPr marL="0" indent="0">
              <a:buFont typeface="Arial" panose="020B0604020202020204" pitchFamily="34" charset="0"/>
              <a:buNone/>
            </a:pPr>
            <a:r>
              <a:rPr lang="pt-BR" dirty="0"/>
              <a:t>       	         /   \</a:t>
            </a:r>
          </a:p>
          <a:p>
            <a:pPr marL="0" indent="0">
              <a:buFont typeface="Arial" panose="020B0604020202020204" pitchFamily="34" charset="0"/>
              <a:buNone/>
            </a:pPr>
            <a:r>
              <a:rPr lang="pt-BR" dirty="0"/>
              <a:t>                  /       \</a:t>
            </a:r>
          </a:p>
          <a:p>
            <a:pPr marL="0" indent="0">
              <a:buFont typeface="Arial" panose="020B0604020202020204" pitchFamily="34" charset="0"/>
              <a:buNone/>
            </a:pPr>
            <a:r>
              <a:rPr lang="pt-BR" dirty="0"/>
              <a:t>                B         C</a:t>
            </a:r>
          </a:p>
          <a:p>
            <a:pPr marL="0" indent="0">
              <a:buFont typeface="Arial" panose="020B0604020202020204" pitchFamily="34" charset="0"/>
              <a:buNone/>
            </a:pPr>
            <a:r>
              <a:rPr lang="pt-BR" dirty="0"/>
              <a:t>               / \        /</a:t>
            </a:r>
          </a:p>
          <a:p>
            <a:pPr marL="0" indent="0">
              <a:buFont typeface="Arial" panose="020B0604020202020204" pitchFamily="34" charset="0"/>
              <a:buNone/>
            </a:pPr>
            <a:r>
              <a:rPr lang="pt-BR" dirty="0"/>
              <a:t>             /     \    /</a:t>
            </a:r>
          </a:p>
          <a:p>
            <a:pPr marL="0" indent="0">
              <a:buFont typeface="Arial" panose="020B0604020202020204" pitchFamily="34" charset="0"/>
              <a:buNone/>
            </a:pPr>
            <a:r>
              <a:rPr lang="pt-BR" dirty="0"/>
              <a:t>           D       E  F</a:t>
            </a:r>
          </a:p>
          <a:p>
            <a:pPr marL="0" indent="0">
              <a:buFont typeface="Arial" panose="020B0604020202020204" pitchFamily="34" charset="0"/>
              <a:buNone/>
            </a:pPr>
            <a:endParaRPr lang="en-GB" dirty="0"/>
          </a:p>
        </p:txBody>
      </p:sp>
      <p:sp>
        <p:nvSpPr>
          <p:cNvPr id="9" name="Arrow: Right 8">
            <a:extLst>
              <a:ext uri="{FF2B5EF4-FFF2-40B4-BE49-F238E27FC236}">
                <a16:creationId xmlns:a16="http://schemas.microsoft.com/office/drawing/2014/main" id="{DA0A76AF-7C50-507B-98EB-EB2DAB26814B}"/>
              </a:ext>
            </a:extLst>
          </p:cNvPr>
          <p:cNvSpPr/>
          <p:nvPr/>
        </p:nvSpPr>
        <p:spPr>
          <a:xfrm>
            <a:off x="4375230" y="3113590"/>
            <a:ext cx="1562583" cy="3154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0677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ABBF-CA27-532F-6AA0-D34EAA2AD406}"/>
              </a:ext>
            </a:extLst>
          </p:cNvPr>
          <p:cNvSpPr>
            <a:spLocks noGrp="1"/>
          </p:cNvSpPr>
          <p:nvPr>
            <p:ph type="title"/>
          </p:nvPr>
        </p:nvSpPr>
        <p:spPr/>
        <p:txBody>
          <a:bodyPr/>
          <a:lstStyle/>
          <a:p>
            <a:r>
              <a:rPr lang="en-GB" dirty="0"/>
              <a:t>Binary Search Tree (BST)</a:t>
            </a:r>
          </a:p>
        </p:txBody>
      </p:sp>
      <p:sp>
        <p:nvSpPr>
          <p:cNvPr id="3" name="Content Placeholder 2">
            <a:extLst>
              <a:ext uri="{FF2B5EF4-FFF2-40B4-BE49-F238E27FC236}">
                <a16:creationId xmlns:a16="http://schemas.microsoft.com/office/drawing/2014/main" id="{285E6A02-B480-91BF-1CA5-201B78BE1CF4}"/>
              </a:ext>
            </a:extLst>
          </p:cNvPr>
          <p:cNvSpPr>
            <a:spLocks noGrp="1"/>
          </p:cNvSpPr>
          <p:nvPr>
            <p:ph idx="1"/>
          </p:nvPr>
        </p:nvSpPr>
        <p:spPr/>
        <p:txBody>
          <a:bodyPr/>
          <a:lstStyle/>
          <a:p>
            <a:r>
              <a:rPr lang="en-GB" i="0" dirty="0">
                <a:solidFill>
                  <a:srgbClr val="333333"/>
                </a:solidFill>
                <a:effectLst/>
                <a:latin typeface="Open Sans" panose="020B0606030504020204" pitchFamily="34" charset="0"/>
              </a:rPr>
              <a:t>Definition:</a:t>
            </a:r>
            <a:r>
              <a:rPr lang="en-GB" b="1" i="0" dirty="0">
                <a:solidFill>
                  <a:srgbClr val="333333"/>
                </a:solidFill>
                <a:effectLst/>
                <a:latin typeface="Open Sans" panose="020B0606030504020204" pitchFamily="34" charset="0"/>
              </a:rPr>
              <a:t> Binary Search Tree is a binary tree in which every node contains only smaller values in its left subtree and only larger values in its right subtree.</a:t>
            </a:r>
            <a:endParaRPr lang="en-GB" dirty="0"/>
          </a:p>
        </p:txBody>
      </p:sp>
    </p:spTree>
    <p:extLst>
      <p:ext uri="{BB962C8B-B14F-4D97-AF65-F5344CB8AC3E}">
        <p14:creationId xmlns:p14="http://schemas.microsoft.com/office/powerpoint/2010/main" val="2790380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2709-7981-D363-C9DC-AD0841F01CF9}"/>
              </a:ext>
            </a:extLst>
          </p:cNvPr>
          <p:cNvSpPr>
            <a:spLocks noGrp="1"/>
          </p:cNvSpPr>
          <p:nvPr>
            <p:ph type="title"/>
          </p:nvPr>
        </p:nvSpPr>
        <p:spPr/>
        <p:txBody>
          <a:bodyPr/>
          <a:lstStyle/>
          <a:p>
            <a:r>
              <a:rPr lang="en-GB" dirty="0"/>
              <a:t>Example</a:t>
            </a:r>
          </a:p>
        </p:txBody>
      </p:sp>
      <p:pic>
        <p:nvPicPr>
          <p:cNvPr id="25602" name="Picture 2" descr="Binary Search Tree Example">
            <a:extLst>
              <a:ext uri="{FF2B5EF4-FFF2-40B4-BE49-F238E27FC236}">
                <a16:creationId xmlns:a16="http://schemas.microsoft.com/office/drawing/2014/main" id="{003FBEFC-93B7-D627-D88B-2FE459C13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0"/>
            <a:ext cx="1143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613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46A7-E707-B21D-91C7-23CA987822B0}"/>
              </a:ext>
            </a:extLst>
          </p:cNvPr>
          <p:cNvSpPr>
            <a:spLocks noGrp="1"/>
          </p:cNvSpPr>
          <p:nvPr>
            <p:ph type="title"/>
          </p:nvPr>
        </p:nvSpPr>
        <p:spPr/>
        <p:txBody>
          <a:bodyPr/>
          <a:lstStyle/>
          <a:p>
            <a:r>
              <a:rPr lang="en-GB" dirty="0"/>
              <a:t>Operations</a:t>
            </a:r>
          </a:p>
        </p:txBody>
      </p:sp>
      <p:sp>
        <p:nvSpPr>
          <p:cNvPr id="3" name="Content Placeholder 2">
            <a:extLst>
              <a:ext uri="{FF2B5EF4-FFF2-40B4-BE49-F238E27FC236}">
                <a16:creationId xmlns:a16="http://schemas.microsoft.com/office/drawing/2014/main" id="{72FA79FA-A867-A3D9-9585-432C9893BDCA}"/>
              </a:ext>
            </a:extLst>
          </p:cNvPr>
          <p:cNvSpPr>
            <a:spLocks noGrp="1"/>
          </p:cNvSpPr>
          <p:nvPr>
            <p:ph idx="1"/>
          </p:nvPr>
        </p:nvSpPr>
        <p:spPr/>
        <p:txBody>
          <a:bodyPr/>
          <a:lstStyle/>
          <a:p>
            <a:r>
              <a:rPr lang="en-GB" dirty="0"/>
              <a:t>Search</a:t>
            </a:r>
          </a:p>
          <a:p>
            <a:r>
              <a:rPr lang="en-GB" dirty="0"/>
              <a:t>Insertion</a:t>
            </a:r>
          </a:p>
          <a:p>
            <a:r>
              <a:rPr lang="en-GB" dirty="0"/>
              <a:t>Deletion</a:t>
            </a:r>
          </a:p>
        </p:txBody>
      </p:sp>
    </p:spTree>
    <p:extLst>
      <p:ext uri="{BB962C8B-B14F-4D97-AF65-F5344CB8AC3E}">
        <p14:creationId xmlns:p14="http://schemas.microsoft.com/office/powerpoint/2010/main" val="3121018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45EC-8D0F-2057-3B89-6DAE676B16FA}"/>
              </a:ext>
            </a:extLst>
          </p:cNvPr>
          <p:cNvSpPr>
            <a:spLocks noGrp="1"/>
          </p:cNvSpPr>
          <p:nvPr>
            <p:ph type="title"/>
          </p:nvPr>
        </p:nvSpPr>
        <p:spPr/>
        <p:txBody>
          <a:bodyPr/>
          <a:lstStyle/>
          <a:p>
            <a:r>
              <a:rPr lang="en-GB" dirty="0"/>
              <a:t>Search Operation</a:t>
            </a:r>
          </a:p>
        </p:txBody>
      </p:sp>
      <p:sp>
        <p:nvSpPr>
          <p:cNvPr id="3" name="Content Placeholder 2">
            <a:extLst>
              <a:ext uri="{FF2B5EF4-FFF2-40B4-BE49-F238E27FC236}">
                <a16:creationId xmlns:a16="http://schemas.microsoft.com/office/drawing/2014/main" id="{BD33DBC1-F587-013D-EA57-7A57B714C5D9}"/>
              </a:ext>
            </a:extLst>
          </p:cNvPr>
          <p:cNvSpPr>
            <a:spLocks noGrp="1"/>
          </p:cNvSpPr>
          <p:nvPr>
            <p:ph idx="1"/>
          </p:nvPr>
        </p:nvSpPr>
        <p:spPr>
          <a:xfrm>
            <a:off x="838200" y="1825624"/>
            <a:ext cx="10515600" cy="5032375"/>
          </a:xfrm>
        </p:spPr>
        <p:txBody>
          <a:bodyPr>
            <a:normAutofit fontScale="70000" lnSpcReduction="20000"/>
          </a:bodyPr>
          <a:lstStyle/>
          <a:p>
            <a:pPr algn="just">
              <a:buFont typeface="Arial" panose="020B0604020202020204" pitchFamily="34" charset="0"/>
              <a:buChar char="•"/>
            </a:pPr>
            <a:r>
              <a:rPr lang="en-GB" b="1" i="0" dirty="0">
                <a:solidFill>
                  <a:srgbClr val="162F59"/>
                </a:solidFill>
                <a:effectLst/>
                <a:latin typeface="Open Sans" panose="020B0606030504020204" pitchFamily="34" charset="0"/>
              </a:rPr>
              <a:t>Step 1 - </a:t>
            </a:r>
            <a:r>
              <a:rPr lang="en-GB" b="0" i="0" dirty="0">
                <a:solidFill>
                  <a:srgbClr val="333333"/>
                </a:solidFill>
                <a:effectLst/>
                <a:latin typeface="Open Sans" panose="020B0606030504020204" pitchFamily="34" charset="0"/>
              </a:rPr>
              <a:t>Read the search element from the user.</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2 - </a:t>
            </a:r>
            <a:r>
              <a:rPr lang="en-GB" b="0" i="0" dirty="0">
                <a:solidFill>
                  <a:srgbClr val="333333"/>
                </a:solidFill>
                <a:effectLst/>
                <a:latin typeface="Open Sans" panose="020B0606030504020204" pitchFamily="34" charset="0"/>
              </a:rPr>
              <a:t>Compare the search element with the value of root node in the tree.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3 - </a:t>
            </a:r>
            <a:r>
              <a:rPr lang="en-GB" b="0" i="0" dirty="0">
                <a:solidFill>
                  <a:srgbClr val="333333"/>
                </a:solidFill>
                <a:effectLst/>
                <a:latin typeface="Open Sans" panose="020B0606030504020204" pitchFamily="34" charset="0"/>
              </a:rPr>
              <a:t>If both are matched, then display "Given node is found!!!" and terminate the function</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4 - </a:t>
            </a:r>
            <a:r>
              <a:rPr lang="en-GB" b="0" i="0" dirty="0">
                <a:solidFill>
                  <a:srgbClr val="333333"/>
                </a:solidFill>
                <a:effectLst/>
                <a:latin typeface="Open Sans" panose="020B0606030504020204" pitchFamily="34" charset="0"/>
              </a:rPr>
              <a:t>If both are not matched, then check whether search element is smaller or larger than that node value.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5 - </a:t>
            </a:r>
            <a:r>
              <a:rPr lang="en-GB" b="0" i="0" dirty="0">
                <a:solidFill>
                  <a:srgbClr val="333333"/>
                </a:solidFill>
                <a:effectLst/>
                <a:latin typeface="Open Sans" panose="020B0606030504020204" pitchFamily="34" charset="0"/>
              </a:rPr>
              <a:t>If search element is smaller, then continue the search process in left subtree.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6- </a:t>
            </a:r>
            <a:r>
              <a:rPr lang="en-GB" b="0" i="0" dirty="0">
                <a:solidFill>
                  <a:srgbClr val="333333"/>
                </a:solidFill>
                <a:effectLst/>
                <a:latin typeface="Open Sans" panose="020B0606030504020204" pitchFamily="34" charset="0"/>
              </a:rPr>
              <a:t>If search element is larger, then continue the search process in right subtree.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7 - </a:t>
            </a:r>
            <a:r>
              <a:rPr lang="en-GB" b="0" i="0" dirty="0">
                <a:solidFill>
                  <a:srgbClr val="333333"/>
                </a:solidFill>
                <a:effectLst/>
                <a:latin typeface="Open Sans" panose="020B0606030504020204" pitchFamily="34" charset="0"/>
              </a:rPr>
              <a:t>Repeat the same until we find the exact element or until the search element is compared with the leaf node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8 - </a:t>
            </a:r>
            <a:r>
              <a:rPr lang="en-GB" b="0" i="0" dirty="0">
                <a:solidFill>
                  <a:srgbClr val="333333"/>
                </a:solidFill>
                <a:effectLst/>
                <a:latin typeface="Open Sans" panose="020B0606030504020204" pitchFamily="34" charset="0"/>
              </a:rPr>
              <a:t>If we reach to the node having the value equal to the search value then display "Element is found" and terminate the function.</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9 - </a:t>
            </a:r>
            <a:r>
              <a:rPr lang="en-GB" b="0" i="0" dirty="0">
                <a:solidFill>
                  <a:srgbClr val="333333"/>
                </a:solidFill>
                <a:effectLst/>
                <a:latin typeface="Open Sans" panose="020B0606030504020204" pitchFamily="34" charset="0"/>
              </a:rPr>
              <a:t>If we reach to the leaf node and if it is also not matched with the search element, then display "Element is not found" and terminate the function.</a:t>
            </a:r>
          </a:p>
        </p:txBody>
      </p:sp>
    </p:spTree>
    <p:extLst>
      <p:ext uri="{BB962C8B-B14F-4D97-AF65-F5344CB8AC3E}">
        <p14:creationId xmlns:p14="http://schemas.microsoft.com/office/powerpoint/2010/main" val="31607652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45A2-BAD1-ADB7-B388-61741E22B5C1}"/>
              </a:ext>
            </a:extLst>
          </p:cNvPr>
          <p:cNvSpPr>
            <a:spLocks noGrp="1"/>
          </p:cNvSpPr>
          <p:nvPr>
            <p:ph type="title"/>
          </p:nvPr>
        </p:nvSpPr>
        <p:spPr/>
        <p:txBody>
          <a:bodyPr/>
          <a:lstStyle/>
          <a:p>
            <a:r>
              <a:rPr lang="en-GB" dirty="0"/>
              <a:t>Insertion Operation</a:t>
            </a:r>
          </a:p>
        </p:txBody>
      </p:sp>
      <p:sp>
        <p:nvSpPr>
          <p:cNvPr id="3" name="Content Placeholder 2">
            <a:extLst>
              <a:ext uri="{FF2B5EF4-FFF2-40B4-BE49-F238E27FC236}">
                <a16:creationId xmlns:a16="http://schemas.microsoft.com/office/drawing/2014/main" id="{3E4320F9-0189-5E08-37D2-7836ECF8EC50}"/>
              </a:ext>
            </a:extLst>
          </p:cNvPr>
          <p:cNvSpPr>
            <a:spLocks noGrp="1"/>
          </p:cNvSpPr>
          <p:nvPr>
            <p:ph idx="1"/>
          </p:nvPr>
        </p:nvSpPr>
        <p:spPr>
          <a:xfrm>
            <a:off x="838200" y="1825624"/>
            <a:ext cx="10515600" cy="4667251"/>
          </a:xfrm>
        </p:spPr>
        <p:txBody>
          <a:bodyPr>
            <a:normAutofit fontScale="85000" lnSpcReduction="20000"/>
          </a:bodyPr>
          <a:lstStyle/>
          <a:p>
            <a:pPr algn="just">
              <a:buFont typeface="Arial" panose="020B0604020202020204" pitchFamily="34" charset="0"/>
              <a:buChar char="•"/>
            </a:pPr>
            <a:r>
              <a:rPr lang="en-GB" b="1" i="0" dirty="0">
                <a:solidFill>
                  <a:srgbClr val="162F59"/>
                </a:solidFill>
                <a:effectLst/>
                <a:latin typeface="Open Sans" panose="020B0606030504020204" pitchFamily="34" charset="0"/>
              </a:rPr>
              <a:t>Step 1 - </a:t>
            </a:r>
            <a:r>
              <a:rPr lang="en-GB" b="0" i="0" dirty="0">
                <a:solidFill>
                  <a:srgbClr val="333333"/>
                </a:solidFill>
                <a:effectLst/>
                <a:latin typeface="Open Sans" panose="020B0606030504020204" pitchFamily="34" charset="0"/>
              </a:rPr>
              <a:t>Create a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with given value and set its </a:t>
            </a:r>
            <a:r>
              <a:rPr lang="en-GB" b="1" i="0" dirty="0">
                <a:solidFill>
                  <a:srgbClr val="333333"/>
                </a:solidFill>
                <a:effectLst/>
                <a:latin typeface="Open Sans" panose="020B0606030504020204" pitchFamily="34" charset="0"/>
              </a:rPr>
              <a:t>left</a:t>
            </a:r>
            <a:r>
              <a:rPr lang="en-GB" b="0" i="0" dirty="0">
                <a:solidFill>
                  <a:srgbClr val="333333"/>
                </a:solidFill>
                <a:effectLst/>
                <a:latin typeface="Open Sans" panose="020B0606030504020204" pitchFamily="34" charset="0"/>
              </a:rPr>
              <a:t> and </a:t>
            </a:r>
            <a:r>
              <a:rPr lang="en-GB" b="1" i="0" dirty="0">
                <a:solidFill>
                  <a:srgbClr val="333333"/>
                </a:solidFill>
                <a:effectLst/>
                <a:latin typeface="Open Sans" panose="020B0606030504020204" pitchFamily="34" charset="0"/>
              </a:rPr>
              <a:t>right</a:t>
            </a:r>
            <a:r>
              <a:rPr lang="en-GB" b="0" i="0" dirty="0">
                <a:solidFill>
                  <a:srgbClr val="333333"/>
                </a:solidFill>
                <a:effectLst/>
                <a:latin typeface="Open Sans" panose="020B0606030504020204" pitchFamily="34" charset="0"/>
              </a:rPr>
              <a:t> to </a:t>
            </a:r>
            <a:r>
              <a:rPr lang="en-GB" b="1" i="0" dirty="0">
                <a:solidFill>
                  <a:srgbClr val="333333"/>
                </a:solidFill>
                <a:effectLst/>
                <a:latin typeface="Open Sans" panose="020B0606030504020204" pitchFamily="34" charset="0"/>
              </a:rPr>
              <a:t>NULL</a:t>
            </a:r>
            <a:r>
              <a:rPr lang="en-GB" b="0" i="0" dirty="0">
                <a:solidFill>
                  <a:srgbClr val="333333"/>
                </a:solidFill>
                <a:effectLst/>
                <a:latin typeface="Open Sans" panose="020B0606030504020204" pitchFamily="34" charset="0"/>
              </a:rPr>
              <a:t>.</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2 - </a:t>
            </a:r>
            <a:r>
              <a:rPr lang="en-GB" b="0" i="0" dirty="0">
                <a:solidFill>
                  <a:srgbClr val="333333"/>
                </a:solidFill>
                <a:effectLst/>
                <a:latin typeface="Open Sans" panose="020B0606030504020204" pitchFamily="34" charset="0"/>
              </a:rPr>
              <a:t>Check whether tree is Empty.</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3 - </a:t>
            </a:r>
            <a:r>
              <a:rPr lang="en-GB" b="0" i="0" dirty="0">
                <a:solidFill>
                  <a:srgbClr val="333333"/>
                </a:solidFill>
                <a:effectLst/>
                <a:latin typeface="Open Sans" panose="020B0606030504020204" pitchFamily="34" charset="0"/>
              </a:rPr>
              <a:t>If the tree is </a:t>
            </a:r>
            <a:r>
              <a:rPr lang="en-GB" b="1" i="0" dirty="0">
                <a:solidFill>
                  <a:srgbClr val="333333"/>
                </a:solidFill>
                <a:effectLst/>
                <a:latin typeface="Open Sans" panose="020B0606030504020204" pitchFamily="34" charset="0"/>
              </a:rPr>
              <a:t>Empty</a:t>
            </a:r>
            <a:r>
              <a:rPr lang="en-GB" b="0" i="0" dirty="0">
                <a:solidFill>
                  <a:srgbClr val="333333"/>
                </a:solidFill>
                <a:effectLst/>
                <a:latin typeface="Open Sans" panose="020B0606030504020204" pitchFamily="34" charset="0"/>
              </a:rPr>
              <a:t>, then set </a:t>
            </a:r>
            <a:r>
              <a:rPr lang="en-GB" b="1" i="0" dirty="0">
                <a:solidFill>
                  <a:srgbClr val="333333"/>
                </a:solidFill>
                <a:effectLst/>
                <a:latin typeface="Open Sans" panose="020B0606030504020204" pitchFamily="34" charset="0"/>
              </a:rPr>
              <a:t>root</a:t>
            </a:r>
            <a:r>
              <a:rPr lang="en-GB" b="0" i="0" dirty="0">
                <a:solidFill>
                  <a:srgbClr val="333333"/>
                </a:solidFill>
                <a:effectLst/>
                <a:latin typeface="Open Sans" panose="020B0606030504020204" pitchFamily="34" charset="0"/>
              </a:rPr>
              <a:t> to </a:t>
            </a:r>
            <a:r>
              <a:rPr lang="en-GB" b="1"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4 - </a:t>
            </a:r>
            <a:r>
              <a:rPr lang="en-GB" b="0" i="0" dirty="0">
                <a:solidFill>
                  <a:srgbClr val="333333"/>
                </a:solidFill>
                <a:effectLst/>
                <a:latin typeface="Open Sans" panose="020B0606030504020204" pitchFamily="34" charset="0"/>
              </a:rPr>
              <a:t>If the tree is </a:t>
            </a:r>
            <a:r>
              <a:rPr lang="en-GB" b="1" i="0" dirty="0">
                <a:solidFill>
                  <a:srgbClr val="333333"/>
                </a:solidFill>
                <a:effectLst/>
                <a:latin typeface="Open Sans" panose="020B0606030504020204" pitchFamily="34" charset="0"/>
              </a:rPr>
              <a:t>Not Empty</a:t>
            </a:r>
            <a:r>
              <a:rPr lang="en-GB" b="0" i="0" dirty="0">
                <a:solidFill>
                  <a:srgbClr val="333333"/>
                </a:solidFill>
                <a:effectLst/>
                <a:latin typeface="Open Sans" panose="020B0606030504020204" pitchFamily="34" charset="0"/>
              </a:rPr>
              <a:t>, then check whether the value of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is </a:t>
            </a:r>
            <a:r>
              <a:rPr lang="en-GB" b="1" i="0" dirty="0">
                <a:solidFill>
                  <a:srgbClr val="333333"/>
                </a:solidFill>
                <a:effectLst/>
                <a:latin typeface="Open Sans" panose="020B0606030504020204" pitchFamily="34" charset="0"/>
              </a:rPr>
              <a:t>smaller</a:t>
            </a:r>
            <a:r>
              <a:rPr lang="en-GB" b="0" i="0" dirty="0">
                <a:solidFill>
                  <a:srgbClr val="333333"/>
                </a:solidFill>
                <a:effectLst/>
                <a:latin typeface="Open Sans" panose="020B0606030504020204" pitchFamily="34" charset="0"/>
              </a:rPr>
              <a:t> or </a:t>
            </a:r>
            <a:r>
              <a:rPr lang="en-GB" b="1" i="0" dirty="0">
                <a:solidFill>
                  <a:srgbClr val="333333"/>
                </a:solidFill>
                <a:effectLst/>
                <a:latin typeface="Open Sans" panose="020B0606030504020204" pitchFamily="34" charset="0"/>
              </a:rPr>
              <a:t>larger</a:t>
            </a:r>
            <a:r>
              <a:rPr lang="en-GB" b="0" i="0" dirty="0">
                <a:solidFill>
                  <a:srgbClr val="333333"/>
                </a:solidFill>
                <a:effectLst/>
                <a:latin typeface="Open Sans" panose="020B0606030504020204" pitchFamily="34" charset="0"/>
              </a:rPr>
              <a:t> than the node (here it is root node).</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5 - </a:t>
            </a:r>
            <a:r>
              <a:rPr lang="en-GB" b="0" i="0" dirty="0">
                <a:solidFill>
                  <a:srgbClr val="333333"/>
                </a:solidFill>
                <a:effectLst/>
                <a:latin typeface="Open Sans" panose="020B0606030504020204" pitchFamily="34" charset="0"/>
              </a:rPr>
              <a:t>If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is </a:t>
            </a:r>
            <a:r>
              <a:rPr lang="en-GB" b="1" i="0" dirty="0">
                <a:solidFill>
                  <a:srgbClr val="333333"/>
                </a:solidFill>
                <a:effectLst/>
                <a:latin typeface="Open Sans" panose="020B0606030504020204" pitchFamily="34" charset="0"/>
              </a:rPr>
              <a:t>smaller</a:t>
            </a:r>
            <a:r>
              <a:rPr lang="en-GB" b="0" i="0" dirty="0">
                <a:solidFill>
                  <a:srgbClr val="333333"/>
                </a:solidFill>
                <a:effectLst/>
                <a:latin typeface="Open Sans" panose="020B0606030504020204" pitchFamily="34" charset="0"/>
              </a:rPr>
              <a:t> than </a:t>
            </a:r>
            <a:r>
              <a:rPr lang="en-GB" b="1" i="0" dirty="0">
                <a:solidFill>
                  <a:srgbClr val="333333"/>
                </a:solidFill>
                <a:effectLst/>
                <a:latin typeface="Open Sans" panose="020B0606030504020204" pitchFamily="34" charset="0"/>
              </a:rPr>
              <a:t>or equal</a:t>
            </a:r>
            <a:r>
              <a:rPr lang="en-GB" b="0" i="0" dirty="0">
                <a:solidFill>
                  <a:srgbClr val="333333"/>
                </a:solidFill>
                <a:effectLst/>
                <a:latin typeface="Open Sans" panose="020B0606030504020204" pitchFamily="34" charset="0"/>
              </a:rPr>
              <a:t> to the node then move to its </a:t>
            </a:r>
            <a:r>
              <a:rPr lang="en-GB" b="1" i="0" dirty="0">
                <a:solidFill>
                  <a:srgbClr val="333333"/>
                </a:solidFill>
                <a:effectLst/>
                <a:latin typeface="Open Sans" panose="020B0606030504020204" pitchFamily="34" charset="0"/>
              </a:rPr>
              <a:t>left</a:t>
            </a:r>
            <a:r>
              <a:rPr lang="en-GB" b="0" i="0" dirty="0">
                <a:solidFill>
                  <a:srgbClr val="333333"/>
                </a:solidFill>
                <a:effectLst/>
                <a:latin typeface="Open Sans" panose="020B0606030504020204" pitchFamily="34" charset="0"/>
              </a:rPr>
              <a:t> child. If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is </a:t>
            </a:r>
            <a:r>
              <a:rPr lang="en-GB" b="1" i="0" dirty="0">
                <a:solidFill>
                  <a:srgbClr val="333333"/>
                </a:solidFill>
                <a:effectLst/>
                <a:latin typeface="Open Sans" panose="020B0606030504020204" pitchFamily="34" charset="0"/>
              </a:rPr>
              <a:t>larger</a:t>
            </a:r>
            <a:r>
              <a:rPr lang="en-GB" b="0" i="0" dirty="0">
                <a:solidFill>
                  <a:srgbClr val="333333"/>
                </a:solidFill>
                <a:effectLst/>
                <a:latin typeface="Open Sans" panose="020B0606030504020204" pitchFamily="34" charset="0"/>
              </a:rPr>
              <a:t> than the node then move to its </a:t>
            </a:r>
            <a:r>
              <a:rPr lang="en-GB" b="1" i="0" dirty="0">
                <a:solidFill>
                  <a:srgbClr val="333333"/>
                </a:solidFill>
                <a:effectLst/>
                <a:latin typeface="Open Sans" panose="020B0606030504020204" pitchFamily="34" charset="0"/>
              </a:rPr>
              <a:t>right</a:t>
            </a:r>
            <a:r>
              <a:rPr lang="en-GB" b="0" i="0" dirty="0">
                <a:solidFill>
                  <a:srgbClr val="333333"/>
                </a:solidFill>
                <a:effectLst/>
                <a:latin typeface="Open Sans" panose="020B0606030504020204" pitchFamily="34" charset="0"/>
              </a:rPr>
              <a:t> child.</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6- </a:t>
            </a:r>
            <a:r>
              <a:rPr lang="en-GB" b="0" i="0" dirty="0">
                <a:solidFill>
                  <a:srgbClr val="333333"/>
                </a:solidFill>
                <a:effectLst/>
                <a:latin typeface="Open Sans" panose="020B0606030504020204" pitchFamily="34" charset="0"/>
              </a:rPr>
              <a:t>Repeat the above steps until we reach to the </a:t>
            </a:r>
            <a:r>
              <a:rPr lang="en-GB" b="1" i="0" dirty="0">
                <a:solidFill>
                  <a:srgbClr val="333333"/>
                </a:solidFill>
                <a:effectLst/>
                <a:latin typeface="Open Sans" panose="020B0606030504020204" pitchFamily="34" charset="0"/>
              </a:rPr>
              <a:t>leaf</a:t>
            </a:r>
            <a:r>
              <a:rPr lang="en-GB" b="0" i="0" dirty="0">
                <a:solidFill>
                  <a:srgbClr val="333333"/>
                </a:solidFill>
                <a:effectLst/>
                <a:latin typeface="Open Sans" panose="020B0606030504020204" pitchFamily="34" charset="0"/>
              </a:rPr>
              <a:t> node (i.e., reaches to NULL).</a:t>
            </a:r>
          </a:p>
          <a:p>
            <a:pPr algn="just">
              <a:buFont typeface="Arial" panose="020B0604020202020204" pitchFamily="34" charset="0"/>
              <a:buChar char="•"/>
            </a:pPr>
            <a:r>
              <a:rPr lang="en-GB" b="1" i="0" dirty="0">
                <a:solidFill>
                  <a:srgbClr val="162F59"/>
                </a:solidFill>
                <a:effectLst/>
                <a:latin typeface="Open Sans" panose="020B0606030504020204" pitchFamily="34" charset="0"/>
              </a:rPr>
              <a:t>Step 7 - </a:t>
            </a:r>
            <a:r>
              <a:rPr lang="en-GB" b="0" i="0" dirty="0">
                <a:solidFill>
                  <a:srgbClr val="333333"/>
                </a:solidFill>
                <a:effectLst/>
                <a:latin typeface="Open Sans" panose="020B0606030504020204" pitchFamily="34" charset="0"/>
              </a:rPr>
              <a:t>After reaching the leaf node, insert the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as </a:t>
            </a:r>
            <a:r>
              <a:rPr lang="en-GB" b="1" i="0" dirty="0">
                <a:solidFill>
                  <a:srgbClr val="333333"/>
                </a:solidFill>
                <a:effectLst/>
                <a:latin typeface="Open Sans" panose="020B0606030504020204" pitchFamily="34" charset="0"/>
              </a:rPr>
              <a:t>left child</a:t>
            </a:r>
            <a:r>
              <a:rPr lang="en-GB" b="0" i="0" dirty="0">
                <a:solidFill>
                  <a:srgbClr val="333333"/>
                </a:solidFill>
                <a:effectLst/>
                <a:latin typeface="Open Sans" panose="020B0606030504020204" pitchFamily="34" charset="0"/>
              </a:rPr>
              <a:t> if the </a:t>
            </a:r>
            <a:r>
              <a:rPr lang="en-GB" b="0" i="0" dirty="0" err="1">
                <a:solidFill>
                  <a:srgbClr val="333333"/>
                </a:solidFill>
                <a:effectLst/>
                <a:latin typeface="Open Sans" panose="020B0606030504020204" pitchFamily="34" charset="0"/>
              </a:rPr>
              <a:t>newNode</a:t>
            </a:r>
            <a:r>
              <a:rPr lang="en-GB" b="0" i="0" dirty="0">
                <a:solidFill>
                  <a:srgbClr val="333333"/>
                </a:solidFill>
                <a:effectLst/>
                <a:latin typeface="Open Sans" panose="020B0606030504020204" pitchFamily="34" charset="0"/>
              </a:rPr>
              <a:t> is </a:t>
            </a:r>
            <a:r>
              <a:rPr lang="en-GB" b="1" i="0" dirty="0">
                <a:solidFill>
                  <a:srgbClr val="333333"/>
                </a:solidFill>
                <a:effectLst/>
                <a:latin typeface="Open Sans" panose="020B0606030504020204" pitchFamily="34" charset="0"/>
              </a:rPr>
              <a:t>smaller or equal</a:t>
            </a:r>
            <a:r>
              <a:rPr lang="en-GB" b="0" i="0" dirty="0">
                <a:solidFill>
                  <a:srgbClr val="333333"/>
                </a:solidFill>
                <a:effectLst/>
                <a:latin typeface="Open Sans" panose="020B0606030504020204" pitchFamily="34" charset="0"/>
              </a:rPr>
              <a:t> to that leaf node or else insert it as </a:t>
            </a:r>
            <a:r>
              <a:rPr lang="en-GB" b="1" i="0" dirty="0">
                <a:solidFill>
                  <a:srgbClr val="333333"/>
                </a:solidFill>
                <a:effectLst/>
                <a:latin typeface="Open Sans" panose="020B0606030504020204" pitchFamily="34" charset="0"/>
              </a:rPr>
              <a:t>right child</a:t>
            </a:r>
            <a:r>
              <a:rPr lang="en-GB" b="0" i="0" dirty="0">
                <a:solidFill>
                  <a:srgbClr val="333333"/>
                </a:solidFill>
                <a:effectLst/>
                <a:latin typeface="Open Sans" panose="020B0606030504020204" pitchFamily="34" charset="0"/>
              </a:rPr>
              <a:t>.</a:t>
            </a:r>
          </a:p>
          <a:p>
            <a:endParaRPr lang="en-GB" dirty="0"/>
          </a:p>
        </p:txBody>
      </p:sp>
    </p:spTree>
    <p:extLst>
      <p:ext uri="{BB962C8B-B14F-4D97-AF65-F5344CB8AC3E}">
        <p14:creationId xmlns:p14="http://schemas.microsoft.com/office/powerpoint/2010/main" val="38249067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2290-955F-7958-43F7-C7F40E48A2F2}"/>
              </a:ext>
            </a:extLst>
          </p:cNvPr>
          <p:cNvSpPr>
            <a:spLocks noGrp="1"/>
          </p:cNvSpPr>
          <p:nvPr>
            <p:ph type="title"/>
          </p:nvPr>
        </p:nvSpPr>
        <p:spPr/>
        <p:txBody>
          <a:bodyPr/>
          <a:lstStyle/>
          <a:p>
            <a:r>
              <a:rPr lang="en-GB" dirty="0"/>
              <a:t>Deletion Operation</a:t>
            </a:r>
          </a:p>
        </p:txBody>
      </p:sp>
      <p:sp>
        <p:nvSpPr>
          <p:cNvPr id="3" name="Content Placeholder 2">
            <a:extLst>
              <a:ext uri="{FF2B5EF4-FFF2-40B4-BE49-F238E27FC236}">
                <a16:creationId xmlns:a16="http://schemas.microsoft.com/office/drawing/2014/main" id="{41D4E6D5-2436-4576-866B-DF51FBA006D0}"/>
              </a:ext>
            </a:extLst>
          </p:cNvPr>
          <p:cNvSpPr>
            <a:spLocks noGrp="1"/>
          </p:cNvSpPr>
          <p:nvPr>
            <p:ph idx="1"/>
          </p:nvPr>
        </p:nvSpPr>
        <p:spPr/>
        <p:txBody>
          <a:bodyPr/>
          <a:lstStyle/>
          <a:p>
            <a:r>
              <a:rPr lang="en-GB" dirty="0"/>
              <a:t>Case 1: Deleting a Leaf node (A node with no children)</a:t>
            </a:r>
          </a:p>
          <a:p>
            <a:r>
              <a:rPr lang="en-GB" dirty="0"/>
              <a:t>Case 2: Deleting a node with one child</a:t>
            </a:r>
          </a:p>
          <a:p>
            <a:r>
              <a:rPr lang="en-GB" dirty="0"/>
              <a:t>Case 3: Deleting a node with two children</a:t>
            </a:r>
          </a:p>
        </p:txBody>
      </p:sp>
    </p:spTree>
    <p:extLst>
      <p:ext uri="{BB962C8B-B14F-4D97-AF65-F5344CB8AC3E}">
        <p14:creationId xmlns:p14="http://schemas.microsoft.com/office/powerpoint/2010/main" val="58048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EAAD-45AE-BD26-2133-F333755F8E0A}"/>
              </a:ext>
            </a:extLst>
          </p:cNvPr>
          <p:cNvSpPr>
            <a:spLocks noGrp="1"/>
          </p:cNvSpPr>
          <p:nvPr>
            <p:ph type="title"/>
          </p:nvPr>
        </p:nvSpPr>
        <p:spPr/>
        <p:txBody>
          <a:bodyPr/>
          <a:lstStyle/>
          <a:p>
            <a:r>
              <a:rPr lang="en-GB" dirty="0"/>
              <a:t>Case 1</a:t>
            </a:r>
          </a:p>
        </p:txBody>
      </p:sp>
      <p:sp>
        <p:nvSpPr>
          <p:cNvPr id="3" name="Content Placeholder 2">
            <a:extLst>
              <a:ext uri="{FF2B5EF4-FFF2-40B4-BE49-F238E27FC236}">
                <a16:creationId xmlns:a16="http://schemas.microsoft.com/office/drawing/2014/main" id="{4CBE0E26-733F-EE70-5E19-D4587B3F11A7}"/>
              </a:ext>
            </a:extLst>
          </p:cNvPr>
          <p:cNvSpPr>
            <a:spLocks noGrp="1"/>
          </p:cNvSpPr>
          <p:nvPr>
            <p:ph idx="1"/>
          </p:nvPr>
        </p:nvSpPr>
        <p:spPr/>
        <p:txBody>
          <a:bodyPr/>
          <a:lstStyle/>
          <a:p>
            <a:r>
              <a:rPr lang="en-GB" dirty="0"/>
              <a:t>We use the following steps to delete a leaf node from BST...</a:t>
            </a:r>
          </a:p>
          <a:p>
            <a:endParaRPr lang="en-GB" dirty="0"/>
          </a:p>
          <a:p>
            <a:pPr marL="0" indent="0">
              <a:buNone/>
            </a:pPr>
            <a:r>
              <a:rPr lang="en-GB" dirty="0"/>
              <a:t>Step 1 - Find the node to be deleted using search operation</a:t>
            </a:r>
          </a:p>
          <a:p>
            <a:pPr marL="0" indent="0">
              <a:buNone/>
            </a:pPr>
            <a:r>
              <a:rPr lang="en-GB" dirty="0"/>
              <a:t>Step 2 - Delete the node using free function (If it is a leaf) and terminate the function.</a:t>
            </a:r>
          </a:p>
        </p:txBody>
      </p:sp>
    </p:spTree>
    <p:extLst>
      <p:ext uri="{BB962C8B-B14F-4D97-AF65-F5344CB8AC3E}">
        <p14:creationId xmlns:p14="http://schemas.microsoft.com/office/powerpoint/2010/main" val="1092877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87AE-02DA-8EAF-83DA-817A17021E53}"/>
              </a:ext>
            </a:extLst>
          </p:cNvPr>
          <p:cNvSpPr>
            <a:spLocks noGrp="1"/>
          </p:cNvSpPr>
          <p:nvPr>
            <p:ph type="title"/>
          </p:nvPr>
        </p:nvSpPr>
        <p:spPr/>
        <p:txBody>
          <a:bodyPr/>
          <a:lstStyle/>
          <a:p>
            <a:r>
              <a:rPr lang="en-GB" dirty="0"/>
              <a:t>Case 2</a:t>
            </a:r>
          </a:p>
        </p:txBody>
      </p:sp>
      <p:sp>
        <p:nvSpPr>
          <p:cNvPr id="3" name="Content Placeholder 2">
            <a:extLst>
              <a:ext uri="{FF2B5EF4-FFF2-40B4-BE49-F238E27FC236}">
                <a16:creationId xmlns:a16="http://schemas.microsoft.com/office/drawing/2014/main" id="{0791F07B-8F9D-5825-5773-7A8729738918}"/>
              </a:ext>
            </a:extLst>
          </p:cNvPr>
          <p:cNvSpPr>
            <a:spLocks noGrp="1"/>
          </p:cNvSpPr>
          <p:nvPr>
            <p:ph idx="1"/>
          </p:nvPr>
        </p:nvSpPr>
        <p:spPr/>
        <p:txBody>
          <a:bodyPr/>
          <a:lstStyle/>
          <a:p>
            <a:r>
              <a:rPr lang="en-GB" dirty="0"/>
              <a:t>We use the following steps to delete a node with one child from BST...</a:t>
            </a:r>
          </a:p>
          <a:p>
            <a:endParaRPr lang="en-GB" dirty="0"/>
          </a:p>
          <a:p>
            <a:pPr marL="0" indent="0">
              <a:buNone/>
            </a:pPr>
            <a:r>
              <a:rPr lang="en-GB" dirty="0"/>
              <a:t>Step 1 - Find the node to be deleted using search operation</a:t>
            </a:r>
          </a:p>
          <a:p>
            <a:pPr marL="0" indent="0">
              <a:buNone/>
            </a:pPr>
            <a:r>
              <a:rPr lang="en-GB" dirty="0"/>
              <a:t>Step 2 - If it has only one child then create a link between its parent node and child node.</a:t>
            </a:r>
          </a:p>
          <a:p>
            <a:pPr marL="0" indent="0">
              <a:buNone/>
            </a:pPr>
            <a:r>
              <a:rPr lang="en-GB" dirty="0"/>
              <a:t>Step 3 - Delete the node using free function and terminate the function.</a:t>
            </a:r>
          </a:p>
        </p:txBody>
      </p:sp>
    </p:spTree>
    <p:extLst>
      <p:ext uri="{BB962C8B-B14F-4D97-AF65-F5344CB8AC3E}">
        <p14:creationId xmlns:p14="http://schemas.microsoft.com/office/powerpoint/2010/main" val="17438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5CA2-54AA-859F-B86F-4E1510D58C87}"/>
              </a:ext>
            </a:extLst>
          </p:cNvPr>
          <p:cNvSpPr>
            <a:spLocks noGrp="1"/>
          </p:cNvSpPr>
          <p:nvPr>
            <p:ph type="title"/>
          </p:nvPr>
        </p:nvSpPr>
        <p:spPr/>
        <p:txBody>
          <a:bodyPr/>
          <a:lstStyle/>
          <a:p>
            <a:r>
              <a:rPr lang="en-GB" dirty="0"/>
              <a:t>Example</a:t>
            </a:r>
          </a:p>
        </p:txBody>
      </p:sp>
      <p:pic>
        <p:nvPicPr>
          <p:cNvPr id="3074" name="Picture 2" descr="tree data structure">
            <a:extLst>
              <a:ext uri="{FF2B5EF4-FFF2-40B4-BE49-F238E27FC236}">
                <a16:creationId xmlns:a16="http://schemas.microsoft.com/office/drawing/2014/main" id="{32F31E6E-2ED2-9646-3457-7E77DEC33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1609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78BB-1693-4837-C4CA-B81BF8FD1138}"/>
              </a:ext>
            </a:extLst>
          </p:cNvPr>
          <p:cNvSpPr>
            <a:spLocks noGrp="1"/>
          </p:cNvSpPr>
          <p:nvPr>
            <p:ph type="title"/>
          </p:nvPr>
        </p:nvSpPr>
        <p:spPr/>
        <p:txBody>
          <a:bodyPr/>
          <a:lstStyle/>
          <a:p>
            <a:r>
              <a:rPr lang="en-GB" dirty="0"/>
              <a:t>Case 3</a:t>
            </a:r>
          </a:p>
        </p:txBody>
      </p:sp>
      <p:sp>
        <p:nvSpPr>
          <p:cNvPr id="3" name="Content Placeholder 2">
            <a:extLst>
              <a:ext uri="{FF2B5EF4-FFF2-40B4-BE49-F238E27FC236}">
                <a16:creationId xmlns:a16="http://schemas.microsoft.com/office/drawing/2014/main" id="{5F15E602-A5AC-C864-4C3A-8923B61C2FB9}"/>
              </a:ext>
            </a:extLst>
          </p:cNvPr>
          <p:cNvSpPr>
            <a:spLocks noGrp="1"/>
          </p:cNvSpPr>
          <p:nvPr>
            <p:ph idx="1"/>
          </p:nvPr>
        </p:nvSpPr>
        <p:spPr>
          <a:xfrm>
            <a:off x="838200" y="1825624"/>
            <a:ext cx="10515600" cy="5032375"/>
          </a:xfrm>
        </p:spPr>
        <p:txBody>
          <a:bodyPr>
            <a:normAutofit fontScale="92500"/>
          </a:bodyPr>
          <a:lstStyle/>
          <a:p>
            <a:r>
              <a:rPr lang="en-GB" dirty="0"/>
              <a:t>We use the following steps to delete a node with two children from BST...</a:t>
            </a:r>
          </a:p>
          <a:p>
            <a:endParaRPr lang="en-GB" dirty="0"/>
          </a:p>
          <a:p>
            <a:pPr marL="0" indent="0">
              <a:buNone/>
            </a:pPr>
            <a:r>
              <a:rPr lang="en-GB" dirty="0"/>
              <a:t>Step 1 - Find the node to be deleted using search operation</a:t>
            </a:r>
          </a:p>
          <a:p>
            <a:pPr marL="0" indent="0">
              <a:buNone/>
            </a:pPr>
            <a:r>
              <a:rPr lang="en-GB" dirty="0"/>
              <a:t>Step 2 - If it has two children, then find the largest node in its left subtree (OR) the smallest node in its right subtree.</a:t>
            </a:r>
          </a:p>
          <a:p>
            <a:pPr marL="0" indent="0">
              <a:buNone/>
            </a:pPr>
            <a:r>
              <a:rPr lang="en-GB" dirty="0"/>
              <a:t>Step 3 - Swap both deleting node and node which is found in the above step.</a:t>
            </a:r>
          </a:p>
          <a:p>
            <a:pPr marL="0" indent="0">
              <a:buNone/>
            </a:pPr>
            <a:r>
              <a:rPr lang="en-GB" dirty="0"/>
              <a:t>Step 4 - Then check whether deleting node came to case 1 or case 2 or else </a:t>
            </a:r>
            <a:r>
              <a:rPr lang="en-GB" dirty="0" err="1"/>
              <a:t>goto</a:t>
            </a:r>
            <a:r>
              <a:rPr lang="en-GB" dirty="0"/>
              <a:t> step 2</a:t>
            </a:r>
          </a:p>
          <a:p>
            <a:pPr marL="0" indent="0">
              <a:buNone/>
            </a:pPr>
            <a:r>
              <a:rPr lang="en-GB" dirty="0"/>
              <a:t>Step 5 - If it comes to case 1, then delete using case 1 logic.</a:t>
            </a:r>
          </a:p>
          <a:p>
            <a:pPr marL="0" indent="0">
              <a:buNone/>
            </a:pPr>
            <a:r>
              <a:rPr lang="en-GB" dirty="0"/>
              <a:t>Step 6- If it comes to case 2, then delete using case 2 logic.</a:t>
            </a:r>
          </a:p>
          <a:p>
            <a:pPr marL="0" indent="0">
              <a:buNone/>
            </a:pPr>
            <a:r>
              <a:rPr lang="en-GB" dirty="0"/>
              <a:t>Step 7 - Repeat the same process until the node is deleted from the tree.</a:t>
            </a:r>
          </a:p>
        </p:txBody>
      </p:sp>
    </p:spTree>
    <p:extLst>
      <p:ext uri="{BB962C8B-B14F-4D97-AF65-F5344CB8AC3E}">
        <p14:creationId xmlns:p14="http://schemas.microsoft.com/office/powerpoint/2010/main" val="7882780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A016-D7FA-AEEF-33A7-FF15A50A3F68}"/>
              </a:ext>
            </a:extLst>
          </p:cNvPr>
          <p:cNvSpPr>
            <a:spLocks noGrp="1"/>
          </p:cNvSpPr>
          <p:nvPr>
            <p:ph type="title"/>
          </p:nvPr>
        </p:nvSpPr>
        <p:spPr/>
        <p:txBody>
          <a:bodyPr/>
          <a:lstStyle/>
          <a:p>
            <a:r>
              <a:rPr lang="en-GB" dirty="0"/>
              <a:t>Construct BST</a:t>
            </a:r>
          </a:p>
        </p:txBody>
      </p:sp>
      <p:sp>
        <p:nvSpPr>
          <p:cNvPr id="3" name="Content Placeholder 2">
            <a:extLst>
              <a:ext uri="{FF2B5EF4-FFF2-40B4-BE49-F238E27FC236}">
                <a16:creationId xmlns:a16="http://schemas.microsoft.com/office/drawing/2014/main" id="{AD14B4A1-C041-CEE3-E424-69905CF75528}"/>
              </a:ext>
            </a:extLst>
          </p:cNvPr>
          <p:cNvSpPr>
            <a:spLocks noGrp="1"/>
          </p:cNvSpPr>
          <p:nvPr>
            <p:ph idx="1"/>
          </p:nvPr>
        </p:nvSpPr>
        <p:spPr/>
        <p:txBody>
          <a:bodyPr/>
          <a:lstStyle/>
          <a:p>
            <a:r>
              <a:rPr lang="en-GB" dirty="0"/>
              <a:t>Construct a Binary Search Tree by inserting the following sequence of numbers...</a:t>
            </a:r>
          </a:p>
          <a:p>
            <a:endParaRPr lang="en-GB" dirty="0"/>
          </a:p>
          <a:p>
            <a:pPr marL="0" indent="0">
              <a:buNone/>
            </a:pPr>
            <a:r>
              <a:rPr lang="en-GB" dirty="0"/>
              <a:t>			10,12,5,4,20,8,7,15 and 13</a:t>
            </a:r>
          </a:p>
        </p:txBody>
      </p:sp>
    </p:spTree>
    <p:extLst>
      <p:ext uri="{BB962C8B-B14F-4D97-AF65-F5344CB8AC3E}">
        <p14:creationId xmlns:p14="http://schemas.microsoft.com/office/powerpoint/2010/main" val="6443915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386B-500A-8562-81BE-5D2BB8FC2DC3}"/>
              </a:ext>
            </a:extLst>
          </p:cNvPr>
          <p:cNvSpPr>
            <a:spLocks noGrp="1"/>
          </p:cNvSpPr>
          <p:nvPr>
            <p:ph type="title"/>
          </p:nvPr>
        </p:nvSpPr>
        <p:spPr/>
        <p:txBody>
          <a:bodyPr/>
          <a:lstStyle/>
          <a:p>
            <a:r>
              <a:rPr lang="en-GB" dirty="0"/>
              <a:t>Solution</a:t>
            </a:r>
          </a:p>
        </p:txBody>
      </p:sp>
      <p:pic>
        <p:nvPicPr>
          <p:cNvPr id="26626" name="Picture 2" descr="binary search tree construction">
            <a:extLst>
              <a:ext uri="{FF2B5EF4-FFF2-40B4-BE49-F238E27FC236}">
                <a16:creationId xmlns:a16="http://schemas.microsoft.com/office/drawing/2014/main" id="{3167BD2A-E8AB-F347-FD0A-204F506E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743" y="717630"/>
            <a:ext cx="8360067" cy="601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35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0E9C-8BC6-169B-8CA0-B836A30C5A74}"/>
              </a:ext>
            </a:extLst>
          </p:cNvPr>
          <p:cNvSpPr>
            <a:spLocks noGrp="1"/>
          </p:cNvSpPr>
          <p:nvPr>
            <p:ph type="title"/>
          </p:nvPr>
        </p:nvSpPr>
        <p:spPr/>
        <p:txBody>
          <a:bodyPr/>
          <a:lstStyle/>
          <a:p>
            <a:r>
              <a:rPr lang="en-GB" dirty="0"/>
              <a:t>Parent</a:t>
            </a:r>
          </a:p>
        </p:txBody>
      </p:sp>
      <p:sp>
        <p:nvSpPr>
          <p:cNvPr id="3" name="Content Placeholder 2">
            <a:extLst>
              <a:ext uri="{FF2B5EF4-FFF2-40B4-BE49-F238E27FC236}">
                <a16:creationId xmlns:a16="http://schemas.microsoft.com/office/drawing/2014/main" id="{83895CAE-F375-4E61-9D4A-C85D051511AF}"/>
              </a:ext>
            </a:extLst>
          </p:cNvPr>
          <p:cNvSpPr>
            <a:spLocks noGrp="1"/>
          </p:cNvSpPr>
          <p:nvPr>
            <p:ph idx="1"/>
          </p:nvPr>
        </p:nvSpPr>
        <p:spPr/>
        <p:txBody>
          <a:bodyPr/>
          <a:lstStyle/>
          <a:p>
            <a:r>
              <a:rPr lang="en-GB" dirty="0"/>
              <a:t>In a tree data structure, the node which is a predecessor of any node is called as PARENT NODE. </a:t>
            </a:r>
          </a:p>
          <a:p>
            <a:endParaRPr lang="en-GB" dirty="0"/>
          </a:p>
          <a:p>
            <a:r>
              <a:rPr lang="en-GB" dirty="0"/>
              <a:t>In simple words, the node which has a branch from it to any other node is called a parent node. </a:t>
            </a:r>
          </a:p>
          <a:p>
            <a:endParaRPr lang="en-GB" dirty="0"/>
          </a:p>
          <a:p>
            <a:r>
              <a:rPr lang="en-GB" dirty="0"/>
              <a:t>Parent node can also be defined as "The node which has child / children".</a:t>
            </a:r>
          </a:p>
        </p:txBody>
      </p:sp>
    </p:spTree>
    <p:extLst>
      <p:ext uri="{BB962C8B-B14F-4D97-AF65-F5344CB8AC3E}">
        <p14:creationId xmlns:p14="http://schemas.microsoft.com/office/powerpoint/2010/main" val="176482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BDA8-997D-B233-42F2-9E0EF45477B5}"/>
              </a:ext>
            </a:extLst>
          </p:cNvPr>
          <p:cNvSpPr>
            <a:spLocks noGrp="1"/>
          </p:cNvSpPr>
          <p:nvPr>
            <p:ph type="title"/>
          </p:nvPr>
        </p:nvSpPr>
        <p:spPr/>
        <p:txBody>
          <a:bodyPr/>
          <a:lstStyle/>
          <a:p>
            <a:r>
              <a:rPr lang="en-GB" dirty="0"/>
              <a:t>Example</a:t>
            </a:r>
          </a:p>
        </p:txBody>
      </p:sp>
      <p:pic>
        <p:nvPicPr>
          <p:cNvPr id="4098" name="Picture 2" descr="tree data structure">
            <a:extLst>
              <a:ext uri="{FF2B5EF4-FFF2-40B4-BE49-F238E27FC236}">
                <a16:creationId xmlns:a16="http://schemas.microsoft.com/office/drawing/2014/main" id="{3DC65403-6B13-3796-CFA0-9AF8AC435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1205103"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1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3119</Words>
  <Application>Microsoft Office PowerPoint</Application>
  <PresentationFormat>Widescreen</PresentationFormat>
  <Paragraphs>303</Paragraphs>
  <Slides>72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Open Sans</vt:lpstr>
      <vt:lpstr>Office Theme</vt:lpstr>
      <vt:lpstr>Trees</vt:lpstr>
      <vt:lpstr>Definition</vt:lpstr>
      <vt:lpstr>Example</vt:lpstr>
      <vt:lpstr>Root</vt:lpstr>
      <vt:lpstr>Example</vt:lpstr>
      <vt:lpstr>Edge</vt:lpstr>
      <vt:lpstr>Example</vt:lpstr>
      <vt:lpstr>Parent</vt:lpstr>
      <vt:lpstr>Example</vt:lpstr>
      <vt:lpstr>Child</vt:lpstr>
      <vt:lpstr>Example</vt:lpstr>
      <vt:lpstr>Siblings</vt:lpstr>
      <vt:lpstr>Example</vt:lpstr>
      <vt:lpstr>Leaf</vt:lpstr>
      <vt:lpstr>Example</vt:lpstr>
      <vt:lpstr>Internal Nodes</vt:lpstr>
      <vt:lpstr>Example</vt:lpstr>
      <vt:lpstr>Degree</vt:lpstr>
      <vt:lpstr>Example</vt:lpstr>
      <vt:lpstr>Level</vt:lpstr>
      <vt:lpstr>Example</vt:lpstr>
      <vt:lpstr>Height</vt:lpstr>
      <vt:lpstr>Example</vt:lpstr>
      <vt:lpstr>Depth</vt:lpstr>
      <vt:lpstr>Example</vt:lpstr>
      <vt:lpstr>Path</vt:lpstr>
      <vt:lpstr>Example</vt:lpstr>
      <vt:lpstr>Sub Tree</vt:lpstr>
      <vt:lpstr>Example </vt:lpstr>
      <vt:lpstr>Tree Representation</vt:lpstr>
      <vt:lpstr>Example</vt:lpstr>
      <vt:lpstr>Linked List Representation </vt:lpstr>
      <vt:lpstr>Example</vt:lpstr>
      <vt:lpstr>Left Child Right Sibling Representation</vt:lpstr>
      <vt:lpstr>Example</vt:lpstr>
      <vt:lpstr>Binary Tree</vt:lpstr>
      <vt:lpstr>Example</vt:lpstr>
      <vt:lpstr>Strictly Binary Tree</vt:lpstr>
      <vt:lpstr>Example</vt:lpstr>
      <vt:lpstr>Complete Binary Tree</vt:lpstr>
      <vt:lpstr>Example</vt:lpstr>
      <vt:lpstr>Binary Tree Representation</vt:lpstr>
      <vt:lpstr>Example</vt:lpstr>
      <vt:lpstr>Array Representation</vt:lpstr>
      <vt:lpstr>Linked list Representation</vt:lpstr>
      <vt:lpstr>Example</vt:lpstr>
      <vt:lpstr>Binary Tree Traversal</vt:lpstr>
      <vt:lpstr>Example</vt:lpstr>
      <vt:lpstr>In-Order (Left Child – Root – Right Child)</vt:lpstr>
      <vt:lpstr>Example</vt:lpstr>
      <vt:lpstr>Explanation</vt:lpstr>
      <vt:lpstr>Explanation (Contd)</vt:lpstr>
      <vt:lpstr>Pre-Order Traversal (Root – Left Child – Right Child)</vt:lpstr>
      <vt:lpstr>Example</vt:lpstr>
      <vt:lpstr>Explanation</vt:lpstr>
      <vt:lpstr>Explanation</vt:lpstr>
      <vt:lpstr>Post Order Traversal (Left Child – Right Child – Root)</vt:lpstr>
      <vt:lpstr>Example</vt:lpstr>
      <vt:lpstr>Binary Tree Construction</vt:lpstr>
      <vt:lpstr>Algorithm</vt:lpstr>
      <vt:lpstr>Example</vt:lpstr>
      <vt:lpstr>Binary Search Tree (BST)</vt:lpstr>
      <vt:lpstr>Example</vt:lpstr>
      <vt:lpstr>Operations</vt:lpstr>
      <vt:lpstr>Search Operation</vt:lpstr>
      <vt:lpstr>Insertion Operation</vt:lpstr>
      <vt:lpstr>Deletion Operation</vt:lpstr>
      <vt:lpstr>Case 1</vt:lpstr>
      <vt:lpstr>Case 2</vt:lpstr>
      <vt:lpstr>Case 3</vt:lpstr>
      <vt:lpstr>Construct BST</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Nachiket</dc:creator>
  <cp:lastModifiedBy>Nachiket</cp:lastModifiedBy>
  <cp:revision>84</cp:revision>
  <dcterms:created xsi:type="dcterms:W3CDTF">2022-09-02T02:16:58Z</dcterms:created>
  <dcterms:modified xsi:type="dcterms:W3CDTF">2022-09-02T03:37:44Z</dcterms:modified>
</cp:coreProperties>
</file>