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298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59-60FF-4AFC-BB99-0885536C133A}" type="datetimeFigureOut">
              <a:rPr lang="en-GB" smtClean="0"/>
              <a:t>26/08/2022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E3005-90B5-46EA-BCA8-D0D451F3F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979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E3005-90B5-46EA-BCA8-D0D451F3FFC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04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E3005-90B5-46EA-BCA8-D0D451F3FFC5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161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E3005-90B5-46EA-BCA8-D0D451F3FFC5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168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E3005-90B5-46EA-BCA8-D0D451F3FFC5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138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E3005-90B5-46EA-BCA8-D0D451F3FFC5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032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8FEFB-88D1-7109-3991-24DECDAFD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4E12D-461A-DE1F-2F58-DE3342D56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BA7E-3578-2545-919A-D374F07C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AA5C-1E69-48B6-9EC9-657E8C9AC60E}" type="datetimeFigureOut">
              <a:rPr lang="en-GB" smtClean="0"/>
              <a:t>26/08/2022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05C22-6005-7D20-5583-A60E8E68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641A-7832-FABC-3107-D7AEBA2C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9B1A-76E6-4246-9B6F-3CE3C7278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71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9E85-520E-0E8B-5250-BED158A0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525A0-85B2-9E2B-9F51-8432DF8FC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E049F-1B33-7FAC-0AFD-AF458C16F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AA5C-1E69-48B6-9EC9-657E8C9AC60E}" type="datetimeFigureOut">
              <a:rPr lang="en-GB" smtClean="0"/>
              <a:t>26/08/2022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84987-1703-A000-F446-A25E2AF7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D3A48-77FC-0F38-9A85-233721E5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9B1A-76E6-4246-9B6F-3CE3C7278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89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35D0E4-03CC-E632-B545-EDE99E8DE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92819-556B-AB96-B44B-367395439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31820-B27E-E963-2502-665244980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AA5C-1E69-48B6-9EC9-657E8C9AC60E}" type="datetimeFigureOut">
              <a:rPr lang="en-GB" smtClean="0"/>
              <a:t>26/08/2022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52EB2-0369-1286-BBCA-03694C2EC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E35F2-ACC2-F4B9-E09A-691723DA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9B1A-76E6-4246-9B6F-3CE3C7278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1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EED74-9377-1C70-E335-879EFAB1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6EAD3-523D-A49B-729D-D178FFEB6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DB746-2EC0-0339-D58B-098F7E2E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AA5C-1E69-48B6-9EC9-657E8C9AC60E}" type="datetimeFigureOut">
              <a:rPr lang="en-GB" smtClean="0"/>
              <a:t>26/08/2022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CE6B1-FDC4-C8A9-1B5A-0CD46C58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2B490-1699-F58A-1DCE-DA50FE48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9B1A-76E6-4246-9B6F-3CE3C7278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6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2C96A-F3A9-5C57-ACE8-34E626DF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2DEA5-6823-3418-A899-3EBAAC6F0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B8AA4-3EF3-F489-18B9-48EDED1A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AA5C-1E69-48B6-9EC9-657E8C9AC60E}" type="datetimeFigureOut">
              <a:rPr lang="en-GB" smtClean="0"/>
              <a:t>26/08/2022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A4B7F-F7E4-0BB0-6325-6957254C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F26C0-8DE7-6AB2-C7D7-57C5AB58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9B1A-76E6-4246-9B6F-3CE3C7278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48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BFBB-8438-9300-7E7D-08F9ACFF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FBC9F-C22C-9A59-10BD-8E15F15A8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2EFEC-D226-5085-0E7D-891AB9EA1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47693-9EE1-D5C7-D75A-8C2776253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AA5C-1E69-48B6-9EC9-657E8C9AC60E}" type="datetimeFigureOut">
              <a:rPr lang="en-GB" smtClean="0"/>
              <a:t>26/08/2022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86393-CA93-8C9B-7713-375298E3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973F7-B883-C5B7-002B-3DDA71DA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9B1A-76E6-4246-9B6F-3CE3C7278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2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B35F-5F8B-2E3D-B31E-C71A5B73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161EA-93E1-3426-4CF8-5766FA174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99B18-CAC5-6DF8-E529-4B21A245A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9A8C3F-113B-D4DB-BFD5-86B0E3E66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FA7E7-B612-C2CC-0014-3B0FC5E81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0BAADE-5661-5F7B-5CCE-BAB451D9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AA5C-1E69-48B6-9EC9-657E8C9AC60E}" type="datetimeFigureOut">
              <a:rPr lang="en-GB" smtClean="0"/>
              <a:t>26/08/2022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AEB0A0-D7D4-9B1D-4AD1-EF8D0896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B6FD17-11BF-4020-F800-9C2769C4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9B1A-76E6-4246-9B6F-3CE3C7278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54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8B6F0-BFFC-833D-B8D0-BD6729C0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D6E76-4649-746D-2CF7-72B7C7A0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AA5C-1E69-48B6-9EC9-657E8C9AC60E}" type="datetimeFigureOut">
              <a:rPr lang="en-GB" smtClean="0"/>
              <a:t>26/08/2022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5101C-6B51-92B0-3606-9CB7B1F6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C7D3C-1856-7A8F-C81A-CC9DAAD0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9B1A-76E6-4246-9B6F-3CE3C7278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10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D7A33-7F2A-288F-D156-42A9D205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AA5C-1E69-48B6-9EC9-657E8C9AC60E}" type="datetimeFigureOut">
              <a:rPr lang="en-GB" smtClean="0"/>
              <a:t>26/08/2022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679A4D-CA0E-51F9-7608-D8FBEBDD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3A545-EFA0-9838-12B3-F024A626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9B1A-76E6-4246-9B6F-3CE3C7278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65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2E2A-0F08-06AB-B4FF-4D760A98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4A392-9D36-6889-6020-F89EA8E41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46913-7086-B850-AFD7-B5423C4CD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00227-18FA-CD5C-44AC-430261F5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AA5C-1E69-48B6-9EC9-657E8C9AC60E}" type="datetimeFigureOut">
              <a:rPr lang="en-GB" smtClean="0"/>
              <a:t>26/08/2022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4C4E7-2DC5-A003-45DA-9F534520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AD70B-BD9A-9135-2109-50C21691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9B1A-76E6-4246-9B6F-3CE3C7278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25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91F8-9FE1-EAFA-5D96-B999E1C6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4813AB-FA6B-2CA2-F505-BA6D1521A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DBE37-059D-E1F3-1B1D-B033F0B68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E8B0D-6B65-5275-336D-C5F3B5B1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AA5C-1E69-48B6-9EC9-657E8C9AC60E}" type="datetimeFigureOut">
              <a:rPr lang="en-GB" smtClean="0"/>
              <a:t>26/08/2022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4A1E7-9771-D2EA-6471-96B1FCA7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03A20-CC94-60C5-A85B-E50300A3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9B1A-76E6-4246-9B6F-3CE3C7278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86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5670BC-3033-60B8-F873-CCA24D78C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18EE9-560C-797D-31BC-C32057BFD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4845B-0727-29E3-1FE0-1C60581A9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4AA5C-1E69-48B6-9EC9-657E8C9AC60E}" type="datetimeFigureOut">
              <a:rPr lang="en-GB" smtClean="0"/>
              <a:t>26/08/2022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7C729-127E-C073-7687-E3F824C43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1960A-28B9-7449-5663-7BD3BB675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D9B1A-76E6-4246-9B6F-3CE3C7278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86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27.bin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28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33.wmf"/><Relationship Id="rId7" Type="http://schemas.openxmlformats.org/officeDocument/2006/relationships/image" Target="../media/image35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6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C40F-B208-CF96-F6F0-4B41D3B4CE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Linked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89A68-3225-049E-68D3-CD13736319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105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762C-C65A-2A8D-BA5F-ED8404572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at the beginning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81627-617D-44D6-944A-19DEB29A1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1754017-E8EC-2297-A4CF-8D158412A6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357747"/>
              </p:ext>
            </p:extLst>
          </p:nvPr>
        </p:nvGraphicFramePr>
        <p:xfrm>
          <a:off x="2313781" y="2625725"/>
          <a:ext cx="7564437" cy="275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3960000" imgH="1440000" progId="RFFlow4">
                  <p:embed/>
                </p:oleObj>
              </mc:Choice>
              <mc:Fallback>
                <p:oleObj name="RFFlow" r:id="rId2" imgW="3960000" imgH="1440000" progId="RFFlow4">
                  <p:embed/>
                  <p:pic>
                    <p:nvPicPr>
                      <p:cNvPr id="3074" name="Object 3">
                        <a:extLst>
                          <a:ext uri="{FF2B5EF4-FFF2-40B4-BE49-F238E27FC236}">
                            <a16:creationId xmlns:a16="http://schemas.microsoft.com/office/drawing/2014/main" id="{2758D7BA-714E-2D9E-193E-0F0EFF31DE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3781" y="2625725"/>
                        <a:ext cx="7564437" cy="275113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4690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1A00-E567-0774-DF8D-EAAC36FB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4F104-3841-A5B4-EFC8-C5192484C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3BDD3CF-D602-1ED9-6BA9-5FAE388C1B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258403"/>
              </p:ext>
            </p:extLst>
          </p:nvPr>
        </p:nvGraphicFramePr>
        <p:xfrm>
          <a:off x="2313781" y="2625725"/>
          <a:ext cx="7564437" cy="275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3960000" imgH="1440000" progId="RFFlow4">
                  <p:embed/>
                </p:oleObj>
              </mc:Choice>
              <mc:Fallback>
                <p:oleObj name="RFFlow" r:id="rId2" imgW="3960000" imgH="1440000" progId="RFFlow4">
                  <p:embed/>
                  <p:pic>
                    <p:nvPicPr>
                      <p:cNvPr id="4098" name="Object 3">
                        <a:extLst>
                          <a:ext uri="{FF2B5EF4-FFF2-40B4-BE49-F238E27FC236}">
                            <a16:creationId xmlns:a16="http://schemas.microsoft.com/office/drawing/2014/main" id="{83523186-D6D3-CF74-3594-76861BC6DB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3781" y="2625725"/>
                        <a:ext cx="7564437" cy="275113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0434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2773-5E59-DB61-466E-BA4B5F15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B011B-D466-A9F8-38C2-32A14B8B0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710DDE4-F4A0-E99B-FC7E-B5E5FDA360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455865"/>
              </p:ext>
            </p:extLst>
          </p:nvPr>
        </p:nvGraphicFramePr>
        <p:xfrm>
          <a:off x="2492375" y="2625725"/>
          <a:ext cx="7207250" cy="275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3960000" imgH="1512000" progId="RFFlow4">
                  <p:embed/>
                </p:oleObj>
              </mc:Choice>
              <mc:Fallback>
                <p:oleObj name="RFFlow" r:id="rId2" imgW="3960000" imgH="1512000" progId="RFFlow4">
                  <p:embed/>
                  <p:pic>
                    <p:nvPicPr>
                      <p:cNvPr id="5122" name="Object 3">
                        <a:extLst>
                          <a:ext uri="{FF2B5EF4-FFF2-40B4-BE49-F238E27FC236}">
                            <a16:creationId xmlns:a16="http://schemas.microsoft.com/office/drawing/2014/main" id="{DCBD9D78-E96C-D533-488D-2ED09497B0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2625725"/>
                        <a:ext cx="7207250" cy="275113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5179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0211-7CE7-582A-D72E-8F9A3392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A2332-D358-74BB-F7E4-219BBF58B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6CF3111-3B62-AACD-DFC8-BA329283F6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472553"/>
              </p:ext>
            </p:extLst>
          </p:nvPr>
        </p:nvGraphicFramePr>
        <p:xfrm>
          <a:off x="2541587" y="2732088"/>
          <a:ext cx="7108825" cy="253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4032000" imgH="1440000" progId="RFFlow4">
                  <p:embed/>
                </p:oleObj>
              </mc:Choice>
              <mc:Fallback>
                <p:oleObj name="RFFlow" r:id="rId2" imgW="4032000" imgH="1440000" progId="RFFlow4">
                  <p:embed/>
                  <p:pic>
                    <p:nvPicPr>
                      <p:cNvPr id="6146" name="Object 3">
                        <a:extLst>
                          <a:ext uri="{FF2B5EF4-FFF2-40B4-BE49-F238E27FC236}">
                            <a16:creationId xmlns:a16="http://schemas.microsoft.com/office/drawing/2014/main" id="{E26E065D-B519-0A5F-2B00-08A9D07FE4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7" y="2732088"/>
                        <a:ext cx="7108825" cy="253841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3086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A4F3-E0C3-A6E5-18F8-E27077A55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81A6-6BA4-09D1-6804-EEE275CA2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DA8A4AB-0B89-1E83-4009-DDC1D10C38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270042"/>
              </p:ext>
            </p:extLst>
          </p:nvPr>
        </p:nvGraphicFramePr>
        <p:xfrm>
          <a:off x="2341562" y="3464719"/>
          <a:ext cx="750887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4032000" imgH="576000" progId="RFFlow4">
                  <p:embed/>
                </p:oleObj>
              </mc:Choice>
              <mc:Fallback>
                <p:oleObj name="RFFlow" r:id="rId2" imgW="4032000" imgH="576000" progId="RFFlow4">
                  <p:embed/>
                  <p:pic>
                    <p:nvPicPr>
                      <p:cNvPr id="7170" name="Object 3">
                        <a:extLst>
                          <a:ext uri="{FF2B5EF4-FFF2-40B4-BE49-F238E27FC236}">
                            <a16:creationId xmlns:a16="http://schemas.microsoft.com/office/drawing/2014/main" id="{6219A024-F09C-C547-1B51-99914F1711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2" y="3464719"/>
                        <a:ext cx="7508875" cy="10731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8978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AC2F3-69AC-AE3C-A5A3-5B229469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541A-4B22-C8DB-A261-C635A7E5A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245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void </a:t>
            </a:r>
            <a:r>
              <a:rPr lang="en-GB" dirty="0" err="1"/>
              <a:t>beginsert</a:t>
            </a:r>
            <a:r>
              <a:rPr lang="en-GB" dirty="0"/>
              <a:t>()  </a:t>
            </a:r>
          </a:p>
          <a:p>
            <a:pPr marL="0" indent="0">
              <a:buNone/>
            </a:pPr>
            <a:r>
              <a:rPr lang="en-GB" dirty="0"/>
              <a:t>{  </a:t>
            </a:r>
          </a:p>
          <a:p>
            <a:pPr marL="0" indent="0">
              <a:buNone/>
            </a:pPr>
            <a:r>
              <a:rPr lang="en-GB" dirty="0"/>
              <a:t>    struct node *</a:t>
            </a:r>
            <a:r>
              <a:rPr lang="en-GB" dirty="0" err="1"/>
              <a:t>ptr</a:t>
            </a:r>
            <a:r>
              <a:rPr lang="en-GB" dirty="0"/>
              <a:t>;  </a:t>
            </a:r>
          </a:p>
          <a:p>
            <a:pPr marL="0" indent="0">
              <a:buNone/>
            </a:pPr>
            <a:r>
              <a:rPr lang="en-GB" dirty="0"/>
              <a:t>    int item;  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ptr</a:t>
            </a:r>
            <a:r>
              <a:rPr lang="en-GB" dirty="0"/>
              <a:t> = (struct node *) malloc(</a:t>
            </a:r>
            <a:r>
              <a:rPr lang="en-GB" dirty="0" err="1"/>
              <a:t>sizeof</a:t>
            </a:r>
            <a:r>
              <a:rPr lang="en-GB" dirty="0"/>
              <a:t>(struct node *));  </a:t>
            </a:r>
          </a:p>
          <a:p>
            <a:pPr marL="0" indent="0">
              <a:buNone/>
            </a:pPr>
            <a:r>
              <a:rPr lang="en-GB" dirty="0"/>
              <a:t>    if(</a:t>
            </a:r>
            <a:r>
              <a:rPr lang="en-GB" dirty="0" err="1"/>
              <a:t>ptr</a:t>
            </a:r>
            <a:r>
              <a:rPr lang="en-GB" dirty="0"/>
              <a:t> == NULL)  </a:t>
            </a:r>
          </a:p>
          <a:p>
            <a:pPr marL="0" indent="0">
              <a:buNone/>
            </a:pPr>
            <a:r>
              <a:rPr lang="en-GB" dirty="0"/>
              <a:t>    {  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printf</a:t>
            </a:r>
            <a:r>
              <a:rPr lang="en-GB" dirty="0"/>
              <a:t>("\</a:t>
            </a:r>
            <a:r>
              <a:rPr lang="en-GB" dirty="0" err="1"/>
              <a:t>nOVERFLOW</a:t>
            </a:r>
            <a:r>
              <a:rPr lang="en-GB" dirty="0"/>
              <a:t>");  </a:t>
            </a:r>
          </a:p>
          <a:p>
            <a:pPr marL="0" indent="0">
              <a:buNone/>
            </a:pPr>
            <a:r>
              <a:rPr lang="en-GB" dirty="0"/>
              <a:t>    } 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947360-3B42-29A6-07A8-7C969DF8C404}"/>
              </a:ext>
            </a:extLst>
          </p:cNvPr>
          <p:cNvSpPr txBox="1">
            <a:spLocks/>
          </p:cNvSpPr>
          <p:nvPr/>
        </p:nvSpPr>
        <p:spPr>
          <a:xfrm>
            <a:off x="6097929" y="1825625"/>
            <a:ext cx="45324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else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{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</a:t>
            </a:r>
            <a:r>
              <a:rPr lang="en-GB" dirty="0" err="1"/>
              <a:t>printf</a:t>
            </a:r>
            <a:r>
              <a:rPr lang="en-GB" dirty="0"/>
              <a:t>("\</a:t>
            </a:r>
            <a:r>
              <a:rPr lang="en-GB" dirty="0" err="1"/>
              <a:t>nEnter</a:t>
            </a:r>
            <a:r>
              <a:rPr lang="en-GB" dirty="0"/>
              <a:t> value\n");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</a:t>
            </a:r>
            <a:r>
              <a:rPr lang="en-GB" dirty="0" err="1"/>
              <a:t>scanf</a:t>
            </a:r>
            <a:r>
              <a:rPr lang="en-GB" dirty="0"/>
              <a:t>("%</a:t>
            </a:r>
            <a:r>
              <a:rPr lang="en-GB" dirty="0" err="1"/>
              <a:t>d",&amp;item</a:t>
            </a:r>
            <a:r>
              <a:rPr lang="en-GB" dirty="0"/>
              <a:t>);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</a:t>
            </a:r>
            <a:r>
              <a:rPr lang="en-GB" dirty="0" err="1"/>
              <a:t>ptr</a:t>
            </a:r>
            <a:r>
              <a:rPr lang="en-GB" dirty="0"/>
              <a:t>-&gt;data = item;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</a:t>
            </a:r>
            <a:r>
              <a:rPr lang="en-GB" dirty="0" err="1"/>
              <a:t>ptr</a:t>
            </a:r>
            <a:r>
              <a:rPr lang="en-GB" dirty="0"/>
              <a:t>-&gt;next = head;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head = </a:t>
            </a:r>
            <a:r>
              <a:rPr lang="en-GB" dirty="0" err="1"/>
              <a:t>ptr</a:t>
            </a:r>
            <a:r>
              <a:rPr lang="en-GB" dirty="0"/>
              <a:t>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</a:t>
            </a:r>
            <a:r>
              <a:rPr lang="en-GB" dirty="0" err="1"/>
              <a:t>printf</a:t>
            </a:r>
            <a:r>
              <a:rPr lang="en-GB" dirty="0"/>
              <a:t>("\</a:t>
            </a:r>
            <a:r>
              <a:rPr lang="en-GB" dirty="0" err="1"/>
              <a:t>nNode</a:t>
            </a:r>
            <a:r>
              <a:rPr lang="en-GB" dirty="0"/>
              <a:t> inserted");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2246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CCE0-A1EF-8631-4484-E09762131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at 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427E6-4B08-F17E-AD22-783535F7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855BB5C-C404-9355-ADF8-868628353F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262434"/>
              </p:ext>
            </p:extLst>
          </p:nvPr>
        </p:nvGraphicFramePr>
        <p:xfrm>
          <a:off x="2313781" y="2625725"/>
          <a:ext cx="7564437" cy="275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3960000" imgH="1440000" progId="RFFlow4">
                  <p:embed/>
                </p:oleObj>
              </mc:Choice>
              <mc:Fallback>
                <p:oleObj name="RFFlow" r:id="rId2" imgW="3960000" imgH="1440000" progId="RFFlow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1754017-E8EC-2297-A4CF-8D158412A6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3781" y="2625725"/>
                        <a:ext cx="7564437" cy="275113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0401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6551-BC2C-C859-2E86-D949305D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E7E31-1D55-1C3F-9BF7-89ED377FF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F702B20-0080-E220-4F7F-773211E907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427182"/>
              </p:ext>
            </p:extLst>
          </p:nvPr>
        </p:nvGraphicFramePr>
        <p:xfrm>
          <a:off x="2313781" y="2625725"/>
          <a:ext cx="7564437" cy="275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3960000" imgH="1440000" progId="RFFlow4">
                  <p:embed/>
                </p:oleObj>
              </mc:Choice>
              <mc:Fallback>
                <p:oleObj name="RFFlow" r:id="rId2" imgW="3960000" imgH="1440000" progId="RFFlow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3BDD3CF-D602-1ED9-6BA9-5FAE388C1B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3781" y="2625725"/>
                        <a:ext cx="7564437" cy="275113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6157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BD01-19A3-07C6-81E7-C78E9699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2617-7D25-9EBF-DE20-FF9FE4382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28815E4-2248-34B4-935F-EBC4C37142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437050"/>
              </p:ext>
            </p:extLst>
          </p:nvPr>
        </p:nvGraphicFramePr>
        <p:xfrm>
          <a:off x="2319337" y="2048669"/>
          <a:ext cx="7553325" cy="390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553160" imgH="3905280" progId="PBrush">
                  <p:embed/>
                </p:oleObj>
              </mc:Choice>
              <mc:Fallback>
                <p:oleObj name="Bitmap Image" r:id="rId2" imgW="7553160" imgH="3905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19337" y="2048669"/>
                        <a:ext cx="7553325" cy="3905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9861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0A1F-6AC8-B87C-1767-87D44566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2A195-8AD2-29C7-7DC6-111D91562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1074558-7BDB-8C09-4B20-C5A5970D52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971486"/>
              </p:ext>
            </p:extLst>
          </p:nvPr>
        </p:nvGraphicFramePr>
        <p:xfrm>
          <a:off x="2224087" y="2096294"/>
          <a:ext cx="7743825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743960" imgH="3809880" progId="PBrush">
                  <p:embed/>
                </p:oleObj>
              </mc:Choice>
              <mc:Fallback>
                <p:oleObj name="Bitmap Image" r:id="rId2" imgW="7743960" imgH="3809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24087" y="2096294"/>
                        <a:ext cx="7743825" cy="381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998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0101B-D990-1FF9-BCCD-447433F7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754D9-1775-165A-CCE0-EEEA30EB1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Singly Linked List</a:t>
            </a:r>
          </a:p>
          <a:p>
            <a:r>
              <a:rPr lang="en-GB" dirty="0"/>
              <a:t>Doubly Linked List</a:t>
            </a:r>
          </a:p>
          <a:p>
            <a:r>
              <a:rPr lang="en-GB" dirty="0"/>
              <a:t>Circular Linked List</a:t>
            </a:r>
          </a:p>
          <a:p>
            <a:r>
              <a:rPr lang="en-GB" dirty="0"/>
              <a:t>Applications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7672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2B57-0889-D729-6BC1-F2B7EFEB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D7EFE-6B6D-DFB2-9EE6-CE713D307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5E832E6-A317-FEF3-D240-0A303674C7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272055"/>
              </p:ext>
            </p:extLst>
          </p:nvPr>
        </p:nvGraphicFramePr>
        <p:xfrm>
          <a:off x="2181225" y="2890837"/>
          <a:ext cx="78295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829640" imgH="1076400" progId="PBrush">
                  <p:embed/>
                </p:oleObj>
              </mc:Choice>
              <mc:Fallback>
                <p:oleObj name="Bitmap Image" r:id="rId2" imgW="7829640" imgH="1076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81225" y="2890837"/>
                        <a:ext cx="7829550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9120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C407-0342-3261-9BCB-25206C43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44FA5-8FB0-6F55-F164-D84DB0246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2600" dirty="0">
                <a:solidFill>
                  <a:srgbClr val="000000"/>
                </a:solidFill>
              </a:rPr>
              <a:t>void </a:t>
            </a:r>
            <a:r>
              <a:rPr lang="en-GB" sz="2600" dirty="0" err="1">
                <a:solidFill>
                  <a:srgbClr val="000000"/>
                </a:solidFill>
              </a:rPr>
              <a:t>lastinsert</a:t>
            </a:r>
            <a:r>
              <a:rPr lang="en-GB" sz="2600" dirty="0">
                <a:solidFill>
                  <a:srgbClr val="000000"/>
                </a:solidFill>
              </a:rPr>
              <a:t>()  </a:t>
            </a:r>
          </a:p>
          <a:p>
            <a:pPr marL="0" indent="0" algn="just">
              <a:buNone/>
            </a:pPr>
            <a:r>
              <a:rPr lang="en-GB" sz="2600" dirty="0">
                <a:solidFill>
                  <a:srgbClr val="000000"/>
                </a:solidFill>
              </a:rPr>
              <a:t>{  </a:t>
            </a:r>
          </a:p>
          <a:p>
            <a:pPr marL="0" indent="0" algn="just">
              <a:buNone/>
            </a:pPr>
            <a:r>
              <a:rPr lang="en-GB" sz="2600" dirty="0">
                <a:solidFill>
                  <a:srgbClr val="000000"/>
                </a:solidFill>
              </a:rPr>
              <a:t>    struct node *</a:t>
            </a:r>
            <a:r>
              <a:rPr lang="en-GB" sz="2600" dirty="0" err="1">
                <a:solidFill>
                  <a:srgbClr val="000000"/>
                </a:solidFill>
              </a:rPr>
              <a:t>ptr</a:t>
            </a:r>
            <a:r>
              <a:rPr lang="en-GB" sz="2600" dirty="0">
                <a:solidFill>
                  <a:srgbClr val="000000"/>
                </a:solidFill>
              </a:rPr>
              <a:t>,*temp;  </a:t>
            </a:r>
          </a:p>
          <a:p>
            <a:pPr marL="0" indent="0" algn="just">
              <a:buNone/>
            </a:pPr>
            <a:r>
              <a:rPr lang="en-GB" sz="2600" dirty="0">
                <a:solidFill>
                  <a:srgbClr val="000000"/>
                </a:solidFill>
              </a:rPr>
              <a:t>    int item;     </a:t>
            </a:r>
          </a:p>
          <a:p>
            <a:pPr marL="0" indent="0" algn="just">
              <a:buNone/>
            </a:pPr>
            <a:r>
              <a:rPr lang="en-GB" sz="2600" dirty="0">
                <a:solidFill>
                  <a:srgbClr val="000000"/>
                </a:solidFill>
              </a:rPr>
              <a:t>    </a:t>
            </a:r>
            <a:r>
              <a:rPr lang="en-GB" sz="2600" dirty="0" err="1">
                <a:solidFill>
                  <a:srgbClr val="000000"/>
                </a:solidFill>
              </a:rPr>
              <a:t>ptr</a:t>
            </a:r>
            <a:r>
              <a:rPr lang="en-GB" sz="2600" dirty="0">
                <a:solidFill>
                  <a:srgbClr val="000000"/>
                </a:solidFill>
              </a:rPr>
              <a:t> = (struct node*)malloc(</a:t>
            </a:r>
            <a:r>
              <a:rPr lang="en-GB" sz="2600" dirty="0" err="1">
                <a:solidFill>
                  <a:srgbClr val="000000"/>
                </a:solidFill>
              </a:rPr>
              <a:t>sizeof</a:t>
            </a:r>
            <a:r>
              <a:rPr lang="en-GB" sz="2600" dirty="0">
                <a:solidFill>
                  <a:srgbClr val="000000"/>
                </a:solidFill>
              </a:rPr>
              <a:t>(struct node));      </a:t>
            </a:r>
          </a:p>
          <a:p>
            <a:pPr marL="0" indent="0" algn="just">
              <a:buNone/>
            </a:pPr>
            <a:r>
              <a:rPr lang="en-GB" sz="2600" dirty="0">
                <a:solidFill>
                  <a:srgbClr val="000000"/>
                </a:solidFill>
              </a:rPr>
              <a:t>    if(</a:t>
            </a:r>
            <a:r>
              <a:rPr lang="en-GB" sz="2600" dirty="0" err="1">
                <a:solidFill>
                  <a:srgbClr val="000000"/>
                </a:solidFill>
              </a:rPr>
              <a:t>ptr</a:t>
            </a:r>
            <a:r>
              <a:rPr lang="en-GB" sz="2600" dirty="0">
                <a:solidFill>
                  <a:srgbClr val="000000"/>
                </a:solidFill>
              </a:rPr>
              <a:t> == NULL)  </a:t>
            </a:r>
          </a:p>
          <a:p>
            <a:pPr marL="0" indent="0" algn="just">
              <a:buNone/>
            </a:pPr>
            <a:r>
              <a:rPr lang="en-GB" sz="2600" dirty="0">
                <a:solidFill>
                  <a:srgbClr val="000000"/>
                </a:solidFill>
              </a:rPr>
              <a:t>    {  </a:t>
            </a:r>
          </a:p>
          <a:p>
            <a:pPr marL="0" indent="0" algn="just">
              <a:buNone/>
            </a:pPr>
            <a:r>
              <a:rPr lang="en-GB" sz="2600" dirty="0">
                <a:solidFill>
                  <a:srgbClr val="000000"/>
                </a:solidFill>
              </a:rPr>
              <a:t>        </a:t>
            </a:r>
            <a:r>
              <a:rPr lang="en-GB" sz="2600" dirty="0" err="1">
                <a:solidFill>
                  <a:srgbClr val="000000"/>
                </a:solidFill>
              </a:rPr>
              <a:t>printf</a:t>
            </a:r>
            <a:r>
              <a:rPr lang="en-GB" sz="2600" dirty="0">
                <a:solidFill>
                  <a:srgbClr val="000000"/>
                </a:solidFill>
              </a:rPr>
              <a:t>("\</a:t>
            </a:r>
            <a:r>
              <a:rPr lang="en-GB" sz="2600" dirty="0" err="1">
                <a:solidFill>
                  <a:srgbClr val="000000"/>
                </a:solidFill>
              </a:rPr>
              <a:t>nOVERFLOW</a:t>
            </a:r>
            <a:r>
              <a:rPr lang="en-GB" sz="2600" dirty="0">
                <a:solidFill>
                  <a:srgbClr val="000000"/>
                </a:solidFill>
              </a:rPr>
              <a:t>");     </a:t>
            </a:r>
          </a:p>
          <a:p>
            <a:pPr marL="0" indent="0" algn="just">
              <a:buNone/>
            </a:pPr>
            <a:r>
              <a:rPr lang="en-GB" sz="2600" dirty="0">
                <a:solidFill>
                  <a:srgbClr val="000000"/>
                </a:solidFill>
              </a:rPr>
              <a:t>    }  </a:t>
            </a:r>
          </a:p>
          <a:p>
            <a:pPr marL="0" indent="0" algn="just">
              <a:buNone/>
            </a:pPr>
            <a:r>
              <a:rPr lang="en-GB" sz="2600" dirty="0">
                <a:solidFill>
                  <a:srgbClr val="000000"/>
                </a:solidFill>
              </a:rPr>
              <a:t>    </a:t>
            </a:r>
          </a:p>
        </p:txBody>
      </p:sp>
    </p:spTree>
    <p:extLst>
      <p:ext uri="{BB962C8B-B14F-4D97-AF65-F5344CB8AC3E}">
        <p14:creationId xmlns:p14="http://schemas.microsoft.com/office/powerpoint/2010/main" val="4292702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C407-0342-3261-9BCB-25206C43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44FA5-8FB0-6F55-F164-D84DB0246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2000" b="0" i="0" dirty="0">
                <a:solidFill>
                  <a:srgbClr val="000000"/>
                </a:solidFill>
                <a:effectLst/>
              </a:rPr>
              <a:t>else  </a:t>
            </a:r>
          </a:p>
          <a:p>
            <a:pPr marL="0" indent="0" algn="just">
              <a:buNone/>
            </a:pPr>
            <a:r>
              <a:rPr lang="en-GB" sz="2000" b="0" i="0" dirty="0">
                <a:solidFill>
                  <a:srgbClr val="000000"/>
                </a:solidFill>
                <a:effectLst/>
              </a:rPr>
              <a:t>    {  </a:t>
            </a:r>
          </a:p>
          <a:p>
            <a:pPr marL="0" indent="0" algn="just">
              <a:buNone/>
            </a:pPr>
            <a:r>
              <a:rPr lang="en-GB" sz="2000" b="0" i="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000" dirty="0">
                <a:solidFill>
                  <a:srgbClr val="000000"/>
                </a:solidFill>
              </a:rPr>
              <a:t>    </a:t>
            </a:r>
            <a:r>
              <a:rPr lang="en-GB" sz="2000" dirty="0" err="1">
                <a:solidFill>
                  <a:srgbClr val="000000"/>
                </a:solidFill>
              </a:rPr>
              <a:t>printf</a:t>
            </a:r>
            <a:r>
              <a:rPr lang="en-GB" sz="2000" dirty="0">
                <a:solidFill>
                  <a:srgbClr val="000000"/>
                </a:solidFill>
              </a:rPr>
              <a:t>("\</a:t>
            </a:r>
            <a:r>
              <a:rPr lang="en-GB" sz="2000" dirty="0" err="1">
                <a:solidFill>
                  <a:srgbClr val="000000"/>
                </a:solidFill>
              </a:rPr>
              <a:t>nEnter</a:t>
            </a:r>
            <a:r>
              <a:rPr lang="en-GB" sz="2000" dirty="0">
                <a:solidFill>
                  <a:srgbClr val="000000"/>
                </a:solidFill>
              </a:rPr>
              <a:t> value?\n");  </a:t>
            </a:r>
          </a:p>
          <a:p>
            <a:pPr marL="0" indent="0" algn="just"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</a:t>
            </a:r>
            <a:r>
              <a:rPr lang="en-GB" sz="2000" dirty="0" err="1">
                <a:solidFill>
                  <a:srgbClr val="000000"/>
                </a:solidFill>
              </a:rPr>
              <a:t>scanf</a:t>
            </a:r>
            <a:r>
              <a:rPr lang="en-GB" sz="2000" dirty="0">
                <a:solidFill>
                  <a:srgbClr val="000000"/>
                </a:solidFill>
              </a:rPr>
              <a:t>("%</a:t>
            </a:r>
            <a:r>
              <a:rPr lang="en-GB" sz="2000" dirty="0" err="1">
                <a:solidFill>
                  <a:srgbClr val="000000"/>
                </a:solidFill>
              </a:rPr>
              <a:t>d",&amp;item</a:t>
            </a:r>
            <a:r>
              <a:rPr lang="en-GB" sz="2000" dirty="0">
                <a:solidFill>
                  <a:srgbClr val="000000"/>
                </a:solidFill>
              </a:rPr>
              <a:t>);  </a:t>
            </a:r>
          </a:p>
          <a:p>
            <a:pPr marL="0" indent="0" algn="just"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</a:t>
            </a:r>
            <a:r>
              <a:rPr lang="en-GB" sz="2000" dirty="0" err="1">
                <a:solidFill>
                  <a:srgbClr val="000000"/>
                </a:solidFill>
              </a:rPr>
              <a:t>ptr</a:t>
            </a:r>
            <a:r>
              <a:rPr lang="en-GB" sz="2000" dirty="0">
                <a:solidFill>
                  <a:srgbClr val="000000"/>
                </a:solidFill>
              </a:rPr>
              <a:t>-&gt;data = item;  </a:t>
            </a:r>
          </a:p>
          <a:p>
            <a:pPr marL="0" indent="0" algn="just"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if(head == NULL)  </a:t>
            </a:r>
          </a:p>
          <a:p>
            <a:pPr marL="0" indent="0" algn="just"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{  </a:t>
            </a:r>
          </a:p>
          <a:p>
            <a:pPr marL="0" indent="0" algn="just"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    </a:t>
            </a:r>
            <a:r>
              <a:rPr lang="en-GB" sz="2000" dirty="0" err="1">
                <a:solidFill>
                  <a:srgbClr val="000000"/>
                </a:solidFill>
              </a:rPr>
              <a:t>ptr</a:t>
            </a:r>
            <a:r>
              <a:rPr lang="en-GB" sz="2000" dirty="0">
                <a:solidFill>
                  <a:srgbClr val="000000"/>
                </a:solidFill>
              </a:rPr>
              <a:t> -&gt; next = NULL;              </a:t>
            </a:r>
          </a:p>
          <a:p>
            <a:pPr marL="0" indent="0" algn="just">
              <a:buNone/>
            </a:pPr>
            <a:r>
              <a:rPr lang="en-GB" sz="2000" dirty="0">
                <a:solidFill>
                  <a:srgbClr val="000000"/>
                </a:solidFill>
              </a:rPr>
              <a:t>	head = </a:t>
            </a:r>
            <a:r>
              <a:rPr lang="en-GB" sz="2000" dirty="0" err="1">
                <a:solidFill>
                  <a:srgbClr val="000000"/>
                </a:solidFill>
              </a:rPr>
              <a:t>ptr</a:t>
            </a:r>
            <a:r>
              <a:rPr lang="en-GB" sz="2000" dirty="0">
                <a:solidFill>
                  <a:srgbClr val="000000"/>
                </a:solidFill>
              </a:rPr>
              <a:t>;  </a:t>
            </a:r>
          </a:p>
          <a:p>
            <a:pPr marL="0" indent="0" algn="just"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    </a:t>
            </a:r>
            <a:r>
              <a:rPr lang="en-GB" sz="2000" dirty="0" err="1">
                <a:solidFill>
                  <a:srgbClr val="000000"/>
                </a:solidFill>
              </a:rPr>
              <a:t>printf</a:t>
            </a:r>
            <a:r>
              <a:rPr lang="en-GB" sz="2000" dirty="0">
                <a:solidFill>
                  <a:srgbClr val="000000"/>
                </a:solidFill>
              </a:rPr>
              <a:t>("\</a:t>
            </a:r>
            <a:r>
              <a:rPr lang="en-GB" sz="2000" dirty="0" err="1">
                <a:solidFill>
                  <a:srgbClr val="000000"/>
                </a:solidFill>
              </a:rPr>
              <a:t>nNode</a:t>
            </a:r>
            <a:r>
              <a:rPr lang="en-GB" sz="2000" dirty="0">
                <a:solidFill>
                  <a:srgbClr val="000000"/>
                </a:solidFill>
              </a:rPr>
              <a:t> inserted");  </a:t>
            </a:r>
          </a:p>
          <a:p>
            <a:pPr marL="0" indent="0" algn="just"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}  </a:t>
            </a:r>
          </a:p>
          <a:p>
            <a:pPr marL="0" indent="0" algn="just"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</a:t>
            </a:r>
            <a:endParaRPr lang="en-GB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A71453-C584-DD0C-1109-324CC20949B1}"/>
              </a:ext>
            </a:extLst>
          </p:cNvPr>
          <p:cNvSpPr txBox="1">
            <a:spLocks/>
          </p:cNvSpPr>
          <p:nvPr/>
        </p:nvSpPr>
        <p:spPr>
          <a:xfrm>
            <a:off x="6096000" y="1258463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else  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{  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    temp = head;  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    while (temp -&gt; next != NULL)  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    {  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        temp = temp -&gt; next;  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    }  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    temp-&gt;next = </a:t>
            </a:r>
            <a:r>
              <a:rPr lang="en-GB" sz="2000" dirty="0" err="1">
                <a:solidFill>
                  <a:srgbClr val="000000"/>
                </a:solidFill>
              </a:rPr>
              <a:t>ptr</a:t>
            </a:r>
            <a:r>
              <a:rPr lang="en-GB" sz="2000" dirty="0">
                <a:solidFill>
                  <a:srgbClr val="000000"/>
                </a:solidFill>
              </a:rPr>
              <a:t>;  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    </a:t>
            </a:r>
            <a:r>
              <a:rPr lang="en-GB" sz="2000" dirty="0" err="1">
                <a:solidFill>
                  <a:srgbClr val="000000"/>
                </a:solidFill>
              </a:rPr>
              <a:t>ptr</a:t>
            </a:r>
            <a:r>
              <a:rPr lang="en-GB" sz="2000" dirty="0">
                <a:solidFill>
                  <a:srgbClr val="000000"/>
                </a:solidFill>
              </a:rPr>
              <a:t>-&gt;next = NULL;  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    </a:t>
            </a:r>
            <a:r>
              <a:rPr lang="en-GB" sz="2000" dirty="0" err="1">
                <a:solidFill>
                  <a:srgbClr val="000000"/>
                </a:solidFill>
              </a:rPr>
              <a:t>printf</a:t>
            </a:r>
            <a:r>
              <a:rPr lang="en-GB" sz="2000" dirty="0">
                <a:solidFill>
                  <a:srgbClr val="000000"/>
                </a:solidFill>
              </a:rPr>
              <a:t>("\</a:t>
            </a:r>
            <a:r>
              <a:rPr lang="en-GB" sz="2000" dirty="0" err="1">
                <a:solidFill>
                  <a:srgbClr val="000000"/>
                </a:solidFill>
              </a:rPr>
              <a:t>nNode</a:t>
            </a:r>
            <a:r>
              <a:rPr lang="en-GB" sz="2000" dirty="0">
                <a:solidFill>
                  <a:srgbClr val="000000"/>
                </a:solidFill>
              </a:rPr>
              <a:t> inserted");  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  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}  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000000"/>
                </a:solidFill>
              </a:rPr>
              <a:t>    }  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000000"/>
                </a:solidFill>
              </a:rPr>
              <a:t>}  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5991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DDA9C-0425-94DC-90C3-32CCF4AC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after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519C3-EFBE-A47F-1FAB-8D65D14F9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3374C6BC-F98C-E8B0-8C73-C6269327D2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431113"/>
              </p:ext>
            </p:extLst>
          </p:nvPr>
        </p:nvGraphicFramePr>
        <p:xfrm>
          <a:off x="1946134" y="2354263"/>
          <a:ext cx="8816975" cy="329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6552000" imgH="2448000" progId="RFFlow4">
                  <p:embed/>
                </p:oleObj>
              </mc:Choice>
              <mc:Fallback>
                <p:oleObj name="RFFlow" r:id="rId2" imgW="6552000" imgH="2448000" progId="RFFlow4">
                  <p:embed/>
                  <p:pic>
                    <p:nvPicPr>
                      <p:cNvPr id="16386" name="Object 4">
                        <a:extLst>
                          <a:ext uri="{FF2B5EF4-FFF2-40B4-BE49-F238E27FC236}">
                            <a16:creationId xmlns:a16="http://schemas.microsoft.com/office/drawing/2014/main" id="{6A977F63-EABA-5C96-8960-82240D32F3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134" y="2354263"/>
                        <a:ext cx="8816975" cy="329406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564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249DA-4C8B-A4E5-A006-E64197D27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3AB5D-FAD4-3ACB-5C1C-B50393785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GB" b="1" i="0" dirty="0">
                <a:effectLst/>
              </a:rPr>
              <a:t>void</a:t>
            </a:r>
            <a:r>
              <a:rPr lang="en-GB" b="0" i="0" dirty="0">
                <a:effectLst/>
              </a:rPr>
              <a:t> </a:t>
            </a:r>
            <a:r>
              <a:rPr lang="en-GB" b="0" i="0" dirty="0" err="1">
                <a:effectLst/>
              </a:rPr>
              <a:t>randominsert</a:t>
            </a:r>
            <a:r>
              <a:rPr lang="en-GB" b="0" i="0" dirty="0">
                <a:effectLst/>
              </a:rPr>
              <a:t>()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{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</a:t>
            </a:r>
            <a:r>
              <a:rPr lang="en-GB" b="1" i="0" dirty="0">
                <a:effectLst/>
              </a:rPr>
              <a:t>int</a:t>
            </a:r>
            <a:r>
              <a:rPr lang="en-GB" b="0" i="0" dirty="0">
                <a:effectLst/>
              </a:rPr>
              <a:t> </a:t>
            </a:r>
            <a:r>
              <a:rPr lang="en-GB" b="0" i="0" dirty="0" err="1">
                <a:effectLst/>
              </a:rPr>
              <a:t>i,loc,item</a:t>
            </a:r>
            <a:r>
              <a:rPr lang="en-GB" b="0" i="0" dirty="0">
                <a:effectLst/>
              </a:rPr>
              <a:t>; 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struct node *</a:t>
            </a:r>
            <a:r>
              <a:rPr lang="en-GB" b="0" i="0" dirty="0" err="1">
                <a:effectLst/>
              </a:rPr>
              <a:t>ptr</a:t>
            </a:r>
            <a:r>
              <a:rPr lang="en-GB" b="0" i="0" dirty="0">
                <a:effectLst/>
              </a:rPr>
              <a:t>, *temp;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</a:t>
            </a:r>
            <a:r>
              <a:rPr lang="en-GB" b="0" i="0" dirty="0" err="1">
                <a:effectLst/>
              </a:rPr>
              <a:t>ptr</a:t>
            </a:r>
            <a:r>
              <a:rPr lang="en-GB" b="0" i="0" dirty="0">
                <a:effectLst/>
              </a:rPr>
              <a:t> = (struct node *) malloc (</a:t>
            </a:r>
            <a:r>
              <a:rPr lang="en-GB" b="0" i="0" dirty="0" err="1">
                <a:effectLst/>
              </a:rPr>
              <a:t>sizeof</a:t>
            </a:r>
            <a:r>
              <a:rPr lang="en-GB" b="0" i="0" dirty="0">
                <a:effectLst/>
              </a:rPr>
              <a:t>(struct node));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</a:t>
            </a:r>
            <a:r>
              <a:rPr lang="en-GB" b="1" i="0" dirty="0">
                <a:effectLst/>
              </a:rPr>
              <a:t>if</a:t>
            </a:r>
            <a:r>
              <a:rPr lang="en-GB" b="0" i="0" dirty="0">
                <a:effectLst/>
              </a:rPr>
              <a:t>(</a:t>
            </a:r>
            <a:r>
              <a:rPr lang="en-GB" b="0" i="0" dirty="0" err="1">
                <a:effectLst/>
              </a:rPr>
              <a:t>ptr</a:t>
            </a:r>
            <a:r>
              <a:rPr lang="en-GB" b="0" i="0" dirty="0">
                <a:effectLst/>
              </a:rPr>
              <a:t> == NULL)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{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    </a:t>
            </a:r>
            <a:r>
              <a:rPr lang="en-GB" b="0" i="0" dirty="0" err="1">
                <a:effectLst/>
              </a:rPr>
              <a:t>printf</a:t>
            </a:r>
            <a:r>
              <a:rPr lang="en-GB" b="0" i="0" dirty="0">
                <a:effectLst/>
              </a:rPr>
              <a:t>("\</a:t>
            </a:r>
            <a:r>
              <a:rPr lang="en-GB" b="0" i="0" dirty="0" err="1">
                <a:effectLst/>
              </a:rPr>
              <a:t>nOVERFLOW</a:t>
            </a:r>
            <a:r>
              <a:rPr lang="en-GB" b="0" i="0" dirty="0">
                <a:effectLst/>
              </a:rPr>
              <a:t>");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}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</a:t>
            </a:r>
            <a:r>
              <a:rPr lang="en-GB" b="1" i="0" dirty="0">
                <a:effectLst/>
              </a:rPr>
              <a:t>else</a:t>
            </a:r>
            <a:r>
              <a:rPr lang="en-GB" b="0" i="0" dirty="0">
                <a:effectLst/>
              </a:rPr>
              <a:t>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{</a:t>
            </a:r>
          </a:p>
          <a:p>
            <a:pPr marL="0" indent="0" algn="just">
              <a:buNone/>
            </a:pPr>
            <a:r>
              <a:rPr lang="en-GB" dirty="0"/>
              <a:t>        </a:t>
            </a:r>
            <a:r>
              <a:rPr lang="en-GB" sz="2800" dirty="0" err="1"/>
              <a:t>printf</a:t>
            </a:r>
            <a:r>
              <a:rPr lang="en-GB" sz="2800" dirty="0"/>
              <a:t>("\</a:t>
            </a:r>
            <a:r>
              <a:rPr lang="en-GB" sz="2800" dirty="0" err="1"/>
              <a:t>nEnter</a:t>
            </a:r>
            <a:r>
              <a:rPr lang="en-GB" sz="2800" dirty="0"/>
              <a:t> element value");  </a:t>
            </a:r>
          </a:p>
          <a:p>
            <a:pPr marL="0" indent="0" algn="just">
              <a:buNone/>
            </a:pPr>
            <a:r>
              <a:rPr lang="en-GB" sz="2800" dirty="0"/>
              <a:t>        </a:t>
            </a:r>
            <a:r>
              <a:rPr lang="en-GB" sz="2800" dirty="0" err="1"/>
              <a:t>scanf</a:t>
            </a:r>
            <a:r>
              <a:rPr lang="en-GB" sz="2800" dirty="0"/>
              <a:t>("%</a:t>
            </a:r>
            <a:r>
              <a:rPr lang="en-GB" sz="2800" dirty="0" err="1"/>
              <a:t>d",&amp;item</a:t>
            </a:r>
            <a:r>
              <a:rPr lang="en-GB" sz="2800" dirty="0"/>
              <a:t>);  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08DE0F-EFE4-134F-4503-E00C2217BB0E}"/>
              </a:ext>
            </a:extLst>
          </p:cNvPr>
          <p:cNvSpPr txBox="1">
            <a:spLocks/>
          </p:cNvSpPr>
          <p:nvPr/>
        </p:nvSpPr>
        <p:spPr>
          <a:xfrm>
            <a:off x="6096000" y="3651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2400" dirty="0"/>
              <a:t>                </a:t>
            </a:r>
            <a:r>
              <a:rPr lang="en-GB" sz="2400" dirty="0" err="1"/>
              <a:t>ptr</a:t>
            </a:r>
            <a:r>
              <a:rPr lang="en-GB" sz="2400" dirty="0"/>
              <a:t>-&gt;data = item;  </a:t>
            </a:r>
          </a:p>
          <a:p>
            <a:pPr marL="0" indent="0" algn="just">
              <a:buNone/>
            </a:pPr>
            <a:r>
              <a:rPr lang="en-GB" sz="2400" dirty="0"/>
              <a:t>        </a:t>
            </a:r>
            <a:r>
              <a:rPr lang="en-GB" sz="2400" dirty="0" err="1"/>
              <a:t>printf</a:t>
            </a:r>
            <a:r>
              <a:rPr lang="en-GB" sz="2400" dirty="0"/>
              <a:t>("\</a:t>
            </a:r>
            <a:r>
              <a:rPr lang="en-GB" sz="2400" dirty="0" err="1"/>
              <a:t>nEnter</a:t>
            </a:r>
            <a:r>
              <a:rPr lang="en-GB" sz="2400" dirty="0"/>
              <a:t> the location after which you want to insert ");  </a:t>
            </a:r>
          </a:p>
          <a:p>
            <a:pPr marL="0" indent="0" algn="just">
              <a:buNone/>
            </a:pPr>
            <a:r>
              <a:rPr lang="en-GB" sz="2400" dirty="0"/>
              <a:t>        </a:t>
            </a:r>
            <a:r>
              <a:rPr lang="en-GB" sz="2400" dirty="0" err="1"/>
              <a:t>scanf</a:t>
            </a:r>
            <a:r>
              <a:rPr lang="en-GB" sz="2400" dirty="0"/>
              <a:t>("\</a:t>
            </a:r>
            <a:r>
              <a:rPr lang="en-GB" sz="2400" dirty="0" err="1"/>
              <a:t>n%d</a:t>
            </a:r>
            <a:r>
              <a:rPr lang="en-GB" sz="2400" dirty="0"/>
              <a:t>",&amp;</a:t>
            </a:r>
            <a:r>
              <a:rPr lang="en-GB" sz="2400" dirty="0" err="1"/>
              <a:t>loc</a:t>
            </a:r>
            <a:r>
              <a:rPr lang="en-GB" sz="2400" dirty="0"/>
              <a:t>);  </a:t>
            </a:r>
          </a:p>
          <a:p>
            <a:pPr marL="0" indent="0" algn="just">
              <a:buNone/>
            </a:pPr>
            <a:r>
              <a:rPr lang="en-GB" sz="2400" dirty="0"/>
              <a:t>        temp=head;  </a:t>
            </a:r>
          </a:p>
          <a:p>
            <a:pPr marL="0" indent="0" algn="just">
              <a:buNone/>
            </a:pPr>
            <a:r>
              <a:rPr lang="en-GB" sz="2400" dirty="0"/>
              <a:t>        </a:t>
            </a:r>
            <a:r>
              <a:rPr lang="en-GB" sz="2400" b="1" dirty="0"/>
              <a:t>for</a:t>
            </a:r>
            <a:r>
              <a:rPr lang="en-GB" sz="2400" dirty="0"/>
              <a:t>(</a:t>
            </a:r>
            <a:r>
              <a:rPr lang="en-GB" sz="2400" dirty="0" err="1"/>
              <a:t>i</a:t>
            </a:r>
            <a:r>
              <a:rPr lang="en-GB" sz="2400" dirty="0"/>
              <a:t>=0;i&lt;</a:t>
            </a:r>
            <a:r>
              <a:rPr lang="en-GB" sz="2400" dirty="0" err="1"/>
              <a:t>loc;i</a:t>
            </a:r>
            <a:r>
              <a:rPr lang="en-GB" sz="2400" dirty="0"/>
              <a:t>++)  </a:t>
            </a:r>
          </a:p>
          <a:p>
            <a:pPr marL="0" indent="0" algn="just">
              <a:buNone/>
            </a:pPr>
            <a:r>
              <a:rPr lang="en-GB" sz="2400" dirty="0"/>
              <a:t>        {  </a:t>
            </a:r>
          </a:p>
          <a:p>
            <a:pPr marL="0" indent="0" algn="just">
              <a:buNone/>
            </a:pPr>
            <a:r>
              <a:rPr lang="en-GB" sz="2400" dirty="0"/>
              <a:t>            temp = temp-&gt;next;  </a:t>
            </a:r>
          </a:p>
          <a:p>
            <a:pPr marL="0" indent="0" algn="just">
              <a:buNone/>
            </a:pPr>
            <a:r>
              <a:rPr lang="en-GB" sz="2400" dirty="0"/>
              <a:t>            </a:t>
            </a:r>
            <a:r>
              <a:rPr lang="en-GB" sz="2400" b="1" dirty="0"/>
              <a:t>if</a:t>
            </a:r>
            <a:r>
              <a:rPr lang="en-GB" sz="2400" dirty="0"/>
              <a:t>(temp == NULL)  </a:t>
            </a:r>
          </a:p>
          <a:p>
            <a:pPr marL="0" indent="0" algn="just">
              <a:buNone/>
            </a:pPr>
            <a:r>
              <a:rPr lang="en-GB" sz="2400" dirty="0"/>
              <a:t>            {  </a:t>
            </a:r>
          </a:p>
          <a:p>
            <a:pPr marL="0" indent="0" algn="just">
              <a:buNone/>
            </a:pPr>
            <a:r>
              <a:rPr lang="en-GB" sz="2400" dirty="0"/>
              <a:t>                </a:t>
            </a:r>
            <a:r>
              <a:rPr lang="en-GB" sz="2400" dirty="0" err="1"/>
              <a:t>printf</a:t>
            </a:r>
            <a:r>
              <a:rPr lang="en-GB" sz="2400" dirty="0"/>
              <a:t>("\</a:t>
            </a:r>
            <a:r>
              <a:rPr lang="en-GB" sz="2400" dirty="0" err="1"/>
              <a:t>ncan't</a:t>
            </a:r>
            <a:r>
              <a:rPr lang="en-GB" sz="2400" dirty="0"/>
              <a:t> insert\n");  </a:t>
            </a:r>
          </a:p>
          <a:p>
            <a:pPr marL="0" indent="0" algn="just">
              <a:buNone/>
            </a:pPr>
            <a:r>
              <a:rPr lang="en-GB" sz="2400" dirty="0"/>
              <a:t>                </a:t>
            </a:r>
            <a:r>
              <a:rPr lang="en-GB" sz="2400" b="1" dirty="0"/>
              <a:t>return</a:t>
            </a:r>
            <a:r>
              <a:rPr lang="en-GB" sz="2400" dirty="0"/>
              <a:t>;  </a:t>
            </a:r>
          </a:p>
          <a:p>
            <a:pPr marL="0" indent="0" algn="just">
              <a:buNone/>
            </a:pPr>
            <a:r>
              <a:rPr lang="en-GB" sz="2400" dirty="0"/>
              <a:t>            }  </a:t>
            </a:r>
          </a:p>
          <a:p>
            <a:pPr marL="0" indent="0" algn="just">
              <a:buNone/>
            </a:pPr>
            <a:r>
              <a:rPr lang="en-GB" sz="2400" dirty="0"/>
              <a:t>          </a:t>
            </a:r>
          </a:p>
          <a:p>
            <a:pPr marL="0" indent="0" algn="just">
              <a:buNone/>
            </a:pPr>
            <a:r>
              <a:rPr lang="en-GB" sz="2400" dirty="0"/>
              <a:t>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592964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9C72-ADFD-BC49-C0EB-005B8441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A07BB-BBB5-3D86-A479-1E586FFB0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sz="2800" dirty="0"/>
              <a:t> }  </a:t>
            </a:r>
          </a:p>
          <a:p>
            <a:pPr marL="0" indent="0" algn="just">
              <a:buNone/>
            </a:pPr>
            <a:r>
              <a:rPr lang="en-GB" sz="2800" dirty="0"/>
              <a:t>        </a:t>
            </a:r>
            <a:r>
              <a:rPr lang="en-GB" sz="2800" dirty="0" err="1"/>
              <a:t>ptr</a:t>
            </a:r>
            <a:r>
              <a:rPr lang="en-GB" sz="2800" dirty="0"/>
              <a:t> -&gt;next = temp -&gt;next;   </a:t>
            </a:r>
          </a:p>
          <a:p>
            <a:pPr marL="0" indent="0" algn="just">
              <a:buNone/>
            </a:pPr>
            <a:r>
              <a:rPr lang="en-GB" sz="2800" dirty="0"/>
              <a:t>        temp -&gt;next = </a:t>
            </a:r>
            <a:r>
              <a:rPr lang="en-GB" sz="2800" dirty="0" err="1"/>
              <a:t>ptr</a:t>
            </a:r>
            <a:r>
              <a:rPr lang="en-GB" sz="2800" dirty="0"/>
              <a:t>;   </a:t>
            </a:r>
          </a:p>
          <a:p>
            <a:pPr marL="0" indent="0" algn="just">
              <a:buNone/>
            </a:pPr>
            <a:r>
              <a:rPr lang="en-GB" sz="2800" dirty="0"/>
              <a:t>        </a:t>
            </a:r>
            <a:r>
              <a:rPr lang="en-GB" sz="2800" dirty="0" err="1"/>
              <a:t>printf</a:t>
            </a:r>
            <a:r>
              <a:rPr lang="en-GB" sz="2800" dirty="0"/>
              <a:t>("\</a:t>
            </a:r>
            <a:r>
              <a:rPr lang="en-GB" sz="2800" dirty="0" err="1"/>
              <a:t>nNode</a:t>
            </a:r>
            <a:r>
              <a:rPr lang="en-GB" sz="2800" dirty="0"/>
              <a:t> inserted");  </a:t>
            </a:r>
          </a:p>
          <a:p>
            <a:pPr marL="0" indent="0" algn="just">
              <a:buNone/>
            </a:pPr>
            <a:r>
              <a:rPr lang="en-GB" sz="2800" dirty="0"/>
              <a:t>    }  </a:t>
            </a:r>
          </a:p>
          <a:p>
            <a:pPr marL="0" indent="0" algn="just">
              <a:buNone/>
            </a:pPr>
            <a:r>
              <a:rPr lang="en-GB" sz="2800" dirty="0"/>
              <a:t>} 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217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358D-843D-9003-1831-EA8DE071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Deletion from beginning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3606D-1217-0579-8633-51850A4EA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7AA45C3-2B3C-8A0B-6278-6CFB4402C3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328338"/>
              </p:ext>
            </p:extLst>
          </p:nvPr>
        </p:nvGraphicFramePr>
        <p:xfrm>
          <a:off x="2341562" y="2928144"/>
          <a:ext cx="750887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4032000" imgH="576000" progId="RFFlow4">
                  <p:embed/>
                </p:oleObj>
              </mc:Choice>
              <mc:Fallback>
                <p:oleObj name="RFFlow" r:id="rId2" imgW="4032000" imgH="576000" progId="RFFlow4">
                  <p:embed/>
                  <p:pic>
                    <p:nvPicPr>
                      <p:cNvPr id="8194" name="Object 3">
                        <a:extLst>
                          <a:ext uri="{FF2B5EF4-FFF2-40B4-BE49-F238E27FC236}">
                            <a16:creationId xmlns:a16="http://schemas.microsoft.com/office/drawing/2014/main" id="{2E644BDE-3CD7-A5B3-C08B-D9BBAFF09B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2" y="2928144"/>
                        <a:ext cx="7508875" cy="10731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335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D06A-6B4F-F7E1-310F-291DA649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1D6B2-45FD-464E-E276-4A23DA639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CF43DDB-7B46-FA52-A2D2-4F309ADEE5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399793"/>
              </p:ext>
            </p:extLst>
          </p:nvPr>
        </p:nvGraphicFramePr>
        <p:xfrm>
          <a:off x="2607468" y="2942431"/>
          <a:ext cx="6977063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4032000" imgH="1224000" progId="RFFlow4">
                  <p:embed/>
                </p:oleObj>
              </mc:Choice>
              <mc:Fallback>
                <p:oleObj name="RFFlow" r:id="rId2" imgW="4032000" imgH="1224000" progId="RFFlow4">
                  <p:embed/>
                  <p:pic>
                    <p:nvPicPr>
                      <p:cNvPr id="9218" name="Object 3">
                        <a:extLst>
                          <a:ext uri="{FF2B5EF4-FFF2-40B4-BE49-F238E27FC236}">
                            <a16:creationId xmlns:a16="http://schemas.microsoft.com/office/drawing/2014/main" id="{4FD31ACD-2FD5-D363-5602-B7B1D383F6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7468" y="2942431"/>
                        <a:ext cx="6977063" cy="21177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4768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02F4-D8BD-04BE-8A51-8ACF9379E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1F13-4D68-70FB-AF2A-23DAC2FC2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4A2FCB0-F13C-9898-6D1C-190BED02BD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713688"/>
              </p:ext>
            </p:extLst>
          </p:nvPr>
        </p:nvGraphicFramePr>
        <p:xfrm>
          <a:off x="2388393" y="2812256"/>
          <a:ext cx="7415213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3816000" imgH="1224000" progId="RFFlow4">
                  <p:embed/>
                </p:oleObj>
              </mc:Choice>
              <mc:Fallback>
                <p:oleObj name="RFFlow" r:id="rId2" imgW="3816000" imgH="1224000" progId="RFFlow4">
                  <p:embed/>
                  <p:pic>
                    <p:nvPicPr>
                      <p:cNvPr id="10242" name="Object 3">
                        <a:extLst>
                          <a:ext uri="{FF2B5EF4-FFF2-40B4-BE49-F238E27FC236}">
                            <a16:creationId xmlns:a16="http://schemas.microsoft.com/office/drawing/2014/main" id="{85691A42-97D7-70B3-7B3E-739EAAC5B5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8393" y="2812256"/>
                        <a:ext cx="7415213" cy="23780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0216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F5EAA-F67B-C33E-9957-4FBBF618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2B91F-7FBA-D127-99AB-2E1F49304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C951F13-4B3D-4F89-3613-10E131418F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619536"/>
              </p:ext>
            </p:extLst>
          </p:nvPr>
        </p:nvGraphicFramePr>
        <p:xfrm>
          <a:off x="2388393" y="2812256"/>
          <a:ext cx="7415213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3816000" imgH="1224000" progId="RFFlow4">
                  <p:embed/>
                </p:oleObj>
              </mc:Choice>
              <mc:Fallback>
                <p:oleObj name="RFFlow" r:id="rId2" imgW="3816000" imgH="1224000" progId="RFFlow4">
                  <p:embed/>
                  <p:pic>
                    <p:nvPicPr>
                      <p:cNvPr id="11266" name="Object 3">
                        <a:extLst>
                          <a:ext uri="{FF2B5EF4-FFF2-40B4-BE49-F238E27FC236}">
                            <a16:creationId xmlns:a16="http://schemas.microsoft.com/office/drawing/2014/main" id="{3B475D32-1B6D-7356-A784-48A489BF61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8393" y="2812256"/>
                        <a:ext cx="7415213" cy="23780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629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B53A-349D-5EB7-D90D-474D93F0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D567B-77B4-BF7A-807D-FAD2F3768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i="1" dirty="0"/>
              <a:t>linked list </a:t>
            </a:r>
            <a:r>
              <a:rPr lang="en-US" altLang="en-US" dirty="0"/>
              <a:t>is a linear collection of data elements, called </a:t>
            </a:r>
            <a:r>
              <a:rPr lang="en-US" altLang="en-US" b="1" i="1" dirty="0"/>
              <a:t>nodes</a:t>
            </a:r>
            <a:r>
              <a:rPr lang="en-US" altLang="en-US" dirty="0"/>
              <a:t>, where the linear order is</a:t>
            </a:r>
            <a:r>
              <a:rPr lang="tr-TR" altLang="en-US" dirty="0"/>
              <a:t> </a:t>
            </a:r>
            <a:r>
              <a:rPr lang="en-US" altLang="en-US" dirty="0"/>
              <a:t>given by means of </a:t>
            </a:r>
            <a:r>
              <a:rPr lang="en-US" altLang="en-US" b="1" i="1" dirty="0"/>
              <a:t>pointers</a:t>
            </a:r>
            <a:r>
              <a:rPr lang="en-US" altLang="en-US" dirty="0"/>
              <a:t>.</a:t>
            </a:r>
            <a:endParaRPr lang="tr-TR" altLang="en-US" dirty="0"/>
          </a:p>
          <a:p>
            <a:pPr eaLnBrk="1" hangingPunct="1"/>
            <a:r>
              <a:rPr lang="en-US" altLang="en-US" dirty="0"/>
              <a:t>Each </a:t>
            </a:r>
            <a:r>
              <a:rPr lang="en-US" altLang="en-US" b="1" dirty="0"/>
              <a:t>node</a:t>
            </a:r>
            <a:r>
              <a:rPr lang="en-US" altLang="en-US" dirty="0"/>
              <a:t> is divided into two parts: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The first part contains the </a:t>
            </a:r>
            <a:r>
              <a:rPr lang="en-US" altLang="en-US" b="1" i="1" dirty="0"/>
              <a:t>information </a:t>
            </a:r>
            <a:r>
              <a:rPr lang="en-US" altLang="en-US" dirty="0"/>
              <a:t>of the element and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The second part contains the address of the next node (</a:t>
            </a:r>
            <a:r>
              <a:rPr lang="en-US" altLang="en-US" b="1" i="1" dirty="0"/>
              <a:t>link /next pointer field</a:t>
            </a:r>
            <a:r>
              <a:rPr lang="en-US" altLang="en-US" dirty="0"/>
              <a:t>) in the list.</a:t>
            </a:r>
          </a:p>
          <a:p>
            <a:endParaRPr lang="en-GB" dirty="0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0C60E3F6-01FD-D0DA-A1F5-FFAA1F5B41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487104"/>
              </p:ext>
            </p:extLst>
          </p:nvPr>
        </p:nvGraphicFramePr>
        <p:xfrm>
          <a:off x="4040971" y="4326962"/>
          <a:ext cx="6896100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3168000" imgH="1080000" progId="RFFlow4">
                  <p:embed/>
                </p:oleObj>
              </mc:Choice>
              <mc:Fallback>
                <p:oleObj name="RFFlow" r:id="rId2" imgW="3168000" imgH="1080000" progId="RFFlow4">
                  <p:embed/>
                  <p:pic>
                    <p:nvPicPr>
                      <p:cNvPr id="1026" name="Object 5">
                        <a:extLst>
                          <a:ext uri="{FF2B5EF4-FFF2-40B4-BE49-F238E27FC236}">
                            <a16:creationId xmlns:a16="http://schemas.microsoft.com/office/drawing/2014/main" id="{91E9F04A-CA7D-54BC-28DE-42E61D505E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971" y="4326962"/>
                        <a:ext cx="6896100" cy="23495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60433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17FB9-21DD-AE33-AA28-C05B0623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27FBE-F998-F9D3-F074-1A7EA1100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25AA7BD-72FF-19FB-59EA-703353188D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212909"/>
              </p:ext>
            </p:extLst>
          </p:nvPr>
        </p:nvGraphicFramePr>
        <p:xfrm>
          <a:off x="2389981" y="2882106"/>
          <a:ext cx="7412037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3816000" imgH="1152000" progId="RFFlow4">
                  <p:embed/>
                </p:oleObj>
              </mc:Choice>
              <mc:Fallback>
                <p:oleObj name="RFFlow" r:id="rId2" imgW="3816000" imgH="1152000" progId="RFFlow4">
                  <p:embed/>
                  <p:pic>
                    <p:nvPicPr>
                      <p:cNvPr id="12290" name="Object 3">
                        <a:extLst>
                          <a:ext uri="{FF2B5EF4-FFF2-40B4-BE49-F238E27FC236}">
                            <a16:creationId xmlns:a16="http://schemas.microsoft.com/office/drawing/2014/main" id="{2661FE9E-AEC3-6F50-E708-D5E3D68566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981" y="2882106"/>
                        <a:ext cx="7412037" cy="22383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3714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2C61-CAD3-DF9C-85DE-05C06B28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9E29E-F756-0068-0968-66E8C3DB6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5EE4758-CF3B-93B4-AD3B-E3F3B6CB75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411297"/>
              </p:ext>
            </p:extLst>
          </p:nvPr>
        </p:nvGraphicFramePr>
        <p:xfrm>
          <a:off x="2599531" y="3441700"/>
          <a:ext cx="6992937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3600000" imgH="576000" progId="RFFlow4">
                  <p:embed/>
                </p:oleObj>
              </mc:Choice>
              <mc:Fallback>
                <p:oleObj name="RFFlow" r:id="rId2" imgW="3600000" imgH="576000" progId="RFFlow4">
                  <p:embed/>
                  <p:pic>
                    <p:nvPicPr>
                      <p:cNvPr id="13314" name="Object 3">
                        <a:extLst>
                          <a:ext uri="{FF2B5EF4-FFF2-40B4-BE49-F238E27FC236}">
                            <a16:creationId xmlns:a16="http://schemas.microsoft.com/office/drawing/2014/main" id="{AE86D122-6976-6EC5-885E-A0AAC2A9C0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9531" y="3441700"/>
                        <a:ext cx="6992937" cy="111918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2949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0F4F-D07A-C16D-7E1A-4FAA7C0B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BA398-325A-2AB4-3149-E87CCC355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void </a:t>
            </a:r>
            <a:r>
              <a:rPr lang="en-GB" dirty="0" err="1"/>
              <a:t>begin_delete</a:t>
            </a:r>
            <a:r>
              <a:rPr lang="en-GB" dirty="0"/>
              <a:t>()  </a:t>
            </a:r>
          </a:p>
          <a:p>
            <a:pPr marL="0" indent="0">
              <a:buNone/>
            </a:pPr>
            <a:r>
              <a:rPr lang="en-GB" dirty="0"/>
              <a:t>{  </a:t>
            </a:r>
          </a:p>
          <a:p>
            <a:pPr marL="0" indent="0">
              <a:buNone/>
            </a:pPr>
            <a:r>
              <a:rPr lang="en-GB" dirty="0"/>
              <a:t>    struct node *</a:t>
            </a:r>
            <a:r>
              <a:rPr lang="en-GB" dirty="0" err="1"/>
              <a:t>ptr</a:t>
            </a:r>
            <a:r>
              <a:rPr lang="en-GB" dirty="0"/>
              <a:t>;  </a:t>
            </a:r>
          </a:p>
          <a:p>
            <a:pPr marL="0" indent="0">
              <a:buNone/>
            </a:pPr>
            <a:r>
              <a:rPr lang="en-GB" dirty="0"/>
              <a:t>    if(head == NULL)  </a:t>
            </a:r>
          </a:p>
          <a:p>
            <a:pPr marL="0" indent="0">
              <a:buNone/>
            </a:pPr>
            <a:r>
              <a:rPr lang="en-GB" dirty="0"/>
              <a:t>    {  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printf</a:t>
            </a:r>
            <a:r>
              <a:rPr lang="en-GB" dirty="0"/>
              <a:t>("\</a:t>
            </a:r>
            <a:r>
              <a:rPr lang="en-GB" dirty="0" err="1"/>
              <a:t>nList</a:t>
            </a:r>
            <a:r>
              <a:rPr lang="en-GB" dirty="0"/>
              <a:t> is empty\n");  </a:t>
            </a:r>
          </a:p>
          <a:p>
            <a:pPr marL="0" indent="0">
              <a:buNone/>
            </a:pPr>
            <a:r>
              <a:rPr lang="en-GB" dirty="0"/>
              <a:t>    }  </a:t>
            </a:r>
          </a:p>
          <a:p>
            <a:pPr marL="0" indent="0">
              <a:buNone/>
            </a:pPr>
            <a:r>
              <a:rPr lang="en-GB" dirty="0"/>
              <a:t>    else   </a:t>
            </a:r>
          </a:p>
          <a:p>
            <a:pPr marL="0" indent="0">
              <a:buNone/>
            </a:pPr>
            <a:r>
              <a:rPr lang="en-GB" dirty="0"/>
              <a:t>    { 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ED8630-F469-3C54-59A7-1A4AEBD34F5A}"/>
              </a:ext>
            </a:extLst>
          </p:cNvPr>
          <p:cNvSpPr txBox="1">
            <a:spLocks/>
          </p:cNvSpPr>
          <p:nvPr/>
        </p:nvSpPr>
        <p:spPr>
          <a:xfrm>
            <a:off x="6096000" y="1822450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err="1"/>
              <a:t>ptr</a:t>
            </a:r>
            <a:r>
              <a:rPr lang="en-GB" dirty="0"/>
              <a:t> = head;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head = </a:t>
            </a:r>
            <a:r>
              <a:rPr lang="en-GB" dirty="0" err="1"/>
              <a:t>ptr</a:t>
            </a:r>
            <a:r>
              <a:rPr lang="en-GB" dirty="0"/>
              <a:t>-&gt;next;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free(</a:t>
            </a:r>
            <a:r>
              <a:rPr lang="en-GB" dirty="0" err="1"/>
              <a:t>ptr</a:t>
            </a:r>
            <a:r>
              <a:rPr lang="en-GB" dirty="0"/>
              <a:t>);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</a:t>
            </a:r>
            <a:r>
              <a:rPr lang="en-GB" dirty="0" err="1"/>
              <a:t>printf</a:t>
            </a:r>
            <a:r>
              <a:rPr lang="en-GB" dirty="0"/>
              <a:t>("\</a:t>
            </a:r>
            <a:r>
              <a:rPr lang="en-GB" dirty="0" err="1"/>
              <a:t>nNode</a:t>
            </a:r>
            <a:r>
              <a:rPr lang="en-GB" dirty="0"/>
              <a:t> deleted from the </a:t>
            </a:r>
            <a:r>
              <a:rPr lang="en-GB" dirty="0" err="1"/>
              <a:t>begining</a:t>
            </a:r>
            <a:r>
              <a:rPr lang="en-GB" dirty="0"/>
              <a:t> ...\n");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}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3002283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DA8F-AEE3-EA01-0A0A-5A9833D3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Deletion from End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8FC4E-A16D-2418-9554-9B3279F55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79F4A8A-6639-C266-F285-53B3849AE4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913531"/>
              </p:ext>
            </p:extLst>
          </p:nvPr>
        </p:nvGraphicFramePr>
        <p:xfrm>
          <a:off x="2341562" y="3429000"/>
          <a:ext cx="750887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4032000" imgH="576000" progId="RFFlow4">
                  <p:embed/>
                </p:oleObj>
              </mc:Choice>
              <mc:Fallback>
                <p:oleObj name="RFFlow" r:id="rId2" imgW="4032000" imgH="576000" progId="RFFlow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7AA45C3-2B3C-8A0B-6278-6CFB4402C3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2" y="3429000"/>
                        <a:ext cx="7508875" cy="10731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2414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786D4-3229-A575-EA29-C1ED3142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B1366-13CB-C355-17A4-7EEF2C33B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345E535-C93E-0101-F4E2-D84A90B28E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288225"/>
              </p:ext>
            </p:extLst>
          </p:nvPr>
        </p:nvGraphicFramePr>
        <p:xfrm>
          <a:off x="2571750" y="2677319"/>
          <a:ext cx="7048500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048440" imgH="2647800" progId="PBrush">
                  <p:embed/>
                </p:oleObj>
              </mc:Choice>
              <mc:Fallback>
                <p:oleObj name="Bitmap Image" r:id="rId2" imgW="7048440" imgH="2647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71750" y="2677319"/>
                        <a:ext cx="7048500" cy="264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10001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A567-B91D-AC13-7CB1-20039248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39374-02FC-3726-3D4D-EFB3F5F98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2EE16B0-3D8C-7037-E38A-E5477EE878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937614"/>
              </p:ext>
            </p:extLst>
          </p:nvPr>
        </p:nvGraphicFramePr>
        <p:xfrm>
          <a:off x="2571750" y="2677319"/>
          <a:ext cx="7048500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048440" imgH="2647800" progId="PBrush">
                  <p:embed/>
                </p:oleObj>
              </mc:Choice>
              <mc:Fallback>
                <p:oleObj name="Bitmap Image" r:id="rId2" imgW="7048440" imgH="2647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71750" y="2677319"/>
                        <a:ext cx="7048500" cy="264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14218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11018-F80C-8DDC-4F05-C76E358B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8C1F1-03F6-6355-B88E-D0E9E044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0BBF39F-7C80-915B-2151-F9EEFBA8E0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558058"/>
              </p:ext>
            </p:extLst>
          </p:nvPr>
        </p:nvGraphicFramePr>
        <p:xfrm>
          <a:off x="2571750" y="2677319"/>
          <a:ext cx="7048500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048440" imgH="2647800" progId="PBrush">
                  <p:embed/>
                </p:oleObj>
              </mc:Choice>
              <mc:Fallback>
                <p:oleObj name="Bitmap Image" r:id="rId2" imgW="7048440" imgH="2647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71750" y="2677319"/>
                        <a:ext cx="7048500" cy="264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54271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47D3-9D4B-32D2-DA7F-D1ACA680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24DED-D126-09C5-6560-3B0768DB3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9C92AA7-3DBE-CD9F-1A03-102D448CD9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132180"/>
              </p:ext>
            </p:extLst>
          </p:nvPr>
        </p:nvGraphicFramePr>
        <p:xfrm>
          <a:off x="2571750" y="2677319"/>
          <a:ext cx="7048500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048440" imgH="2647800" progId="PBrush">
                  <p:embed/>
                </p:oleObj>
              </mc:Choice>
              <mc:Fallback>
                <p:oleObj name="Bitmap Image" r:id="rId2" imgW="7048440" imgH="2647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71750" y="2677319"/>
                        <a:ext cx="7048500" cy="264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9944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3CE5-59C8-4706-0705-3EA0B703D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14D25-EA79-7C49-6D4D-8F5F393E7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void </a:t>
            </a:r>
            <a:r>
              <a:rPr lang="en-GB" dirty="0" err="1"/>
              <a:t>last_delete</a:t>
            </a:r>
            <a:r>
              <a:rPr lang="en-GB" dirty="0"/>
              <a:t>()  </a:t>
            </a:r>
          </a:p>
          <a:p>
            <a:pPr marL="0" indent="0">
              <a:buNone/>
            </a:pPr>
            <a:r>
              <a:rPr lang="en-GB" dirty="0"/>
              <a:t>{  </a:t>
            </a:r>
          </a:p>
          <a:p>
            <a:pPr marL="0" indent="0">
              <a:buNone/>
            </a:pPr>
            <a:r>
              <a:rPr lang="en-GB" dirty="0"/>
              <a:t>    struct node *</a:t>
            </a:r>
            <a:r>
              <a:rPr lang="en-GB" dirty="0" err="1"/>
              <a:t>ptr</a:t>
            </a:r>
            <a:r>
              <a:rPr lang="en-GB" dirty="0"/>
              <a:t>,*ptr1;  </a:t>
            </a:r>
          </a:p>
          <a:p>
            <a:pPr marL="0" indent="0">
              <a:buNone/>
            </a:pPr>
            <a:r>
              <a:rPr lang="en-GB" dirty="0"/>
              <a:t>    if(head == NULL)  </a:t>
            </a:r>
          </a:p>
          <a:p>
            <a:pPr marL="0" indent="0">
              <a:buNone/>
            </a:pPr>
            <a:r>
              <a:rPr lang="en-GB" dirty="0"/>
              <a:t>    {  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printf</a:t>
            </a:r>
            <a:r>
              <a:rPr lang="en-GB" dirty="0"/>
              <a:t>("\</a:t>
            </a:r>
            <a:r>
              <a:rPr lang="en-GB" dirty="0" err="1"/>
              <a:t>nlist</a:t>
            </a:r>
            <a:r>
              <a:rPr lang="en-GB" dirty="0"/>
              <a:t> is empty");  </a:t>
            </a:r>
          </a:p>
          <a:p>
            <a:pPr marL="0" indent="0">
              <a:buNone/>
            </a:pPr>
            <a:r>
              <a:rPr lang="en-GB" dirty="0"/>
              <a:t>    }  </a:t>
            </a:r>
          </a:p>
          <a:p>
            <a:pPr marL="0" indent="0">
              <a:buNone/>
            </a:pPr>
            <a:r>
              <a:rPr lang="en-GB" dirty="0"/>
              <a:t>    else if(head -&gt; next == NULL)  </a:t>
            </a:r>
          </a:p>
          <a:p>
            <a:pPr marL="0" indent="0">
              <a:buNone/>
            </a:pPr>
            <a:r>
              <a:rPr lang="en-GB" dirty="0"/>
              <a:t>    {  </a:t>
            </a:r>
          </a:p>
          <a:p>
            <a:pPr marL="0" indent="0">
              <a:buNone/>
            </a:pPr>
            <a:r>
              <a:rPr lang="en-GB" dirty="0"/>
              <a:t>        head = NULL;  </a:t>
            </a:r>
          </a:p>
          <a:p>
            <a:pPr marL="0" indent="0">
              <a:buNone/>
            </a:pPr>
            <a:r>
              <a:rPr lang="en-GB" dirty="0"/>
              <a:t>        free(head);  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printf</a:t>
            </a:r>
            <a:r>
              <a:rPr lang="en-GB" dirty="0"/>
              <a:t>("\</a:t>
            </a:r>
            <a:r>
              <a:rPr lang="en-GB" dirty="0" err="1"/>
              <a:t>nOnly</a:t>
            </a:r>
            <a:r>
              <a:rPr lang="en-GB" dirty="0"/>
              <a:t> node of the list deleted ...\n");  </a:t>
            </a:r>
          </a:p>
          <a:p>
            <a:pPr marL="0" indent="0">
              <a:buNone/>
            </a:pPr>
            <a:r>
              <a:rPr lang="en-GB" dirty="0"/>
              <a:t>    }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3EA9F5-EB04-37D2-39D3-A46C7D51A0F5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else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{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</a:t>
            </a:r>
            <a:r>
              <a:rPr lang="en-GB" dirty="0" err="1"/>
              <a:t>ptr</a:t>
            </a:r>
            <a:r>
              <a:rPr lang="en-GB" dirty="0"/>
              <a:t> = head;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while(</a:t>
            </a:r>
            <a:r>
              <a:rPr lang="en-GB" dirty="0" err="1"/>
              <a:t>ptr</a:t>
            </a:r>
            <a:r>
              <a:rPr lang="en-GB" dirty="0"/>
              <a:t>-&gt;next != NULL)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{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    ptr1 = </a:t>
            </a:r>
            <a:r>
              <a:rPr lang="en-GB" dirty="0" err="1"/>
              <a:t>ptr</a:t>
            </a:r>
            <a:r>
              <a:rPr lang="en-GB" dirty="0"/>
              <a:t>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    </a:t>
            </a:r>
            <a:r>
              <a:rPr lang="en-GB" dirty="0" err="1"/>
              <a:t>ptr</a:t>
            </a:r>
            <a:r>
              <a:rPr lang="en-GB" dirty="0"/>
              <a:t> = </a:t>
            </a:r>
            <a:r>
              <a:rPr lang="en-GB" dirty="0" err="1"/>
              <a:t>ptr</a:t>
            </a:r>
            <a:r>
              <a:rPr lang="en-GB" dirty="0"/>
              <a:t> -&gt;next;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}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ptr1-&gt;next = NULL;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free(</a:t>
            </a:r>
            <a:r>
              <a:rPr lang="en-GB" dirty="0" err="1"/>
              <a:t>ptr</a:t>
            </a:r>
            <a:r>
              <a:rPr lang="en-GB" dirty="0"/>
              <a:t>);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</a:t>
            </a:r>
            <a:r>
              <a:rPr lang="en-GB" dirty="0" err="1"/>
              <a:t>printf</a:t>
            </a:r>
            <a:r>
              <a:rPr lang="en-GB" dirty="0"/>
              <a:t>("\</a:t>
            </a:r>
            <a:r>
              <a:rPr lang="en-GB" dirty="0" err="1"/>
              <a:t>nDeleted</a:t>
            </a:r>
            <a:r>
              <a:rPr lang="en-GB" dirty="0"/>
              <a:t> Node from the last ...\n");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}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098162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D4486-6AB5-6807-BD24-3EAC67F4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after location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0A03A-8475-2F4D-DF3D-64C334E4B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6ACF506-42E4-1C62-916D-59CD046093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4013"/>
              </p:ext>
            </p:extLst>
          </p:nvPr>
        </p:nvGraphicFramePr>
        <p:xfrm>
          <a:off x="1992312" y="2574131"/>
          <a:ext cx="8207375" cy="285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6624000" imgH="2304000" progId="RFFlow4">
                  <p:embed/>
                </p:oleObj>
              </mc:Choice>
              <mc:Fallback>
                <p:oleObj name="RFFlow" r:id="rId2" imgW="6624000" imgH="2304000" progId="RFFlow4">
                  <p:embed/>
                  <p:pic>
                    <p:nvPicPr>
                      <p:cNvPr id="17410" name="Object 3">
                        <a:extLst>
                          <a:ext uri="{FF2B5EF4-FFF2-40B4-BE49-F238E27FC236}">
                            <a16:creationId xmlns:a16="http://schemas.microsoft.com/office/drawing/2014/main" id="{8FC1E915-FCA5-7A46-17EC-F1666BED9E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2" y="2574131"/>
                        <a:ext cx="8207375" cy="28543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6476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555-8AC5-CBC6-47BC-E263CE47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20326-3072-48C5-CB5D-CAA8C7BAA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Linked List can be defined as collection of objects called </a:t>
            </a:r>
            <a:r>
              <a:rPr lang="en-GB" b="1" i="0" dirty="0">
                <a:solidFill>
                  <a:srgbClr val="000000"/>
                </a:solidFill>
                <a:effectLst/>
                <a:latin typeface="inter-bold"/>
              </a:rPr>
              <a:t>nodes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that are randomly stored in the memory.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A node contains two fields i.e. data stored at that particular address and the pointer which contains the address of the next node in the memory.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The last node of the list contains pointer to the null.</a:t>
            </a:r>
          </a:p>
          <a:p>
            <a:endParaRPr lang="en-GB" dirty="0"/>
          </a:p>
        </p:txBody>
      </p:sp>
      <p:pic>
        <p:nvPicPr>
          <p:cNvPr id="3074" name="Picture 2" descr="DS Linked List">
            <a:extLst>
              <a:ext uri="{FF2B5EF4-FFF2-40B4-BE49-F238E27FC236}">
                <a16:creationId xmlns:a16="http://schemas.microsoft.com/office/drawing/2014/main" id="{648DF6F9-61BD-E178-1951-1EF4A5A0D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483" y="4616450"/>
            <a:ext cx="9218060" cy="224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4410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DC92F-F4EC-576B-85EF-40C53EF9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E302F-50FC-DFCE-424A-E367A7ABB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void </a:t>
            </a:r>
            <a:r>
              <a:rPr lang="en-GB" dirty="0" err="1"/>
              <a:t>random_delete</a:t>
            </a:r>
            <a:r>
              <a:rPr lang="en-GB" dirty="0"/>
              <a:t>()  </a:t>
            </a:r>
          </a:p>
          <a:p>
            <a:pPr marL="0" indent="0">
              <a:buNone/>
            </a:pPr>
            <a:r>
              <a:rPr lang="en-GB" dirty="0"/>
              <a:t>{  </a:t>
            </a:r>
          </a:p>
          <a:p>
            <a:pPr marL="0" indent="0">
              <a:buNone/>
            </a:pPr>
            <a:r>
              <a:rPr lang="en-GB" dirty="0"/>
              <a:t>    struct node *</a:t>
            </a:r>
            <a:r>
              <a:rPr lang="en-GB" dirty="0" err="1"/>
              <a:t>ptr</a:t>
            </a:r>
            <a:r>
              <a:rPr lang="en-GB" dirty="0"/>
              <a:t>,*ptr1;  </a:t>
            </a:r>
          </a:p>
          <a:p>
            <a:pPr marL="0" indent="0">
              <a:buNone/>
            </a:pPr>
            <a:r>
              <a:rPr lang="en-GB" dirty="0"/>
              <a:t>    int </a:t>
            </a:r>
            <a:r>
              <a:rPr lang="en-GB" dirty="0" err="1"/>
              <a:t>loc,i</a:t>
            </a:r>
            <a:r>
              <a:rPr lang="en-GB" dirty="0"/>
              <a:t>;    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("\n Enter the location of the node after which you want to perform deletion \n");  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scanf</a:t>
            </a:r>
            <a:r>
              <a:rPr lang="en-GB" dirty="0"/>
              <a:t>("%d",&amp;</a:t>
            </a:r>
            <a:r>
              <a:rPr lang="en-GB" dirty="0" err="1"/>
              <a:t>loc</a:t>
            </a:r>
            <a:r>
              <a:rPr lang="en-GB" dirty="0"/>
              <a:t>);  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ptr</a:t>
            </a:r>
            <a:r>
              <a:rPr lang="en-GB" dirty="0"/>
              <a:t>=head;  </a:t>
            </a:r>
          </a:p>
          <a:p>
            <a:pPr marL="0" indent="0">
              <a:buNone/>
            </a:pPr>
            <a:r>
              <a:rPr lang="en-GB" dirty="0"/>
              <a:t>    for(</a:t>
            </a:r>
            <a:r>
              <a:rPr lang="en-GB" dirty="0" err="1"/>
              <a:t>i</a:t>
            </a:r>
            <a:r>
              <a:rPr lang="en-GB" dirty="0"/>
              <a:t>=0;i&lt;</a:t>
            </a:r>
            <a:r>
              <a:rPr lang="en-GB" dirty="0" err="1"/>
              <a:t>loc;i</a:t>
            </a:r>
            <a:r>
              <a:rPr lang="en-GB" dirty="0"/>
              <a:t>++)  </a:t>
            </a:r>
          </a:p>
          <a:p>
            <a:pPr marL="0" indent="0">
              <a:buNone/>
            </a:pPr>
            <a:r>
              <a:rPr lang="en-GB" dirty="0"/>
              <a:t>    {  </a:t>
            </a:r>
          </a:p>
          <a:p>
            <a:pPr marL="0" indent="0">
              <a:buNone/>
            </a:pPr>
            <a:r>
              <a:rPr lang="en-GB" dirty="0"/>
              <a:t>        ptr1 = </a:t>
            </a:r>
            <a:r>
              <a:rPr lang="en-GB" dirty="0" err="1"/>
              <a:t>ptr</a:t>
            </a:r>
            <a:r>
              <a:rPr lang="en-GB" dirty="0"/>
              <a:t>;       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ptr</a:t>
            </a:r>
            <a:r>
              <a:rPr lang="en-GB" dirty="0"/>
              <a:t> = </a:t>
            </a:r>
            <a:r>
              <a:rPr lang="en-GB" dirty="0" err="1"/>
              <a:t>ptr</a:t>
            </a:r>
            <a:r>
              <a:rPr lang="en-GB" dirty="0"/>
              <a:t>-&gt;next;  </a:t>
            </a:r>
          </a:p>
          <a:p>
            <a:pPr marL="0" indent="0">
              <a:buNone/>
            </a:pPr>
            <a:r>
              <a:rPr lang="en-GB" dirty="0"/>
              <a:t>             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D42E83-C1CC-B408-6179-B7A302EF087B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if(</a:t>
            </a:r>
            <a:r>
              <a:rPr lang="en-GB" dirty="0" err="1"/>
              <a:t>ptr</a:t>
            </a:r>
            <a:r>
              <a:rPr lang="en-GB" dirty="0"/>
              <a:t> == NULL)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{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    </a:t>
            </a:r>
            <a:r>
              <a:rPr lang="en-GB" dirty="0" err="1"/>
              <a:t>printf</a:t>
            </a:r>
            <a:r>
              <a:rPr lang="en-GB" dirty="0"/>
              <a:t>("\</a:t>
            </a:r>
            <a:r>
              <a:rPr lang="en-GB" dirty="0" err="1"/>
              <a:t>nCan't</a:t>
            </a:r>
            <a:r>
              <a:rPr lang="en-GB" dirty="0"/>
              <a:t> delete");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    return;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}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}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ptr1 -&gt;next = </a:t>
            </a:r>
            <a:r>
              <a:rPr lang="en-GB" dirty="0" err="1"/>
              <a:t>ptr</a:t>
            </a:r>
            <a:r>
              <a:rPr lang="en-GB" dirty="0"/>
              <a:t> -&gt;next;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free(</a:t>
            </a:r>
            <a:r>
              <a:rPr lang="en-GB" dirty="0" err="1"/>
              <a:t>ptr</a:t>
            </a:r>
            <a:r>
              <a:rPr lang="en-GB" dirty="0"/>
              <a:t>);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("\</a:t>
            </a:r>
            <a:r>
              <a:rPr lang="en-GB" dirty="0" err="1"/>
              <a:t>nDeleted</a:t>
            </a:r>
            <a:r>
              <a:rPr lang="en-GB" dirty="0"/>
              <a:t> node %d ",loc+1);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185978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02A3-AF5E-297F-4E43-E8F7CC29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C4295-12BB-D17D-316F-7665F4387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GB" b="1" i="0" dirty="0">
                <a:effectLst/>
              </a:rPr>
              <a:t>void</a:t>
            </a:r>
            <a:r>
              <a:rPr lang="en-GB" b="0" i="0" dirty="0">
                <a:effectLst/>
              </a:rPr>
              <a:t> search()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{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struct node *</a:t>
            </a:r>
            <a:r>
              <a:rPr lang="en-GB" b="0" i="0" dirty="0" err="1">
                <a:effectLst/>
              </a:rPr>
              <a:t>ptr</a:t>
            </a:r>
            <a:r>
              <a:rPr lang="en-GB" b="0" i="0" dirty="0">
                <a:effectLst/>
              </a:rPr>
              <a:t>;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</a:t>
            </a:r>
            <a:r>
              <a:rPr lang="en-GB" b="1" i="0" dirty="0">
                <a:effectLst/>
              </a:rPr>
              <a:t>int</a:t>
            </a:r>
            <a:r>
              <a:rPr lang="en-GB" b="0" i="0" dirty="0">
                <a:effectLst/>
              </a:rPr>
              <a:t> </a:t>
            </a:r>
            <a:r>
              <a:rPr lang="en-GB" b="0" i="0" dirty="0" err="1">
                <a:effectLst/>
              </a:rPr>
              <a:t>item,i</a:t>
            </a:r>
            <a:r>
              <a:rPr lang="en-GB" b="0" i="0" dirty="0">
                <a:effectLst/>
              </a:rPr>
              <a:t>=0,flag;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</a:t>
            </a:r>
            <a:r>
              <a:rPr lang="en-GB" b="0" i="0" dirty="0" err="1">
                <a:effectLst/>
              </a:rPr>
              <a:t>ptr</a:t>
            </a:r>
            <a:r>
              <a:rPr lang="en-GB" b="0" i="0" dirty="0">
                <a:effectLst/>
              </a:rPr>
              <a:t> = head; 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</a:t>
            </a:r>
            <a:r>
              <a:rPr lang="en-GB" b="1" i="0" dirty="0">
                <a:effectLst/>
              </a:rPr>
              <a:t>if</a:t>
            </a:r>
            <a:r>
              <a:rPr lang="en-GB" b="0" i="0" dirty="0">
                <a:effectLst/>
              </a:rPr>
              <a:t>(</a:t>
            </a:r>
            <a:r>
              <a:rPr lang="en-GB" b="0" i="0" dirty="0" err="1">
                <a:effectLst/>
              </a:rPr>
              <a:t>ptr</a:t>
            </a:r>
            <a:r>
              <a:rPr lang="en-GB" b="0" i="0" dirty="0">
                <a:effectLst/>
              </a:rPr>
              <a:t> == NULL)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{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    </a:t>
            </a:r>
            <a:r>
              <a:rPr lang="en-GB" b="0" i="0" dirty="0" err="1">
                <a:effectLst/>
              </a:rPr>
              <a:t>printf</a:t>
            </a:r>
            <a:r>
              <a:rPr lang="en-GB" b="0" i="0" dirty="0">
                <a:effectLst/>
              </a:rPr>
              <a:t>("\</a:t>
            </a:r>
            <a:r>
              <a:rPr lang="en-GB" b="0" i="0" dirty="0" err="1">
                <a:effectLst/>
              </a:rPr>
              <a:t>nEmpty</a:t>
            </a:r>
            <a:r>
              <a:rPr lang="en-GB" b="0" i="0" dirty="0">
                <a:effectLst/>
              </a:rPr>
              <a:t> List\n");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}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</a:t>
            </a:r>
            <a:r>
              <a:rPr lang="en-GB" b="1" i="0" dirty="0">
                <a:effectLst/>
              </a:rPr>
              <a:t>else</a:t>
            </a:r>
            <a:r>
              <a:rPr lang="en-GB" b="0" i="0" dirty="0">
                <a:effectLst/>
              </a:rPr>
              <a:t>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{ 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    </a:t>
            </a:r>
            <a:r>
              <a:rPr lang="en-GB" b="0" i="0" dirty="0" err="1">
                <a:effectLst/>
              </a:rPr>
              <a:t>printf</a:t>
            </a:r>
            <a:r>
              <a:rPr lang="en-GB" b="0" i="0" dirty="0">
                <a:effectLst/>
              </a:rPr>
              <a:t>("\</a:t>
            </a:r>
            <a:r>
              <a:rPr lang="en-GB" b="0" i="0" dirty="0" err="1">
                <a:effectLst/>
              </a:rPr>
              <a:t>nEnter</a:t>
            </a:r>
            <a:r>
              <a:rPr lang="en-GB" b="0" i="0" dirty="0">
                <a:effectLst/>
              </a:rPr>
              <a:t> item which you want to search?\n"); 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    </a:t>
            </a:r>
            <a:r>
              <a:rPr lang="en-GB" b="0" i="0" dirty="0" err="1">
                <a:effectLst/>
              </a:rPr>
              <a:t>scanf</a:t>
            </a:r>
            <a:r>
              <a:rPr lang="en-GB" b="0" i="0" dirty="0">
                <a:effectLst/>
              </a:rPr>
              <a:t>("%</a:t>
            </a:r>
            <a:r>
              <a:rPr lang="en-GB" b="0" i="0" dirty="0" err="1">
                <a:effectLst/>
              </a:rPr>
              <a:t>d",&amp;item</a:t>
            </a:r>
            <a:r>
              <a:rPr lang="en-GB" b="0" i="0" dirty="0">
                <a:effectLst/>
              </a:rPr>
              <a:t>);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    </a:t>
            </a:r>
            <a:r>
              <a:rPr lang="en-GB" b="1" i="0" dirty="0">
                <a:effectLst/>
              </a:rPr>
              <a:t>while</a:t>
            </a:r>
            <a:r>
              <a:rPr lang="en-GB" b="0" i="0" dirty="0">
                <a:effectLst/>
              </a:rPr>
              <a:t> (</a:t>
            </a:r>
            <a:r>
              <a:rPr lang="en-GB" b="0" i="0" dirty="0" err="1">
                <a:effectLst/>
              </a:rPr>
              <a:t>ptr</a:t>
            </a:r>
            <a:r>
              <a:rPr lang="en-GB" b="0" i="0" dirty="0">
                <a:effectLst/>
              </a:rPr>
              <a:t>!=NULL)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    {  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EAE5D5-0876-C149-B09E-6AB7F597AF9E}"/>
              </a:ext>
            </a:extLst>
          </p:cNvPr>
          <p:cNvSpPr txBox="1">
            <a:spLocks/>
          </p:cNvSpPr>
          <p:nvPr/>
        </p:nvSpPr>
        <p:spPr>
          <a:xfrm>
            <a:off x="6096000" y="666287"/>
            <a:ext cx="5257800" cy="61917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800" dirty="0"/>
              <a:t>            </a:t>
            </a:r>
            <a:r>
              <a:rPr lang="en-GB" sz="1800" b="1" dirty="0"/>
              <a:t>if</a:t>
            </a:r>
            <a:r>
              <a:rPr lang="en-GB" sz="1800" dirty="0"/>
              <a:t>(</a:t>
            </a:r>
            <a:r>
              <a:rPr lang="en-GB" sz="1800" dirty="0" err="1"/>
              <a:t>ptr</a:t>
            </a:r>
            <a:r>
              <a:rPr lang="en-GB" sz="1800" dirty="0"/>
              <a:t>-&gt;data == item)  </a:t>
            </a:r>
          </a:p>
          <a:p>
            <a:pPr marL="0" indent="0" algn="just">
              <a:buNone/>
            </a:pPr>
            <a:r>
              <a:rPr lang="en-GB" sz="1800" dirty="0"/>
              <a:t>            {  </a:t>
            </a:r>
          </a:p>
          <a:p>
            <a:pPr marL="0" indent="0" algn="just">
              <a:buNone/>
            </a:pPr>
            <a:r>
              <a:rPr lang="en-GB" sz="1800" dirty="0"/>
              <a:t>                </a:t>
            </a:r>
            <a:r>
              <a:rPr lang="en-GB" sz="1800" dirty="0" err="1"/>
              <a:t>printf</a:t>
            </a:r>
            <a:r>
              <a:rPr lang="en-GB" sz="1800" dirty="0"/>
              <a:t>("item found at location %d ",i+1);  </a:t>
            </a:r>
          </a:p>
          <a:p>
            <a:pPr marL="0" indent="0" algn="just">
              <a:buNone/>
            </a:pPr>
            <a:r>
              <a:rPr lang="en-GB" sz="1800" dirty="0"/>
              <a:t>                flag=0;  </a:t>
            </a:r>
          </a:p>
          <a:p>
            <a:pPr marL="0" indent="0" algn="just">
              <a:buNone/>
            </a:pPr>
            <a:r>
              <a:rPr lang="en-GB" sz="1800" dirty="0"/>
              <a:t>            }   </a:t>
            </a:r>
          </a:p>
          <a:p>
            <a:pPr marL="0" indent="0" algn="just">
              <a:buNone/>
            </a:pPr>
            <a:r>
              <a:rPr lang="en-GB" sz="1800" dirty="0"/>
              <a:t>            </a:t>
            </a:r>
            <a:r>
              <a:rPr lang="en-GB" sz="1800" b="1" dirty="0"/>
              <a:t>else</a:t>
            </a:r>
            <a:r>
              <a:rPr lang="en-GB" sz="1800" dirty="0"/>
              <a:t>  </a:t>
            </a:r>
          </a:p>
          <a:p>
            <a:pPr marL="0" indent="0" algn="just">
              <a:buNone/>
            </a:pPr>
            <a:r>
              <a:rPr lang="en-GB" sz="1800" dirty="0"/>
              <a:t>            {  </a:t>
            </a:r>
          </a:p>
          <a:p>
            <a:pPr marL="0" indent="0" algn="just">
              <a:buNone/>
            </a:pPr>
            <a:r>
              <a:rPr lang="en-GB" sz="1800" dirty="0"/>
              <a:t>                flag=1;  </a:t>
            </a:r>
          </a:p>
          <a:p>
            <a:pPr marL="0" indent="0" algn="just">
              <a:buNone/>
            </a:pPr>
            <a:r>
              <a:rPr lang="en-GB" sz="1800" dirty="0"/>
              <a:t>            }  </a:t>
            </a:r>
          </a:p>
          <a:p>
            <a:pPr marL="0" indent="0" algn="just">
              <a:buNone/>
            </a:pPr>
            <a:r>
              <a:rPr lang="en-GB" sz="1800" dirty="0"/>
              <a:t>            </a:t>
            </a:r>
            <a:r>
              <a:rPr lang="en-GB" sz="1800" dirty="0" err="1"/>
              <a:t>i</a:t>
            </a:r>
            <a:r>
              <a:rPr lang="en-GB" sz="1800" dirty="0"/>
              <a:t>++;  </a:t>
            </a:r>
          </a:p>
          <a:p>
            <a:pPr marL="0" indent="0" algn="just">
              <a:buNone/>
            </a:pPr>
            <a:r>
              <a:rPr lang="en-GB" sz="1800" dirty="0"/>
              <a:t>            </a:t>
            </a:r>
            <a:r>
              <a:rPr lang="en-GB" sz="1800" dirty="0" err="1"/>
              <a:t>ptr</a:t>
            </a:r>
            <a:r>
              <a:rPr lang="en-GB" sz="1800" dirty="0"/>
              <a:t> = </a:t>
            </a:r>
            <a:r>
              <a:rPr lang="en-GB" sz="1800" dirty="0" err="1"/>
              <a:t>ptr</a:t>
            </a:r>
            <a:r>
              <a:rPr lang="en-GB" sz="1800" dirty="0"/>
              <a:t> -&gt; next;  </a:t>
            </a:r>
          </a:p>
          <a:p>
            <a:pPr marL="0" indent="0" algn="just">
              <a:buNone/>
            </a:pPr>
            <a:r>
              <a:rPr lang="en-GB" sz="1800" dirty="0"/>
              <a:t>        }  </a:t>
            </a:r>
          </a:p>
          <a:p>
            <a:pPr marL="0" indent="0" algn="just">
              <a:buNone/>
            </a:pPr>
            <a:r>
              <a:rPr lang="en-GB" sz="1800" dirty="0"/>
              <a:t>        </a:t>
            </a:r>
            <a:r>
              <a:rPr lang="en-GB" sz="1800" b="1" dirty="0"/>
              <a:t>if</a:t>
            </a:r>
            <a:r>
              <a:rPr lang="en-GB" sz="1800" dirty="0"/>
              <a:t>(flag==1)  </a:t>
            </a:r>
          </a:p>
          <a:p>
            <a:pPr marL="0" indent="0" algn="just">
              <a:buNone/>
            </a:pPr>
            <a:r>
              <a:rPr lang="en-GB" sz="1800" dirty="0"/>
              <a:t>        {  </a:t>
            </a:r>
          </a:p>
          <a:p>
            <a:pPr marL="0" indent="0" algn="just">
              <a:buNone/>
            </a:pPr>
            <a:r>
              <a:rPr lang="en-GB" sz="1800" dirty="0"/>
              <a:t>            </a:t>
            </a:r>
            <a:r>
              <a:rPr lang="en-GB" sz="1800" dirty="0" err="1"/>
              <a:t>printf</a:t>
            </a:r>
            <a:r>
              <a:rPr lang="en-GB" sz="1800" dirty="0"/>
              <a:t>("Item not found\n");  </a:t>
            </a:r>
          </a:p>
          <a:p>
            <a:pPr marL="0" indent="0" algn="just">
              <a:buNone/>
            </a:pPr>
            <a:r>
              <a:rPr lang="en-GB" sz="1800" dirty="0"/>
              <a:t>        }  </a:t>
            </a:r>
          </a:p>
          <a:p>
            <a:pPr marL="0" indent="0" algn="just">
              <a:buNone/>
            </a:pPr>
            <a:r>
              <a:rPr lang="en-GB" sz="1800" dirty="0"/>
              <a:t>    } }  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7129375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87FE-3722-ED38-1165-7B4347BB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Doubly Linked List: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9CFD-E3AF-8865-2033-DF2117333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struct node   </a:t>
            </a:r>
          </a:p>
          <a:p>
            <a:pPr marL="0" indent="0">
              <a:buNone/>
            </a:pPr>
            <a:r>
              <a:rPr lang="en-GB" dirty="0"/>
              <a:t>{  </a:t>
            </a:r>
          </a:p>
          <a:p>
            <a:pPr marL="0" indent="0">
              <a:buNone/>
            </a:pPr>
            <a:r>
              <a:rPr lang="en-GB" dirty="0"/>
              <a:t>    struct node *</a:t>
            </a:r>
            <a:r>
              <a:rPr lang="en-GB" dirty="0" err="1"/>
              <a:t>prev</a:t>
            </a:r>
            <a:r>
              <a:rPr lang="en-GB" dirty="0"/>
              <a:t>;   </a:t>
            </a:r>
          </a:p>
          <a:p>
            <a:pPr marL="0" indent="0">
              <a:buNone/>
            </a:pPr>
            <a:r>
              <a:rPr lang="en-GB" dirty="0"/>
              <a:t>    int data;  </a:t>
            </a:r>
          </a:p>
          <a:p>
            <a:pPr marL="0" indent="0">
              <a:buNone/>
            </a:pPr>
            <a:r>
              <a:rPr lang="en-GB" dirty="0"/>
              <a:t>    struct node *next;   </a:t>
            </a:r>
          </a:p>
          <a:p>
            <a:pPr marL="0" indent="0">
              <a:buNone/>
            </a:pPr>
            <a:r>
              <a:rPr lang="en-GB" dirty="0"/>
              <a:t>} </a:t>
            </a:r>
          </a:p>
        </p:txBody>
      </p:sp>
      <p:pic>
        <p:nvPicPr>
          <p:cNvPr id="4098" name="Picture 2" descr="Doubly linked list">
            <a:extLst>
              <a:ext uri="{FF2B5EF4-FFF2-40B4-BE49-F238E27FC236}">
                <a16:creationId xmlns:a16="http://schemas.microsoft.com/office/drawing/2014/main" id="{86BEDA1F-310B-E77C-AA75-77CD53D99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773" y="4536995"/>
            <a:ext cx="669607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0144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9DCB-8D2A-5AE4-57EC-BD779984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894B6-2176-8C3E-64DD-2FAEA5EAD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Insertion</a:t>
            </a:r>
          </a:p>
          <a:p>
            <a:pPr lvl="1"/>
            <a:r>
              <a:rPr lang="en-GB" dirty="0"/>
              <a:t>at beginning</a:t>
            </a:r>
          </a:p>
          <a:p>
            <a:pPr lvl="1"/>
            <a:r>
              <a:rPr lang="en-GB" dirty="0"/>
              <a:t>at end</a:t>
            </a:r>
          </a:p>
          <a:p>
            <a:pPr lvl="1"/>
            <a:r>
              <a:rPr lang="en-GB" dirty="0"/>
              <a:t>after specified node</a:t>
            </a:r>
          </a:p>
          <a:p>
            <a:r>
              <a:rPr lang="en-GB" dirty="0"/>
              <a:t>Deletion</a:t>
            </a:r>
          </a:p>
          <a:p>
            <a:pPr lvl="1"/>
            <a:r>
              <a:rPr lang="en-GB" dirty="0"/>
              <a:t>at beginning</a:t>
            </a:r>
          </a:p>
          <a:p>
            <a:pPr lvl="1"/>
            <a:r>
              <a:rPr lang="en-GB" dirty="0"/>
              <a:t>at end</a:t>
            </a:r>
          </a:p>
          <a:p>
            <a:pPr lvl="1"/>
            <a:r>
              <a:rPr lang="en-GB" dirty="0"/>
              <a:t>after specified node</a:t>
            </a:r>
          </a:p>
          <a:p>
            <a:r>
              <a:rPr lang="en-GB" dirty="0"/>
              <a:t>Traversing</a:t>
            </a:r>
          </a:p>
          <a:p>
            <a:r>
              <a:rPr lang="en-GB" dirty="0"/>
              <a:t>Searching</a:t>
            </a:r>
          </a:p>
        </p:txBody>
      </p:sp>
    </p:spTree>
    <p:extLst>
      <p:ext uri="{BB962C8B-B14F-4D97-AF65-F5344CB8AC3E}">
        <p14:creationId xmlns:p14="http://schemas.microsoft.com/office/powerpoint/2010/main" val="39961124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62BC-646B-FE91-6979-AEB89053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E652EC-86A4-4741-B315-601C39BFB7F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860004"/>
              </p:ext>
            </p:extLst>
          </p:nvPr>
        </p:nvGraphicFramePr>
        <p:xfrm>
          <a:off x="874713" y="1825624"/>
          <a:ext cx="1727895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838440" imgH="349200" progId="Package">
                  <p:embed/>
                </p:oleObj>
              </mc:Choice>
              <mc:Fallback>
                <p:oleObj name="Packager Shell Object" showAsIcon="1" r:id="rId2" imgW="83844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4713" y="1825624"/>
                        <a:ext cx="1727895" cy="7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94D7399-351E-14F5-1CDE-2C77EACDC9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61783"/>
              </p:ext>
            </p:extLst>
          </p:nvPr>
        </p:nvGraphicFramePr>
        <p:xfrm>
          <a:off x="3157710" y="1825624"/>
          <a:ext cx="1728000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838440" imgH="349200" progId="Package">
                  <p:embed/>
                </p:oleObj>
              </mc:Choice>
              <mc:Fallback>
                <p:oleObj name="Packager Shell Object" showAsIcon="1" r:id="rId4" imgW="83844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57710" y="1825624"/>
                        <a:ext cx="1728000" cy="7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3C67F30-98F0-1CCD-10E5-24336016E5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653912"/>
              </p:ext>
            </p:extLst>
          </p:nvPr>
        </p:nvGraphicFramePr>
        <p:xfrm>
          <a:off x="5440812" y="1825624"/>
          <a:ext cx="1728000" cy="645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935280" imgH="349200" progId="Package">
                  <p:embed/>
                </p:oleObj>
              </mc:Choice>
              <mc:Fallback>
                <p:oleObj name="Packager Shell Object" showAsIcon="1" r:id="rId6" imgW="93528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40812" y="1825624"/>
                        <a:ext cx="1728000" cy="645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94F1052-55D9-3283-B05A-1FBE42CC07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184777"/>
              </p:ext>
            </p:extLst>
          </p:nvPr>
        </p:nvGraphicFramePr>
        <p:xfrm>
          <a:off x="838200" y="3190018"/>
          <a:ext cx="1728000" cy="865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696600" imgH="349200" progId="Package">
                  <p:embed/>
                </p:oleObj>
              </mc:Choice>
              <mc:Fallback>
                <p:oleObj name="Packager Shell Object" showAsIcon="1" r:id="rId8" imgW="69660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8200" y="3190018"/>
                        <a:ext cx="1728000" cy="865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94A3B5A-5DA5-64D7-0656-1F06B219D3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7757"/>
              </p:ext>
            </p:extLst>
          </p:nvPr>
        </p:nvGraphicFramePr>
        <p:xfrm>
          <a:off x="5477220" y="3250967"/>
          <a:ext cx="1728000" cy="658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0" imgW="915840" imgH="349200" progId="Package">
                  <p:embed/>
                </p:oleObj>
              </mc:Choice>
              <mc:Fallback>
                <p:oleObj name="Packager Shell Object" showAsIcon="1" r:id="rId10" imgW="91584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77220" y="3250967"/>
                        <a:ext cx="1728000" cy="658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0748A91-12D5-61B1-49CE-317800FA10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885906"/>
              </p:ext>
            </p:extLst>
          </p:nvPr>
        </p:nvGraphicFramePr>
        <p:xfrm>
          <a:off x="3157710" y="3147411"/>
          <a:ext cx="1728000" cy="865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2" imgW="696600" imgH="349200" progId="Package">
                  <p:embed/>
                </p:oleObj>
              </mc:Choice>
              <mc:Fallback>
                <p:oleObj name="Packager Shell Object" showAsIcon="1" r:id="rId12" imgW="69660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157710" y="3147411"/>
                        <a:ext cx="1728000" cy="865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4422E8D-0DF6-6BE7-6DD7-AB3D094650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566233"/>
              </p:ext>
            </p:extLst>
          </p:nvPr>
        </p:nvGraphicFramePr>
        <p:xfrm>
          <a:off x="8751709" y="2204495"/>
          <a:ext cx="1728000" cy="1418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4" imgW="425880" imgH="349200" progId="Package">
                  <p:embed/>
                </p:oleObj>
              </mc:Choice>
              <mc:Fallback>
                <p:oleObj name="Packager Shell Object" showAsIcon="1" r:id="rId14" imgW="42588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751709" y="2204495"/>
                        <a:ext cx="1728000" cy="14185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18601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338A-EF61-19E6-E6FB-C2B42095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Circular Linked List: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BA1BD-CE7B-6B5A-A32E-7A7B2E3D5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struct node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data;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 struct node *next;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struct node * head;</a:t>
            </a:r>
          </a:p>
          <a:p>
            <a:endParaRPr lang="en-GB" dirty="0"/>
          </a:p>
        </p:txBody>
      </p:sp>
      <p:pic>
        <p:nvPicPr>
          <p:cNvPr id="21506" name="Picture 2" descr="Circular Singly Linked List">
            <a:extLst>
              <a:ext uri="{FF2B5EF4-FFF2-40B4-BE49-F238E27FC236}">
                <a16:creationId xmlns:a16="http://schemas.microsoft.com/office/drawing/2014/main" id="{53FA34EC-8A79-9B77-72B2-E66085129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061" y="3937374"/>
            <a:ext cx="757237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6755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9DCB-8D2A-5AE4-57EC-BD779984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894B6-2176-8C3E-64DD-2FAEA5EAD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Insertion</a:t>
            </a:r>
          </a:p>
          <a:p>
            <a:pPr lvl="1"/>
            <a:r>
              <a:rPr lang="en-GB" dirty="0"/>
              <a:t>at beginning</a:t>
            </a:r>
          </a:p>
          <a:p>
            <a:pPr lvl="1"/>
            <a:r>
              <a:rPr lang="en-GB" dirty="0"/>
              <a:t>at end</a:t>
            </a:r>
          </a:p>
          <a:p>
            <a:r>
              <a:rPr lang="en-GB" dirty="0"/>
              <a:t>Deletion</a:t>
            </a:r>
          </a:p>
          <a:p>
            <a:pPr lvl="1"/>
            <a:r>
              <a:rPr lang="en-GB" dirty="0"/>
              <a:t>at beginning</a:t>
            </a:r>
          </a:p>
          <a:p>
            <a:pPr lvl="1"/>
            <a:r>
              <a:rPr lang="en-GB" dirty="0"/>
              <a:t>at end</a:t>
            </a:r>
          </a:p>
          <a:p>
            <a:r>
              <a:rPr lang="en-GB" dirty="0"/>
              <a:t>Traversing</a:t>
            </a:r>
          </a:p>
          <a:p>
            <a:r>
              <a:rPr lang="en-GB" dirty="0"/>
              <a:t>Searching</a:t>
            </a:r>
          </a:p>
        </p:txBody>
      </p:sp>
    </p:spTree>
    <p:extLst>
      <p:ext uri="{BB962C8B-B14F-4D97-AF65-F5344CB8AC3E}">
        <p14:creationId xmlns:p14="http://schemas.microsoft.com/office/powerpoint/2010/main" val="13934193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51B2-9331-4DA0-B2D7-1A01AAA3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5956843-69DD-3649-0B84-42E3BE29B8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481208"/>
              </p:ext>
            </p:extLst>
          </p:nvPr>
        </p:nvGraphicFramePr>
        <p:xfrm>
          <a:off x="918135" y="2177023"/>
          <a:ext cx="1728000" cy="505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193400" imgH="349200" progId="Package">
                  <p:embed/>
                </p:oleObj>
              </mc:Choice>
              <mc:Fallback>
                <p:oleObj name="Packager Shell Object" showAsIcon="1" r:id="rId2" imgW="119340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8135" y="2177023"/>
                        <a:ext cx="1728000" cy="5055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11EC538-203D-7ABD-0381-98175DC683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657245"/>
              </p:ext>
            </p:extLst>
          </p:nvPr>
        </p:nvGraphicFramePr>
        <p:xfrm>
          <a:off x="2863476" y="2177023"/>
          <a:ext cx="1728000" cy="505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193400" imgH="349200" progId="Package">
                  <p:embed/>
                </p:oleObj>
              </mc:Choice>
              <mc:Fallback>
                <p:oleObj name="Packager Shell Object" showAsIcon="1" r:id="rId4" imgW="119340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63476" y="2177023"/>
                        <a:ext cx="1728000" cy="5055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25A4734-B5FE-4198-D290-29B4A2E03E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605022"/>
              </p:ext>
            </p:extLst>
          </p:nvPr>
        </p:nvGraphicFramePr>
        <p:xfrm>
          <a:off x="918135" y="3429000"/>
          <a:ext cx="1728000" cy="513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1173960" imgH="349200" progId="Package">
                  <p:embed/>
                </p:oleObj>
              </mc:Choice>
              <mc:Fallback>
                <p:oleObj name="Packager Shell Object" showAsIcon="1" r:id="rId6" imgW="117396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8135" y="3429000"/>
                        <a:ext cx="1728000" cy="513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C1C9A70-B86A-CEAA-60F5-65C3191375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826817"/>
              </p:ext>
            </p:extLst>
          </p:nvPr>
        </p:nvGraphicFramePr>
        <p:xfrm>
          <a:off x="2863476" y="3429000"/>
          <a:ext cx="1728000" cy="513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1173960" imgH="349200" progId="Package">
                  <p:embed/>
                </p:oleObj>
              </mc:Choice>
              <mc:Fallback>
                <p:oleObj name="Packager Shell Object" showAsIcon="1" r:id="rId8" imgW="117396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63476" y="3429000"/>
                        <a:ext cx="1728000" cy="513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E2D0F15-1501-1F61-2CFF-3535C438A6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864301"/>
              </p:ext>
            </p:extLst>
          </p:nvPr>
        </p:nvGraphicFramePr>
        <p:xfrm>
          <a:off x="5232000" y="2795588"/>
          <a:ext cx="1728000" cy="772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0" imgW="780480" imgH="349200" progId="Package">
                  <p:embed/>
                </p:oleObj>
              </mc:Choice>
              <mc:Fallback>
                <p:oleObj name="Packager Shell Object" showAsIcon="1" r:id="rId10" imgW="78048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32000" y="2795588"/>
                        <a:ext cx="1728000" cy="772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39752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1C84-543C-0C2D-4CEA-659AE733F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two polynomials</a:t>
            </a:r>
          </a:p>
        </p:txBody>
      </p:sp>
      <p:pic>
        <p:nvPicPr>
          <p:cNvPr id="1027" name="Picture 3" descr="Addition-of-two-polynomial">
            <a:extLst>
              <a:ext uri="{FF2B5EF4-FFF2-40B4-BE49-F238E27FC236}">
                <a16:creationId xmlns:a16="http://schemas.microsoft.com/office/drawing/2014/main" id="{C49924DF-F0D3-2134-E3E7-800BD69160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152" y="2179658"/>
            <a:ext cx="5183695" cy="359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7602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E6D2-55A8-10D0-73C1-E677A40EC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DB7CD-66C7-9C0D-AD4B-C0AA7DB39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// Node structure containing power and coefficient of</a:t>
            </a:r>
          </a:p>
          <a:p>
            <a:pPr marL="0" indent="0">
              <a:buNone/>
            </a:pPr>
            <a:r>
              <a:rPr lang="en-GB" dirty="0"/>
              <a:t>// variable</a:t>
            </a:r>
          </a:p>
          <a:p>
            <a:pPr marL="0" indent="0">
              <a:buNone/>
            </a:pPr>
            <a:r>
              <a:rPr lang="en-GB" dirty="0"/>
              <a:t>struct Node {</a:t>
            </a:r>
          </a:p>
          <a:p>
            <a:pPr marL="0" indent="0">
              <a:buNone/>
            </a:pPr>
            <a:r>
              <a:rPr lang="en-GB" dirty="0"/>
              <a:t>    int </a:t>
            </a:r>
            <a:r>
              <a:rPr lang="en-GB" dirty="0" err="1"/>
              <a:t>coeff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    int pow;</a:t>
            </a:r>
          </a:p>
          <a:p>
            <a:pPr marL="0" indent="0">
              <a:buNone/>
            </a:pPr>
            <a:r>
              <a:rPr lang="en-GB" dirty="0"/>
              <a:t>    struct Node* next;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7457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F2A4-0D4F-55BF-C595-1829578A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E467-CE4F-C06C-EC5F-1C6B01097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The list is not required to be contiguously present in the memory. The node can reside any where in the memory and linked together to make a list. This achieves optimized utilization of space.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list size is limited to the memory size and doesn't need to be declared in advance.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Empty node can not be present in the linked list.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We can store values of primitive types or objects in the singly linked list.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48456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3497-51A9-91A6-5EF5-8C055BBA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FC737-48DC-F10D-E0F0-F6FA84E9B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// Function to create new node</a:t>
            </a:r>
          </a:p>
          <a:p>
            <a:pPr marL="0" indent="0">
              <a:buNone/>
            </a:pPr>
            <a:r>
              <a:rPr lang="en-GB" dirty="0"/>
              <a:t>void </a:t>
            </a:r>
            <a:r>
              <a:rPr lang="en-GB" dirty="0" err="1"/>
              <a:t>create_node</a:t>
            </a:r>
            <a:r>
              <a:rPr lang="en-GB" dirty="0"/>
              <a:t>(int x, int y, struct Node** temp)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 struct Node *r, *z;</a:t>
            </a:r>
          </a:p>
          <a:p>
            <a:pPr marL="0" indent="0">
              <a:buNone/>
            </a:pPr>
            <a:r>
              <a:rPr lang="en-GB" dirty="0"/>
              <a:t>    z = *temp;</a:t>
            </a:r>
          </a:p>
          <a:p>
            <a:pPr marL="0" indent="0">
              <a:buNone/>
            </a:pPr>
            <a:r>
              <a:rPr lang="en-GB" dirty="0"/>
              <a:t>    if (z == NULL) {</a:t>
            </a:r>
          </a:p>
          <a:p>
            <a:pPr marL="0" indent="0">
              <a:buNone/>
            </a:pPr>
            <a:r>
              <a:rPr lang="en-GB" dirty="0"/>
              <a:t>        r = (struct Node*)malloc(</a:t>
            </a:r>
            <a:r>
              <a:rPr lang="en-GB" dirty="0" err="1"/>
              <a:t>sizeof</a:t>
            </a:r>
            <a:r>
              <a:rPr lang="en-GB" dirty="0"/>
              <a:t>(struct Node));</a:t>
            </a:r>
          </a:p>
          <a:p>
            <a:pPr marL="0" indent="0">
              <a:buNone/>
            </a:pPr>
            <a:r>
              <a:rPr lang="en-GB" dirty="0"/>
              <a:t>        r-&gt;</a:t>
            </a:r>
            <a:r>
              <a:rPr lang="en-GB" dirty="0" err="1"/>
              <a:t>coeff</a:t>
            </a:r>
            <a:r>
              <a:rPr lang="en-GB" dirty="0"/>
              <a:t> = x;</a:t>
            </a:r>
          </a:p>
          <a:p>
            <a:pPr marL="0" indent="0">
              <a:buNone/>
            </a:pPr>
            <a:r>
              <a:rPr lang="en-GB" dirty="0"/>
              <a:t>        r-&gt;pow = y;</a:t>
            </a:r>
          </a:p>
          <a:p>
            <a:pPr marL="0" indent="0">
              <a:buNone/>
            </a:pPr>
            <a:r>
              <a:rPr lang="en-GB" dirty="0"/>
              <a:t>        *temp = r;</a:t>
            </a:r>
          </a:p>
          <a:p>
            <a:pPr marL="0" indent="0">
              <a:buNone/>
            </a:pPr>
            <a:r>
              <a:rPr lang="en-GB" dirty="0"/>
              <a:t>        r-&gt;next = (struct Node*)malloc(</a:t>
            </a:r>
            <a:r>
              <a:rPr lang="en-GB" dirty="0" err="1"/>
              <a:t>sizeof</a:t>
            </a:r>
            <a:r>
              <a:rPr lang="en-GB" dirty="0"/>
              <a:t>(struct Node));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259621-F46B-06F7-30B0-DF979B2DDF4B}"/>
              </a:ext>
            </a:extLst>
          </p:cNvPr>
          <p:cNvSpPr txBox="1">
            <a:spLocks/>
          </p:cNvSpPr>
          <p:nvPr/>
        </p:nvSpPr>
        <p:spPr>
          <a:xfrm>
            <a:off x="6382871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        r = r-&gt;next;</a:t>
            </a:r>
          </a:p>
          <a:p>
            <a:pPr marL="0" indent="0">
              <a:buNone/>
            </a:pPr>
            <a:r>
              <a:rPr lang="en-GB" dirty="0"/>
              <a:t>        r-&gt;next = NULL;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else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r-&gt;</a:t>
            </a:r>
            <a:r>
              <a:rPr lang="en-GB" dirty="0" err="1"/>
              <a:t>coeff</a:t>
            </a:r>
            <a:r>
              <a:rPr lang="en-GB" dirty="0"/>
              <a:t> = 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r-&gt;pow = 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r-&gt;next = (struct Node*)malloc(</a:t>
            </a:r>
            <a:r>
              <a:rPr lang="en-GB" dirty="0" err="1"/>
              <a:t>sizeof</a:t>
            </a:r>
            <a:r>
              <a:rPr lang="en-GB" dirty="0"/>
              <a:t>(struct Node));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r = r-&gt;next;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r-&gt;next = NULL;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5692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9B05B-06C1-9473-1EA3-06DA0311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Polynomial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99577-A94A-70B6-2957-F42AC398D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// Function Adding two polynomial numbers</a:t>
            </a:r>
          </a:p>
          <a:p>
            <a:pPr marL="0" indent="0">
              <a:buNone/>
            </a:pPr>
            <a:r>
              <a:rPr lang="en-GB" dirty="0"/>
              <a:t>void </a:t>
            </a:r>
            <a:r>
              <a:rPr lang="en-GB" dirty="0" err="1"/>
              <a:t>polyadd</a:t>
            </a:r>
            <a:r>
              <a:rPr lang="en-GB" dirty="0"/>
              <a:t>(struct Node* poly1, struct Node* poly2,</a:t>
            </a:r>
          </a:p>
          <a:p>
            <a:pPr marL="0" indent="0">
              <a:buNone/>
            </a:pPr>
            <a:r>
              <a:rPr lang="en-GB" dirty="0"/>
              <a:t>             struct Node* poly)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 while (poly1-&gt;next &amp;&amp; poly2-&gt;next) {</a:t>
            </a:r>
          </a:p>
          <a:p>
            <a:pPr marL="0" indent="0">
              <a:buNone/>
            </a:pPr>
            <a:r>
              <a:rPr lang="en-GB" dirty="0"/>
              <a:t>        // If power of 1st polynomial is greater then 2nd,</a:t>
            </a:r>
          </a:p>
          <a:p>
            <a:pPr marL="0" indent="0">
              <a:buNone/>
            </a:pPr>
            <a:r>
              <a:rPr lang="en-GB" dirty="0"/>
              <a:t>        // then store 1st as it is and move its pointer</a:t>
            </a:r>
          </a:p>
          <a:p>
            <a:pPr marL="0" indent="0">
              <a:buNone/>
            </a:pPr>
            <a:r>
              <a:rPr lang="en-GB" dirty="0"/>
              <a:t>        if (poly1-&gt;pow &gt; poly2-&gt;pow) {</a:t>
            </a:r>
          </a:p>
          <a:p>
            <a:pPr marL="0" indent="0">
              <a:buNone/>
            </a:pPr>
            <a:r>
              <a:rPr lang="en-GB" dirty="0"/>
              <a:t>            poly-&gt;pow = poly1-&gt;pow;</a:t>
            </a:r>
          </a:p>
          <a:p>
            <a:pPr marL="0" indent="0">
              <a:buNone/>
            </a:pPr>
            <a:r>
              <a:rPr lang="en-GB" dirty="0"/>
              <a:t>            poly-&gt;</a:t>
            </a:r>
            <a:r>
              <a:rPr lang="en-GB" dirty="0" err="1"/>
              <a:t>coeff</a:t>
            </a:r>
            <a:r>
              <a:rPr lang="en-GB" dirty="0"/>
              <a:t> = poly1-&gt;</a:t>
            </a:r>
            <a:r>
              <a:rPr lang="en-GB" dirty="0" err="1"/>
              <a:t>coeff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            poly1 = poly1-&gt;next;</a:t>
            </a:r>
          </a:p>
          <a:p>
            <a:pPr marL="0" indent="0">
              <a:buNone/>
            </a:pPr>
            <a:r>
              <a:rPr lang="en-GB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2942361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27381-16AB-E151-5B7C-EFDA34E0B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0139F-D140-ADCA-D6EA-033B890C5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              // If power of 2nd polynomial is greater then 1st,</a:t>
            </a:r>
          </a:p>
          <a:p>
            <a:pPr marL="0" indent="0">
              <a:buNone/>
            </a:pPr>
            <a:r>
              <a:rPr lang="en-GB" dirty="0"/>
              <a:t>        // then store 2nd as it is and move its pointer</a:t>
            </a:r>
          </a:p>
          <a:p>
            <a:pPr marL="0" indent="0">
              <a:buNone/>
            </a:pPr>
            <a:r>
              <a:rPr lang="en-GB" dirty="0"/>
              <a:t>        else if (poly1-&gt;pow &lt; poly2-&gt;pow) {</a:t>
            </a:r>
          </a:p>
          <a:p>
            <a:pPr marL="0" indent="0">
              <a:buNone/>
            </a:pPr>
            <a:r>
              <a:rPr lang="en-GB" dirty="0"/>
              <a:t>            poly-&gt;pow = poly2-&gt;pow;</a:t>
            </a:r>
          </a:p>
          <a:p>
            <a:pPr marL="0" indent="0">
              <a:buNone/>
            </a:pPr>
            <a:r>
              <a:rPr lang="en-GB" dirty="0"/>
              <a:t>            poly-&gt;</a:t>
            </a:r>
            <a:r>
              <a:rPr lang="en-GB" dirty="0" err="1"/>
              <a:t>coeff</a:t>
            </a:r>
            <a:r>
              <a:rPr lang="en-GB" dirty="0"/>
              <a:t> = poly2-&gt;</a:t>
            </a:r>
            <a:r>
              <a:rPr lang="en-GB" dirty="0" err="1"/>
              <a:t>coeff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            poly2 = poly2-&gt;next;</a:t>
            </a:r>
          </a:p>
          <a:p>
            <a:pPr marL="0" indent="0">
              <a:buNone/>
            </a:pPr>
            <a:r>
              <a:rPr lang="en-GB" dirty="0"/>
              <a:t>        }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ABFC58-1A57-0DA7-7738-B1B069F1EF51}"/>
              </a:ext>
            </a:extLst>
          </p:cNvPr>
          <p:cNvSpPr txBox="1">
            <a:spLocks/>
          </p:cNvSpPr>
          <p:nvPr/>
        </p:nvSpPr>
        <p:spPr>
          <a:xfrm>
            <a:off x="6355977" y="1821143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// If power of both polynomial numbers is same then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// add their coefficients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else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    poly-&gt;pow = poly1-&gt;pow;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    poly-&gt;</a:t>
            </a:r>
            <a:r>
              <a:rPr lang="en-GB" dirty="0" err="1"/>
              <a:t>coeff</a:t>
            </a:r>
            <a:r>
              <a:rPr lang="en-GB" dirty="0"/>
              <a:t> = poly1-&gt;</a:t>
            </a:r>
            <a:r>
              <a:rPr lang="en-GB" dirty="0" err="1"/>
              <a:t>coeff</a:t>
            </a:r>
            <a:r>
              <a:rPr lang="en-GB" dirty="0"/>
              <a:t> + poly2-&gt;</a:t>
            </a:r>
            <a:r>
              <a:rPr lang="en-GB" dirty="0" err="1"/>
              <a:t>coeff</a:t>
            </a:r>
            <a:r>
              <a:rPr lang="en-GB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    poly1 = poly1-&gt;next;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    poly2 = poly2-&gt;next;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7657360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1570-5A9B-255E-1805-2EF91A49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88AF9-D2B7-9D4A-43BD-AEB490E92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// Dynamically create new node</a:t>
            </a:r>
          </a:p>
          <a:p>
            <a:pPr marL="0" indent="0">
              <a:buNone/>
            </a:pPr>
            <a:r>
              <a:rPr lang="en-GB" dirty="0"/>
              <a:t>        poly-&gt;next</a:t>
            </a:r>
          </a:p>
          <a:p>
            <a:pPr marL="0" indent="0">
              <a:buNone/>
            </a:pPr>
            <a:r>
              <a:rPr lang="en-GB" dirty="0"/>
              <a:t>            = (struct Node*)malloc(</a:t>
            </a:r>
            <a:r>
              <a:rPr lang="en-GB" dirty="0" err="1"/>
              <a:t>sizeof</a:t>
            </a:r>
            <a:r>
              <a:rPr lang="en-GB" dirty="0"/>
              <a:t>(struct Node));</a:t>
            </a:r>
          </a:p>
          <a:p>
            <a:pPr marL="0" indent="0">
              <a:buNone/>
            </a:pPr>
            <a:r>
              <a:rPr lang="en-GB" dirty="0"/>
              <a:t>        poly = poly-&gt;next;</a:t>
            </a:r>
          </a:p>
          <a:p>
            <a:pPr marL="0" indent="0">
              <a:buNone/>
            </a:pPr>
            <a:r>
              <a:rPr lang="en-GB" dirty="0"/>
              <a:t>        poly-&gt;next = NULL;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503079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C9A2-7644-4625-A768-5DADAA94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8A6CC-A6B6-7531-C712-FEEBF2AA1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while (poly1-&gt;next || poly2-&gt;next) {</a:t>
            </a:r>
          </a:p>
          <a:p>
            <a:pPr marL="0" indent="0">
              <a:buNone/>
            </a:pPr>
            <a:r>
              <a:rPr lang="en-GB" dirty="0"/>
              <a:t>        if (poly1-&gt;next) {</a:t>
            </a:r>
          </a:p>
          <a:p>
            <a:pPr marL="0" indent="0">
              <a:buNone/>
            </a:pPr>
            <a:r>
              <a:rPr lang="en-GB" dirty="0"/>
              <a:t>            poly-&gt;pow = poly1-&gt;pow;</a:t>
            </a:r>
          </a:p>
          <a:p>
            <a:pPr marL="0" indent="0">
              <a:buNone/>
            </a:pPr>
            <a:r>
              <a:rPr lang="en-GB" dirty="0"/>
              <a:t>            poly-&gt;</a:t>
            </a:r>
            <a:r>
              <a:rPr lang="en-GB" dirty="0" err="1"/>
              <a:t>coeff</a:t>
            </a:r>
            <a:r>
              <a:rPr lang="en-GB" dirty="0"/>
              <a:t> = poly1-&gt;</a:t>
            </a:r>
            <a:r>
              <a:rPr lang="en-GB" dirty="0" err="1"/>
              <a:t>coeff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            poly1 = poly1-&gt;next;</a:t>
            </a:r>
          </a:p>
          <a:p>
            <a:pPr marL="0" indent="0">
              <a:buNone/>
            </a:pPr>
            <a:r>
              <a:rPr lang="en-GB" dirty="0"/>
              <a:t>        }</a:t>
            </a:r>
          </a:p>
          <a:p>
            <a:pPr marL="0" indent="0">
              <a:buNone/>
            </a:pPr>
            <a:r>
              <a:rPr lang="en-GB" dirty="0"/>
              <a:t>        if (poly2-&gt;next) {</a:t>
            </a:r>
          </a:p>
          <a:p>
            <a:pPr marL="0" indent="0">
              <a:buNone/>
            </a:pPr>
            <a:r>
              <a:rPr lang="en-GB" dirty="0"/>
              <a:t>            poly-&gt;pow = poly2-&gt;pow;</a:t>
            </a:r>
          </a:p>
          <a:p>
            <a:pPr marL="0" indent="0">
              <a:buNone/>
            </a:pPr>
            <a:r>
              <a:rPr lang="en-GB" dirty="0"/>
              <a:t>          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AB3217-1278-E159-FD3C-8F6195D05A65}"/>
              </a:ext>
            </a:extLst>
          </p:cNvPr>
          <p:cNvSpPr txBox="1">
            <a:spLocks/>
          </p:cNvSpPr>
          <p:nvPr/>
        </p:nvSpPr>
        <p:spPr>
          <a:xfrm>
            <a:off x="641873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poly-&gt;</a:t>
            </a:r>
            <a:r>
              <a:rPr lang="en-GB" dirty="0" err="1"/>
              <a:t>coeff</a:t>
            </a:r>
            <a:r>
              <a:rPr lang="en-GB" dirty="0"/>
              <a:t> = poly2-&gt;</a:t>
            </a:r>
            <a:r>
              <a:rPr lang="en-GB" dirty="0" err="1"/>
              <a:t>coeff</a:t>
            </a:r>
            <a:r>
              <a:rPr lang="en-GB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    poly2 = poly2-&gt;next;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poly-&gt;next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    = (struct Node*)malloc(</a:t>
            </a:r>
            <a:r>
              <a:rPr lang="en-GB" dirty="0" err="1"/>
              <a:t>sizeof</a:t>
            </a:r>
            <a:r>
              <a:rPr lang="en-GB" dirty="0"/>
              <a:t>(struct Node));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poly = poly-&gt;next;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poly-&gt;next = NULL;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99121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AC03-8A4A-F9DA-A8ED-FEC9AC2AA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B0EBD-B634-3303-BA95-3AB12719A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// Display Linked list</a:t>
            </a:r>
          </a:p>
          <a:p>
            <a:pPr marL="0" indent="0">
              <a:buNone/>
            </a:pPr>
            <a:r>
              <a:rPr lang="en-GB" dirty="0"/>
              <a:t>void show(struct Node* node)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 while (node-&gt;next != NULL) {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printf</a:t>
            </a:r>
            <a:r>
              <a:rPr lang="en-GB" dirty="0"/>
              <a:t>("%dx^%d", node-&gt;</a:t>
            </a:r>
            <a:r>
              <a:rPr lang="en-GB" dirty="0" err="1"/>
              <a:t>coeff</a:t>
            </a:r>
            <a:r>
              <a:rPr lang="en-GB" dirty="0"/>
              <a:t>, node-&gt;pow);</a:t>
            </a:r>
          </a:p>
          <a:p>
            <a:pPr marL="0" indent="0">
              <a:buNone/>
            </a:pPr>
            <a:r>
              <a:rPr lang="en-GB" dirty="0"/>
              <a:t>        node = node-&gt;next;</a:t>
            </a:r>
          </a:p>
          <a:p>
            <a:pPr marL="0" indent="0">
              <a:buNone/>
            </a:pPr>
            <a:r>
              <a:rPr lang="en-GB" dirty="0"/>
              <a:t>        if (node-&gt;</a:t>
            </a:r>
            <a:r>
              <a:rPr lang="en-GB" dirty="0" err="1"/>
              <a:t>coeff</a:t>
            </a:r>
            <a:r>
              <a:rPr lang="en-GB" dirty="0"/>
              <a:t> &gt;= 0) {</a:t>
            </a:r>
          </a:p>
          <a:p>
            <a:pPr marL="0" indent="0">
              <a:buNone/>
            </a:pPr>
            <a:r>
              <a:rPr lang="en-GB" dirty="0"/>
              <a:t>            if (node-&gt;next != NULL)</a:t>
            </a:r>
          </a:p>
          <a:p>
            <a:pPr marL="0" indent="0">
              <a:buNone/>
            </a:pPr>
            <a:r>
              <a:rPr lang="en-GB" dirty="0"/>
              <a:t>                </a:t>
            </a:r>
            <a:r>
              <a:rPr lang="en-GB" dirty="0" err="1"/>
              <a:t>printf</a:t>
            </a:r>
            <a:r>
              <a:rPr lang="en-GB" dirty="0"/>
              <a:t>("+");</a:t>
            </a:r>
          </a:p>
          <a:p>
            <a:pPr marL="0" indent="0">
              <a:buNone/>
            </a:pPr>
            <a:r>
              <a:rPr lang="en-GB" dirty="0"/>
              <a:t>        }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51549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6CD7-C5BB-8E03-90E3-C9EDC7FE3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Driver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1204-8D78-E71E-65BE-D47A90B15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503237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/>
              <a:t>// Driver code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 struct Node *poly1 = NULL, *poly2 = NULL, *poly = NULL;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   // Create first list of 5x^2 + 4x^1 + 2x^0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create_node</a:t>
            </a:r>
            <a:r>
              <a:rPr lang="en-GB" dirty="0"/>
              <a:t>(5, 2, &amp;poly1);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create_node</a:t>
            </a:r>
            <a:r>
              <a:rPr lang="en-GB" dirty="0"/>
              <a:t>(4, 1, &amp;poly1);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create_node</a:t>
            </a:r>
            <a:r>
              <a:rPr lang="en-GB" dirty="0"/>
              <a:t>(2, 0, &amp;poly1);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   // Create second list of -5x^1 - 5x^0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create_node</a:t>
            </a:r>
            <a:r>
              <a:rPr lang="en-GB" dirty="0"/>
              <a:t>(-5, 1, &amp;poly2);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create_node</a:t>
            </a:r>
            <a:r>
              <a:rPr lang="en-GB" dirty="0"/>
              <a:t>(-5, 0, &amp;poly2);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("1st Number: ");</a:t>
            </a:r>
          </a:p>
          <a:p>
            <a:pPr marL="0" indent="0">
              <a:buNone/>
            </a:pPr>
            <a:r>
              <a:rPr lang="en-GB" dirty="0"/>
              <a:t>    show(poly1);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 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6969B3-CF64-6530-6D06-0C62F9285788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("\n2nd Number: 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show(poly2);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poly = (struct Node*)malloc(</a:t>
            </a:r>
            <a:r>
              <a:rPr lang="en-GB" dirty="0" err="1"/>
              <a:t>sizeof</a:t>
            </a:r>
            <a:r>
              <a:rPr lang="en-GB" dirty="0"/>
              <a:t>(struct Node));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// Function add two polynomial numbers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</a:t>
            </a:r>
            <a:r>
              <a:rPr lang="en-GB" dirty="0" err="1"/>
              <a:t>polyadd</a:t>
            </a:r>
            <a:r>
              <a:rPr lang="en-GB" dirty="0"/>
              <a:t>(poly1, poly2, poly);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// Display resultant List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("\</a:t>
            </a:r>
            <a:r>
              <a:rPr lang="en-GB" dirty="0" err="1"/>
              <a:t>nAdded</a:t>
            </a:r>
            <a:r>
              <a:rPr lang="en-GB" dirty="0"/>
              <a:t> polynomial: 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show(poly);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25283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4CD5-C601-13ED-918B-CBA962AE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Sparse Matrix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E7CD-6106-3C7B-20E4-22AFC41DB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42" name="Picture 2" descr="Sparse-Matrix-Linked-List 2">
            <a:extLst>
              <a:ext uri="{FF2B5EF4-FFF2-40B4-BE49-F238E27FC236}">
                <a16:creationId xmlns:a16="http://schemas.microsoft.com/office/drawing/2014/main" id="{F0AD2459-00EC-F05D-2652-6E55342F9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095500"/>
            <a:ext cx="79438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3725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3B1A-0F8C-4F73-C809-B310A36F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A1739-F48B-2E84-A3F3-E34AC453F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// C program for Sparse Matrix Representation</a:t>
            </a:r>
          </a:p>
          <a:p>
            <a:pPr marL="0" indent="0">
              <a:buNone/>
            </a:pPr>
            <a:r>
              <a:rPr lang="en-GB" dirty="0"/>
              <a:t>// using Linked Lists</a:t>
            </a:r>
          </a:p>
          <a:p>
            <a:pPr marL="0" indent="0">
              <a:buNone/>
            </a:pPr>
            <a:r>
              <a:rPr lang="en-GB" dirty="0"/>
              <a:t>#include&lt;stdio.h&gt;</a:t>
            </a:r>
          </a:p>
          <a:p>
            <a:pPr marL="0" indent="0">
              <a:buNone/>
            </a:pPr>
            <a:r>
              <a:rPr lang="en-GB" dirty="0"/>
              <a:t>#include&lt;stdlib.h&gt;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// Node to represent sparse matrix</a:t>
            </a:r>
          </a:p>
          <a:p>
            <a:pPr marL="0" indent="0">
              <a:buNone/>
            </a:pPr>
            <a:r>
              <a:rPr lang="en-GB" dirty="0"/>
              <a:t>struct Node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 int value;</a:t>
            </a:r>
          </a:p>
          <a:p>
            <a:pPr marL="0" indent="0">
              <a:buNone/>
            </a:pPr>
            <a:r>
              <a:rPr lang="en-GB" dirty="0"/>
              <a:t>    int </a:t>
            </a:r>
            <a:r>
              <a:rPr lang="en-GB" dirty="0" err="1"/>
              <a:t>row_position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    int </a:t>
            </a:r>
            <a:r>
              <a:rPr lang="en-GB" dirty="0" err="1"/>
              <a:t>column_postion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    struct Node *next;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831865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3D588-D3FA-EC8A-391E-799D544C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5D707-4E55-19F2-E014-8452AD1BF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/>
              <a:t>// Function to create new node</a:t>
            </a:r>
          </a:p>
          <a:p>
            <a:pPr marL="0" indent="0">
              <a:buNone/>
            </a:pPr>
            <a:r>
              <a:rPr lang="en-GB" dirty="0"/>
              <a:t>void </a:t>
            </a:r>
            <a:r>
              <a:rPr lang="en-GB" dirty="0" err="1"/>
              <a:t>create_new_node</a:t>
            </a:r>
            <a:r>
              <a:rPr lang="en-GB" dirty="0"/>
              <a:t>(struct Node** start, int </a:t>
            </a:r>
            <a:r>
              <a:rPr lang="en-GB" dirty="0" err="1"/>
              <a:t>non_zero_element</a:t>
            </a:r>
            <a:r>
              <a:rPr lang="en-GB" dirty="0"/>
              <a:t>,</a:t>
            </a:r>
          </a:p>
          <a:p>
            <a:pPr marL="0" indent="0">
              <a:buNone/>
            </a:pPr>
            <a:r>
              <a:rPr lang="en-GB" dirty="0"/>
              <a:t>                     int </a:t>
            </a:r>
            <a:r>
              <a:rPr lang="en-GB" dirty="0" err="1"/>
              <a:t>row_index</a:t>
            </a:r>
            <a:r>
              <a:rPr lang="en-GB" dirty="0"/>
              <a:t>, int </a:t>
            </a:r>
            <a:r>
              <a:rPr lang="en-GB" dirty="0" err="1"/>
              <a:t>column_index</a:t>
            </a:r>
            <a:r>
              <a:rPr lang="en-GB" dirty="0"/>
              <a:t> 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 struct Node *temp, *r;</a:t>
            </a:r>
          </a:p>
          <a:p>
            <a:pPr marL="0" indent="0">
              <a:buNone/>
            </a:pPr>
            <a:r>
              <a:rPr lang="en-GB" dirty="0"/>
              <a:t>    temp = *start;</a:t>
            </a:r>
          </a:p>
          <a:p>
            <a:pPr marL="0" indent="0">
              <a:buNone/>
            </a:pPr>
            <a:r>
              <a:rPr lang="en-GB" dirty="0"/>
              <a:t>    if (temp == NULL)</a:t>
            </a:r>
          </a:p>
          <a:p>
            <a:pPr marL="0" indent="0">
              <a:buNone/>
            </a:pPr>
            <a:r>
              <a:rPr lang="en-GB" dirty="0"/>
              <a:t>    {</a:t>
            </a:r>
          </a:p>
          <a:p>
            <a:pPr marL="0" indent="0">
              <a:buNone/>
            </a:pPr>
            <a:r>
              <a:rPr lang="en-GB" dirty="0"/>
              <a:t>        // Create new node dynamically</a:t>
            </a:r>
          </a:p>
          <a:p>
            <a:pPr marL="0" indent="0">
              <a:buNone/>
            </a:pPr>
            <a:r>
              <a:rPr lang="en-GB" dirty="0"/>
              <a:t>        temp = (struct Node *) malloc (</a:t>
            </a:r>
            <a:r>
              <a:rPr lang="en-GB" dirty="0" err="1"/>
              <a:t>sizeof</a:t>
            </a:r>
            <a:r>
              <a:rPr lang="en-GB" dirty="0"/>
              <a:t>(struct Node));</a:t>
            </a:r>
          </a:p>
          <a:p>
            <a:pPr marL="0" indent="0">
              <a:buNone/>
            </a:pPr>
            <a:r>
              <a:rPr lang="en-GB" dirty="0"/>
              <a:t>        temp-&gt;value = </a:t>
            </a:r>
            <a:r>
              <a:rPr lang="en-GB" dirty="0" err="1"/>
              <a:t>non_zero_element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        temp-&gt;</a:t>
            </a:r>
            <a:r>
              <a:rPr lang="en-GB" dirty="0" err="1"/>
              <a:t>row_position</a:t>
            </a:r>
            <a:r>
              <a:rPr lang="en-GB" dirty="0"/>
              <a:t> = </a:t>
            </a:r>
            <a:r>
              <a:rPr lang="en-GB" dirty="0" err="1"/>
              <a:t>row_index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        temp-&gt;</a:t>
            </a:r>
            <a:r>
              <a:rPr lang="en-GB" dirty="0" err="1"/>
              <a:t>column_postion</a:t>
            </a:r>
            <a:r>
              <a:rPr lang="en-GB" dirty="0"/>
              <a:t> = </a:t>
            </a:r>
            <a:r>
              <a:rPr lang="en-GB" dirty="0" err="1"/>
              <a:t>column_index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        temp-&gt;next = NULL;</a:t>
            </a:r>
          </a:p>
          <a:p>
            <a:pPr marL="0" indent="0">
              <a:buNone/>
            </a:pPr>
            <a:r>
              <a:rPr lang="en-GB" dirty="0"/>
              <a:t>        *start = temp;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AAAE63-AA96-B0B5-7374-B28227820991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while (temp-&gt;next !=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    temp = temp-&gt;next;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// Create new node dynamically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r = (struct Node *) malloc (</a:t>
            </a:r>
            <a:r>
              <a:rPr lang="en-GB" dirty="0" err="1"/>
              <a:t>sizeof</a:t>
            </a:r>
            <a:r>
              <a:rPr lang="en-GB" dirty="0"/>
              <a:t>(struct Node));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r-&gt;value = </a:t>
            </a:r>
            <a:r>
              <a:rPr lang="en-GB" dirty="0" err="1"/>
              <a:t>non_zero_element</a:t>
            </a:r>
            <a:r>
              <a:rPr lang="en-GB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r-&gt;</a:t>
            </a:r>
            <a:r>
              <a:rPr lang="en-GB" dirty="0" err="1"/>
              <a:t>row_position</a:t>
            </a:r>
            <a:r>
              <a:rPr lang="en-GB" dirty="0"/>
              <a:t> = </a:t>
            </a:r>
            <a:r>
              <a:rPr lang="en-GB" dirty="0" err="1"/>
              <a:t>row_index</a:t>
            </a:r>
            <a:r>
              <a:rPr lang="en-GB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r-&gt;</a:t>
            </a:r>
            <a:r>
              <a:rPr lang="en-GB" dirty="0" err="1"/>
              <a:t>column_postion</a:t>
            </a:r>
            <a:r>
              <a:rPr lang="en-GB" dirty="0"/>
              <a:t> = </a:t>
            </a:r>
            <a:r>
              <a:rPr lang="en-GB" dirty="0" err="1"/>
              <a:t>column_index</a:t>
            </a:r>
            <a:r>
              <a:rPr lang="en-GB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r-&gt;next = NULL;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temp-&gt;next = r;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728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87DFC-B0F3-0A50-1D5C-10BDD3BE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Disadvantage of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6F444-D659-6395-5558-DA854B9FD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The size of array must be known in advance before using it in the program.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Increasing size of the array is a time taking process. It is almost impossible to expand the size of the array at run time.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All the elements in the array need to be contiguously stored in the memory. Inserting any element in the array needs shifting of all its predecessors.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4021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DB49D-B138-EC2B-D5C9-31D47E7DA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606FC-93D7-931A-21E2-8B2FDF303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50323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// This function prints contents of linked list</a:t>
            </a:r>
          </a:p>
          <a:p>
            <a:pPr marL="0" indent="0">
              <a:buNone/>
            </a:pPr>
            <a:r>
              <a:rPr lang="en-GB" dirty="0"/>
              <a:t>// starting from start</a:t>
            </a:r>
          </a:p>
          <a:p>
            <a:pPr marL="0" indent="0">
              <a:buNone/>
            </a:pPr>
            <a:r>
              <a:rPr lang="en-GB" dirty="0"/>
              <a:t>void </a:t>
            </a:r>
            <a:r>
              <a:rPr lang="en-GB" dirty="0" err="1"/>
              <a:t>PrintList</a:t>
            </a:r>
            <a:r>
              <a:rPr lang="en-GB" dirty="0"/>
              <a:t>(struct Node* start)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 struct Node *temp, *r, *s;</a:t>
            </a:r>
          </a:p>
          <a:p>
            <a:pPr marL="0" indent="0">
              <a:buNone/>
            </a:pPr>
            <a:r>
              <a:rPr lang="en-GB" dirty="0"/>
              <a:t>    temp = r = s = start;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</a:t>
            </a:r>
            <a:r>
              <a:rPr lang="en-GB" dirty="0" err="1"/>
              <a:t>row_position</a:t>
            </a:r>
            <a:r>
              <a:rPr lang="en-GB" dirty="0"/>
              <a:t>: ");</a:t>
            </a:r>
          </a:p>
          <a:p>
            <a:pPr marL="0" indent="0">
              <a:buNone/>
            </a:pPr>
            <a:r>
              <a:rPr lang="en-GB" dirty="0"/>
              <a:t>    while(temp != NULL)</a:t>
            </a:r>
          </a:p>
          <a:p>
            <a:pPr marL="0" indent="0">
              <a:buNone/>
            </a:pPr>
            <a:r>
              <a:rPr lang="en-GB" dirty="0"/>
              <a:t>    {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printf</a:t>
            </a:r>
            <a:r>
              <a:rPr lang="en-GB" dirty="0"/>
              <a:t>("%d ", temp-&gt;</a:t>
            </a:r>
            <a:r>
              <a:rPr lang="en-GB" dirty="0" err="1"/>
              <a:t>row_position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        temp = temp-&gt;next;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("\n");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 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64868C-71CB-866F-D486-341DB666971A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</a:t>
            </a:r>
            <a:r>
              <a:rPr lang="en-GB" dirty="0" err="1"/>
              <a:t>column_postion</a:t>
            </a:r>
            <a:r>
              <a:rPr lang="en-GB" dirty="0"/>
              <a:t>: 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while(r !=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</a:t>
            </a:r>
            <a:r>
              <a:rPr lang="en-GB" dirty="0" err="1"/>
              <a:t>printf</a:t>
            </a:r>
            <a:r>
              <a:rPr lang="en-GB" dirty="0"/>
              <a:t>("%d ", r-&gt;</a:t>
            </a:r>
            <a:r>
              <a:rPr lang="en-GB" dirty="0" err="1"/>
              <a:t>column_postion</a:t>
            </a:r>
            <a:r>
              <a:rPr lang="en-GB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r = r-&gt;next;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("\n");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("Value: 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while(s !=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</a:t>
            </a:r>
            <a:r>
              <a:rPr lang="en-GB" dirty="0" err="1"/>
              <a:t>printf</a:t>
            </a:r>
            <a:r>
              <a:rPr lang="en-GB" dirty="0"/>
              <a:t>("%d ", s-&gt;value);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s = s-&gt;next;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("\n");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90969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51AA6-6F81-DB46-7358-D4F4DBE6F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73595-3E9A-02F9-5C67-2AEF7338D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50323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// Driver of the program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// Assume 4x5 sparse matrix</a:t>
            </a:r>
          </a:p>
          <a:p>
            <a:pPr marL="0" indent="0">
              <a:buNone/>
            </a:pPr>
            <a:r>
              <a:rPr lang="en-GB" dirty="0"/>
              <a:t>    int </a:t>
            </a:r>
            <a:r>
              <a:rPr lang="en-GB" dirty="0" err="1"/>
              <a:t>sparseMatric</a:t>
            </a:r>
            <a:r>
              <a:rPr lang="en-GB" dirty="0"/>
              <a:t>[4][5] =</a:t>
            </a:r>
          </a:p>
          <a:p>
            <a:pPr marL="0" indent="0">
              <a:buNone/>
            </a:pPr>
            <a:r>
              <a:rPr lang="en-GB" dirty="0"/>
              <a:t>    {</a:t>
            </a:r>
          </a:p>
          <a:p>
            <a:pPr marL="0" indent="0">
              <a:buNone/>
            </a:pPr>
            <a:r>
              <a:rPr lang="en-GB" dirty="0"/>
              <a:t>        {0 , 0 , 3 , 0 , 4 },</a:t>
            </a:r>
          </a:p>
          <a:p>
            <a:pPr marL="0" indent="0">
              <a:buNone/>
            </a:pPr>
            <a:r>
              <a:rPr lang="en-GB" dirty="0"/>
              <a:t>        {0 , 0 , 5 , 7 , 0 },</a:t>
            </a:r>
          </a:p>
          <a:p>
            <a:pPr marL="0" indent="0">
              <a:buNone/>
            </a:pPr>
            <a:r>
              <a:rPr lang="en-GB" dirty="0"/>
              <a:t>        {0 , 0 , 0 , 0 , 0 },</a:t>
            </a:r>
          </a:p>
          <a:p>
            <a:pPr marL="0" indent="0">
              <a:buNone/>
            </a:pPr>
            <a:r>
              <a:rPr lang="en-GB" dirty="0"/>
              <a:t>        {0 , 2 , 6 , 0 , 0 }</a:t>
            </a:r>
          </a:p>
          <a:p>
            <a:pPr marL="0" indent="0">
              <a:buNone/>
            </a:pPr>
            <a:r>
              <a:rPr lang="en-GB" dirty="0"/>
              <a:t>    };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   /* Start with the empty list */</a:t>
            </a:r>
          </a:p>
          <a:p>
            <a:pPr marL="0" indent="0">
              <a:buNone/>
            </a:pPr>
            <a:r>
              <a:rPr lang="en-GB" dirty="0"/>
              <a:t>    struct Node* start = NULL;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3C8525-0F42-D153-E64D-8F0EAC6E3D7E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50323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for (int 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4;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for (int j = 0; j &lt; 5; </a:t>
            </a:r>
            <a:r>
              <a:rPr lang="en-GB" dirty="0" err="1"/>
              <a:t>j++</a:t>
            </a:r>
            <a:r>
              <a:rPr lang="en-GB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    // Pass only those values which are non - zero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    if (</a:t>
            </a:r>
            <a:r>
              <a:rPr lang="en-GB" dirty="0" err="1"/>
              <a:t>sparseMatric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][j] !=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        </a:t>
            </a:r>
            <a:r>
              <a:rPr lang="en-GB" dirty="0" err="1"/>
              <a:t>create_new_node</a:t>
            </a:r>
            <a:r>
              <a:rPr lang="en-GB" dirty="0"/>
              <a:t>(&amp;start, </a:t>
            </a:r>
            <a:r>
              <a:rPr lang="en-GB" dirty="0" err="1"/>
              <a:t>sparseMatric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][j], </a:t>
            </a:r>
            <a:r>
              <a:rPr lang="en-GB" dirty="0" err="1"/>
              <a:t>i</a:t>
            </a:r>
            <a:r>
              <a:rPr lang="en-GB" dirty="0"/>
              <a:t>, j);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</a:t>
            </a:r>
            <a:r>
              <a:rPr lang="en-GB" dirty="0" err="1"/>
              <a:t>PrintList</a:t>
            </a:r>
            <a:r>
              <a:rPr lang="en-GB" dirty="0"/>
              <a:t>(start);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136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3DF55-817A-6C42-1DCF-022CD8D0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94D9-CE67-0874-85C0-CF0CEA6C5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struct node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data;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 struct node *next;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struct node * head;</a:t>
            </a:r>
          </a:p>
          <a:p>
            <a:endParaRPr lang="en-GB" dirty="0"/>
          </a:p>
        </p:txBody>
      </p:sp>
      <p:pic>
        <p:nvPicPr>
          <p:cNvPr id="1026" name="Picture 2" descr="Types of Linked List">
            <a:extLst>
              <a:ext uri="{FF2B5EF4-FFF2-40B4-BE49-F238E27FC236}">
                <a16:creationId xmlns:a16="http://schemas.microsoft.com/office/drawing/2014/main" id="{C40CA8B0-320B-8FC8-05B2-AB6C00A9C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160" y="1303298"/>
            <a:ext cx="6949373" cy="226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90F760-861D-C819-2E00-3FFB16182E4E}"/>
              </a:ext>
            </a:extLst>
          </p:cNvPr>
          <p:cNvSpPr txBox="1"/>
          <p:nvPr/>
        </p:nvSpPr>
        <p:spPr>
          <a:xfrm>
            <a:off x="5796142" y="1321356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B8EA6E-1193-81CB-48B6-47419EDC5AE7}"/>
              </a:ext>
            </a:extLst>
          </p:cNvPr>
          <p:cNvSpPr txBox="1"/>
          <p:nvPr/>
        </p:nvSpPr>
        <p:spPr>
          <a:xfrm>
            <a:off x="6573575" y="1303298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221367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9DCB-8D2A-5AE4-57EC-BD779984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894B6-2176-8C3E-64DD-2FAEA5EAD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Insertion</a:t>
            </a:r>
          </a:p>
          <a:p>
            <a:pPr lvl="1"/>
            <a:r>
              <a:rPr lang="en-GB" dirty="0"/>
              <a:t>at beginning</a:t>
            </a:r>
          </a:p>
          <a:p>
            <a:pPr lvl="1"/>
            <a:r>
              <a:rPr lang="en-GB" dirty="0"/>
              <a:t>at end</a:t>
            </a:r>
          </a:p>
          <a:p>
            <a:pPr lvl="1"/>
            <a:r>
              <a:rPr lang="en-GB" dirty="0"/>
              <a:t>after specified node</a:t>
            </a:r>
          </a:p>
          <a:p>
            <a:r>
              <a:rPr lang="en-GB" dirty="0"/>
              <a:t>Deletion</a:t>
            </a:r>
          </a:p>
          <a:p>
            <a:pPr lvl="1"/>
            <a:r>
              <a:rPr lang="en-GB" dirty="0"/>
              <a:t>at beginning</a:t>
            </a:r>
          </a:p>
          <a:p>
            <a:pPr lvl="1"/>
            <a:r>
              <a:rPr lang="en-GB" dirty="0"/>
              <a:t>at end</a:t>
            </a:r>
          </a:p>
          <a:p>
            <a:pPr lvl="1"/>
            <a:r>
              <a:rPr lang="en-GB" dirty="0"/>
              <a:t>after specified node</a:t>
            </a:r>
          </a:p>
          <a:p>
            <a:r>
              <a:rPr lang="en-GB" dirty="0"/>
              <a:t>Traversing</a:t>
            </a:r>
          </a:p>
          <a:p>
            <a:r>
              <a:rPr lang="en-GB" dirty="0"/>
              <a:t>Searching</a:t>
            </a:r>
          </a:p>
        </p:txBody>
      </p:sp>
    </p:spTree>
    <p:extLst>
      <p:ext uri="{BB962C8B-B14F-4D97-AF65-F5344CB8AC3E}">
        <p14:creationId xmlns:p14="http://schemas.microsoft.com/office/powerpoint/2010/main" val="108390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DA14A-1495-D996-7DFF-22DE05B4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4BEF1-EBBD-DDF3-4681-189327A89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#include&lt;stdio.h&gt;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#include&lt;stdlib.h&gt;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struct node 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data;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  struct node *next; 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};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struct node *head; 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8925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2918</Words>
  <Application>Microsoft Office PowerPoint</Application>
  <PresentationFormat>Widescreen</PresentationFormat>
  <Paragraphs>554</Paragraphs>
  <Slides>61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61</vt:i4>
      </vt:variant>
    </vt:vector>
  </HeadingPairs>
  <TitlesOfParts>
    <vt:vector size="72" baseType="lpstr">
      <vt:lpstr>Arial</vt:lpstr>
      <vt:lpstr>Calibri</vt:lpstr>
      <vt:lpstr>Calibri Light</vt:lpstr>
      <vt:lpstr>inter-bold</vt:lpstr>
      <vt:lpstr>inter-regular</vt:lpstr>
      <vt:lpstr>Wingdings</vt:lpstr>
      <vt:lpstr>Office Theme</vt:lpstr>
      <vt:lpstr>RFFlow</vt:lpstr>
      <vt:lpstr>Bitmap Image</vt:lpstr>
      <vt:lpstr>Packager Shell Object</vt:lpstr>
      <vt:lpstr>Package</vt:lpstr>
      <vt:lpstr>Linked List</vt:lpstr>
      <vt:lpstr>Content</vt:lpstr>
      <vt:lpstr>Singly Linked List</vt:lpstr>
      <vt:lpstr>Contd.</vt:lpstr>
      <vt:lpstr>Properties</vt:lpstr>
      <vt:lpstr>Disadvantage of Arrays</vt:lpstr>
      <vt:lpstr>Representation</vt:lpstr>
      <vt:lpstr>Operations</vt:lpstr>
      <vt:lpstr>Basic Code</vt:lpstr>
      <vt:lpstr>Insert at the beginning</vt:lpstr>
      <vt:lpstr>Contd.</vt:lpstr>
      <vt:lpstr>Contd.</vt:lpstr>
      <vt:lpstr>Contd.</vt:lpstr>
      <vt:lpstr>Contd.</vt:lpstr>
      <vt:lpstr>Code</vt:lpstr>
      <vt:lpstr>Insert at the end</vt:lpstr>
      <vt:lpstr>Contd.</vt:lpstr>
      <vt:lpstr>Contd.</vt:lpstr>
      <vt:lpstr>Contd.</vt:lpstr>
      <vt:lpstr>Contd.</vt:lpstr>
      <vt:lpstr>Code</vt:lpstr>
      <vt:lpstr>Code</vt:lpstr>
      <vt:lpstr>Insert after location</vt:lpstr>
      <vt:lpstr>Code</vt:lpstr>
      <vt:lpstr>Contd.</vt:lpstr>
      <vt:lpstr>Deletion from beginning</vt:lpstr>
      <vt:lpstr>Contd.</vt:lpstr>
      <vt:lpstr>Contd.</vt:lpstr>
      <vt:lpstr>Contd.</vt:lpstr>
      <vt:lpstr>Contd.</vt:lpstr>
      <vt:lpstr>Contd.</vt:lpstr>
      <vt:lpstr>Code</vt:lpstr>
      <vt:lpstr>Deletion from End </vt:lpstr>
      <vt:lpstr>Contd.</vt:lpstr>
      <vt:lpstr>Contd.</vt:lpstr>
      <vt:lpstr>Contd.</vt:lpstr>
      <vt:lpstr>Contd.</vt:lpstr>
      <vt:lpstr>Code</vt:lpstr>
      <vt:lpstr>Delete after location </vt:lpstr>
      <vt:lpstr>Code</vt:lpstr>
      <vt:lpstr>Searching</vt:lpstr>
      <vt:lpstr>Doubly Linked List: Representation</vt:lpstr>
      <vt:lpstr>Operations</vt:lpstr>
      <vt:lpstr>Codes</vt:lpstr>
      <vt:lpstr>Circular Linked List: Representation</vt:lpstr>
      <vt:lpstr>Operations</vt:lpstr>
      <vt:lpstr>Codes</vt:lpstr>
      <vt:lpstr>Adding two polynomials</vt:lpstr>
      <vt:lpstr>Code</vt:lpstr>
      <vt:lpstr>Node Creation</vt:lpstr>
      <vt:lpstr>Polynomial Add</vt:lpstr>
      <vt:lpstr>Contd.</vt:lpstr>
      <vt:lpstr>Contd.</vt:lpstr>
      <vt:lpstr>Contd.</vt:lpstr>
      <vt:lpstr>Contd.</vt:lpstr>
      <vt:lpstr>Driver Code</vt:lpstr>
      <vt:lpstr>Sparse Matrix Representation</vt:lpstr>
      <vt:lpstr>Code</vt:lpstr>
      <vt:lpstr>Contd.</vt:lpstr>
      <vt:lpstr>Contd.</vt:lpstr>
      <vt:lpstr>Contd.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Nachiket</dc:creator>
  <cp:lastModifiedBy>Nachiket</cp:lastModifiedBy>
  <cp:revision>110</cp:revision>
  <dcterms:created xsi:type="dcterms:W3CDTF">2022-08-25T01:57:49Z</dcterms:created>
  <dcterms:modified xsi:type="dcterms:W3CDTF">2022-08-26T03:14:06Z</dcterms:modified>
</cp:coreProperties>
</file>