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3" r:id="rId6"/>
    <p:sldId id="261" r:id="rId7"/>
    <p:sldId id="260" r:id="rId8"/>
    <p:sldId id="264" r:id="rId9"/>
    <p:sldId id="271" r:id="rId10"/>
    <p:sldId id="262" r:id="rId11"/>
    <p:sldId id="263" r:id="rId12"/>
    <p:sldId id="265" r:id="rId13"/>
    <p:sldId id="266" r:id="rId14"/>
    <p:sldId id="268" r:id="rId15"/>
    <p:sldId id="267"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2E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0EDE62-7C82-43A9-B4F9-4305E1B1E2F8}"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191437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EDE62-7C82-43A9-B4F9-4305E1B1E2F8}"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337066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EDE62-7C82-43A9-B4F9-4305E1B1E2F8}"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364392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EDE62-7C82-43A9-B4F9-4305E1B1E2F8}"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367862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0EDE62-7C82-43A9-B4F9-4305E1B1E2F8}"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31347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0EDE62-7C82-43A9-B4F9-4305E1B1E2F8}"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7275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0EDE62-7C82-43A9-B4F9-4305E1B1E2F8}"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309928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0EDE62-7C82-43A9-B4F9-4305E1B1E2F8}"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245390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EDE62-7C82-43A9-B4F9-4305E1B1E2F8}" type="datetimeFigureOut">
              <a:rPr lang="en-IN" smtClean="0"/>
              <a:t>25-09-2024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238670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0EDE62-7C82-43A9-B4F9-4305E1B1E2F8}"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261696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0EDE62-7C82-43A9-B4F9-4305E1B1E2F8}"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7A595-FD43-4F1E-9D37-8AD4D138F0BE}" type="slidenum">
              <a:rPr lang="en-IN" smtClean="0"/>
              <a:t>‹#›</a:t>
            </a:fld>
            <a:endParaRPr lang="en-IN"/>
          </a:p>
        </p:txBody>
      </p:sp>
    </p:spTree>
    <p:extLst>
      <p:ext uri="{BB962C8B-B14F-4D97-AF65-F5344CB8AC3E}">
        <p14:creationId xmlns:p14="http://schemas.microsoft.com/office/powerpoint/2010/main" val="39101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EDE62-7C82-43A9-B4F9-4305E1B1E2F8}" type="datetimeFigureOut">
              <a:rPr lang="en-IN" smtClean="0"/>
              <a:t>25-09-2024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7A595-FD43-4F1E-9D37-8AD4D138F0BE}" type="slidenum">
              <a:rPr lang="en-IN" smtClean="0"/>
              <a:t>‹#›</a:t>
            </a:fld>
            <a:endParaRPr lang="en-IN"/>
          </a:p>
        </p:txBody>
      </p:sp>
    </p:spTree>
    <p:extLst>
      <p:ext uri="{BB962C8B-B14F-4D97-AF65-F5344CB8AC3E}">
        <p14:creationId xmlns:p14="http://schemas.microsoft.com/office/powerpoint/2010/main" val="1860798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car%20sales%20project.sql"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car%20sales%20project.sq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xml"/><Relationship Id="rId5" Type="http://schemas.microsoft.com/office/2007/relationships/hdphoto" Target="../media/hdphoto5.wdp"/><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D35AAE-DBB8-38AE-50E3-1C6310F674DB}"/>
              </a:ext>
            </a:extLst>
          </p:cNvPr>
          <p:cNvSpPr txBox="1"/>
          <p:nvPr/>
        </p:nvSpPr>
        <p:spPr>
          <a:xfrm>
            <a:off x="993177" y="997329"/>
            <a:ext cx="9972675" cy="707886"/>
          </a:xfrm>
          <a:prstGeom prst="rect">
            <a:avLst/>
          </a:prstGeom>
          <a:noFill/>
        </p:spPr>
        <p:txBody>
          <a:bodyPr wrap="square" rtlCol="0">
            <a:spAutoFit/>
          </a:bodyPr>
          <a:lstStyle/>
          <a:p>
            <a:r>
              <a:rPr lang="en-GB" sz="4000" b="1" dirty="0">
                <a:gradFill>
                  <a:gsLst>
                    <a:gs pos="89000">
                      <a:schemeClr val="bg1">
                        <a:lumMod val="95000"/>
                        <a:lumOff val="5000"/>
                      </a:schemeClr>
                    </a:gs>
                    <a:gs pos="35000">
                      <a:srgbClr val="FF0000"/>
                    </a:gs>
                  </a:gsLst>
                  <a:lin ang="5400000" scaled="1"/>
                </a:gradFill>
                <a:latin typeface="Algerian" panose="04020705040A02060702" pitchFamily="82" charset="0"/>
              </a:rPr>
              <a:t>Car sales report analysis in mysql</a:t>
            </a:r>
            <a:endParaRPr lang="en-IN" sz="4000" b="1" dirty="0">
              <a:gradFill>
                <a:gsLst>
                  <a:gs pos="89000">
                    <a:schemeClr val="bg1">
                      <a:lumMod val="95000"/>
                      <a:lumOff val="5000"/>
                    </a:schemeClr>
                  </a:gs>
                  <a:gs pos="35000">
                    <a:srgbClr val="FF0000"/>
                  </a:gs>
                </a:gsLst>
                <a:lin ang="5400000" scaled="1"/>
              </a:gradFill>
              <a:latin typeface="Algerian" panose="04020705040A02060702" pitchFamily="82" charset="0"/>
            </a:endParaRPr>
          </a:p>
        </p:txBody>
      </p:sp>
      <p:grpSp>
        <p:nvGrpSpPr>
          <p:cNvPr id="3" name="Group 2">
            <a:extLst>
              <a:ext uri="{FF2B5EF4-FFF2-40B4-BE49-F238E27FC236}">
                <a16:creationId xmlns:a16="http://schemas.microsoft.com/office/drawing/2014/main" id="{4C5A4493-FB71-B39A-F6B4-92A3C197E923}"/>
              </a:ext>
            </a:extLst>
          </p:cNvPr>
          <p:cNvGrpSpPr/>
          <p:nvPr/>
        </p:nvGrpSpPr>
        <p:grpSpPr>
          <a:xfrm>
            <a:off x="993177" y="3617218"/>
            <a:ext cx="4371975" cy="2705100"/>
            <a:chOff x="993177" y="3617218"/>
            <a:chExt cx="4371975" cy="2705100"/>
          </a:xfrm>
        </p:grpSpPr>
        <p:sp>
          <p:nvSpPr>
            <p:cNvPr id="8" name="Rectangle: Rounded Corners 7">
              <a:extLst>
                <a:ext uri="{FF2B5EF4-FFF2-40B4-BE49-F238E27FC236}">
                  <a16:creationId xmlns:a16="http://schemas.microsoft.com/office/drawing/2014/main" id="{6BF1C517-83B9-0A84-1930-752AF9C5A41E}"/>
                </a:ext>
              </a:extLst>
            </p:cNvPr>
            <p:cNvSpPr/>
            <p:nvPr/>
          </p:nvSpPr>
          <p:spPr>
            <a:xfrm>
              <a:off x="993177" y="3617218"/>
              <a:ext cx="4371975" cy="2705100"/>
            </a:xfrm>
            <a:prstGeom prst="roundRect">
              <a:avLst/>
            </a:prstGeom>
            <a:noFill/>
            <a:ln w="158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C6CB477-CE08-9CAB-076E-275A48582E04}"/>
                </a:ext>
              </a:extLst>
            </p:cNvPr>
            <p:cNvSpPr txBox="1"/>
            <p:nvPr/>
          </p:nvSpPr>
          <p:spPr>
            <a:xfrm>
              <a:off x="1321396" y="3617218"/>
              <a:ext cx="4043756" cy="2460738"/>
            </a:xfrm>
            <a:prstGeom prst="rect">
              <a:avLst/>
            </a:prstGeom>
            <a:noFill/>
          </p:spPr>
          <p:txBody>
            <a:bodyPr wrap="square">
              <a:spAutoFit/>
            </a:bodyPr>
            <a:lstStyle/>
            <a:p>
              <a:pPr>
                <a:lnSpc>
                  <a:spcPct val="200000"/>
                </a:lnSpc>
              </a:pPr>
              <a:r>
                <a:rPr lang="en-US" sz="2000" b="1" dirty="0">
                  <a:gradFill>
                    <a:gsLst>
                      <a:gs pos="28000">
                        <a:schemeClr val="bg1">
                          <a:lumMod val="95000"/>
                          <a:lumOff val="5000"/>
                        </a:schemeClr>
                      </a:gs>
                      <a:gs pos="96000">
                        <a:schemeClr val="accent4">
                          <a:lumMod val="50000"/>
                        </a:schemeClr>
                      </a:gs>
                    </a:gsLst>
                    <a:lin ang="5400000" scaled="1"/>
                  </a:gra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           : NACHIMUTHU</a:t>
              </a:r>
            </a:p>
            <a:p>
              <a:pPr>
                <a:lnSpc>
                  <a:spcPct val="200000"/>
                </a:lnSpc>
              </a:pPr>
              <a:r>
                <a:rPr lang="en-US" sz="2000" b="1" dirty="0">
                  <a:gradFill>
                    <a:gsLst>
                      <a:gs pos="28000">
                        <a:schemeClr val="bg1">
                          <a:lumMod val="95000"/>
                          <a:lumOff val="5000"/>
                        </a:schemeClr>
                      </a:gs>
                      <a:gs pos="96000">
                        <a:schemeClr val="accent4">
                          <a:lumMod val="50000"/>
                        </a:schemeClr>
                      </a:gs>
                    </a:gsLst>
                    <a:lin ang="5400000" scaled="1"/>
                  </a:gra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MENTOR     : KAVI BHARATHI</a:t>
              </a:r>
            </a:p>
            <a:p>
              <a:pPr>
                <a:lnSpc>
                  <a:spcPct val="200000"/>
                </a:lnSpc>
              </a:pPr>
              <a:r>
                <a:rPr lang="en-US" sz="2000" b="1" dirty="0">
                  <a:gradFill>
                    <a:gsLst>
                      <a:gs pos="28000">
                        <a:schemeClr val="bg1">
                          <a:lumMod val="95000"/>
                          <a:lumOff val="5000"/>
                        </a:schemeClr>
                      </a:gs>
                      <a:gs pos="96000">
                        <a:schemeClr val="accent4">
                          <a:lumMod val="50000"/>
                        </a:schemeClr>
                      </a:gs>
                    </a:gsLst>
                    <a:lin ang="5400000" scaled="1"/>
                  </a:gra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INSTITUTE : BESANT TECH</a:t>
              </a:r>
            </a:p>
            <a:p>
              <a:pPr>
                <a:lnSpc>
                  <a:spcPct val="200000"/>
                </a:lnSpc>
              </a:pPr>
              <a:r>
                <a:rPr lang="en-US" sz="2000" b="1" dirty="0">
                  <a:gradFill>
                    <a:gsLst>
                      <a:gs pos="28000">
                        <a:schemeClr val="bg1">
                          <a:lumMod val="95000"/>
                          <a:lumOff val="5000"/>
                        </a:schemeClr>
                      </a:gs>
                      <a:gs pos="96000">
                        <a:schemeClr val="accent4">
                          <a:lumMod val="50000"/>
                        </a:schemeClr>
                      </a:gs>
                    </a:gsLst>
                    <a:lin ang="5400000" scaled="1"/>
                  </a:gra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 : BTM LAYOUT-1</a:t>
              </a:r>
            </a:p>
          </p:txBody>
        </p:sp>
      </p:grpSp>
      <p:pic>
        <p:nvPicPr>
          <p:cNvPr id="10" name="Picture 9">
            <a:extLst>
              <a:ext uri="{FF2B5EF4-FFF2-40B4-BE49-F238E27FC236}">
                <a16:creationId xmlns:a16="http://schemas.microsoft.com/office/drawing/2014/main" id="{272EF44B-E9FF-1617-7A3D-3AFFEC6BCF9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82192" l="6087" r="96957">
                        <a14:foregroundMark x1="91304" y1="51598" x2="91304" y2="50228"/>
                        <a14:foregroundMark x1="95825" y1="52968" x2="96957" y2="53425"/>
                        <a14:foregroundMark x1="94694" y1="52511" x2="95825" y2="52968"/>
                        <a14:foregroundMark x1="91304" y1="51142" x2="94694" y2="52511"/>
                        <a14:foregroundMark x1="93478" y1="48858" x2="93478" y2="48858"/>
                        <a14:foregroundMark x1="90870" y1="48858" x2="90870" y2="48858"/>
                        <a14:foregroundMark x1="90870" y1="49315" x2="90870" y2="49315"/>
                        <a14:foregroundMark x1="90870" y1="49315" x2="90870" y2="51142"/>
                        <a14:foregroundMark x1="79565" y1="55708" x2="79565" y2="55708"/>
                        <a14:foregroundMark x1="17391" y1="82192" x2="17391" y2="82192"/>
                        <a14:foregroundMark x1="8261" y1="62100" x2="8261" y2="62100"/>
                        <a14:foregroundMark x1="7826" y1="76256" x2="7826" y2="76256"/>
                        <a14:foregroundMark x1="6087" y1="42466" x2="6087" y2="42466"/>
                        <a14:backgroundMark x1="97391" y1="54795" x2="97391" y2="54795"/>
                        <a14:backgroundMark x1="96957" y1="53425" x2="96957" y2="53425"/>
                        <a14:backgroundMark x1="96087" y1="53425" x2="96087" y2="53425"/>
                        <a14:backgroundMark x1="95652" y1="53425" x2="95652" y2="53425"/>
                        <a14:backgroundMark x1="94783" y1="53425" x2="94783" y2="53425"/>
                        <a14:backgroundMark x1="66957" y1="62100" x2="66957" y2="62100"/>
                        <a14:backgroundMark x1="87391" y1="57991" x2="87391" y2="57991"/>
                        <a14:backgroundMark x1="93478" y1="52968" x2="93478" y2="52968"/>
                        <a14:backgroundMark x1="95217" y1="52511" x2="95217" y2="52511"/>
                        <a14:backgroundMark x1="96087" y1="52511" x2="96087" y2="52511"/>
                      </a14:backgroundRemoval>
                    </a14:imgEffect>
                  </a14:imgLayer>
                </a14:imgProps>
              </a:ext>
              <a:ext uri="{28A0092B-C50C-407E-A947-70E740481C1C}">
                <a14:useLocalDpi xmlns:a14="http://schemas.microsoft.com/office/drawing/2010/main" val="0"/>
              </a:ext>
            </a:extLst>
          </a:blip>
          <a:srcRect b="10730"/>
          <a:stretch/>
        </p:blipFill>
        <p:spPr>
          <a:xfrm>
            <a:off x="8829535" y="3655902"/>
            <a:ext cx="3362465" cy="2858097"/>
          </a:xfrm>
          <a:prstGeom prst="rect">
            <a:avLst/>
          </a:prstGeom>
        </p:spPr>
      </p:pic>
      <p:pic>
        <p:nvPicPr>
          <p:cNvPr id="2" name="Picture 4" descr="MySQL logo, MySQL Database Web development Computer Software, dolphin,  marine Mammal, animals png | PNGEgg">
            <a:extLst>
              <a:ext uri="{FF2B5EF4-FFF2-40B4-BE49-F238E27FC236}">
                <a16:creationId xmlns:a16="http://schemas.microsoft.com/office/drawing/2014/main" id="{D8631399-808F-FEA3-55CD-F21CB99636A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10390632" y="216806"/>
            <a:ext cx="1616382" cy="84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256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E801-963F-1837-1BB2-DB5C541B92DB}"/>
              </a:ext>
            </a:extLst>
          </p:cNvPr>
          <p:cNvSpPr>
            <a:spLocks noGrp="1"/>
          </p:cNvSpPr>
          <p:nvPr>
            <p:ph type="title"/>
          </p:nvPr>
        </p:nvSpPr>
        <p:spPr>
          <a:xfrm>
            <a:off x="0" y="20504"/>
            <a:ext cx="10515600" cy="1325563"/>
          </a:xfrm>
        </p:spPr>
        <p:txBody>
          <a:bodyPr/>
          <a:lstStyle/>
          <a:p>
            <a:r>
              <a:rPr lang="en-GB" b="1" dirty="0">
                <a:gradFill>
                  <a:gsLst>
                    <a:gs pos="28000">
                      <a:schemeClr val="bg1"/>
                    </a:gs>
                    <a:gs pos="96000">
                      <a:srgbClr val="FF0000"/>
                    </a:gs>
                  </a:gsLst>
                  <a:lin ang="5400000" scaled="1"/>
                </a:gradFill>
                <a:latin typeface="Algerian" panose="04020705040A02060702" pitchFamily="82" charset="0"/>
              </a:rPr>
              <a:t>TOTAL NUMBER OF MANUFACTURERS</a:t>
            </a:r>
            <a:endParaRPr lang="en-IN" b="1" dirty="0">
              <a:gradFill>
                <a:gsLst>
                  <a:gs pos="28000">
                    <a:schemeClr val="bg1"/>
                  </a:gs>
                  <a:gs pos="96000">
                    <a:srgbClr val="FF0000"/>
                  </a:gs>
                </a:gsLst>
                <a:lin ang="5400000" scaled="1"/>
              </a:gradFill>
              <a:latin typeface="Algerian" panose="04020705040A02060702" pitchFamily="82" charset="0"/>
            </a:endParaRPr>
          </a:p>
        </p:txBody>
      </p:sp>
      <p:sp>
        <p:nvSpPr>
          <p:cNvPr id="5" name="Rectangle 1">
            <a:extLst>
              <a:ext uri="{FF2B5EF4-FFF2-40B4-BE49-F238E27FC236}">
                <a16:creationId xmlns:a16="http://schemas.microsoft.com/office/drawing/2014/main" id="{DE10F5F8-697B-3F11-1BEB-678CC1DC2087}"/>
              </a:ext>
            </a:extLst>
          </p:cNvPr>
          <p:cNvSpPr>
            <a:spLocks noChangeArrowheads="1"/>
          </p:cNvSpPr>
          <p:nvPr/>
        </p:nvSpPr>
        <p:spPr bwMode="auto">
          <a:xfrm>
            <a:off x="615902" y="1115235"/>
            <a:ext cx="101744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SQL Operation</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Grouping data using </a:t>
            </a:r>
            <a:r>
              <a:rPr kumimoji="0" lang="en-US" altLang="en-US" sz="24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GROUP BY </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and counting using </a:t>
            </a:r>
            <a:r>
              <a:rPr kumimoji="0" lang="en-US" altLang="en-US" sz="24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COUNT</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1DA7FDC2-1945-B131-58F7-705C792931C1}"/>
              </a:ext>
            </a:extLst>
          </p:cNvPr>
          <p:cNvPicPr>
            <a:picLocks noChangeAspect="1"/>
          </p:cNvPicPr>
          <p:nvPr/>
        </p:nvPicPr>
        <p:blipFill>
          <a:blip r:embed="rId2"/>
          <a:stretch>
            <a:fillRect/>
          </a:stretch>
        </p:blipFill>
        <p:spPr>
          <a:xfrm>
            <a:off x="358727" y="3190487"/>
            <a:ext cx="5866178" cy="1640840"/>
          </a:xfrm>
          <a:prstGeom prst="rect">
            <a:avLst/>
          </a:prstGeom>
        </p:spPr>
      </p:pic>
      <p:sp>
        <p:nvSpPr>
          <p:cNvPr id="14" name="Rectangle: Rounded Corners 13">
            <a:extLst>
              <a:ext uri="{FF2B5EF4-FFF2-40B4-BE49-F238E27FC236}">
                <a16:creationId xmlns:a16="http://schemas.microsoft.com/office/drawing/2014/main" id="{9CC3DBC3-3DC5-3517-5581-7C1DFE566E77}"/>
              </a:ext>
            </a:extLst>
          </p:cNvPr>
          <p:cNvSpPr/>
          <p:nvPr/>
        </p:nvSpPr>
        <p:spPr>
          <a:xfrm>
            <a:off x="358727" y="3190487"/>
            <a:ext cx="5866178" cy="1640840"/>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AB4E1121-C565-BAA5-7886-555715DC28BE}"/>
              </a:ext>
            </a:extLst>
          </p:cNvPr>
          <p:cNvPicPr>
            <a:picLocks noChangeAspect="1"/>
          </p:cNvPicPr>
          <p:nvPr/>
        </p:nvPicPr>
        <p:blipFill>
          <a:blip r:embed="rId3"/>
          <a:stretch>
            <a:fillRect/>
          </a:stretch>
        </p:blipFill>
        <p:spPr>
          <a:xfrm>
            <a:off x="7275287" y="1789316"/>
            <a:ext cx="3229426" cy="4591799"/>
          </a:xfrm>
          <a:prstGeom prst="rect">
            <a:avLst/>
          </a:prstGeom>
        </p:spPr>
      </p:pic>
      <p:sp>
        <p:nvSpPr>
          <p:cNvPr id="17" name="Rectangle: Rounded Corners 16">
            <a:extLst>
              <a:ext uri="{FF2B5EF4-FFF2-40B4-BE49-F238E27FC236}">
                <a16:creationId xmlns:a16="http://schemas.microsoft.com/office/drawing/2014/main" id="{4E68669B-844B-598A-A560-EDC690832C6C}"/>
              </a:ext>
            </a:extLst>
          </p:cNvPr>
          <p:cNvSpPr/>
          <p:nvPr/>
        </p:nvSpPr>
        <p:spPr>
          <a:xfrm>
            <a:off x="7275287" y="1789316"/>
            <a:ext cx="3321593" cy="4672444"/>
          </a:xfrm>
          <a:prstGeom prst="roundRect">
            <a:avLst>
              <a:gd name="adj" fmla="val 4712"/>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820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C9E0-40BC-BE1E-347E-CA115907D38C}"/>
              </a:ext>
            </a:extLst>
          </p:cNvPr>
          <p:cNvSpPr>
            <a:spLocks noGrp="1"/>
          </p:cNvSpPr>
          <p:nvPr>
            <p:ph type="title"/>
          </p:nvPr>
        </p:nvSpPr>
        <p:spPr>
          <a:xfrm>
            <a:off x="208280" y="172085"/>
            <a:ext cx="11983720" cy="1325563"/>
          </a:xfrm>
        </p:spPr>
        <p:txBody>
          <a:bodyPr/>
          <a:lstStyle/>
          <a:p>
            <a:r>
              <a:rPr lang="en-GB" b="1" dirty="0">
                <a:gradFill>
                  <a:gsLst>
                    <a:gs pos="28000">
                      <a:schemeClr val="bg1"/>
                    </a:gs>
                    <a:gs pos="96000">
                      <a:srgbClr val="FF0000"/>
                    </a:gs>
                  </a:gsLst>
                  <a:lin ang="5400000" scaled="1"/>
                </a:gradFill>
                <a:latin typeface="Algerian" panose="04020705040A02060702" pitchFamily="82" charset="0"/>
              </a:rPr>
              <a:t>Average Vehicle Sales by Manufacturer</a:t>
            </a:r>
            <a:endParaRPr lang="en-IN" b="1" dirty="0">
              <a:gradFill>
                <a:gsLst>
                  <a:gs pos="28000">
                    <a:schemeClr val="bg1"/>
                  </a:gs>
                  <a:gs pos="96000">
                    <a:srgbClr val="FF0000"/>
                  </a:gs>
                </a:gsLst>
                <a:lin ang="5400000" scaled="1"/>
              </a:gradFill>
              <a:latin typeface="Algerian" panose="04020705040A02060702" pitchFamily="82" charset="0"/>
            </a:endParaRPr>
          </a:p>
        </p:txBody>
      </p:sp>
      <p:sp>
        <p:nvSpPr>
          <p:cNvPr id="6" name="Rectangle 2">
            <a:extLst>
              <a:ext uri="{FF2B5EF4-FFF2-40B4-BE49-F238E27FC236}">
                <a16:creationId xmlns:a16="http://schemas.microsoft.com/office/drawing/2014/main" id="{F661645F-FB41-3572-9666-97885610D0F5}"/>
              </a:ext>
            </a:extLst>
          </p:cNvPr>
          <p:cNvSpPr>
            <a:spLocks noChangeArrowheads="1"/>
          </p:cNvSpPr>
          <p:nvPr/>
        </p:nvSpPr>
        <p:spPr bwMode="auto">
          <a:xfrm>
            <a:off x="276347" y="1737470"/>
            <a:ext cx="55612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SQL Operation</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Using </a:t>
            </a:r>
            <a:r>
              <a:rPr kumimoji="0" lang="en-US" altLang="en-US" sz="24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AVG() </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to calculate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the mean sales </a:t>
            </a:r>
          </a:p>
        </p:txBody>
      </p:sp>
      <p:pic>
        <p:nvPicPr>
          <p:cNvPr id="8" name="Picture 7">
            <a:extLst>
              <a:ext uri="{FF2B5EF4-FFF2-40B4-BE49-F238E27FC236}">
                <a16:creationId xmlns:a16="http://schemas.microsoft.com/office/drawing/2014/main" id="{8E3FDD0C-53B4-1028-000D-1EDA56FE29F6}"/>
              </a:ext>
            </a:extLst>
          </p:cNvPr>
          <p:cNvPicPr>
            <a:picLocks noChangeAspect="1"/>
          </p:cNvPicPr>
          <p:nvPr/>
        </p:nvPicPr>
        <p:blipFill>
          <a:blip r:embed="rId2"/>
          <a:stretch>
            <a:fillRect/>
          </a:stretch>
        </p:blipFill>
        <p:spPr>
          <a:xfrm>
            <a:off x="365759" y="3588661"/>
            <a:ext cx="5382376" cy="885949"/>
          </a:xfrm>
          <a:prstGeom prst="rect">
            <a:avLst/>
          </a:prstGeom>
        </p:spPr>
      </p:pic>
      <p:pic>
        <p:nvPicPr>
          <p:cNvPr id="10" name="Picture 9">
            <a:extLst>
              <a:ext uri="{FF2B5EF4-FFF2-40B4-BE49-F238E27FC236}">
                <a16:creationId xmlns:a16="http://schemas.microsoft.com/office/drawing/2014/main" id="{149A45B1-E47A-513B-3B78-57CCDEBF90B7}"/>
              </a:ext>
            </a:extLst>
          </p:cNvPr>
          <p:cNvPicPr>
            <a:picLocks noChangeAspect="1"/>
          </p:cNvPicPr>
          <p:nvPr/>
        </p:nvPicPr>
        <p:blipFill>
          <a:blip r:embed="rId3"/>
          <a:stretch>
            <a:fillRect/>
          </a:stretch>
        </p:blipFill>
        <p:spPr>
          <a:xfrm>
            <a:off x="6561640" y="1154674"/>
            <a:ext cx="3105583" cy="5391902"/>
          </a:xfrm>
          <a:prstGeom prst="rect">
            <a:avLst/>
          </a:prstGeom>
        </p:spPr>
      </p:pic>
      <p:sp>
        <p:nvSpPr>
          <p:cNvPr id="11" name="Rectangle: Rounded Corners 10">
            <a:extLst>
              <a:ext uri="{FF2B5EF4-FFF2-40B4-BE49-F238E27FC236}">
                <a16:creationId xmlns:a16="http://schemas.microsoft.com/office/drawing/2014/main" id="{2C522FE0-8DFE-1771-52C4-97C72152114C}"/>
              </a:ext>
            </a:extLst>
          </p:cNvPr>
          <p:cNvSpPr/>
          <p:nvPr/>
        </p:nvSpPr>
        <p:spPr>
          <a:xfrm>
            <a:off x="365759" y="3579136"/>
            <a:ext cx="5414719" cy="885950"/>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F4975E2-D960-1C4E-8FBF-6243F6E0EAC1}"/>
              </a:ext>
            </a:extLst>
          </p:cNvPr>
          <p:cNvSpPr/>
          <p:nvPr/>
        </p:nvSpPr>
        <p:spPr>
          <a:xfrm>
            <a:off x="6561640" y="1154673"/>
            <a:ext cx="3105583" cy="5391901"/>
          </a:xfrm>
          <a:prstGeom prst="roundRect">
            <a:avLst>
              <a:gd name="adj" fmla="val 6525"/>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325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78D6-0043-F38A-BDEA-6EDC27BDA07A}"/>
              </a:ext>
            </a:extLst>
          </p:cNvPr>
          <p:cNvSpPr>
            <a:spLocks noGrp="1"/>
          </p:cNvSpPr>
          <p:nvPr>
            <p:ph type="title"/>
          </p:nvPr>
        </p:nvSpPr>
        <p:spPr>
          <a:xfrm>
            <a:off x="157480" y="111125"/>
            <a:ext cx="10515600" cy="1325563"/>
          </a:xfrm>
        </p:spPr>
        <p:txBody>
          <a:bodyPr/>
          <a:lstStyle/>
          <a:p>
            <a:r>
              <a:rPr lang="en-GB" b="1" dirty="0">
                <a:gradFill>
                  <a:gsLst>
                    <a:gs pos="28000">
                      <a:schemeClr val="bg1"/>
                    </a:gs>
                    <a:gs pos="96000">
                      <a:srgbClr val="FF0000"/>
                    </a:gs>
                  </a:gsLst>
                  <a:lin ang="5400000" scaled="1"/>
                </a:gradFill>
                <a:latin typeface="Algerian" panose="04020705040A02060702" pitchFamily="82" charset="0"/>
              </a:rPr>
              <a:t>Vehicles with the Highest Price</a:t>
            </a:r>
            <a:endParaRPr lang="en-IN" b="1" dirty="0">
              <a:gradFill>
                <a:gsLst>
                  <a:gs pos="28000">
                    <a:schemeClr val="bg1"/>
                  </a:gs>
                  <a:gs pos="96000">
                    <a:srgbClr val="FF0000"/>
                  </a:gs>
                </a:gsLst>
                <a:lin ang="5400000" scaled="1"/>
              </a:gradFill>
              <a:latin typeface="Algerian" panose="04020705040A02060702" pitchFamily="82" charset="0"/>
            </a:endParaRPr>
          </a:p>
        </p:txBody>
      </p:sp>
      <p:pic>
        <p:nvPicPr>
          <p:cNvPr id="5" name="Picture 4">
            <a:extLst>
              <a:ext uri="{FF2B5EF4-FFF2-40B4-BE49-F238E27FC236}">
                <a16:creationId xmlns:a16="http://schemas.microsoft.com/office/drawing/2014/main" id="{731D6CC1-218F-74D8-5DC0-1ED2F77ED8DF}"/>
              </a:ext>
            </a:extLst>
          </p:cNvPr>
          <p:cNvPicPr>
            <a:picLocks noChangeAspect="1"/>
          </p:cNvPicPr>
          <p:nvPr/>
        </p:nvPicPr>
        <p:blipFill>
          <a:blip r:embed="rId2"/>
          <a:stretch>
            <a:fillRect/>
          </a:stretch>
        </p:blipFill>
        <p:spPr>
          <a:xfrm>
            <a:off x="405511" y="2337351"/>
            <a:ext cx="3639058" cy="1219370"/>
          </a:xfrm>
          <a:prstGeom prst="rect">
            <a:avLst/>
          </a:prstGeom>
        </p:spPr>
      </p:pic>
      <p:sp>
        <p:nvSpPr>
          <p:cNvPr id="6" name="Rectangle: Rounded Corners 5">
            <a:extLst>
              <a:ext uri="{FF2B5EF4-FFF2-40B4-BE49-F238E27FC236}">
                <a16:creationId xmlns:a16="http://schemas.microsoft.com/office/drawing/2014/main" id="{4D1FDDC0-0C96-DBCB-66BB-CC5B3898A7C7}"/>
              </a:ext>
            </a:extLst>
          </p:cNvPr>
          <p:cNvSpPr/>
          <p:nvPr/>
        </p:nvSpPr>
        <p:spPr>
          <a:xfrm>
            <a:off x="405511" y="2313715"/>
            <a:ext cx="3639058" cy="1219369"/>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D36D394-4759-FD95-07D3-2A95A39DFBA2}"/>
              </a:ext>
            </a:extLst>
          </p:cNvPr>
          <p:cNvPicPr>
            <a:picLocks noChangeAspect="1"/>
          </p:cNvPicPr>
          <p:nvPr/>
        </p:nvPicPr>
        <p:blipFill>
          <a:blip r:embed="rId3"/>
          <a:stretch>
            <a:fillRect/>
          </a:stretch>
        </p:blipFill>
        <p:spPr>
          <a:xfrm>
            <a:off x="243840" y="4074268"/>
            <a:ext cx="11602720" cy="526050"/>
          </a:xfrm>
          <a:prstGeom prst="rect">
            <a:avLst/>
          </a:prstGeom>
        </p:spPr>
      </p:pic>
      <p:sp>
        <p:nvSpPr>
          <p:cNvPr id="9" name="Rectangle: Rounded Corners 8">
            <a:extLst>
              <a:ext uri="{FF2B5EF4-FFF2-40B4-BE49-F238E27FC236}">
                <a16:creationId xmlns:a16="http://schemas.microsoft.com/office/drawing/2014/main" id="{58DD9FD5-2ACA-0AA9-8A74-54AD28C7713F}"/>
              </a:ext>
            </a:extLst>
          </p:cNvPr>
          <p:cNvSpPr/>
          <p:nvPr/>
        </p:nvSpPr>
        <p:spPr>
          <a:xfrm>
            <a:off x="149860" y="4050292"/>
            <a:ext cx="11790680" cy="526050"/>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1">
            <a:extLst>
              <a:ext uri="{FF2B5EF4-FFF2-40B4-BE49-F238E27FC236}">
                <a16:creationId xmlns:a16="http://schemas.microsoft.com/office/drawing/2014/main" id="{ACE06311-8443-AE3E-4185-38EDE92BE89C}"/>
              </a:ext>
            </a:extLst>
          </p:cNvPr>
          <p:cNvSpPr>
            <a:spLocks noChangeArrowheads="1"/>
          </p:cNvSpPr>
          <p:nvPr/>
        </p:nvSpPr>
        <p:spPr bwMode="auto">
          <a:xfrm>
            <a:off x="243840" y="1298248"/>
            <a:ext cx="91226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SQL Operation</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Using </a:t>
            </a:r>
            <a:r>
              <a:rPr kumimoji="0" lang="en-US" altLang="en-US" sz="24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ORDER BY </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and </a:t>
            </a:r>
            <a:r>
              <a:rPr kumimoji="0" lang="en-US" altLang="en-US" sz="24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LIMIT 1 </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to find the top result. </a:t>
            </a:r>
          </a:p>
        </p:txBody>
      </p:sp>
    </p:spTree>
    <p:extLst>
      <p:ext uri="{BB962C8B-B14F-4D97-AF65-F5344CB8AC3E}">
        <p14:creationId xmlns:p14="http://schemas.microsoft.com/office/powerpoint/2010/main" val="133023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BEFB-DC2F-7320-B2C5-530DB0D2E8B7}"/>
              </a:ext>
            </a:extLst>
          </p:cNvPr>
          <p:cNvSpPr>
            <a:spLocks noGrp="1"/>
          </p:cNvSpPr>
          <p:nvPr>
            <p:ph type="title"/>
          </p:nvPr>
        </p:nvSpPr>
        <p:spPr>
          <a:xfrm>
            <a:off x="137160" y="141605"/>
            <a:ext cx="10515600" cy="1325563"/>
          </a:xfrm>
        </p:spPr>
        <p:txBody>
          <a:bodyPr/>
          <a:lstStyle/>
          <a:p>
            <a:r>
              <a:rPr lang="en-GB" b="1" dirty="0">
                <a:gradFill>
                  <a:gsLst>
                    <a:gs pos="28000">
                      <a:schemeClr val="bg1"/>
                    </a:gs>
                    <a:gs pos="96000">
                      <a:srgbClr val="FF0000"/>
                    </a:gs>
                  </a:gsLst>
                  <a:lin ang="5400000" scaled="1"/>
                </a:gradFill>
                <a:latin typeface="Algerian" panose="04020705040A02060702" pitchFamily="82" charset="0"/>
              </a:rPr>
              <a:t>Vehicles with Prices Greater than the Average Price</a:t>
            </a:r>
            <a:endParaRPr lang="en-IN" b="1" dirty="0">
              <a:gradFill>
                <a:gsLst>
                  <a:gs pos="28000">
                    <a:schemeClr val="bg1"/>
                  </a:gs>
                  <a:gs pos="96000">
                    <a:srgbClr val="FF0000"/>
                  </a:gs>
                </a:gsLst>
                <a:lin ang="5400000" scaled="1"/>
              </a:gradFill>
              <a:latin typeface="Algerian" panose="04020705040A02060702" pitchFamily="82" charset="0"/>
            </a:endParaRPr>
          </a:p>
        </p:txBody>
      </p:sp>
      <p:pic>
        <p:nvPicPr>
          <p:cNvPr id="6" name="Picture 5">
            <a:extLst>
              <a:ext uri="{FF2B5EF4-FFF2-40B4-BE49-F238E27FC236}">
                <a16:creationId xmlns:a16="http://schemas.microsoft.com/office/drawing/2014/main" id="{4B927008-695F-096C-A809-9BF89D8BE82C}"/>
              </a:ext>
            </a:extLst>
          </p:cNvPr>
          <p:cNvPicPr>
            <a:picLocks noChangeAspect="1"/>
          </p:cNvPicPr>
          <p:nvPr/>
        </p:nvPicPr>
        <p:blipFill>
          <a:blip r:embed="rId2"/>
          <a:stretch>
            <a:fillRect/>
          </a:stretch>
        </p:blipFill>
        <p:spPr>
          <a:xfrm>
            <a:off x="272648" y="2154489"/>
            <a:ext cx="6023282" cy="1176734"/>
          </a:xfrm>
          <a:prstGeom prst="rect">
            <a:avLst/>
          </a:prstGeom>
        </p:spPr>
      </p:pic>
      <p:pic>
        <p:nvPicPr>
          <p:cNvPr id="8" name="Picture 7">
            <a:extLst>
              <a:ext uri="{FF2B5EF4-FFF2-40B4-BE49-F238E27FC236}">
                <a16:creationId xmlns:a16="http://schemas.microsoft.com/office/drawing/2014/main" id="{B137C0E2-A570-F0CC-8B17-F111E65159A3}"/>
              </a:ext>
            </a:extLst>
          </p:cNvPr>
          <p:cNvPicPr>
            <a:picLocks noChangeAspect="1"/>
          </p:cNvPicPr>
          <p:nvPr/>
        </p:nvPicPr>
        <p:blipFill>
          <a:blip r:embed="rId3"/>
          <a:stretch>
            <a:fillRect/>
          </a:stretch>
        </p:blipFill>
        <p:spPr>
          <a:xfrm>
            <a:off x="3108960" y="3657600"/>
            <a:ext cx="8701452" cy="3058795"/>
          </a:xfrm>
          <a:prstGeom prst="rect">
            <a:avLst/>
          </a:prstGeom>
        </p:spPr>
      </p:pic>
      <p:sp>
        <p:nvSpPr>
          <p:cNvPr id="9" name="Rectangle: Rounded Corners 8">
            <a:extLst>
              <a:ext uri="{FF2B5EF4-FFF2-40B4-BE49-F238E27FC236}">
                <a16:creationId xmlns:a16="http://schemas.microsoft.com/office/drawing/2014/main" id="{B08CA882-E897-91DC-5802-71612BF79A46}"/>
              </a:ext>
            </a:extLst>
          </p:cNvPr>
          <p:cNvSpPr/>
          <p:nvPr/>
        </p:nvSpPr>
        <p:spPr>
          <a:xfrm>
            <a:off x="272648" y="2133171"/>
            <a:ext cx="6023282" cy="1219369"/>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878A2C39-DC35-27E3-5252-B161107386AB}"/>
              </a:ext>
            </a:extLst>
          </p:cNvPr>
          <p:cNvSpPr/>
          <p:nvPr/>
        </p:nvSpPr>
        <p:spPr>
          <a:xfrm>
            <a:off x="3108960" y="3536938"/>
            <a:ext cx="8768080" cy="3243035"/>
          </a:xfrm>
          <a:prstGeom prst="roundRect">
            <a:avLst>
              <a:gd name="adj" fmla="val 5529"/>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3">
            <a:extLst>
              <a:ext uri="{FF2B5EF4-FFF2-40B4-BE49-F238E27FC236}">
                <a16:creationId xmlns:a16="http://schemas.microsoft.com/office/drawing/2014/main" id="{260ED7E8-1DF4-9454-69BE-19D0FC652A94}"/>
              </a:ext>
            </a:extLst>
          </p:cNvPr>
          <p:cNvSpPr>
            <a:spLocks noChangeArrowheads="1"/>
          </p:cNvSpPr>
          <p:nvPr/>
        </p:nvSpPr>
        <p:spPr bwMode="auto">
          <a:xfrm>
            <a:off x="406400" y="1516473"/>
            <a:ext cx="101936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SQL Operation</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Sub-query to calculate the average and filtering using </a:t>
            </a:r>
            <a:r>
              <a:rPr kumimoji="0" lang="en-US" altLang="en-US" sz="24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WHERE</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8566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4ED7-4623-4BB3-E78F-BADB14F8ABCC}"/>
              </a:ext>
            </a:extLst>
          </p:cNvPr>
          <p:cNvSpPr>
            <a:spLocks noGrp="1"/>
          </p:cNvSpPr>
          <p:nvPr>
            <p:ph type="title"/>
          </p:nvPr>
        </p:nvSpPr>
        <p:spPr>
          <a:xfrm>
            <a:off x="187960" y="131445"/>
            <a:ext cx="10515600" cy="1325563"/>
          </a:xfrm>
        </p:spPr>
        <p:txBody>
          <a:bodyPr/>
          <a:lstStyle/>
          <a:p>
            <a:r>
              <a:rPr lang="en-GB" b="1" dirty="0">
                <a:gradFill>
                  <a:gsLst>
                    <a:gs pos="28000">
                      <a:schemeClr val="bg1"/>
                    </a:gs>
                    <a:gs pos="96000">
                      <a:srgbClr val="FF0000"/>
                    </a:gs>
                  </a:gsLst>
                  <a:lin ang="5400000" scaled="1"/>
                </a:gradFill>
                <a:latin typeface="Algerian" panose="04020705040A02060702" pitchFamily="82" charset="0"/>
              </a:rPr>
              <a:t>Manufacturers with Vehicles Below Average Price</a:t>
            </a:r>
            <a:endParaRPr lang="en-IN" b="1" dirty="0">
              <a:gradFill>
                <a:gsLst>
                  <a:gs pos="28000">
                    <a:schemeClr val="bg1"/>
                  </a:gs>
                  <a:gs pos="96000">
                    <a:srgbClr val="FF0000"/>
                  </a:gs>
                </a:gsLst>
                <a:lin ang="5400000" scaled="1"/>
              </a:gradFill>
              <a:latin typeface="Algerian" panose="04020705040A02060702" pitchFamily="82" charset="0"/>
            </a:endParaRPr>
          </a:p>
        </p:txBody>
      </p:sp>
      <p:sp>
        <p:nvSpPr>
          <p:cNvPr id="4" name="Rectangle 1">
            <a:extLst>
              <a:ext uri="{FF2B5EF4-FFF2-40B4-BE49-F238E27FC236}">
                <a16:creationId xmlns:a16="http://schemas.microsoft.com/office/drawing/2014/main" id="{2F225FF6-4F41-D7EB-0CEA-AB48F178DF12}"/>
              </a:ext>
            </a:extLst>
          </p:cNvPr>
          <p:cNvSpPr>
            <a:spLocks noChangeArrowheads="1"/>
          </p:cNvSpPr>
          <p:nvPr/>
        </p:nvSpPr>
        <p:spPr bwMode="auto">
          <a:xfrm>
            <a:off x="314960" y="1454776"/>
            <a:ext cx="104764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SQL Operation</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Sub-query to calculate the average and filtering using </a:t>
            </a:r>
            <a:r>
              <a:rPr kumimoji="0" lang="en-US" altLang="en-US" sz="24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WHERE</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04916A7A-EDA8-A12D-0F98-6FC531AA0FA5}"/>
              </a:ext>
            </a:extLst>
          </p:cNvPr>
          <p:cNvPicPr>
            <a:picLocks noChangeAspect="1"/>
          </p:cNvPicPr>
          <p:nvPr/>
        </p:nvPicPr>
        <p:blipFill>
          <a:blip r:embed="rId2"/>
          <a:stretch>
            <a:fillRect/>
          </a:stretch>
        </p:blipFill>
        <p:spPr>
          <a:xfrm>
            <a:off x="8335487" y="2191886"/>
            <a:ext cx="2267266" cy="4210638"/>
          </a:xfrm>
          <a:prstGeom prst="rect">
            <a:avLst/>
          </a:prstGeom>
        </p:spPr>
      </p:pic>
      <p:sp>
        <p:nvSpPr>
          <p:cNvPr id="10" name="Rectangle: Rounded Corners 9">
            <a:extLst>
              <a:ext uri="{FF2B5EF4-FFF2-40B4-BE49-F238E27FC236}">
                <a16:creationId xmlns:a16="http://schemas.microsoft.com/office/drawing/2014/main" id="{E9A71661-3241-CE4E-4612-9B7288F18564}"/>
              </a:ext>
            </a:extLst>
          </p:cNvPr>
          <p:cNvSpPr/>
          <p:nvPr/>
        </p:nvSpPr>
        <p:spPr>
          <a:xfrm>
            <a:off x="8335486" y="2133170"/>
            <a:ext cx="2267267" cy="4269353"/>
          </a:xfrm>
          <a:prstGeom prst="roundRect">
            <a:avLst>
              <a:gd name="adj" fmla="val 8601"/>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78A984CF-8FF9-7BA9-4FF1-9E0482DAE133}"/>
              </a:ext>
            </a:extLst>
          </p:cNvPr>
          <p:cNvPicPr>
            <a:picLocks noChangeAspect="1"/>
          </p:cNvPicPr>
          <p:nvPr/>
        </p:nvPicPr>
        <p:blipFill>
          <a:blip r:embed="rId3"/>
          <a:stretch>
            <a:fillRect/>
          </a:stretch>
        </p:blipFill>
        <p:spPr>
          <a:xfrm>
            <a:off x="314960" y="2866024"/>
            <a:ext cx="7073850" cy="2023846"/>
          </a:xfrm>
          <a:prstGeom prst="rect">
            <a:avLst/>
          </a:prstGeom>
        </p:spPr>
      </p:pic>
      <p:sp>
        <p:nvSpPr>
          <p:cNvPr id="12" name="Rectangle: Rounded Corners 11">
            <a:extLst>
              <a:ext uri="{FF2B5EF4-FFF2-40B4-BE49-F238E27FC236}">
                <a16:creationId xmlns:a16="http://schemas.microsoft.com/office/drawing/2014/main" id="{38815CCA-F05B-FA08-E915-EDAD6EF4169A}"/>
              </a:ext>
            </a:extLst>
          </p:cNvPr>
          <p:cNvSpPr/>
          <p:nvPr/>
        </p:nvSpPr>
        <p:spPr>
          <a:xfrm>
            <a:off x="314960" y="2853642"/>
            <a:ext cx="7073850" cy="2035798"/>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3201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94A54B-12FD-7B94-6430-38CA3DEC05DB}"/>
              </a:ext>
            </a:extLst>
          </p:cNvPr>
          <p:cNvSpPr>
            <a:spLocks noGrp="1" noChangeArrowheads="1"/>
          </p:cNvSpPr>
          <p:nvPr>
            <p:ph type="title"/>
          </p:nvPr>
        </p:nvSpPr>
        <p:spPr bwMode="auto">
          <a:xfrm>
            <a:off x="86360" y="246946"/>
            <a:ext cx="1166216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gradFill>
                  <a:gsLst>
                    <a:gs pos="28000">
                      <a:schemeClr val="bg1"/>
                    </a:gs>
                    <a:gs pos="96000">
                      <a:srgbClr val="FF0000"/>
                    </a:gs>
                  </a:gsLst>
                  <a:lin ang="5400000" scaled="1"/>
                </a:gradFill>
                <a:effectLst/>
                <a:latin typeface="Algerian" panose="04020705040A02060702" pitchFamily="82" charset="0"/>
              </a:rPr>
              <a:t>Join between “sales” and “sales_copy” </a:t>
            </a:r>
          </a:p>
        </p:txBody>
      </p:sp>
      <p:sp>
        <p:nvSpPr>
          <p:cNvPr id="5" name="Rectangle 2">
            <a:extLst>
              <a:ext uri="{FF2B5EF4-FFF2-40B4-BE49-F238E27FC236}">
                <a16:creationId xmlns:a16="http://schemas.microsoft.com/office/drawing/2014/main" id="{FCEEF4D2-AEC0-73C5-1F7C-7B923D9A9D48}"/>
              </a:ext>
            </a:extLst>
          </p:cNvPr>
          <p:cNvSpPr>
            <a:spLocks noChangeArrowheads="1"/>
          </p:cNvSpPr>
          <p:nvPr/>
        </p:nvSpPr>
        <p:spPr bwMode="auto">
          <a:xfrm>
            <a:off x="86360" y="992049"/>
            <a:ext cx="74974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SQL Operation</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JOIN</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to merge data and compare metrics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such as horsepower </a:t>
            </a:r>
          </a:p>
        </p:txBody>
      </p:sp>
      <p:pic>
        <p:nvPicPr>
          <p:cNvPr id="7" name="Picture 6">
            <a:extLst>
              <a:ext uri="{FF2B5EF4-FFF2-40B4-BE49-F238E27FC236}">
                <a16:creationId xmlns:a16="http://schemas.microsoft.com/office/drawing/2014/main" id="{15C030B6-B146-7886-F6E0-2565D6A94062}"/>
              </a:ext>
            </a:extLst>
          </p:cNvPr>
          <p:cNvPicPr>
            <a:picLocks noChangeAspect="1"/>
          </p:cNvPicPr>
          <p:nvPr/>
        </p:nvPicPr>
        <p:blipFill>
          <a:blip r:embed="rId2"/>
          <a:stretch>
            <a:fillRect/>
          </a:stretch>
        </p:blipFill>
        <p:spPr>
          <a:xfrm>
            <a:off x="759011" y="2869207"/>
            <a:ext cx="5650956" cy="1271986"/>
          </a:xfrm>
          <a:prstGeom prst="rect">
            <a:avLst/>
          </a:prstGeom>
        </p:spPr>
      </p:pic>
      <p:pic>
        <p:nvPicPr>
          <p:cNvPr id="9" name="Picture 8">
            <a:extLst>
              <a:ext uri="{FF2B5EF4-FFF2-40B4-BE49-F238E27FC236}">
                <a16:creationId xmlns:a16="http://schemas.microsoft.com/office/drawing/2014/main" id="{E61F653B-7700-3CBD-B974-075557FD83F7}"/>
              </a:ext>
            </a:extLst>
          </p:cNvPr>
          <p:cNvPicPr>
            <a:picLocks noChangeAspect="1"/>
          </p:cNvPicPr>
          <p:nvPr/>
        </p:nvPicPr>
        <p:blipFill>
          <a:blip r:embed="rId3"/>
          <a:stretch>
            <a:fillRect/>
          </a:stretch>
        </p:blipFill>
        <p:spPr>
          <a:xfrm>
            <a:off x="8133314" y="1114894"/>
            <a:ext cx="2324424" cy="5401429"/>
          </a:xfrm>
          <a:prstGeom prst="rect">
            <a:avLst/>
          </a:prstGeom>
        </p:spPr>
      </p:pic>
      <p:sp>
        <p:nvSpPr>
          <p:cNvPr id="10" name="Rectangle: Rounded Corners 9">
            <a:extLst>
              <a:ext uri="{FF2B5EF4-FFF2-40B4-BE49-F238E27FC236}">
                <a16:creationId xmlns:a16="http://schemas.microsoft.com/office/drawing/2014/main" id="{0BB2FF7D-D08F-8CE5-01C0-64F59FB961DD}"/>
              </a:ext>
            </a:extLst>
          </p:cNvPr>
          <p:cNvSpPr/>
          <p:nvPr/>
        </p:nvSpPr>
        <p:spPr>
          <a:xfrm>
            <a:off x="759011" y="2869207"/>
            <a:ext cx="5650956" cy="1271986"/>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D8938BA7-CF35-0CE3-A0CA-5A10EC267434}"/>
              </a:ext>
            </a:extLst>
          </p:cNvPr>
          <p:cNvSpPr/>
          <p:nvPr/>
        </p:nvSpPr>
        <p:spPr>
          <a:xfrm>
            <a:off x="8133314" y="1114894"/>
            <a:ext cx="2324424" cy="5401429"/>
          </a:xfrm>
          <a:prstGeom prst="roundRect">
            <a:avLst>
              <a:gd name="adj" fmla="val 5740"/>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49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DC4C-C879-50E3-22B3-E10FC0E116AF}"/>
              </a:ext>
            </a:extLst>
          </p:cNvPr>
          <p:cNvSpPr>
            <a:spLocks noGrp="1"/>
          </p:cNvSpPr>
          <p:nvPr>
            <p:ph type="title"/>
          </p:nvPr>
        </p:nvSpPr>
        <p:spPr/>
        <p:txBody>
          <a:bodyPr/>
          <a:lstStyle/>
          <a:p>
            <a:r>
              <a:rPr lang="en-GB" dirty="0"/>
              <a:t>  </a:t>
            </a:r>
            <a:endParaRPr lang="en-IN" dirty="0"/>
          </a:p>
        </p:txBody>
      </p:sp>
      <p:sp>
        <p:nvSpPr>
          <p:cNvPr id="5" name="TextBox 4">
            <a:extLst>
              <a:ext uri="{FF2B5EF4-FFF2-40B4-BE49-F238E27FC236}">
                <a16:creationId xmlns:a16="http://schemas.microsoft.com/office/drawing/2014/main" id="{79C73A0F-A399-33D3-FFB5-1A543781E062}"/>
              </a:ext>
            </a:extLst>
          </p:cNvPr>
          <p:cNvSpPr txBox="1"/>
          <p:nvPr/>
        </p:nvSpPr>
        <p:spPr>
          <a:xfrm>
            <a:off x="92074" y="98425"/>
            <a:ext cx="10233025" cy="1692771"/>
          </a:xfrm>
          <a:prstGeom prst="rect">
            <a:avLst/>
          </a:prstGeom>
          <a:noFill/>
        </p:spPr>
        <p:txBody>
          <a:bodyPr wrap="square">
            <a:spAutoFit/>
          </a:bodyPr>
          <a:lstStyle/>
          <a:p>
            <a:r>
              <a:rPr lang="en-IN" sz="3600" b="1" dirty="0">
                <a:gradFill>
                  <a:gsLst>
                    <a:gs pos="28000">
                      <a:schemeClr val="bg1"/>
                    </a:gs>
                    <a:gs pos="96000">
                      <a:srgbClr val="FF0000"/>
                    </a:gs>
                  </a:gsLst>
                  <a:lin ang="5400000" scaled="1"/>
                </a:gradFill>
                <a:latin typeface="Algerian" panose="04020705040A02060702" pitchFamily="82" charset="0"/>
              </a:rPr>
              <a:t>Compare Average Horsepower Between Original and Duplicate Tables</a:t>
            </a:r>
          </a:p>
          <a:p>
            <a:endParaRPr lang="en-IN" sz="3200" b="1" dirty="0">
              <a:gradFill>
                <a:gsLst>
                  <a:gs pos="28000">
                    <a:schemeClr val="bg1"/>
                  </a:gs>
                  <a:gs pos="96000">
                    <a:srgbClr val="FF0000"/>
                  </a:gs>
                </a:gsLst>
                <a:lin ang="5400000" scaled="1"/>
              </a:gradFill>
            </a:endParaRPr>
          </a:p>
        </p:txBody>
      </p:sp>
      <p:pic>
        <p:nvPicPr>
          <p:cNvPr id="4" name="Picture 3">
            <a:extLst>
              <a:ext uri="{FF2B5EF4-FFF2-40B4-BE49-F238E27FC236}">
                <a16:creationId xmlns:a16="http://schemas.microsoft.com/office/drawing/2014/main" id="{A455C643-777F-DE2A-51FF-DA4011881F39}"/>
              </a:ext>
            </a:extLst>
          </p:cNvPr>
          <p:cNvPicPr>
            <a:picLocks noChangeAspect="1"/>
          </p:cNvPicPr>
          <p:nvPr/>
        </p:nvPicPr>
        <p:blipFill>
          <a:blip r:embed="rId2"/>
          <a:stretch>
            <a:fillRect/>
          </a:stretch>
        </p:blipFill>
        <p:spPr>
          <a:xfrm>
            <a:off x="252516" y="3801965"/>
            <a:ext cx="7439436" cy="1295581"/>
          </a:xfrm>
          <a:prstGeom prst="rect">
            <a:avLst/>
          </a:prstGeom>
        </p:spPr>
      </p:pic>
      <p:sp>
        <p:nvSpPr>
          <p:cNvPr id="7" name="TextBox 6">
            <a:extLst>
              <a:ext uri="{FF2B5EF4-FFF2-40B4-BE49-F238E27FC236}">
                <a16:creationId xmlns:a16="http://schemas.microsoft.com/office/drawing/2014/main" id="{57445219-A655-4A4F-2FC1-6A5A401DBAFA}"/>
              </a:ext>
            </a:extLst>
          </p:cNvPr>
          <p:cNvSpPr txBox="1"/>
          <p:nvPr/>
        </p:nvSpPr>
        <p:spPr>
          <a:xfrm>
            <a:off x="181282" y="1495723"/>
            <a:ext cx="10658168" cy="984885"/>
          </a:xfrm>
          <a:prstGeom prst="rect">
            <a:avLst/>
          </a:prstGeom>
          <a:noFill/>
        </p:spPr>
        <p:txBody>
          <a:bodyPr wrap="square">
            <a:spAutoFit/>
          </a:bodyPr>
          <a:lstStyle/>
          <a:p>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SQL Operation </a:t>
            </a:r>
            <a:r>
              <a:rPr kumimoji="0" lang="en-US" alt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JOIN</a:t>
            </a:r>
            <a:r>
              <a:rPr kumimoji="0" lang="en-US" alt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with an aggregate function like </a:t>
            </a:r>
            <a:r>
              <a:rPr kumimoji="0" lang="en-US" alt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AVG()  </a:t>
            </a:r>
            <a:r>
              <a:rPr lang="en-US" altLang="en-US" sz="2000" dirty="0">
                <a:solidFill>
                  <a:srgbClr val="C00000"/>
                </a:solidFill>
                <a:latin typeface="Times New Roman" panose="02020603050405020304" pitchFamily="18" charset="0"/>
                <a:cs typeface="Times New Roman" panose="02020603050405020304" pitchFamily="18" charset="0"/>
              </a:rPr>
              <a:t>Compare the average horsepower of manufacturers between the sales and sales_copy tables</a:t>
            </a:r>
            <a:r>
              <a:rPr lang="en-US" altLang="en-US" dirty="0">
                <a:solidFill>
                  <a:srgbClr val="C00000"/>
                </a:solidFill>
                <a:latin typeface="Times New Roman" panose="02020603050405020304" pitchFamily="18" charset="0"/>
                <a:cs typeface="Times New Roman" panose="02020603050405020304" pitchFamily="18" charset="0"/>
              </a:rPr>
              <a:t>. </a:t>
            </a:r>
          </a:p>
          <a:p>
            <a:r>
              <a:rPr kumimoji="0" lang="en-US" altLang="en-US"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61AE9CD-AC8C-F0AB-7D06-258845DE6E65}"/>
              </a:ext>
            </a:extLst>
          </p:cNvPr>
          <p:cNvPicPr>
            <a:picLocks noChangeAspect="1"/>
          </p:cNvPicPr>
          <p:nvPr/>
        </p:nvPicPr>
        <p:blipFill>
          <a:blip r:embed="rId3"/>
          <a:stretch>
            <a:fillRect/>
          </a:stretch>
        </p:blipFill>
        <p:spPr>
          <a:xfrm>
            <a:off x="8295352" y="2390991"/>
            <a:ext cx="3309888" cy="4117530"/>
          </a:xfrm>
          <a:prstGeom prst="rect">
            <a:avLst/>
          </a:prstGeom>
        </p:spPr>
      </p:pic>
      <p:sp>
        <p:nvSpPr>
          <p:cNvPr id="12" name="Rectangle: Rounded Corners 11">
            <a:extLst>
              <a:ext uri="{FF2B5EF4-FFF2-40B4-BE49-F238E27FC236}">
                <a16:creationId xmlns:a16="http://schemas.microsoft.com/office/drawing/2014/main" id="{AD26B9FD-1CFF-A006-9B27-315B9F281BB6}"/>
              </a:ext>
            </a:extLst>
          </p:cNvPr>
          <p:cNvSpPr/>
          <p:nvPr/>
        </p:nvSpPr>
        <p:spPr>
          <a:xfrm>
            <a:off x="252516" y="3841825"/>
            <a:ext cx="7439436" cy="1271986"/>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6A56B1C-A5D1-106D-E2A3-9E5DD65FEC25}"/>
              </a:ext>
            </a:extLst>
          </p:cNvPr>
          <p:cNvSpPr/>
          <p:nvPr/>
        </p:nvSpPr>
        <p:spPr>
          <a:xfrm>
            <a:off x="8219767" y="2390991"/>
            <a:ext cx="3539613" cy="4145592"/>
          </a:xfrm>
          <a:prstGeom prst="roundRect">
            <a:avLst>
              <a:gd name="adj" fmla="val 9054"/>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443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6352-713C-6849-1DF8-3648F8CAF0FC}"/>
              </a:ext>
            </a:extLst>
          </p:cNvPr>
          <p:cNvSpPr>
            <a:spLocks noGrp="1"/>
          </p:cNvSpPr>
          <p:nvPr>
            <p:ph type="title"/>
          </p:nvPr>
        </p:nvSpPr>
        <p:spPr>
          <a:xfrm>
            <a:off x="171450" y="250825"/>
            <a:ext cx="10515600" cy="1325563"/>
          </a:xfrm>
        </p:spPr>
        <p:txBody>
          <a:bodyPr/>
          <a:lstStyle/>
          <a:p>
            <a:r>
              <a:rPr lang="en-GB" b="1" dirty="0">
                <a:gradFill>
                  <a:gsLst>
                    <a:gs pos="28000">
                      <a:schemeClr val="bg1">
                        <a:lumMod val="95000"/>
                        <a:lumOff val="5000"/>
                      </a:schemeClr>
                    </a:gs>
                    <a:gs pos="96000">
                      <a:srgbClr val="FF0000"/>
                    </a:gs>
                  </a:gsLst>
                  <a:lin ang="5400000" scaled="1"/>
                </a:gradFill>
                <a:latin typeface="Algerian" panose="04020705040A02060702" pitchFamily="82" charset="0"/>
              </a:rPr>
              <a:t>CONCLUSION</a:t>
            </a:r>
            <a:endParaRPr lang="en-IN" b="1" dirty="0">
              <a:gradFill>
                <a:gsLst>
                  <a:gs pos="28000">
                    <a:schemeClr val="bg1">
                      <a:lumMod val="95000"/>
                      <a:lumOff val="5000"/>
                    </a:schemeClr>
                  </a:gs>
                  <a:gs pos="96000">
                    <a:srgbClr val="FF0000"/>
                  </a:gs>
                </a:gsLst>
                <a:lin ang="5400000" scaled="1"/>
              </a:gradFill>
              <a:latin typeface="Algerian" panose="04020705040A02060702" pitchFamily="82" charset="0"/>
            </a:endParaRPr>
          </a:p>
        </p:txBody>
      </p:sp>
      <p:sp>
        <p:nvSpPr>
          <p:cNvPr id="5" name="TextBox 4">
            <a:extLst>
              <a:ext uri="{FF2B5EF4-FFF2-40B4-BE49-F238E27FC236}">
                <a16:creationId xmlns:a16="http://schemas.microsoft.com/office/drawing/2014/main" id="{E82438E6-C666-4B2A-8CE4-65D4CBBCB5B2}"/>
              </a:ext>
            </a:extLst>
          </p:cNvPr>
          <p:cNvSpPr txBox="1"/>
          <p:nvPr/>
        </p:nvSpPr>
        <p:spPr>
          <a:xfrm>
            <a:off x="333375" y="1576388"/>
            <a:ext cx="11525250" cy="517064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Comprehensive Data Analysis</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The project successfully analyzed car sales data, providing insights into manufacturer performance, vehicle types, and pricing trends. Through various SQL queries, key metrics such as average prices and sales counts were effectively calculated.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Utilization of Joins</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Advanced SQL techniques, including different types of joins (INNER, LEFT, RIGHT), were employed to merge data from the original and duplicate tables, facilitating in-depth comparisons and enriched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 Integrity and Duplication</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Creating a duplicate table allowed for validation and comparison of results, ensuring data integrity while performing complex queries. This approach enhanced understanding of data relationships and potential discrepancies.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94627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A06F-509E-6C81-61B3-77332F4937F6}"/>
              </a:ext>
            </a:extLst>
          </p:cNvPr>
          <p:cNvSpPr>
            <a:spLocks noGrp="1"/>
          </p:cNvSpPr>
          <p:nvPr>
            <p:ph type="title"/>
          </p:nvPr>
        </p:nvSpPr>
        <p:spPr/>
        <p:txBody>
          <a:bodyPr/>
          <a:lstStyle/>
          <a:p>
            <a:r>
              <a:rPr lang="en-US" b="1" dirty="0">
                <a:gradFill>
                  <a:gsLst>
                    <a:gs pos="28000">
                      <a:schemeClr val="bg1"/>
                    </a:gs>
                    <a:gs pos="96000">
                      <a:srgbClr val="FF0000"/>
                    </a:gs>
                  </a:gsLst>
                  <a:lin ang="5400000" scaled="1"/>
                </a:gra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WHAT</a:t>
            </a:r>
            <a:r>
              <a:rPr lang="en-US" b="1" dirty="0">
                <a:gradFill>
                  <a:gsLst>
                    <a:gs pos="28000">
                      <a:srgbClr val="FFFF00"/>
                    </a:gs>
                    <a:gs pos="96000">
                      <a:srgbClr val="FF0000"/>
                    </a:gs>
                  </a:gsLst>
                  <a:lin ang="5400000" scaled="1"/>
                </a:gra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 </a:t>
            </a:r>
            <a:r>
              <a:rPr lang="en-US" b="1" dirty="0">
                <a:gradFill>
                  <a:gsLst>
                    <a:gs pos="28000">
                      <a:schemeClr val="bg1"/>
                    </a:gs>
                    <a:gs pos="96000">
                      <a:srgbClr val="FF0000"/>
                    </a:gs>
                  </a:gsLst>
                  <a:lin ang="5400000" scaled="1"/>
                </a:gra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IS SQL?</a:t>
            </a:r>
            <a:endParaRPr lang="en-IN" dirty="0">
              <a:gradFill>
                <a:gsLst>
                  <a:gs pos="28000">
                    <a:schemeClr val="bg1"/>
                  </a:gs>
                  <a:gs pos="96000">
                    <a:srgbClr val="FF0000"/>
                  </a:gs>
                </a:gsLst>
                <a:lin ang="5400000" scaled="1"/>
              </a:gradFill>
              <a:latin typeface="Algerian" panose="04020705040A02060702" pitchFamily="82" charset="0"/>
            </a:endParaRPr>
          </a:p>
        </p:txBody>
      </p:sp>
      <p:sp>
        <p:nvSpPr>
          <p:cNvPr id="3" name="Content Placeholder 2">
            <a:extLst>
              <a:ext uri="{FF2B5EF4-FFF2-40B4-BE49-F238E27FC236}">
                <a16:creationId xmlns:a16="http://schemas.microsoft.com/office/drawing/2014/main" id="{757F7163-BBB0-1F82-358C-6C542C1B093B}"/>
              </a:ext>
            </a:extLst>
          </p:cNvPr>
          <p:cNvSpPr>
            <a:spLocks noGrp="1"/>
          </p:cNvSpPr>
          <p:nvPr>
            <p:ph idx="1"/>
          </p:nvPr>
        </p:nvSpPr>
        <p:spPr>
          <a:xfrm>
            <a:off x="838200" y="1690688"/>
            <a:ext cx="10515600" cy="4351338"/>
          </a:xfrm>
        </p:spPr>
        <p:txBody>
          <a:bodyPr>
            <a:normAutofit/>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1.MySQL stands for Structured Query Language</a:t>
            </a:r>
          </a:p>
          <a:p>
            <a:pPr marL="0" indent="0">
              <a:buNone/>
            </a:pPr>
            <a:r>
              <a:rPr lang="en-US" b="1" dirty="0">
                <a:solidFill>
                  <a:schemeClr val="bg1"/>
                </a:solidFill>
                <a:latin typeface="Times New Roman" panose="02020603050405020304" pitchFamily="18" charset="0"/>
                <a:cs typeface="Times New Roman" panose="02020603050405020304" pitchFamily="18" charset="0"/>
              </a:rPr>
              <a:t>2.MySQL is a standard language for storing, manipulating and retrieving data in databases.</a:t>
            </a:r>
          </a:p>
          <a:p>
            <a:pPr marL="0" indent="0">
              <a:buNone/>
            </a:pPr>
            <a:r>
              <a:rPr lang="en-US" b="1" dirty="0">
                <a:solidFill>
                  <a:schemeClr val="bg1"/>
                </a:solidFill>
                <a:latin typeface="Times New Roman" panose="02020603050405020304" pitchFamily="18" charset="0"/>
                <a:cs typeface="Times New Roman" panose="02020603050405020304" pitchFamily="18" charset="0"/>
              </a:rPr>
              <a:t>3.MySQL became a standard of the American National Standards Institute (ANSI) in 1986</a:t>
            </a:r>
            <a:r>
              <a:rPr lang="en-US" b="1">
                <a:solidFill>
                  <a:schemeClr val="bg1"/>
                </a:solidFill>
                <a:latin typeface="Times New Roman" panose="02020603050405020304" pitchFamily="18" charset="0"/>
                <a:cs typeface="Times New Roman" panose="02020603050405020304" pitchFamily="18" charset="0"/>
              </a:rPr>
              <a:t>, </a:t>
            </a:r>
          </a:p>
          <a:p>
            <a:pPr marL="0" indent="0">
              <a:buNone/>
            </a:pPr>
            <a:r>
              <a:rPr lang="en-US" b="1">
                <a:solidFill>
                  <a:schemeClr val="bg1"/>
                </a:solidFill>
                <a:latin typeface="Times New Roman" panose="02020603050405020304" pitchFamily="18" charset="0"/>
                <a:cs typeface="Times New Roman" panose="02020603050405020304" pitchFamily="18" charset="0"/>
              </a:rPr>
              <a:t>4</a:t>
            </a:r>
            <a:r>
              <a:rPr lang="en-US" b="1" dirty="0">
                <a:solidFill>
                  <a:schemeClr val="bg1"/>
                </a:solidFill>
                <a:latin typeface="Times New Roman" panose="02020603050405020304" pitchFamily="18" charset="0"/>
                <a:cs typeface="Times New Roman" panose="02020603050405020304" pitchFamily="18" charset="0"/>
              </a:rPr>
              <a:t>.</a:t>
            </a:r>
            <a:r>
              <a:rPr lang="en-GB" b="1" dirty="0">
                <a:solidFill>
                  <a:schemeClr val="bg1"/>
                </a:solidFill>
                <a:latin typeface="Times New Roman" panose="02020603050405020304" pitchFamily="18" charset="0"/>
                <a:cs typeface="Times New Roman" panose="02020603050405020304" pitchFamily="18" charset="0"/>
              </a:rPr>
              <a:t> MySQL is an open-source relational database management system (RDBMS) that uses Structured Query Language (SQL) for database operations. </a:t>
            </a:r>
            <a:endParaRPr lang="en-US" b="1" dirty="0">
              <a:solidFill>
                <a:schemeClr val="bg1"/>
              </a:solidFill>
              <a:latin typeface="Times New Roman" panose="02020603050405020304" pitchFamily="18" charset="0"/>
              <a:cs typeface="Times New Roman" panose="02020603050405020304" pitchFamily="18" charset="0"/>
            </a:endParaRPr>
          </a:p>
          <a:p>
            <a:pPr marL="0" indent="0">
              <a:buNone/>
            </a:pPr>
            <a:endParaRPr lang="en-US" b="1" dirty="0">
              <a:solidFill>
                <a:schemeClr val="bg1"/>
              </a:solidFill>
              <a:latin typeface="Times New Roman" panose="02020603050405020304" pitchFamily="18" charset="0"/>
              <a:cs typeface="Times New Roman" panose="02020603050405020304" pitchFamily="18" charset="0"/>
            </a:endParaRPr>
          </a:p>
          <a:p>
            <a:endParaRPr lang="en-IN" dirty="0">
              <a:solidFill>
                <a:srgbClr val="FFC000"/>
              </a:solidFill>
            </a:endParaRPr>
          </a:p>
        </p:txBody>
      </p:sp>
      <p:sp>
        <p:nvSpPr>
          <p:cNvPr id="4" name="AutoShape 2" descr="MySQL | Clever Cloud">
            <a:extLst>
              <a:ext uri="{FF2B5EF4-FFF2-40B4-BE49-F238E27FC236}">
                <a16:creationId xmlns:a16="http://schemas.microsoft.com/office/drawing/2014/main" id="{B2051E3F-2C3E-26EB-747E-CC52C33EAC79}"/>
              </a:ext>
            </a:extLst>
          </p:cNvPr>
          <p:cNvSpPr>
            <a:spLocks noChangeAspect="1" noChangeArrowheads="1"/>
          </p:cNvSpPr>
          <p:nvPr/>
        </p:nvSpPr>
        <p:spPr bwMode="auto">
          <a:xfrm>
            <a:off x="5943600" y="3276600"/>
            <a:ext cx="2773680" cy="27736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MySQL logo, MySQL Database Web development Computer Software, dolphin,  marine Mammal, animals png | PNGEgg">
            <a:extLst>
              <a:ext uri="{FF2B5EF4-FFF2-40B4-BE49-F238E27FC236}">
                <a16:creationId xmlns:a16="http://schemas.microsoft.com/office/drawing/2014/main" id="{4859732B-FA27-899C-A898-AE3222DB0D9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8604250" y="449740"/>
            <a:ext cx="331470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08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5DF8-E802-6C9C-7D4F-BE2758C56BEF}"/>
              </a:ext>
            </a:extLst>
          </p:cNvPr>
          <p:cNvSpPr>
            <a:spLocks noGrp="1"/>
          </p:cNvSpPr>
          <p:nvPr>
            <p:ph type="title"/>
          </p:nvPr>
        </p:nvSpPr>
        <p:spPr>
          <a:xfrm>
            <a:off x="142240" y="421957"/>
            <a:ext cx="9286240" cy="1325563"/>
          </a:xfrm>
        </p:spPr>
        <p:txBody>
          <a:bodyPr>
            <a:normAutofit fontScale="90000"/>
          </a:bodyPr>
          <a:lstStyle/>
          <a:p>
            <a:r>
              <a:rPr lang="en-GB" b="1" dirty="0">
                <a:gradFill>
                  <a:gsLst>
                    <a:gs pos="28000">
                      <a:schemeClr val="bg1"/>
                    </a:gs>
                    <a:gs pos="96000">
                      <a:srgbClr val="FF0000"/>
                    </a:gs>
                  </a:gsLst>
                  <a:lin ang="5400000" scaled="1"/>
                </a:gradFill>
                <a:latin typeface="Algerian" panose="04020705040A02060702" pitchFamily="82" charset="0"/>
              </a:rPr>
              <a:t>STEP BY STEP PRODUCER t0 EXPORTING DATA FROM EXCEL TO SQL</a:t>
            </a:r>
            <a:endParaRPr lang="en-IN" b="1" dirty="0">
              <a:gradFill>
                <a:gsLst>
                  <a:gs pos="28000">
                    <a:schemeClr val="bg1"/>
                  </a:gs>
                  <a:gs pos="96000">
                    <a:srgbClr val="FF0000"/>
                  </a:gs>
                </a:gsLst>
                <a:lin ang="5400000" scaled="1"/>
              </a:gradFill>
              <a:latin typeface="Algerian" panose="04020705040A02060702" pitchFamily="82" charset="0"/>
            </a:endParaRPr>
          </a:p>
        </p:txBody>
      </p:sp>
      <p:sp>
        <p:nvSpPr>
          <p:cNvPr id="3" name="Content Placeholder 2">
            <a:extLst>
              <a:ext uri="{FF2B5EF4-FFF2-40B4-BE49-F238E27FC236}">
                <a16:creationId xmlns:a16="http://schemas.microsoft.com/office/drawing/2014/main" id="{2A5D18D6-6F5B-1A0D-AAC7-151C1FBC485A}"/>
              </a:ext>
            </a:extLst>
          </p:cNvPr>
          <p:cNvSpPr>
            <a:spLocks noGrp="1"/>
          </p:cNvSpPr>
          <p:nvPr>
            <p:ph idx="1"/>
          </p:nvPr>
        </p:nvSpPr>
        <p:spPr>
          <a:xfrm>
            <a:off x="675640" y="1899920"/>
            <a:ext cx="10515600" cy="5151120"/>
          </a:xfrm>
        </p:spPr>
        <p:txBody>
          <a:bodyPr>
            <a:normAutofit lnSpcReduction="10000"/>
          </a:bodyPr>
          <a:lstStyle/>
          <a:p>
            <a:pPr>
              <a:buFont typeface="Wingdings" panose="05000000000000000000" pitchFamily="2" charset="2"/>
              <a:buChar char="Ø"/>
            </a:pPr>
            <a:r>
              <a:rPr lang="en-GB" dirty="0">
                <a:solidFill>
                  <a:schemeClr val="bg1"/>
                </a:solidFill>
              </a:rPr>
              <a:t> </a:t>
            </a:r>
            <a:r>
              <a:rPr lang="en-GB" b="1" dirty="0">
                <a:solidFill>
                  <a:schemeClr val="bg1"/>
                </a:solidFill>
                <a:latin typeface="Times New Roman" panose="02020603050405020304" pitchFamily="18" charset="0"/>
                <a:cs typeface="Times New Roman" panose="02020603050405020304" pitchFamily="18" charset="0"/>
              </a:rPr>
              <a:t>STEP-1 : Create a database .</a:t>
            </a:r>
          </a:p>
          <a:p>
            <a:pPr marL="0" indent="0">
              <a:buNone/>
            </a:pPr>
            <a:r>
              <a:rPr lang="en-GB" b="1" dirty="0">
                <a:solidFill>
                  <a:schemeClr val="bg1"/>
                </a:solidFill>
                <a:latin typeface="Times New Roman" panose="02020603050405020304" pitchFamily="18" charset="0"/>
                <a:cs typeface="Times New Roman" panose="02020603050405020304" pitchFamily="18" charset="0"/>
              </a:rPr>
              <a:t>                     </a:t>
            </a:r>
            <a:r>
              <a:rPr lang="en-GB" b="1" dirty="0">
                <a:solidFill>
                  <a:srgbClr val="00B0F0"/>
                </a:solidFill>
                <a:latin typeface="Times New Roman" panose="02020603050405020304" pitchFamily="18" charset="0"/>
                <a:cs typeface="Times New Roman" panose="02020603050405020304" pitchFamily="18" charset="0"/>
              </a:rPr>
              <a:t>create database </a:t>
            </a:r>
            <a:r>
              <a:rPr lang="en-GB" b="1" dirty="0" err="1">
                <a:solidFill>
                  <a:srgbClr val="00B0F0"/>
                </a:solidFill>
                <a:latin typeface="Times New Roman" panose="02020603050405020304" pitchFamily="18" charset="0"/>
                <a:cs typeface="Times New Roman" panose="02020603050405020304" pitchFamily="18" charset="0"/>
              </a:rPr>
              <a:t>car_sales</a:t>
            </a:r>
            <a:r>
              <a:rPr lang="en-GB" b="1" dirty="0">
                <a:solidFill>
                  <a:srgbClr val="00B0F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GB" b="1" dirty="0">
                <a:solidFill>
                  <a:schemeClr val="bg1"/>
                </a:solidFill>
                <a:latin typeface="Times New Roman" panose="02020603050405020304" pitchFamily="18" charset="0"/>
                <a:cs typeface="Times New Roman" panose="02020603050405020304" pitchFamily="18" charset="0"/>
              </a:rPr>
              <a:t>STEP-2 : Refresh schema’s</a:t>
            </a:r>
          </a:p>
          <a:p>
            <a:pPr>
              <a:buFont typeface="Wingdings" panose="05000000000000000000" pitchFamily="2" charset="2"/>
              <a:buChar char="Ø"/>
            </a:pPr>
            <a:r>
              <a:rPr lang="en-GB" b="1" dirty="0">
                <a:solidFill>
                  <a:schemeClr val="bg1"/>
                </a:solidFill>
                <a:latin typeface="Times New Roman" panose="02020603050405020304" pitchFamily="18" charset="0"/>
                <a:cs typeface="Times New Roman" panose="02020603050405020304" pitchFamily="18" charset="0"/>
              </a:rPr>
              <a:t>STEP-3 :</a:t>
            </a:r>
            <a:r>
              <a:rPr lang="en-GB" dirty="0">
                <a:solidFill>
                  <a:schemeClr val="bg1"/>
                </a:solidFill>
              </a:rPr>
              <a:t> </a:t>
            </a:r>
            <a:r>
              <a:rPr lang="en-US" b="1" dirty="0">
                <a:solidFill>
                  <a:schemeClr val="bg1"/>
                </a:solidFill>
                <a:latin typeface="Times New Roman" panose="02020603050405020304" pitchFamily="18" charset="0"/>
                <a:cs typeface="Times New Roman" panose="02020603050405020304" pitchFamily="18" charset="0"/>
              </a:rPr>
              <a:t>Right click on the Database select the Table Data Import               		Wizard</a:t>
            </a:r>
          </a:p>
          <a:p>
            <a:pPr>
              <a:buFont typeface="Wingdings" panose="05000000000000000000" pitchFamily="2" charset="2"/>
              <a:buChar char="Ø"/>
            </a:pPr>
            <a:r>
              <a:rPr lang="en-GB" b="1" dirty="0">
                <a:solidFill>
                  <a:schemeClr val="bg1"/>
                </a:solidFill>
                <a:latin typeface="Times New Roman" panose="02020603050405020304" pitchFamily="18" charset="0"/>
                <a:cs typeface="Times New Roman" panose="02020603050405020304" pitchFamily="18" charset="0"/>
              </a:rPr>
              <a:t>STEP-4 : New window opens and browse the Excel Document</a:t>
            </a:r>
          </a:p>
          <a:p>
            <a:pPr>
              <a:buFont typeface="Wingdings" panose="05000000000000000000" pitchFamily="2" charset="2"/>
              <a:buChar char="Ø"/>
            </a:pPr>
            <a:r>
              <a:rPr lang="en-GB" b="1" dirty="0">
                <a:solidFill>
                  <a:schemeClr val="bg1"/>
                </a:solidFill>
                <a:latin typeface="Times New Roman" panose="02020603050405020304" pitchFamily="18" charset="0"/>
                <a:cs typeface="Times New Roman" panose="02020603050405020304" pitchFamily="18" charset="0"/>
              </a:rPr>
              <a:t>STEP-5 : Select The File and Open it and Click Next.</a:t>
            </a:r>
          </a:p>
          <a:p>
            <a:pPr>
              <a:buFont typeface="Wingdings" panose="05000000000000000000" pitchFamily="2" charset="2"/>
              <a:buChar char="Ø"/>
            </a:pPr>
            <a:r>
              <a:rPr lang="en-GB" b="1" dirty="0">
                <a:solidFill>
                  <a:schemeClr val="bg1"/>
                </a:solidFill>
                <a:latin typeface="Times New Roman" panose="02020603050405020304" pitchFamily="18" charset="0"/>
                <a:cs typeface="Times New Roman" panose="02020603050405020304" pitchFamily="18" charset="0"/>
              </a:rPr>
              <a:t>STEP-6 : Select a Create New table and  Click Next.</a:t>
            </a:r>
          </a:p>
          <a:p>
            <a:pPr>
              <a:buFont typeface="Wingdings" panose="05000000000000000000" pitchFamily="2" charset="2"/>
              <a:buChar char="Ø"/>
            </a:pPr>
            <a:r>
              <a:rPr lang="en-GB" b="1" dirty="0">
                <a:solidFill>
                  <a:schemeClr val="bg1"/>
                </a:solidFill>
                <a:latin typeface="Times New Roman" panose="02020603050405020304" pitchFamily="18" charset="0"/>
                <a:cs typeface="Times New Roman" panose="02020603050405020304" pitchFamily="18" charset="0"/>
              </a:rPr>
              <a:t>STEP-7 : Once again Click Next, Data Automatically Import to 			the Table</a:t>
            </a:r>
          </a:p>
          <a:p>
            <a:pPr>
              <a:buFont typeface="Wingdings" panose="05000000000000000000" pitchFamily="2" charset="2"/>
              <a:buChar char="Ø"/>
            </a:pPr>
            <a:r>
              <a:rPr lang="en-GB" b="1" dirty="0">
                <a:solidFill>
                  <a:schemeClr val="bg1"/>
                </a:solidFill>
                <a:latin typeface="Times New Roman" panose="02020603050405020304" pitchFamily="18" charset="0"/>
                <a:cs typeface="Times New Roman" panose="02020603050405020304" pitchFamily="18" charset="0"/>
              </a:rPr>
              <a:t>STEP-8 : Finally click Finish to Complete Import</a:t>
            </a:r>
          </a:p>
          <a:p>
            <a:pPr>
              <a:buFont typeface="Wingdings" panose="05000000000000000000" pitchFamily="2" charset="2"/>
              <a:buChar char="Ø"/>
            </a:pPr>
            <a:endParaRPr lang="en-GB" dirty="0">
              <a:solidFill>
                <a:schemeClr val="bg1"/>
              </a:solidFill>
            </a:endParaRPr>
          </a:p>
          <a:p>
            <a:pPr>
              <a:buFont typeface="Wingdings" panose="05000000000000000000" pitchFamily="2" charset="2"/>
              <a:buChar char="Ø"/>
            </a:pPr>
            <a:endParaRPr lang="en-GB" dirty="0">
              <a:solidFill>
                <a:schemeClr val="bg1"/>
              </a:solidFill>
            </a:endParaRPr>
          </a:p>
          <a:p>
            <a:pPr>
              <a:buFont typeface="Wingdings" panose="05000000000000000000" pitchFamily="2" charset="2"/>
              <a:buChar char="Ø"/>
            </a:pPr>
            <a:endParaRPr lang="en-GB" dirty="0">
              <a:solidFill>
                <a:schemeClr val="bg1"/>
              </a:solidFill>
            </a:endParaRPr>
          </a:p>
          <a:p>
            <a:pPr>
              <a:buFont typeface="Wingdings" panose="05000000000000000000" pitchFamily="2" charset="2"/>
              <a:buChar char="Ø"/>
            </a:pPr>
            <a:endParaRPr lang="en-GB" dirty="0">
              <a:solidFill>
                <a:schemeClr val="bg1"/>
              </a:solidFill>
            </a:endParaRPr>
          </a:p>
          <a:p>
            <a:endParaRPr lang="en-IN" dirty="0">
              <a:solidFill>
                <a:schemeClr val="bg1"/>
              </a:solidFill>
            </a:endParaRPr>
          </a:p>
        </p:txBody>
      </p:sp>
      <p:pic>
        <p:nvPicPr>
          <p:cNvPr id="3074" name="Picture 2" descr="Read Excel Data and Insert into Mysql Database using PHP | Webslesson">
            <a:extLst>
              <a:ext uri="{FF2B5EF4-FFF2-40B4-BE49-F238E27FC236}">
                <a16:creationId xmlns:a16="http://schemas.microsoft.com/office/drawing/2014/main" id="{9F8C824B-845D-ED8B-42D1-4811DEEFC10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9122" b="92058" l="1689" r="98311">
                        <a14:foregroundMark x1="10068" y1="43803" x2="10068" y2="43803"/>
                        <a14:foregroundMark x1="4189" y1="43562" x2="4189" y2="43562"/>
                        <a14:foregroundMark x1="8176" y1="53069" x2="8176" y2="53069"/>
                        <a14:foregroundMark x1="28649" y1="58965" x2="28649" y2="58965"/>
                        <a14:foregroundMark x1="55338" y1="59567" x2="55338" y2="59567"/>
                        <a14:foregroundMark x1="57770" y1="66185" x2="57770" y2="66185"/>
                        <a14:foregroundMark x1="62230" y1="65945" x2="62230" y2="65945"/>
                        <a14:foregroundMark x1="62230" y1="65945" x2="62230" y2="65945"/>
                        <a14:foregroundMark x1="62230" y1="63057" x2="62230" y2="63057"/>
                        <a14:foregroundMark x1="62230" y1="59928" x2="62230" y2="59928"/>
                        <a14:foregroundMark x1="64932" y1="64621" x2="64932" y2="64621"/>
                        <a14:foregroundMark x1="66824" y1="70277" x2="66824" y2="70277"/>
                        <a14:foregroundMark x1="74932" y1="66065" x2="74932" y2="66065"/>
                        <a14:foregroundMark x1="74932" y1="66065" x2="74932" y2="66065"/>
                        <a14:foregroundMark x1="74932" y1="66065" x2="76081" y2="66185"/>
                        <a14:foregroundMark x1="77432" y1="66185" x2="77432" y2="66185"/>
                        <a14:foregroundMark x1="77432" y1="66185" x2="78784" y2="65584"/>
                        <a14:foregroundMark x1="73919" y1="58724" x2="73919" y2="58724"/>
                        <a14:foregroundMark x1="84054" y1="54633" x2="84054" y2="54633"/>
                        <a14:foregroundMark x1="86622" y1="54633" x2="86959" y2="55475"/>
                        <a14:foregroundMark x1="92751" y1="62849" x2="93742" y2="64982"/>
                        <a14:foregroundMark x1="89662" y1="56197" x2="92010" y2="61252"/>
                        <a14:foregroundMark x1="77973" y1="55114" x2="77973" y2="55114"/>
                        <a14:foregroundMark x1="73716" y1="66426" x2="73716" y2="66426"/>
                        <a14:foregroundMark x1="92838" y1="66667" x2="92838" y2="66667"/>
                        <a14:foregroundMark x1="97365" y1="66546" x2="97365" y2="66546"/>
                        <a14:foregroundMark x1="97838" y1="66546" x2="97838" y2="66546"/>
                        <a14:foregroundMark x1="98378" y1="66546" x2="98378" y2="66546"/>
                        <a14:foregroundMark x1="19122" y1="50903" x2="19122" y2="50903"/>
                        <a14:foregroundMark x1="19122" y1="50903" x2="19122" y2="50903"/>
                        <a14:foregroundMark x1="9527" y1="43562" x2="16689" y2="72804"/>
                        <a14:foregroundMark x1="16689" y1="72804" x2="1689" y2="55235"/>
                        <a14:foregroundMark x1="1689" y1="55235" x2="1824" y2="47894"/>
                        <a14:foregroundMark x1="84324" y1="46811" x2="84324" y2="46811"/>
                        <a14:foregroundMark x1="84324" y1="46811" x2="84324" y2="46811"/>
                        <a14:foregroundMark x1="87932" y1="50988" x2="88378" y2="51504"/>
                        <a14:foregroundMark x1="87402" y1="50374" x2="87780" y2="50811"/>
                        <a14:foregroundMark x1="86299" y1="49097" x2="87139" y2="50069"/>
                        <a14:foregroundMark x1="85363" y1="48014" x2="86299" y2="49097"/>
                        <a14:foregroundMark x1="84739" y1="47292" x2="85363" y2="48014"/>
                        <a14:foregroundMark x1="84324" y1="46811" x2="84739" y2="47292"/>
                        <a14:foregroundMark x1="94446" y1="53069" x2="97162" y2="55475"/>
                        <a14:foregroundMark x1="93481" y1="52214" x2="94446" y2="53069"/>
                        <a14:foregroundMark x1="87925" y1="47292" x2="88740" y2="48014"/>
                        <a14:foregroundMark x1="85752" y1="45367" x2="87925" y2="47292"/>
                        <a14:foregroundMark x1="84665" y1="44404" x2="85752" y2="45367"/>
                        <a14:foregroundMark x1="83986" y1="43803" x2="84665" y2="44404"/>
                        <a14:foregroundMark x1="83514" y1="33454" x2="83514" y2="33454"/>
                        <a14:foregroundMark x1="87568" y1="55716" x2="87568" y2="55716"/>
                        <a14:foregroundMark x1="87297" y1="58363" x2="87297" y2="58363"/>
                        <a14:foregroundMark x1="87095" y1="61372" x2="87095" y2="61372"/>
                        <a14:foregroundMark x1="87027" y1="65102" x2="87027" y2="65102"/>
                        <a14:foregroundMark x1="83716" y1="66907" x2="83716" y2="66907"/>
                        <a14:foregroundMark x1="80878" y1="61613" x2="80878" y2="61613"/>
                        <a14:foregroundMark x1="91014" y1="35499" x2="91014" y2="35499"/>
                        <a14:foregroundMark x1="96689" y1="48375" x2="96689" y2="48375"/>
                        <a14:foregroundMark x1="87500" y1="47653" x2="87500" y2="47653"/>
                        <a14:backgroundMark x1="94122" y1="51865" x2="94122" y2="51865"/>
                        <a14:backgroundMark x1="92095" y1="54513" x2="92095" y2="54513"/>
                        <a14:backgroundMark x1="92095" y1="54513" x2="92095" y2="54513"/>
                        <a14:backgroundMark x1="92095" y1="54513" x2="92635" y2="56197"/>
                        <a14:backgroundMark x1="91554" y1="61252" x2="91554" y2="61252"/>
                        <a14:backgroundMark x1="91554" y1="61252" x2="91757" y2="63177"/>
                        <a14:backgroundMark x1="91689" y1="61011" x2="91689" y2="61011"/>
                        <a14:backgroundMark x1="91689" y1="61011" x2="91689" y2="61011"/>
                        <a14:backgroundMark x1="91689" y1="61011" x2="91689" y2="59807"/>
                        <a14:backgroundMark x1="93311" y1="64982" x2="93311" y2="64982"/>
                        <a14:backgroundMark x1="93311" y1="64982" x2="93311" y2="64982"/>
                        <a14:backgroundMark x1="93311" y1="64982" x2="93311" y2="64982"/>
                        <a14:backgroundMark x1="93784" y1="64982" x2="93784" y2="64982"/>
                        <a14:backgroundMark x1="93784" y1="64982" x2="93581" y2="64140"/>
                        <a14:backgroundMark x1="89324" y1="50060" x2="89324" y2="50060"/>
                        <a14:backgroundMark x1="89324" y1="50060" x2="90946" y2="51865"/>
                        <a14:backgroundMark x1="92568" y1="50060" x2="93108" y2="52467"/>
                        <a14:backgroundMark x1="94730" y1="53069" x2="94730" y2="53069"/>
                        <a14:backgroundMark x1="94730" y1="53069" x2="94730" y2="53069"/>
                        <a14:backgroundMark x1="94730" y1="53069" x2="94730" y2="53069"/>
                        <a14:backgroundMark x1="87973" y1="48014" x2="87973" y2="48014"/>
                        <a14:backgroundMark x1="88581" y1="48255" x2="89122" y2="49819"/>
                        <a14:backgroundMark x1="87432" y1="51625" x2="87230" y2="49458"/>
                        <a14:backgroundMark x1="87027" y1="49097" x2="87027" y2="49097"/>
                        <a14:backgroundMark x1="86757" y1="48014" x2="86757" y2="48014"/>
                        <a14:backgroundMark x1="86757" y1="47292" x2="86757" y2="47292"/>
                        <a14:backgroundMark x1="84797" y1="44404" x2="84797" y2="44404"/>
                        <a14:backgroundMark x1="84797" y1="45367" x2="84797" y2="45367"/>
                        <a14:backgroundMark x1="85338" y1="44284" x2="85338" y2="44284"/>
                      </a14:backgroundRemoval>
                    </a14:imgEffect>
                  </a14:imgLayer>
                </a14:imgProps>
              </a:ext>
              <a:ext uri="{28A0092B-C50C-407E-A947-70E740481C1C}">
                <a14:useLocalDpi xmlns:a14="http://schemas.microsoft.com/office/drawing/2010/main" val="0"/>
              </a:ext>
            </a:extLst>
          </a:blip>
          <a:srcRect t="21270"/>
          <a:stretch/>
        </p:blipFill>
        <p:spPr bwMode="auto">
          <a:xfrm>
            <a:off x="9030522" y="-41749"/>
            <a:ext cx="3019238" cy="143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54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A057E-71BF-C9D4-20F5-02DA5B7558B1}"/>
              </a:ext>
            </a:extLst>
          </p:cNvPr>
          <p:cNvSpPr>
            <a:spLocks noGrp="1"/>
          </p:cNvSpPr>
          <p:nvPr>
            <p:ph type="title"/>
          </p:nvPr>
        </p:nvSpPr>
        <p:spPr/>
        <p:txBody>
          <a:bodyPr/>
          <a:lstStyle/>
          <a:p>
            <a:r>
              <a:rPr lang="en-GB" b="1" dirty="0">
                <a:gradFill>
                  <a:gsLst>
                    <a:gs pos="28000">
                      <a:schemeClr val="bg1"/>
                    </a:gs>
                    <a:gs pos="96000">
                      <a:srgbClr val="FF0000"/>
                    </a:gs>
                  </a:gsLst>
                  <a:lin ang="5400000" scaled="1"/>
                </a:gradFill>
                <a:latin typeface="Algerian" panose="04020705040A02060702" pitchFamily="82" charset="0"/>
                <a:cs typeface="Times New Roman" panose="02020603050405020304" pitchFamily="18" charset="0"/>
              </a:rPr>
              <a:t>QUERIES TO CREATE TABLE</a:t>
            </a:r>
            <a:endParaRPr lang="en-IN" b="1" dirty="0">
              <a:gradFill>
                <a:gsLst>
                  <a:gs pos="28000">
                    <a:schemeClr val="bg1"/>
                  </a:gs>
                  <a:gs pos="96000">
                    <a:srgbClr val="FF0000"/>
                  </a:gs>
                </a:gsLst>
                <a:lin ang="5400000" scaled="1"/>
              </a:gradFill>
              <a:latin typeface="Algerian" panose="04020705040A02060702" pitchFamily="82" charset="0"/>
              <a:cs typeface="Times New Roman" panose="02020603050405020304" pitchFamily="18" charset="0"/>
            </a:endParaRPr>
          </a:p>
        </p:txBody>
      </p:sp>
      <p:pic>
        <p:nvPicPr>
          <p:cNvPr id="13" name="Picture 12">
            <a:extLst>
              <a:ext uri="{FF2B5EF4-FFF2-40B4-BE49-F238E27FC236}">
                <a16:creationId xmlns:a16="http://schemas.microsoft.com/office/drawing/2014/main" id="{8FB59765-9D06-C3AA-82ED-85A8D7F4F3B6}"/>
              </a:ext>
            </a:extLst>
          </p:cNvPr>
          <p:cNvPicPr>
            <a:picLocks noChangeAspect="1"/>
          </p:cNvPicPr>
          <p:nvPr/>
        </p:nvPicPr>
        <p:blipFill>
          <a:blip r:embed="rId2"/>
          <a:srcRect t="1542" r="13778"/>
          <a:stretch/>
        </p:blipFill>
        <p:spPr>
          <a:xfrm>
            <a:off x="2473196" y="1761808"/>
            <a:ext cx="5512564" cy="455023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Rectangle 15">
            <a:extLst>
              <a:ext uri="{FF2B5EF4-FFF2-40B4-BE49-F238E27FC236}">
                <a16:creationId xmlns:a16="http://schemas.microsoft.com/office/drawing/2014/main" id="{19A41145-56F9-7BC4-1A24-AFCA090B04D9}"/>
              </a:ext>
            </a:extLst>
          </p:cNvPr>
          <p:cNvSpPr/>
          <p:nvPr/>
        </p:nvSpPr>
        <p:spPr>
          <a:xfrm rot="21258989">
            <a:off x="2214934" y="1573893"/>
            <a:ext cx="6014533" cy="4917093"/>
          </a:xfrm>
          <a:prstGeom prst="rect">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descr="Tables Introduction">
            <a:hlinkClick r:id="rId3" action="ppaction://hlinkfile"/>
            <a:extLst>
              <a:ext uri="{FF2B5EF4-FFF2-40B4-BE49-F238E27FC236}">
                <a16:creationId xmlns:a16="http://schemas.microsoft.com/office/drawing/2014/main" id="{8453E50C-22E2-3890-C1FF-D5D0908DF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281080">
            <a:off x="8729865" y="1623765"/>
            <a:ext cx="3113970" cy="306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03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41935E-E0A1-449C-7014-1E8AFFB68841}"/>
              </a:ext>
            </a:extLst>
          </p:cNvPr>
          <p:cNvSpPr>
            <a:spLocks noGrp="1"/>
          </p:cNvSpPr>
          <p:nvPr>
            <p:ph type="title"/>
          </p:nvPr>
        </p:nvSpPr>
        <p:spPr/>
        <p:txBody>
          <a:bodyPr>
            <a:normAutofit/>
          </a:bodyPr>
          <a:lstStyle/>
          <a:p>
            <a:pPr algn="ctr"/>
            <a:r>
              <a:rPr lang="en-GB" sz="8000" b="1" dirty="0">
                <a:gradFill>
                  <a:gsLst>
                    <a:gs pos="28000">
                      <a:schemeClr val="bg1">
                        <a:lumMod val="95000"/>
                        <a:lumOff val="5000"/>
                      </a:schemeClr>
                    </a:gs>
                    <a:gs pos="96000">
                      <a:srgbClr val="FF0000"/>
                    </a:gs>
                  </a:gsLst>
                  <a:lin ang="5400000" scaled="1"/>
                </a:gradFill>
                <a:latin typeface="Algerian" panose="04020705040A02060702" pitchFamily="82" charset="0"/>
              </a:rPr>
              <a:t>CLICK TO VIEW </a:t>
            </a:r>
            <a:endParaRPr lang="en-IN" sz="8000" b="1" dirty="0">
              <a:gradFill>
                <a:gsLst>
                  <a:gs pos="28000">
                    <a:schemeClr val="bg1">
                      <a:lumMod val="95000"/>
                      <a:lumOff val="5000"/>
                    </a:schemeClr>
                  </a:gs>
                  <a:gs pos="96000">
                    <a:srgbClr val="FF0000"/>
                  </a:gs>
                </a:gsLst>
                <a:lin ang="5400000" scaled="1"/>
              </a:gradFill>
              <a:latin typeface="Algerian" panose="04020705040A02060702" pitchFamily="82" charset="0"/>
            </a:endParaRPr>
          </a:p>
        </p:txBody>
      </p:sp>
      <p:pic>
        <p:nvPicPr>
          <p:cNvPr id="3074" name="Picture 2" descr="Mysql Database Icon">
            <a:hlinkClick r:id="rId2" action="ppaction://hlinkfile"/>
            <a:extLst>
              <a:ext uri="{FF2B5EF4-FFF2-40B4-BE49-F238E27FC236}">
                <a16:creationId xmlns:a16="http://schemas.microsoft.com/office/drawing/2014/main" id="{8AB41BDC-35A4-2C04-90B8-09DF6634C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083" y="1747223"/>
            <a:ext cx="3696929" cy="36969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2D63B2-A652-B5DE-86B8-9EA50065E2F6}"/>
              </a:ext>
            </a:extLst>
          </p:cNvPr>
          <p:cNvSpPr txBox="1"/>
          <p:nvPr/>
        </p:nvSpPr>
        <p:spPr>
          <a:xfrm>
            <a:off x="3283974" y="5481023"/>
            <a:ext cx="7010400" cy="369332"/>
          </a:xfrm>
          <a:prstGeom prst="rect">
            <a:avLst/>
          </a:prstGeom>
          <a:noFill/>
        </p:spPr>
        <p:txBody>
          <a:bodyPr wrap="square" rtlCol="0">
            <a:spAutoFit/>
          </a:bodyPr>
          <a:lstStyle/>
          <a:p>
            <a:r>
              <a:rPr lang="en-GB" dirty="0">
                <a:solidFill>
                  <a:schemeClr val="bg1"/>
                </a:solidFill>
              </a:rPr>
              <a:t>CLICK  THE  IMAGE TO VIEW THE FULL SQL WORKBENCH </a:t>
            </a:r>
            <a:endParaRPr lang="en-IN" dirty="0">
              <a:solidFill>
                <a:schemeClr val="bg1"/>
              </a:solidFill>
            </a:endParaRPr>
          </a:p>
        </p:txBody>
      </p:sp>
    </p:spTree>
    <p:extLst>
      <p:ext uri="{BB962C8B-B14F-4D97-AF65-F5344CB8AC3E}">
        <p14:creationId xmlns:p14="http://schemas.microsoft.com/office/powerpoint/2010/main" val="94832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294F-956F-3DC1-9B6D-2706143999FC}"/>
              </a:ext>
            </a:extLst>
          </p:cNvPr>
          <p:cNvSpPr>
            <a:spLocks noGrp="1"/>
          </p:cNvSpPr>
          <p:nvPr>
            <p:ph type="title"/>
          </p:nvPr>
        </p:nvSpPr>
        <p:spPr>
          <a:xfrm>
            <a:off x="427488" y="167815"/>
            <a:ext cx="10515600" cy="1325563"/>
          </a:xfrm>
        </p:spPr>
        <p:txBody>
          <a:bodyPr/>
          <a:lstStyle/>
          <a:p>
            <a:r>
              <a:rPr lang="en-GB" b="1" dirty="0">
                <a:gradFill>
                  <a:gsLst>
                    <a:gs pos="28000">
                      <a:schemeClr val="bg1"/>
                    </a:gs>
                    <a:gs pos="96000">
                      <a:srgbClr val="FF0000"/>
                    </a:gs>
                  </a:gsLst>
                  <a:lin ang="5400000" scaled="1"/>
                </a:gradFill>
                <a:latin typeface="Algerian" panose="04020705040A02060702" pitchFamily="82" charset="0"/>
              </a:rPr>
              <a:t>SHOW  TABLE  values  from database </a:t>
            </a:r>
            <a:endParaRPr lang="en-IN" b="1" dirty="0">
              <a:gradFill>
                <a:gsLst>
                  <a:gs pos="28000">
                    <a:schemeClr val="bg1"/>
                  </a:gs>
                  <a:gs pos="96000">
                    <a:srgbClr val="FF0000"/>
                  </a:gs>
                </a:gsLst>
                <a:lin ang="5400000" scaled="1"/>
              </a:gradFill>
              <a:latin typeface="Algerian" panose="04020705040A02060702" pitchFamily="82" charset="0"/>
            </a:endParaRPr>
          </a:p>
        </p:txBody>
      </p:sp>
      <p:pic>
        <p:nvPicPr>
          <p:cNvPr id="5" name="Picture 4">
            <a:extLst>
              <a:ext uri="{FF2B5EF4-FFF2-40B4-BE49-F238E27FC236}">
                <a16:creationId xmlns:a16="http://schemas.microsoft.com/office/drawing/2014/main" id="{B32D17C7-1E02-0AA4-D20E-F3D7010B9526}"/>
              </a:ext>
            </a:extLst>
          </p:cNvPr>
          <p:cNvPicPr>
            <a:picLocks noChangeAspect="1"/>
          </p:cNvPicPr>
          <p:nvPr/>
        </p:nvPicPr>
        <p:blipFill>
          <a:blip r:embed="rId2"/>
          <a:stretch>
            <a:fillRect/>
          </a:stretch>
        </p:blipFill>
        <p:spPr>
          <a:xfrm>
            <a:off x="427489" y="1538298"/>
            <a:ext cx="3352031" cy="1401758"/>
          </a:xfrm>
          <a:prstGeom prst="rect">
            <a:avLst/>
          </a:prstGeom>
        </p:spPr>
      </p:pic>
      <p:sp>
        <p:nvSpPr>
          <p:cNvPr id="6" name="Rectangle: Rounded Corners 5">
            <a:extLst>
              <a:ext uri="{FF2B5EF4-FFF2-40B4-BE49-F238E27FC236}">
                <a16:creationId xmlns:a16="http://schemas.microsoft.com/office/drawing/2014/main" id="{892103B5-3894-A8B1-63D0-45830C8D132A}"/>
              </a:ext>
            </a:extLst>
          </p:cNvPr>
          <p:cNvSpPr/>
          <p:nvPr/>
        </p:nvSpPr>
        <p:spPr>
          <a:xfrm>
            <a:off x="427488" y="1565289"/>
            <a:ext cx="3352031" cy="1325563"/>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46BB5D2C-EC22-E112-86DF-6C2041654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18" y="3234018"/>
            <a:ext cx="11236960" cy="3047190"/>
          </a:xfrm>
          <a:prstGeom prst="rect">
            <a:avLst/>
          </a:prstGeom>
        </p:spPr>
      </p:pic>
      <p:sp>
        <p:nvSpPr>
          <p:cNvPr id="8" name="Rectangle: Rounded Corners 7">
            <a:extLst>
              <a:ext uri="{FF2B5EF4-FFF2-40B4-BE49-F238E27FC236}">
                <a16:creationId xmlns:a16="http://schemas.microsoft.com/office/drawing/2014/main" id="{456E9B09-FA44-7311-4C7F-DC6E98836F4F}"/>
              </a:ext>
            </a:extLst>
          </p:cNvPr>
          <p:cNvSpPr/>
          <p:nvPr/>
        </p:nvSpPr>
        <p:spPr>
          <a:xfrm>
            <a:off x="375918" y="3209416"/>
            <a:ext cx="11338561" cy="3096394"/>
          </a:xfrm>
          <a:prstGeom prst="roundRect">
            <a:avLst>
              <a:gd name="adj" fmla="val 3997"/>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46" name="Picture 2" descr="Database Table Icon Png">
            <a:extLst>
              <a:ext uri="{FF2B5EF4-FFF2-40B4-BE49-F238E27FC236}">
                <a16:creationId xmlns:a16="http://schemas.microsoft.com/office/drawing/2014/main" id="{6124CE88-1C56-EBF9-AA78-9D1BCB4DD2B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154" b="94231" l="10000" r="96385">
                        <a14:foregroundMark x1="52846" y1="28923" x2="52846" y2="28923"/>
                        <a14:foregroundMark x1="52846" y1="28923" x2="79154" y2="47077"/>
                        <a14:foregroundMark x1="36077" y1="10846" x2="60385" y2="27308"/>
                        <a14:foregroundMark x1="60385" y1="27308" x2="86385" y2="21385"/>
                        <a14:foregroundMark x1="86385" y1="21385" x2="86846" y2="23077"/>
                        <a14:foregroundMark x1="90462" y1="76154" x2="86385" y2="36692"/>
                        <a14:foregroundMark x1="79615" y1="9462" x2="79615" y2="9462"/>
                        <a14:foregroundMark x1="78692" y1="14000" x2="78692" y2="14000"/>
                        <a14:foregroundMark x1="92308" y1="11692" x2="92308" y2="11692"/>
                        <a14:foregroundMark x1="57385" y1="51154" x2="57385" y2="51154"/>
                        <a14:foregroundMark x1="55538" y1="51154" x2="22923" y2="51615"/>
                        <a14:foregroundMark x1="67769" y1="48000" x2="76385" y2="51615"/>
                        <a14:foregroundMark x1="58308" y1="17154" x2="83692" y2="19462"/>
                        <a14:foregroundMark x1="76385" y1="53462" x2="76385" y2="93769"/>
                        <a14:foregroundMark x1="72308" y1="93769" x2="11077" y2="94231"/>
                        <a14:foregroundMark x1="17462" y1="49385" x2="31077" y2="50231"/>
                        <a14:foregroundMark x1="57846" y1="23538" x2="72769" y2="20769"/>
                        <a14:foregroundMark x1="37846" y1="19846" x2="51923" y2="39846"/>
                        <a14:foregroundMark x1="51923" y1="39846" x2="52385" y2="39846"/>
                        <a14:foregroundMark x1="34231" y1="37154" x2="46462" y2="39846"/>
                        <a14:foregroundMark x1="80077" y1="82923" x2="93231" y2="82000"/>
                        <a14:foregroundMark x1="93615" y1="78385" x2="92308" y2="42538"/>
                        <a14:foregroundMark x1="93231" y1="44385" x2="89538" y2="19000"/>
                        <a14:foregroundMark x1="93615" y1="12615" x2="96385" y2="59769"/>
                        <a14:foregroundMark x1="35615" y1="8538" x2="47846" y2="7154"/>
                        <a14:foregroundMark x1="47385" y1="7615" x2="72769" y2="7615"/>
                        <a14:foregroundMark x1="74154" y1="9000" x2="76385" y2="7154"/>
                        <a14:foregroundMark x1="72308" y1="9000" x2="86846" y2="8077"/>
                        <a14:foregroundMark x1="85923" y1="8077" x2="75538" y2="8077"/>
                      </a14:backgroundRemoval>
                    </a14:imgEffect>
                  </a14:imgLayer>
                </a14:imgProps>
              </a:ext>
              <a:ext uri="{28A0092B-C50C-407E-A947-70E740481C1C}">
                <a14:useLocalDpi xmlns:a14="http://schemas.microsoft.com/office/drawing/2010/main" val="0"/>
              </a:ext>
            </a:extLst>
          </a:blip>
          <a:srcRect/>
          <a:stretch>
            <a:fillRect/>
          </a:stretch>
        </p:blipFill>
        <p:spPr bwMode="auto">
          <a:xfrm>
            <a:off x="8792144" y="604642"/>
            <a:ext cx="2221296" cy="222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09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707BC1-A71B-3793-DE28-1309A6FB9DA5}"/>
              </a:ext>
            </a:extLst>
          </p:cNvPr>
          <p:cNvSpPr>
            <a:spLocks noGrp="1"/>
          </p:cNvSpPr>
          <p:nvPr>
            <p:ph type="ctrTitle"/>
          </p:nvPr>
        </p:nvSpPr>
        <p:spPr>
          <a:xfrm>
            <a:off x="375920" y="761683"/>
            <a:ext cx="9144000" cy="838517"/>
          </a:xfrm>
        </p:spPr>
        <p:txBody>
          <a:bodyPr>
            <a:noAutofit/>
          </a:bodyPr>
          <a:lstStyle/>
          <a:p>
            <a:pPr algn="l"/>
            <a:r>
              <a:rPr lang="en-GB" sz="4400" b="1" dirty="0">
                <a:gradFill>
                  <a:gsLst>
                    <a:gs pos="28000">
                      <a:schemeClr val="bg1"/>
                    </a:gs>
                    <a:gs pos="96000">
                      <a:srgbClr val="FF0000"/>
                    </a:gs>
                  </a:gsLst>
                  <a:lin ang="5400000" scaled="1"/>
                </a:gradFill>
                <a:latin typeface="Algerian" panose="04020705040A02060702" pitchFamily="82" charset="0"/>
              </a:rPr>
              <a:t>Create DUPLICATE TABLE  FROM ORIGINAL TABLE</a:t>
            </a:r>
            <a:endParaRPr lang="en-IN" sz="4400" b="1" dirty="0">
              <a:gradFill>
                <a:gsLst>
                  <a:gs pos="28000">
                    <a:schemeClr val="bg1"/>
                  </a:gs>
                  <a:gs pos="96000">
                    <a:srgbClr val="FF0000"/>
                  </a:gs>
                </a:gsLst>
                <a:lin ang="5400000" scaled="1"/>
              </a:gradFill>
              <a:latin typeface="Algerian" panose="04020705040A02060702" pitchFamily="82" charset="0"/>
            </a:endParaRPr>
          </a:p>
        </p:txBody>
      </p:sp>
      <p:pic>
        <p:nvPicPr>
          <p:cNvPr id="8" name="Picture 7">
            <a:extLst>
              <a:ext uri="{FF2B5EF4-FFF2-40B4-BE49-F238E27FC236}">
                <a16:creationId xmlns:a16="http://schemas.microsoft.com/office/drawing/2014/main" id="{10D512A2-F8F2-4404-0653-FB6AFCEE9E04}"/>
              </a:ext>
            </a:extLst>
          </p:cNvPr>
          <p:cNvPicPr>
            <a:picLocks noChangeAspect="1"/>
          </p:cNvPicPr>
          <p:nvPr/>
        </p:nvPicPr>
        <p:blipFill>
          <a:blip r:embed="rId2"/>
          <a:stretch>
            <a:fillRect/>
          </a:stretch>
        </p:blipFill>
        <p:spPr>
          <a:xfrm>
            <a:off x="375919" y="1859754"/>
            <a:ext cx="4486933" cy="1096806"/>
          </a:xfrm>
          <a:prstGeom prst="rect">
            <a:avLst/>
          </a:prstGeom>
        </p:spPr>
      </p:pic>
      <p:pic>
        <p:nvPicPr>
          <p:cNvPr id="10" name="Picture 9">
            <a:extLst>
              <a:ext uri="{FF2B5EF4-FFF2-40B4-BE49-F238E27FC236}">
                <a16:creationId xmlns:a16="http://schemas.microsoft.com/office/drawing/2014/main" id="{3A4D1F8B-D5F6-65EB-81F1-9EAB2B29D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19" y="3258620"/>
            <a:ext cx="11236960" cy="3047190"/>
          </a:xfrm>
          <a:prstGeom prst="rect">
            <a:avLst/>
          </a:prstGeom>
        </p:spPr>
      </p:pic>
      <p:pic>
        <p:nvPicPr>
          <p:cNvPr id="5124" name="Picture 4" descr="SQL Server Copy Database - YouTube">
            <a:extLst>
              <a:ext uri="{FF2B5EF4-FFF2-40B4-BE49-F238E27FC236}">
                <a16:creationId xmlns:a16="http://schemas.microsoft.com/office/drawing/2014/main" id="{870B2B7E-BF9C-BD4C-2134-20D70559B2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845" b="95078" l="7143" r="89942">
                        <a14:foregroundMark x1="12682" y1="67617" x2="12682" y2="67617"/>
                        <a14:foregroundMark x1="29300" y1="70984" x2="29300" y2="70984"/>
                        <a14:foregroundMark x1="29592" y1="69948" x2="29592" y2="69948"/>
                        <a14:foregroundMark x1="26531" y1="65803" x2="32070" y2="68135"/>
                        <a14:foregroundMark x1="30029" y1="64508" x2="35423" y2="71244"/>
                        <a14:foregroundMark x1="25364" y1="63990" x2="25364" y2="63990"/>
                        <a14:foregroundMark x1="24490" y1="62694" x2="24490" y2="62694"/>
                        <a14:foregroundMark x1="24490" y1="62694" x2="25073" y2="62435"/>
                        <a14:foregroundMark x1="23761" y1="62435" x2="21429" y2="61399"/>
                        <a14:foregroundMark x1="19096" y1="57513" x2="19096" y2="57513"/>
                        <a14:foregroundMark x1="19096" y1="57513" x2="19329" y2="55998"/>
                        <a14:foregroundMark x1="20262" y1="61658" x2="19679" y2="62176"/>
                        <a14:foregroundMark x1="19679" y1="62176" x2="17930" y2="65285"/>
                        <a14:foregroundMark x1="14577" y1="64249" x2="14577" y2="64249"/>
                        <a14:foregroundMark x1="30612" y1="63731" x2="36443" y2="72539"/>
                        <a14:foregroundMark x1="17638" y1="65285" x2="8017" y2="66839"/>
                        <a14:foregroundMark x1="8017" y1="66839" x2="7143" y2="83679"/>
                        <a14:foregroundMark x1="7143" y1="83679" x2="16910" y2="86528"/>
                        <a14:foregroundMark x1="16910" y1="86528" x2="18222" y2="69430"/>
                        <a14:foregroundMark x1="18222" y1="69430" x2="17930" y2="66580"/>
                        <a14:foregroundMark x1="34257" y1="86528" x2="34257" y2="86528"/>
                        <a14:foregroundMark x1="37464" y1="78497" x2="37464" y2="78497"/>
                        <a14:foregroundMark x1="34494" y1="44702" x2="34257" y2="44301"/>
                        <a14:foregroundMark x1="37563" y1="49900" x2="37200" y2="49286"/>
                        <a14:foregroundMark x1="41859" y1="57178" x2="41608" y2="56753"/>
                        <a14:foregroundMark x1="11370" y1="91710" x2="11370" y2="91710"/>
                        <a14:foregroundMark x1="9038" y1="92228" x2="9038" y2="92228"/>
                        <a14:foregroundMark x1="9767" y1="93782" x2="9767" y2="93782"/>
                        <a14:foregroundMark x1="10641" y1="92487" x2="10641" y2="92487"/>
                        <a14:foregroundMark x1="10641" y1="92487" x2="10641" y2="92487"/>
                        <a14:foregroundMark x1="10204" y1="93782" x2="10204" y2="93782"/>
                        <a14:foregroundMark x1="9038" y1="94560" x2="9038" y2="94560"/>
                        <a14:foregroundMark x1="11808" y1="93523" x2="11808" y2="93523"/>
                        <a14:foregroundMark x1="12536" y1="94301" x2="12536" y2="94301"/>
                        <a14:foregroundMark x1="12536" y1="94301" x2="12974" y2="92746"/>
                        <a14:foregroundMark x1="28717" y1="94560" x2="38630" y2="94819"/>
                        <a14:foregroundMark x1="38630" y1="94819" x2="30321" y2="90674"/>
                        <a14:foregroundMark x1="39650" y1="92487" x2="39650" y2="92487"/>
                        <a14:foregroundMark x1="40087" y1="92487" x2="40087" y2="93523"/>
                        <a14:foregroundMark x1="42274" y1="93782" x2="39213" y2="90674"/>
                        <a14:backgroundMark x1="9475" y1="56995" x2="23032" y2="50000"/>
                        <a14:backgroundMark x1="23032" y1="50000" x2="41399" y2="57254"/>
                        <a14:backgroundMark x1="41399" y1="57254" x2="43440" y2="96114"/>
                        <a14:backgroundMark x1="8719" y1="93523" x2="5248" y2="93264"/>
                        <a14:backgroundMark x1="12190" y1="93782" x2="8719" y2="93523"/>
                        <a14:backgroundMark x1="12638" y1="93815" x2="12190" y2="93782"/>
                        <a14:backgroundMark x1="28557" y1="95004" x2="12748" y2="93824"/>
                        <a14:backgroundMark x1="40822" y1="95918" x2="38922" y2="95776"/>
                        <a14:backgroundMark x1="43440" y1="96114" x2="42891" y2="96073"/>
                        <a14:backgroundMark x1="5248" y1="93264" x2="5248" y2="70984"/>
                        <a14:backgroundMark x1="5248" y1="70984" x2="10204" y2="55959"/>
                        <a14:backgroundMark x1="35569" y1="44819" x2="36152" y2="45337"/>
                        <a14:backgroundMark x1="34840" y1="44301" x2="36735" y2="48705"/>
                        <a14:backgroundMark x1="35423" y1="44560" x2="37464" y2="48964"/>
                        <a14:backgroundMark x1="37755" y1="49741" x2="38338" y2="51813"/>
                        <a14:backgroundMark x1="41691" y1="57513" x2="41691" y2="57513"/>
                      </a14:backgroundRemoval>
                    </a14:imgEffect>
                  </a14:imgLayer>
                </a14:imgProps>
              </a:ext>
              <a:ext uri="{28A0092B-C50C-407E-A947-70E740481C1C}">
                <a14:useLocalDpi xmlns:a14="http://schemas.microsoft.com/office/drawing/2010/main" val="0"/>
              </a:ext>
            </a:extLst>
          </a:blip>
          <a:srcRect t="42643" r="57445" b="11934"/>
          <a:stretch/>
        </p:blipFill>
        <p:spPr bwMode="auto">
          <a:xfrm>
            <a:off x="8441258" y="304483"/>
            <a:ext cx="3913302" cy="235036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299AF75F-0880-5AC9-0207-EA3F19BC77B8}"/>
              </a:ext>
            </a:extLst>
          </p:cNvPr>
          <p:cNvSpPr/>
          <p:nvPr/>
        </p:nvSpPr>
        <p:spPr>
          <a:xfrm>
            <a:off x="375919" y="1812349"/>
            <a:ext cx="4486933" cy="1144212"/>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FB2A93C-CCD9-4116-D7AD-C642E584DBC5}"/>
              </a:ext>
            </a:extLst>
          </p:cNvPr>
          <p:cNvSpPr/>
          <p:nvPr/>
        </p:nvSpPr>
        <p:spPr>
          <a:xfrm>
            <a:off x="375919" y="3168710"/>
            <a:ext cx="11236960" cy="3242250"/>
          </a:xfrm>
          <a:prstGeom prst="roundRect">
            <a:avLst>
              <a:gd name="adj" fmla="val 5073"/>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442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4DD8-5319-7A6C-850B-557991287B1B}"/>
              </a:ext>
            </a:extLst>
          </p:cNvPr>
          <p:cNvSpPr>
            <a:spLocks noGrp="1"/>
          </p:cNvSpPr>
          <p:nvPr>
            <p:ph type="title"/>
          </p:nvPr>
        </p:nvSpPr>
        <p:spPr>
          <a:xfrm>
            <a:off x="1902460" y="721360"/>
            <a:ext cx="8387080" cy="4592320"/>
          </a:xfrm>
          <a:ln w="34925">
            <a:solidFill>
              <a:srgbClr val="FFFFFF"/>
            </a:solidFill>
          </a:ln>
          <a:effectLst>
            <a:outerShdw blurRad="317500" dir="2700000" algn="ctr">
              <a:srgbClr val="000000">
                <a:alpha val="43000"/>
              </a:srgbClr>
            </a:outerShdw>
          </a:effectLst>
          <a:scene3d>
            <a:camera prst="perspectiveContrastingRightFacing"/>
            <a:lightRig rig="threePt" dir="t"/>
          </a:scene3d>
        </p:spPr>
        <p:txBody>
          <a:bodyPr/>
          <a:lstStyle/>
          <a:p>
            <a:r>
              <a:rPr lang="en-GB" dirty="0">
                <a:gradFill>
                  <a:gsLst>
                    <a:gs pos="28000">
                      <a:schemeClr val="bg1"/>
                    </a:gs>
                    <a:gs pos="96000">
                      <a:srgbClr val="FF0000"/>
                    </a:gs>
                  </a:gsLst>
                  <a:lin ang="5400000" scaled="1"/>
                </a:gradFill>
                <a:latin typeface="Algerian" panose="04020705040A02060702" pitchFamily="82" charset="0"/>
              </a:rPr>
              <a:t>Summarizing and Analysing Sales Data Using SQL</a:t>
            </a:r>
            <a:endParaRPr lang="en-IN" dirty="0">
              <a:gradFill>
                <a:gsLst>
                  <a:gs pos="28000">
                    <a:schemeClr val="bg1"/>
                  </a:gs>
                  <a:gs pos="96000">
                    <a:srgbClr val="FF0000"/>
                  </a:gs>
                </a:gsLst>
                <a:lin ang="5400000" scaled="1"/>
              </a:gradFill>
              <a:latin typeface="Algerian" panose="04020705040A02060702" pitchFamily="82" charset="0"/>
            </a:endParaRPr>
          </a:p>
        </p:txBody>
      </p:sp>
      <p:pic>
        <p:nvPicPr>
          <p:cNvPr id="9218" name="Picture 2" descr="Data Analysis, Data Analysis Services in Indore, डाटा एनालिसिस, इंदौर">
            <a:extLst>
              <a:ext uri="{FF2B5EF4-FFF2-40B4-BE49-F238E27FC236}">
                <a16:creationId xmlns:a16="http://schemas.microsoft.com/office/drawing/2014/main" id="{E30C72FC-2075-F4EF-B6A9-10AC83B82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967" y="3429000"/>
            <a:ext cx="5239247" cy="3101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64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F6D30-9702-5BEC-185D-9AF0E1145DD2}"/>
              </a:ext>
            </a:extLst>
          </p:cNvPr>
          <p:cNvSpPr>
            <a:spLocks noGrp="1"/>
          </p:cNvSpPr>
          <p:nvPr>
            <p:ph idx="1"/>
          </p:nvPr>
        </p:nvSpPr>
        <p:spPr>
          <a:xfrm>
            <a:off x="228600" y="1435100"/>
            <a:ext cx="11849100" cy="4660900"/>
          </a:xfrm>
        </p:spPr>
        <p:txBody>
          <a:bodyPr/>
          <a:lstStyle/>
          <a:p>
            <a:r>
              <a:rPr lang="en-GB" dirty="0">
                <a:solidFill>
                  <a:srgbClr val="C00000"/>
                </a:solidFill>
                <a:latin typeface="Times New Roman" panose="02020603050405020304" pitchFamily="18" charset="0"/>
                <a:cs typeface="Times New Roman" panose="02020603050405020304" pitchFamily="18" charset="0"/>
              </a:rPr>
              <a:t> </a:t>
            </a:r>
            <a:r>
              <a:rPr lang="en-GB" sz="3200" dirty="0">
                <a:solidFill>
                  <a:schemeClr val="bg1"/>
                </a:solidFill>
                <a:latin typeface="Times New Roman" panose="02020603050405020304" pitchFamily="18" charset="0"/>
                <a:cs typeface="Times New Roman" panose="02020603050405020304" pitchFamily="18" charset="0"/>
              </a:rPr>
              <a:t>Basic Queries: </a:t>
            </a:r>
            <a:r>
              <a:rPr lang="en-GB" dirty="0">
                <a:solidFill>
                  <a:srgbClr val="C00000"/>
                </a:solidFill>
                <a:latin typeface="Times New Roman" panose="02020603050405020304" pitchFamily="18" charset="0"/>
                <a:cs typeface="Times New Roman" panose="02020603050405020304" pitchFamily="18" charset="0"/>
              </a:rPr>
              <a:t>These retrieve counts, averages, and other statistics about the dataset.</a:t>
            </a:r>
          </a:p>
          <a:p>
            <a:r>
              <a:rPr lang="en-GB" dirty="0">
                <a:solidFill>
                  <a:srgbClr val="C00000"/>
                </a:solidFill>
                <a:latin typeface="Times New Roman" panose="02020603050405020304" pitchFamily="18" charset="0"/>
                <a:cs typeface="Times New Roman" panose="02020603050405020304" pitchFamily="18" charset="0"/>
              </a:rPr>
              <a:t> </a:t>
            </a:r>
            <a:r>
              <a:rPr lang="en-GB" sz="3200" dirty="0">
                <a:solidFill>
                  <a:schemeClr val="bg1"/>
                </a:solidFill>
                <a:latin typeface="Times New Roman" panose="02020603050405020304" pitchFamily="18" charset="0"/>
                <a:cs typeface="Times New Roman" panose="02020603050405020304" pitchFamily="18" charset="0"/>
              </a:rPr>
              <a:t>Subqueries: </a:t>
            </a:r>
            <a:r>
              <a:rPr lang="en-GB" dirty="0">
                <a:solidFill>
                  <a:srgbClr val="C00000"/>
                </a:solidFill>
                <a:latin typeface="Times New Roman" panose="02020603050405020304" pitchFamily="18" charset="0"/>
                <a:cs typeface="Times New Roman" panose="02020603050405020304" pitchFamily="18" charset="0"/>
              </a:rPr>
              <a:t>These demonstrate more complex queries that depend on other queries. </a:t>
            </a:r>
          </a:p>
          <a:p>
            <a:r>
              <a:rPr lang="en-GB" dirty="0">
                <a:solidFill>
                  <a:srgbClr val="C00000"/>
                </a:solidFill>
                <a:latin typeface="Times New Roman" panose="02020603050405020304" pitchFamily="18" charset="0"/>
                <a:cs typeface="Times New Roman" panose="02020603050405020304" pitchFamily="18" charset="0"/>
              </a:rPr>
              <a:t> </a:t>
            </a:r>
            <a:r>
              <a:rPr lang="en-GB" sz="3200" dirty="0">
                <a:solidFill>
                  <a:schemeClr val="bg1"/>
                </a:solidFill>
                <a:latin typeface="Times New Roman" panose="02020603050405020304" pitchFamily="18" charset="0"/>
                <a:cs typeface="Times New Roman" panose="02020603050405020304" pitchFamily="18" charset="0"/>
              </a:rPr>
              <a:t>Joins: </a:t>
            </a:r>
            <a:r>
              <a:rPr lang="en-GB" dirty="0">
                <a:solidFill>
                  <a:srgbClr val="C00000"/>
                </a:solidFill>
                <a:latin typeface="Times New Roman" panose="02020603050405020304" pitchFamily="18" charset="0"/>
                <a:cs typeface="Times New Roman" panose="02020603050405020304" pitchFamily="18" charset="0"/>
              </a:rPr>
              <a:t>These show how to combine data from the original and duplicate tables for deeper insights.</a:t>
            </a:r>
          </a:p>
          <a:p>
            <a:r>
              <a:rPr lang="en-GB" sz="3200" dirty="0">
                <a:solidFill>
                  <a:schemeClr val="bg1"/>
                </a:solidFill>
                <a:latin typeface="Times New Roman" panose="02020603050405020304" pitchFamily="18" charset="0"/>
                <a:cs typeface="Times New Roman" panose="02020603050405020304" pitchFamily="18" charset="0"/>
              </a:rPr>
              <a:t>Advanced Queries</a:t>
            </a:r>
            <a:r>
              <a:rPr lang="en-GB" dirty="0">
                <a:solidFill>
                  <a:schemeClr val="bg1"/>
                </a:solidFill>
                <a:latin typeface="Times New Roman" panose="02020603050405020304" pitchFamily="18" charset="0"/>
                <a:cs typeface="Times New Roman" panose="02020603050405020304" pitchFamily="18" charset="0"/>
              </a:rPr>
              <a:t>: </a:t>
            </a:r>
            <a:r>
              <a:rPr lang="en-GB" dirty="0">
                <a:solidFill>
                  <a:srgbClr val="C00000"/>
                </a:solidFill>
                <a:latin typeface="Times New Roman" panose="02020603050405020304" pitchFamily="18" charset="0"/>
                <a:cs typeface="Times New Roman" panose="02020603050405020304" pitchFamily="18" charset="0"/>
              </a:rPr>
              <a:t>These perform aggregate functions and more complex data manipulations</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253565"/>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718</TotalTime>
  <Words>561</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Calibri Light</vt:lpstr>
      <vt:lpstr>Times New Roman</vt:lpstr>
      <vt:lpstr>Wingdings</vt:lpstr>
      <vt:lpstr>Office Theme</vt:lpstr>
      <vt:lpstr>PowerPoint Presentation</vt:lpstr>
      <vt:lpstr>WHAT IS SQL?</vt:lpstr>
      <vt:lpstr>STEP BY STEP PRODUCER t0 EXPORTING DATA FROM EXCEL TO SQL</vt:lpstr>
      <vt:lpstr>QUERIES TO CREATE TABLE</vt:lpstr>
      <vt:lpstr>CLICK TO VIEW </vt:lpstr>
      <vt:lpstr>SHOW  TABLE  values  from database </vt:lpstr>
      <vt:lpstr>Create DUPLICATE TABLE  FROM ORIGINAL TABLE</vt:lpstr>
      <vt:lpstr>Summarizing and Analysing Sales Data Using SQL</vt:lpstr>
      <vt:lpstr>PowerPoint Presentation</vt:lpstr>
      <vt:lpstr>TOTAL NUMBER OF MANUFACTURERS</vt:lpstr>
      <vt:lpstr>Average Vehicle Sales by Manufacturer</vt:lpstr>
      <vt:lpstr>Vehicles with the Highest Price</vt:lpstr>
      <vt:lpstr>Vehicles with Prices Greater than the Average Price</vt:lpstr>
      <vt:lpstr>Manufacturers with Vehicles Below Average Price</vt:lpstr>
      <vt:lpstr>Join between “sales” and “sales_copy” </vt:lpstr>
      <vt:lpst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Nachimuthu Chinnadurai</dc:creator>
  <cp:lastModifiedBy>Nachimuthu Chinnadurai</cp:lastModifiedBy>
  <cp:revision>17</cp:revision>
  <dcterms:created xsi:type="dcterms:W3CDTF">2024-09-21T04:20:24Z</dcterms:created>
  <dcterms:modified xsi:type="dcterms:W3CDTF">2024-09-25T13:03:31Z</dcterms:modified>
</cp:coreProperties>
</file>