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6" r:id="rId3"/>
    <p:sldId id="258" r:id="rId4"/>
    <p:sldId id="259" r:id="rId5"/>
    <p:sldId id="260" r:id="rId6"/>
    <p:sldId id="282" r:id="rId7"/>
    <p:sldId id="268" r:id="rId8"/>
    <p:sldId id="297" r:id="rId9"/>
    <p:sldId id="261" r:id="rId10"/>
    <p:sldId id="299" r:id="rId11"/>
    <p:sldId id="300" r:id="rId12"/>
    <p:sldId id="273" r:id="rId13"/>
    <p:sldId id="283" r:id="rId14"/>
    <p:sldId id="298" r:id="rId15"/>
    <p:sldId id="284" r:id="rId16"/>
    <p:sldId id="285" r:id="rId17"/>
    <p:sldId id="277" r:id="rId18"/>
    <p:sldId id="286" r:id="rId19"/>
    <p:sldId id="290" r:id="rId20"/>
    <p:sldId id="287" r:id="rId21"/>
    <p:sldId id="292" r:id="rId22"/>
    <p:sldId id="288" r:id="rId23"/>
    <p:sldId id="289" r:id="rId24"/>
    <p:sldId id="293" r:id="rId25"/>
    <p:sldId id="291" r:id="rId26"/>
    <p:sldId id="294" r:id="rId27"/>
    <p:sldId id="296" r:id="rId28"/>
    <p:sldId id="295" r:id="rId29"/>
    <p:sldId id="263" r:id="rId30"/>
    <p:sldId id="264" r:id="rId31"/>
    <p:sldId id="265" r:id="rId32"/>
    <p:sldId id="27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CB2A7F-BB51-438F-9D52-771D19299AE1}">
          <p14:sldIdLst>
            <p14:sldId id="256"/>
            <p14:sldId id="266"/>
            <p14:sldId id="258"/>
            <p14:sldId id="259"/>
            <p14:sldId id="260"/>
            <p14:sldId id="282"/>
            <p14:sldId id="268"/>
            <p14:sldId id="297"/>
            <p14:sldId id="261"/>
            <p14:sldId id="299"/>
            <p14:sldId id="300"/>
            <p14:sldId id="273"/>
            <p14:sldId id="283"/>
            <p14:sldId id="298"/>
            <p14:sldId id="284"/>
            <p14:sldId id="285"/>
            <p14:sldId id="277"/>
            <p14:sldId id="286"/>
            <p14:sldId id="290"/>
            <p14:sldId id="287"/>
            <p14:sldId id="292"/>
            <p14:sldId id="288"/>
            <p14:sldId id="289"/>
            <p14:sldId id="293"/>
            <p14:sldId id="291"/>
            <p14:sldId id="294"/>
            <p14:sldId id="296"/>
            <p14:sldId id="295"/>
            <p14:sldId id="263"/>
            <p14:sldId id="264"/>
            <p14:sldId id="265"/>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p:cViewPr varScale="1">
        <p:scale>
          <a:sx n="87" d="100"/>
          <a:sy n="87" d="100"/>
        </p:scale>
        <p:origin x="1301"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02E077-AFCF-41DC-A447-2F8323258486}" type="datetimeFigureOut">
              <a:rPr lang="en-IN" smtClean="0"/>
              <a:t>23-11-2019</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AC812519-CB59-4D23-BBCD-AC53B47F6B15}"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709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2E077-AFCF-41DC-A447-2F8323258486}" type="datetimeFigureOut">
              <a:rPr lang="en-IN" smtClean="0"/>
              <a:t>23-11-2019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12519-CB59-4D23-BBCD-AC53B47F6B15}" type="slidenum">
              <a:rPr lang="en-IN" smtClean="0"/>
              <a:t>‹#›</a:t>
            </a:fld>
            <a:endParaRPr lang="en-IN"/>
          </a:p>
        </p:txBody>
      </p:sp>
    </p:spTree>
    <p:extLst>
      <p:ext uri="{BB962C8B-B14F-4D97-AF65-F5344CB8AC3E}">
        <p14:creationId xmlns:p14="http://schemas.microsoft.com/office/powerpoint/2010/main" val="4038300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2E077-AFCF-41DC-A447-2F8323258486}" type="datetimeFigureOut">
              <a:rPr lang="en-IN" smtClean="0"/>
              <a:t>23-11-2019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12519-CB59-4D23-BBCD-AC53B47F6B15}"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89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2E077-AFCF-41DC-A447-2F8323258486}" type="datetimeFigureOut">
              <a:rPr lang="en-IN" smtClean="0"/>
              <a:t>23-11-2019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12519-CB59-4D23-BBCD-AC53B47F6B15}"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13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2E077-AFCF-41DC-A447-2F8323258486}" type="datetimeFigureOut">
              <a:rPr lang="en-IN" smtClean="0"/>
              <a:t>23-11-2019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12519-CB59-4D23-BBCD-AC53B47F6B15}"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542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02E077-AFCF-41DC-A447-2F8323258486}" type="datetimeFigureOut">
              <a:rPr lang="en-IN" smtClean="0"/>
              <a:t>23-11-2019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12519-CB59-4D23-BBCD-AC53B47F6B15}"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25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02E077-AFCF-41DC-A447-2F8323258486}" type="datetimeFigureOut">
              <a:rPr lang="en-IN" smtClean="0"/>
              <a:t>23-11-2019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812519-CB59-4D23-BBCD-AC53B47F6B15}" type="slidenum">
              <a:rPr lang="en-IN" smtClean="0"/>
              <a:t>‹#›</a:t>
            </a:fld>
            <a:endParaRPr lang="en-IN"/>
          </a:p>
        </p:txBody>
      </p:sp>
    </p:spTree>
    <p:extLst>
      <p:ext uri="{BB962C8B-B14F-4D97-AF65-F5344CB8AC3E}">
        <p14:creationId xmlns:p14="http://schemas.microsoft.com/office/powerpoint/2010/main" val="401795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02E077-AFCF-41DC-A447-2F8323258486}" type="datetimeFigureOut">
              <a:rPr lang="en-IN" smtClean="0"/>
              <a:t>23-11-2019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812519-CB59-4D23-BBCD-AC53B47F6B15}" type="slidenum">
              <a:rPr lang="en-IN" smtClean="0"/>
              <a:t>‹#›</a:t>
            </a:fld>
            <a:endParaRPr lang="en-IN"/>
          </a:p>
        </p:txBody>
      </p:sp>
    </p:spTree>
    <p:extLst>
      <p:ext uri="{BB962C8B-B14F-4D97-AF65-F5344CB8AC3E}">
        <p14:creationId xmlns:p14="http://schemas.microsoft.com/office/powerpoint/2010/main" val="158189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2E077-AFCF-41DC-A447-2F8323258486}" type="datetimeFigureOut">
              <a:rPr lang="en-IN" smtClean="0"/>
              <a:t>23-11-2019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812519-CB59-4D23-BBCD-AC53B47F6B15}" type="slidenum">
              <a:rPr lang="en-IN" smtClean="0"/>
              <a:t>‹#›</a:t>
            </a:fld>
            <a:endParaRPr lang="en-IN"/>
          </a:p>
        </p:txBody>
      </p:sp>
    </p:spTree>
    <p:extLst>
      <p:ext uri="{BB962C8B-B14F-4D97-AF65-F5344CB8AC3E}">
        <p14:creationId xmlns:p14="http://schemas.microsoft.com/office/powerpoint/2010/main" val="85225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302E077-AFCF-41DC-A447-2F8323258486}" type="datetimeFigureOut">
              <a:rPr lang="en-IN" smtClean="0"/>
              <a:t>23-11-2019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12519-CB59-4D23-BBCD-AC53B47F6B15}"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8512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C302E077-AFCF-41DC-A447-2F8323258486}" type="datetimeFigureOut">
              <a:rPr lang="en-IN" smtClean="0"/>
              <a:t>23-11-2019</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AC812519-CB59-4D23-BBCD-AC53B47F6B15}"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923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302E077-AFCF-41DC-A447-2F8323258486}" type="datetimeFigureOut">
              <a:rPr lang="en-IN" smtClean="0"/>
              <a:t>23-11-2019</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AC812519-CB59-4D23-BBCD-AC53B47F6B15}" type="slidenum">
              <a:rPr lang="en-IN" smtClean="0"/>
              <a:t>‹#›</a:t>
            </a:fld>
            <a:endParaRPr lang="en-IN"/>
          </a:p>
        </p:txBody>
      </p:sp>
    </p:spTree>
    <p:extLst>
      <p:ext uri="{BB962C8B-B14F-4D97-AF65-F5344CB8AC3E}">
        <p14:creationId xmlns:p14="http://schemas.microsoft.com/office/powerpoint/2010/main" val="12335283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firebase.google.com/" TargetMode="External"/><Relationship Id="rId2" Type="http://schemas.openxmlformats.org/officeDocument/2006/relationships/hyperlink" Target="https://www.kaggle.com/c/new-york-city-taxi-fare-prediction/data" TargetMode="External"/><Relationship Id="rId1" Type="http://schemas.openxmlformats.org/officeDocument/2006/relationships/slideLayout" Target="../slideLayouts/slideLayout2.xml"/><Relationship Id="rId5" Type="http://schemas.openxmlformats.org/officeDocument/2006/relationships/hyperlink" Target="https://towardsdatascience.com/understanding-k-means-clustering-in-machine-learning-6a6e67336aa1" TargetMode="External"/><Relationship Id="rId4" Type="http://schemas.openxmlformats.org/officeDocument/2006/relationships/hyperlink" Target="https://towardsdatascience.com/random-forest-and-its-implementation-71824ced454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3508" y="1286"/>
            <a:ext cx="8856984" cy="1602904"/>
          </a:xfrm>
        </p:spPr>
        <p:txBody>
          <a:bodyPr/>
          <a:lstStyle/>
          <a:p>
            <a:r>
              <a:rPr lang="en-IN" sz="6600" dirty="0"/>
              <a:t>Fare Optimizer</a:t>
            </a:r>
            <a:endParaRPr lang="en-IN" dirty="0"/>
          </a:p>
        </p:txBody>
      </p:sp>
      <p:sp>
        <p:nvSpPr>
          <p:cNvPr id="5" name="Subtitle 4"/>
          <p:cNvSpPr>
            <a:spLocks noGrp="1"/>
          </p:cNvSpPr>
          <p:nvPr>
            <p:ph type="subTitle" idx="1"/>
          </p:nvPr>
        </p:nvSpPr>
        <p:spPr>
          <a:xfrm>
            <a:off x="1367644" y="4005064"/>
            <a:ext cx="6408712" cy="2232248"/>
          </a:xfrm>
          <a:noFill/>
        </p:spPr>
        <p:txBody>
          <a:bodyPr>
            <a:normAutofit fontScale="25000" lnSpcReduction="20000"/>
          </a:bodyPr>
          <a:lstStyle/>
          <a:p>
            <a:r>
              <a:rPr lang="en-IN" sz="7200" dirty="0" err="1">
                <a:solidFill>
                  <a:schemeClr val="tx1"/>
                </a:solidFill>
                <a:latin typeface="Times New Roman" panose="02020603050405020304" pitchFamily="18" charset="0"/>
                <a:cs typeface="Times New Roman" panose="02020603050405020304" pitchFamily="18" charset="0"/>
              </a:rPr>
              <a:t>Nachiket</a:t>
            </a:r>
            <a:r>
              <a:rPr lang="en-IN" sz="7200" dirty="0">
                <a:solidFill>
                  <a:schemeClr val="tx1"/>
                </a:solidFill>
                <a:latin typeface="Times New Roman" panose="02020603050405020304" pitchFamily="18" charset="0"/>
                <a:cs typeface="Times New Roman" panose="02020603050405020304" pitchFamily="18" charset="0"/>
              </a:rPr>
              <a:t> </a:t>
            </a:r>
            <a:r>
              <a:rPr lang="en-IN" sz="7200" dirty="0" err="1">
                <a:solidFill>
                  <a:schemeClr val="tx1"/>
                </a:solidFill>
                <a:latin typeface="Times New Roman" panose="02020603050405020304" pitchFamily="18" charset="0"/>
                <a:cs typeface="Times New Roman" panose="02020603050405020304" pitchFamily="18" charset="0"/>
              </a:rPr>
              <a:t>Satpute</a:t>
            </a:r>
            <a:r>
              <a:rPr lang="en-IN" sz="7200" dirty="0">
                <a:solidFill>
                  <a:schemeClr val="tx1"/>
                </a:solidFill>
                <a:latin typeface="Times New Roman" panose="02020603050405020304" pitchFamily="18" charset="0"/>
                <a:cs typeface="Times New Roman" panose="02020603050405020304" pitchFamily="18" charset="0"/>
              </a:rPr>
              <a:t>(46)</a:t>
            </a:r>
          </a:p>
          <a:p>
            <a:r>
              <a:rPr lang="en-IN" sz="7200" dirty="0">
                <a:solidFill>
                  <a:schemeClr val="tx1"/>
                </a:solidFill>
                <a:latin typeface="Times New Roman" panose="02020603050405020304" pitchFamily="18" charset="0"/>
                <a:cs typeface="Times New Roman" panose="02020603050405020304" pitchFamily="18" charset="0"/>
              </a:rPr>
              <a:t>Kunal </a:t>
            </a:r>
            <a:r>
              <a:rPr lang="en-IN" sz="7200" dirty="0" err="1">
                <a:solidFill>
                  <a:schemeClr val="tx1"/>
                </a:solidFill>
                <a:latin typeface="Times New Roman" panose="02020603050405020304" pitchFamily="18" charset="0"/>
                <a:cs typeface="Times New Roman" panose="02020603050405020304" pitchFamily="18" charset="0"/>
              </a:rPr>
              <a:t>Khadkeshwar</a:t>
            </a:r>
            <a:r>
              <a:rPr lang="en-IN" sz="7200" dirty="0">
                <a:solidFill>
                  <a:schemeClr val="tx1"/>
                </a:solidFill>
                <a:latin typeface="Times New Roman" panose="02020603050405020304" pitchFamily="18" charset="0"/>
                <a:cs typeface="Times New Roman" panose="02020603050405020304" pitchFamily="18" charset="0"/>
              </a:rPr>
              <a:t>(43)</a:t>
            </a:r>
          </a:p>
          <a:p>
            <a:r>
              <a:rPr lang="en-IN" sz="7200" dirty="0">
                <a:solidFill>
                  <a:schemeClr val="tx1"/>
                </a:solidFill>
                <a:latin typeface="Times New Roman" panose="02020603050405020304" pitchFamily="18" charset="0"/>
                <a:cs typeface="Times New Roman" panose="02020603050405020304" pitchFamily="18" charset="0"/>
              </a:rPr>
              <a:t>Krunal Pande(42)</a:t>
            </a:r>
          </a:p>
          <a:p>
            <a:r>
              <a:rPr lang="en-IN" sz="7200" dirty="0" err="1">
                <a:solidFill>
                  <a:schemeClr val="tx1"/>
                </a:solidFill>
                <a:latin typeface="Times New Roman" panose="02020603050405020304" pitchFamily="18" charset="0"/>
                <a:cs typeface="Times New Roman" panose="02020603050405020304" pitchFamily="18" charset="0"/>
              </a:rPr>
              <a:t>Navin</a:t>
            </a:r>
            <a:r>
              <a:rPr lang="en-IN" sz="7200" dirty="0">
                <a:solidFill>
                  <a:schemeClr val="tx1"/>
                </a:solidFill>
                <a:latin typeface="Times New Roman" panose="02020603050405020304" pitchFamily="18" charset="0"/>
                <a:cs typeface="Times New Roman" panose="02020603050405020304" pitchFamily="18" charset="0"/>
              </a:rPr>
              <a:t> </a:t>
            </a:r>
            <a:r>
              <a:rPr lang="en-IN" sz="7200" dirty="0" err="1">
                <a:solidFill>
                  <a:schemeClr val="tx1"/>
                </a:solidFill>
                <a:latin typeface="Times New Roman" panose="02020603050405020304" pitchFamily="18" charset="0"/>
                <a:cs typeface="Times New Roman" panose="02020603050405020304" pitchFamily="18" charset="0"/>
              </a:rPr>
              <a:t>Rathi</a:t>
            </a:r>
            <a:r>
              <a:rPr lang="en-IN" sz="7200" dirty="0">
                <a:solidFill>
                  <a:schemeClr val="tx1"/>
                </a:solidFill>
                <a:latin typeface="Times New Roman" panose="02020603050405020304" pitchFamily="18" charset="0"/>
                <a:cs typeface="Times New Roman" panose="02020603050405020304" pitchFamily="18" charset="0"/>
              </a:rPr>
              <a:t>(47)</a:t>
            </a:r>
          </a:p>
          <a:p>
            <a:r>
              <a:rPr lang="en-IN" sz="7200" dirty="0" err="1">
                <a:latin typeface="Times New Roman" panose="02020603050405020304" pitchFamily="18" charset="0"/>
                <a:cs typeface="Times New Roman" panose="02020603050405020304" pitchFamily="18" charset="0"/>
              </a:rPr>
              <a:t>Pranshu</a:t>
            </a:r>
            <a:r>
              <a:rPr lang="en-IN" sz="7200" dirty="0">
                <a:latin typeface="Times New Roman" panose="02020603050405020304" pitchFamily="18" charset="0"/>
                <a:cs typeface="Times New Roman" panose="02020603050405020304" pitchFamily="18" charset="0"/>
              </a:rPr>
              <a:t> Singh(51)</a:t>
            </a:r>
          </a:p>
          <a:p>
            <a:endParaRPr lang="en-IN" sz="7200" dirty="0">
              <a:solidFill>
                <a:schemeClr val="tx1"/>
              </a:solidFill>
              <a:latin typeface="Times New Roman" panose="02020603050405020304" pitchFamily="18" charset="0"/>
              <a:cs typeface="Times New Roman" panose="02020603050405020304" pitchFamily="18" charset="0"/>
            </a:endParaRPr>
          </a:p>
          <a:p>
            <a:endParaRPr lang="en-IN" sz="7200" dirty="0">
              <a:solidFill>
                <a:schemeClr val="tx1"/>
              </a:solidFill>
              <a:latin typeface="Times New Roman" panose="02020603050405020304" pitchFamily="18" charset="0"/>
              <a:cs typeface="Times New Roman" panose="02020603050405020304" pitchFamily="18" charset="0"/>
            </a:endParaRPr>
          </a:p>
          <a:p>
            <a:r>
              <a:rPr lang="en-IN" sz="7200"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E5BCFD3D-4F29-4B20-BCD9-243B05CA7E56}"/>
              </a:ext>
            </a:extLst>
          </p:cNvPr>
          <p:cNvSpPr txBox="1"/>
          <p:nvPr/>
        </p:nvSpPr>
        <p:spPr>
          <a:xfrm>
            <a:off x="5364088" y="2348880"/>
            <a:ext cx="2808312"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Project Guide:</a:t>
            </a:r>
          </a:p>
          <a:p>
            <a:r>
              <a:rPr lang="en-IN" dirty="0">
                <a:latin typeface="Times New Roman" panose="02020603050405020304" pitchFamily="18" charset="0"/>
                <a:cs typeface="Times New Roman" panose="02020603050405020304" pitchFamily="18" charset="0"/>
              </a:rPr>
              <a:t>Prof  </a:t>
            </a:r>
            <a:r>
              <a:rPr lang="en-IN" dirty="0" err="1">
                <a:latin typeface="Times New Roman" panose="02020603050405020304" pitchFamily="18" charset="0"/>
                <a:cs typeface="Times New Roman" panose="02020603050405020304" pitchFamily="18" charset="0"/>
              </a:rPr>
              <a:t>Vrushali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Bongirwar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73487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6D15-C37C-4E5B-B784-F8F683A1644F}"/>
              </a:ext>
            </a:extLst>
          </p:cNvPr>
          <p:cNvSpPr>
            <a:spLocks noGrp="1"/>
          </p:cNvSpPr>
          <p:nvPr>
            <p:ph type="title"/>
          </p:nvPr>
        </p:nvSpPr>
        <p:spPr/>
        <p:txBody>
          <a:bodyPr/>
          <a:lstStyle/>
          <a:p>
            <a:r>
              <a:rPr lang="en-IN" dirty="0"/>
              <a:t>ML Models Used in the application</a:t>
            </a:r>
          </a:p>
        </p:txBody>
      </p:sp>
      <p:sp>
        <p:nvSpPr>
          <p:cNvPr id="3" name="Content Placeholder 2">
            <a:extLst>
              <a:ext uri="{FF2B5EF4-FFF2-40B4-BE49-F238E27FC236}">
                <a16:creationId xmlns:a16="http://schemas.microsoft.com/office/drawing/2014/main" id="{A9DA5D2F-2258-4E6D-BF1E-29F55F0847E7}"/>
              </a:ext>
            </a:extLst>
          </p:cNvPr>
          <p:cNvSpPr>
            <a:spLocks noGrp="1"/>
          </p:cNvSpPr>
          <p:nvPr>
            <p:ph idx="1"/>
          </p:nvPr>
        </p:nvSpPr>
        <p:spPr/>
        <p:txBody>
          <a:bodyPr/>
          <a:lstStyle/>
          <a:p>
            <a:r>
              <a:rPr lang="en-IN" dirty="0"/>
              <a:t>Random Forest Regressor</a:t>
            </a:r>
          </a:p>
          <a:p>
            <a:r>
              <a:rPr lang="en-IN" dirty="0"/>
              <a:t>K-Means Clustering</a:t>
            </a:r>
          </a:p>
          <a:p>
            <a:endParaRPr lang="en-IN" dirty="0"/>
          </a:p>
        </p:txBody>
      </p:sp>
    </p:spTree>
    <p:extLst>
      <p:ext uri="{BB962C8B-B14F-4D97-AF65-F5344CB8AC3E}">
        <p14:creationId xmlns:p14="http://schemas.microsoft.com/office/powerpoint/2010/main" val="43709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9689-3E9A-431E-83D4-5703FCC9C7EA}"/>
              </a:ext>
            </a:extLst>
          </p:cNvPr>
          <p:cNvSpPr>
            <a:spLocks noGrp="1"/>
          </p:cNvSpPr>
          <p:nvPr>
            <p:ph type="title"/>
          </p:nvPr>
        </p:nvSpPr>
        <p:spPr/>
        <p:txBody>
          <a:bodyPr/>
          <a:lstStyle/>
          <a:p>
            <a:r>
              <a:rPr lang="en-IN" dirty="0"/>
              <a:t>1.Regression</a:t>
            </a:r>
          </a:p>
        </p:txBody>
      </p:sp>
      <p:sp>
        <p:nvSpPr>
          <p:cNvPr id="3" name="Content Placeholder 2">
            <a:extLst>
              <a:ext uri="{FF2B5EF4-FFF2-40B4-BE49-F238E27FC236}">
                <a16:creationId xmlns:a16="http://schemas.microsoft.com/office/drawing/2014/main" id="{27AFF374-6BD8-4710-A666-54EA5D1FDD92}"/>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 is a machine learning algorithm based on </a:t>
            </a:r>
            <a:r>
              <a:rPr lang="en-US" b="1" dirty="0">
                <a:latin typeface="Times New Roman" panose="02020603050405020304" pitchFamily="18" charset="0"/>
                <a:cs typeface="Times New Roman" panose="02020603050405020304" pitchFamily="18" charset="0"/>
              </a:rPr>
              <a:t>supervised learning</a:t>
            </a:r>
            <a:r>
              <a:rPr lang="en-US" dirty="0">
                <a:latin typeface="Times New Roman" panose="02020603050405020304" pitchFamily="18" charset="0"/>
                <a:cs typeface="Times New Roman" panose="02020603050405020304" pitchFamily="18" charset="0"/>
              </a:rPr>
              <a:t>. It performs a </a:t>
            </a:r>
            <a:r>
              <a:rPr lang="en-US" b="1" dirty="0">
                <a:latin typeface="Times New Roman" panose="02020603050405020304" pitchFamily="18" charset="0"/>
                <a:cs typeface="Times New Roman" panose="02020603050405020304" pitchFamily="18" charset="0"/>
              </a:rPr>
              <a:t>regression task</a:t>
            </a:r>
            <a:r>
              <a:rPr lang="en-US" dirty="0">
                <a:latin typeface="Times New Roman" panose="02020603050405020304" pitchFamily="18" charset="0"/>
                <a:cs typeface="Times New Roman" panose="02020603050405020304" pitchFamily="18" charset="0"/>
              </a:rPr>
              <a:t>. Regression models a target prediction value based on independent variables. It is mostly used for finding out the relationship between variables and forecasting. We’ve used Random Forest regression model in the application.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674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323" y="332656"/>
            <a:ext cx="6571343" cy="1049235"/>
          </a:xfrm>
        </p:spPr>
        <p:txBody>
          <a:bodyPr/>
          <a:lstStyle/>
          <a:p>
            <a:r>
              <a:rPr lang="en-US" dirty="0"/>
              <a:t>Random Forest Regression</a:t>
            </a:r>
            <a:endParaRPr lang="en-IN" dirty="0"/>
          </a:p>
        </p:txBody>
      </p:sp>
      <p:sp>
        <p:nvSpPr>
          <p:cNvPr id="3" name="Content Placeholder 2"/>
          <p:cNvSpPr>
            <a:spLocks noGrp="1"/>
          </p:cNvSpPr>
          <p:nvPr>
            <p:ph idx="1"/>
          </p:nvPr>
        </p:nvSpPr>
        <p:spPr>
          <a:xfrm>
            <a:off x="431540" y="1916832"/>
            <a:ext cx="8280919" cy="3933547"/>
          </a:xfrm>
        </p:spPr>
        <p:txBody>
          <a:bodyPr>
            <a:normAutofit/>
          </a:bodyPr>
          <a:lstStyle/>
          <a:p>
            <a:pPr algn="just"/>
            <a:r>
              <a:rPr lang="en-US" sz="1800" dirty="0">
                <a:latin typeface="Times New Roman" panose="02020603050405020304" pitchFamily="18" charset="0"/>
                <a:cs typeface="Times New Roman" panose="02020603050405020304" pitchFamily="18" charset="0"/>
              </a:rPr>
              <a:t>Random forest is a </a:t>
            </a:r>
            <a:r>
              <a:rPr lang="en-US" sz="1800" b="1" dirty="0">
                <a:latin typeface="Times New Roman" panose="02020603050405020304" pitchFamily="18" charset="0"/>
                <a:cs typeface="Times New Roman" panose="02020603050405020304" pitchFamily="18" charset="0"/>
              </a:rPr>
              <a:t>Supervised Learning algorithm</a:t>
            </a:r>
            <a:r>
              <a:rPr lang="en-US" sz="1800" dirty="0">
                <a:latin typeface="Times New Roman" panose="02020603050405020304" pitchFamily="18" charset="0"/>
                <a:cs typeface="Times New Roman" panose="02020603050405020304" pitchFamily="18" charset="0"/>
              </a:rPr>
              <a:t> which uses ensemble learning method for </a:t>
            </a:r>
            <a:r>
              <a:rPr lang="en-US" sz="1800" b="1" dirty="0">
                <a:latin typeface="Times New Roman" panose="02020603050405020304" pitchFamily="18" charset="0"/>
                <a:cs typeface="Times New Roman" panose="02020603050405020304" pitchFamily="18" charset="0"/>
              </a:rPr>
              <a:t>classification and regression</a:t>
            </a:r>
            <a:r>
              <a:rPr lang="en-US" sz="1800" dirty="0">
                <a:latin typeface="Times New Roman" panose="02020603050405020304" pitchFamily="18" charset="0"/>
                <a:cs typeface="Times New Roman" panose="02020603050405020304" pitchFamily="18" charset="0"/>
              </a:rPr>
              <a:t>.</a:t>
            </a:r>
          </a:p>
          <a:p>
            <a:pPr algn="just"/>
            <a:r>
              <a:rPr lang="en-US" sz="1800" b="1" dirty="0">
                <a:latin typeface="Times New Roman" panose="02020603050405020304" pitchFamily="18" charset="0"/>
                <a:cs typeface="Times New Roman" panose="02020603050405020304" pitchFamily="18" charset="0"/>
              </a:rPr>
              <a:t>Random forest</a:t>
            </a:r>
            <a:r>
              <a:rPr lang="en-US" sz="1800" dirty="0">
                <a:latin typeface="Times New Roman" panose="02020603050405020304" pitchFamily="18" charset="0"/>
                <a:cs typeface="Times New Roman" panose="02020603050405020304" pitchFamily="18" charset="0"/>
              </a:rPr>
              <a:t> is a </a:t>
            </a:r>
            <a:r>
              <a:rPr lang="en-US" sz="1800" b="1" dirty="0">
                <a:latin typeface="Times New Roman" panose="02020603050405020304" pitchFamily="18" charset="0"/>
                <a:cs typeface="Times New Roman" panose="02020603050405020304" pitchFamily="18" charset="0"/>
              </a:rPr>
              <a:t>bagging</a:t>
            </a:r>
            <a:r>
              <a:rPr lang="en-US" sz="1800" dirty="0">
                <a:latin typeface="Times New Roman" panose="02020603050405020304" pitchFamily="18" charset="0"/>
                <a:cs typeface="Times New Roman" panose="02020603050405020304" pitchFamily="18" charset="0"/>
              </a:rPr>
              <a:t> technique. The trees in </a:t>
            </a:r>
            <a:r>
              <a:rPr lang="en-US" sz="1800" b="1" dirty="0">
                <a:latin typeface="Times New Roman" panose="02020603050405020304" pitchFamily="18" charset="0"/>
                <a:cs typeface="Times New Roman" panose="02020603050405020304" pitchFamily="18" charset="0"/>
              </a:rPr>
              <a:t>random forests</a:t>
            </a:r>
            <a:r>
              <a:rPr lang="en-US" sz="1800" dirty="0">
                <a:latin typeface="Times New Roman" panose="02020603050405020304" pitchFamily="18" charset="0"/>
                <a:cs typeface="Times New Roman" panose="02020603050405020304" pitchFamily="18" charset="0"/>
              </a:rPr>
              <a:t> are run in parallel. There is no interaction between these trees while building the trees.</a:t>
            </a:r>
          </a:p>
          <a:p>
            <a:pPr algn="just"/>
            <a:r>
              <a:rPr lang="en-US" sz="1800" dirty="0">
                <a:latin typeface="Times New Roman" panose="02020603050405020304" pitchFamily="18" charset="0"/>
                <a:cs typeface="Times New Roman" panose="02020603050405020304" pitchFamily="18" charset="0"/>
              </a:rPr>
              <a:t>It operates by constructing a multitude of decision trees at training time and outputting the class that is  </a:t>
            </a:r>
            <a:r>
              <a:rPr lang="en-US" sz="1800" b="1" dirty="0">
                <a:latin typeface="Times New Roman" panose="02020603050405020304" pitchFamily="18" charset="0"/>
                <a:cs typeface="Times New Roman" panose="02020603050405020304" pitchFamily="18" charset="0"/>
              </a:rPr>
              <a:t>mean prediction (regression)</a:t>
            </a:r>
            <a:r>
              <a:rPr lang="en-US" sz="1800" dirty="0">
                <a:latin typeface="Times New Roman" panose="02020603050405020304" pitchFamily="18" charset="0"/>
                <a:cs typeface="Times New Roman" panose="02020603050405020304" pitchFamily="18" charset="0"/>
              </a:rPr>
              <a:t> of the individual trees.</a:t>
            </a:r>
            <a:endParaRPr lang="en-IN" sz="1800" b="1" dirty="0">
              <a:latin typeface="Times New Roman" panose="02020603050405020304" pitchFamily="18" charset="0"/>
              <a:cs typeface="Times New Roman" panose="02020603050405020304" pitchFamily="18" charset="0"/>
            </a:endParaRPr>
          </a:p>
          <a:p>
            <a:pPr algn="just"/>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is an advanced gradient boosting tree library. It is integrated DSS visual machine learning, meaning that you can train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models without writing any code.</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01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193783-B59A-4F8E-933A-BF678C731711}"/>
              </a:ext>
            </a:extLst>
          </p:cNvPr>
          <p:cNvSpPr>
            <a:spLocks noGrp="1"/>
          </p:cNvSpPr>
          <p:nvPr>
            <p:ph idx="1"/>
          </p:nvPr>
        </p:nvSpPr>
        <p:spPr>
          <a:xfrm>
            <a:off x="47134" y="188640"/>
            <a:ext cx="8989362" cy="3671312"/>
          </a:xfrm>
        </p:spPr>
        <p:txBody>
          <a:bodyPr>
            <a:normAutofit/>
          </a:bodyPr>
          <a:lstStyle/>
          <a:p>
            <a:pPr algn="just"/>
            <a:r>
              <a:rPr lang="en-US" dirty="0">
                <a:latin typeface="Times New Roman" panose="02020603050405020304" pitchFamily="18" charset="0"/>
                <a:cs typeface="Times New Roman" panose="02020603050405020304" pitchFamily="18" charset="0"/>
              </a:rPr>
              <a:t>A random forest is a meta-estimator (i.e. it combines the result of multiple predictions).</a:t>
            </a:r>
          </a:p>
          <a:p>
            <a:pPr algn="just"/>
            <a:r>
              <a:rPr lang="en-US" dirty="0">
                <a:latin typeface="Times New Roman" panose="02020603050405020304" pitchFamily="18" charset="0"/>
                <a:cs typeface="Times New Roman" panose="02020603050405020304" pitchFamily="18" charset="0"/>
              </a:rPr>
              <a:t>The number of features that can be split on at each node is limited to some percentage of the total</a:t>
            </a:r>
          </a:p>
          <a:p>
            <a:pPr algn="just"/>
            <a:r>
              <a:rPr lang="en-US" dirty="0">
                <a:latin typeface="Times New Roman" panose="02020603050405020304" pitchFamily="18" charset="0"/>
                <a:cs typeface="Times New Roman" panose="02020603050405020304" pitchFamily="18" charset="0"/>
              </a:rPr>
              <a:t>Each tree draws a random sample from the original data set when generating its splits, adding a further element of randomness that prevents </a:t>
            </a:r>
            <a:r>
              <a:rPr lang="en-US" b="1" dirty="0">
                <a:latin typeface="Times New Roman" panose="02020603050405020304" pitchFamily="18" charset="0"/>
                <a:cs typeface="Times New Roman" panose="02020603050405020304" pitchFamily="18" charset="0"/>
              </a:rPr>
              <a:t>overfitting</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D37652B-5326-4248-A5CC-9DC33BE330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708920"/>
            <a:ext cx="5184576" cy="3290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57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099A-1844-476D-9AD0-8C5EAC05FBCC}"/>
              </a:ext>
            </a:extLst>
          </p:cNvPr>
          <p:cNvSpPr>
            <a:spLocks noGrp="1"/>
          </p:cNvSpPr>
          <p:nvPr>
            <p:ph type="title"/>
          </p:nvPr>
        </p:nvSpPr>
        <p:spPr/>
        <p:txBody>
          <a:bodyPr/>
          <a:lstStyle/>
          <a:p>
            <a:r>
              <a:rPr lang="en-IN" sz="2800" dirty="0"/>
              <a:t>Code used in the Application</a:t>
            </a:r>
            <a:endParaRPr lang="en-IN" dirty="0"/>
          </a:p>
        </p:txBody>
      </p:sp>
      <p:pic>
        <p:nvPicPr>
          <p:cNvPr id="4" name="Content Placeholder 3" descr="C:\Users\HP\Desktop\singleton.PNG">
            <a:extLst>
              <a:ext uri="{FF2B5EF4-FFF2-40B4-BE49-F238E27FC236}">
                <a16:creationId xmlns:a16="http://schemas.microsoft.com/office/drawing/2014/main" id="{77A6F9D0-251D-41E0-ACC8-5D0F9D00AAD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8527" y="2492896"/>
            <a:ext cx="6729362" cy="1584175"/>
          </a:xfrm>
          <a:prstGeom prst="rect">
            <a:avLst/>
          </a:prstGeom>
          <a:noFill/>
          <a:ln>
            <a:noFill/>
          </a:ln>
        </p:spPr>
      </p:pic>
    </p:spTree>
    <p:extLst>
      <p:ext uri="{BB962C8B-B14F-4D97-AF65-F5344CB8AC3E}">
        <p14:creationId xmlns:p14="http://schemas.microsoft.com/office/powerpoint/2010/main" val="3880856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D5794-F563-4CA1-B0EF-5E8E723D0352}"/>
              </a:ext>
            </a:extLst>
          </p:cNvPr>
          <p:cNvSpPr>
            <a:spLocks noGrp="1"/>
          </p:cNvSpPr>
          <p:nvPr>
            <p:ph idx="1"/>
          </p:nvPr>
        </p:nvSpPr>
        <p:spPr>
          <a:xfrm>
            <a:off x="323528" y="2060848"/>
            <a:ext cx="8229600" cy="4525963"/>
          </a:xfrm>
        </p:spPr>
        <p:txBody>
          <a:bodyPr/>
          <a:lstStyle/>
          <a:p>
            <a:pPr algn="just"/>
            <a:r>
              <a:rPr lang="en-US" b="1" dirty="0">
                <a:latin typeface="Times New Roman" panose="02020603050405020304" pitchFamily="18" charset="0"/>
                <a:cs typeface="Times New Roman" panose="02020603050405020304" pitchFamily="18" charset="0"/>
              </a:rPr>
              <a:t>Feature and Advantages of Random Forest :</a:t>
            </a:r>
          </a:p>
          <a:p>
            <a:pPr algn="just"/>
            <a:r>
              <a:rPr lang="en-US" dirty="0">
                <a:latin typeface="Times New Roman" panose="02020603050405020304" pitchFamily="18" charset="0"/>
                <a:cs typeface="Times New Roman" panose="02020603050405020304" pitchFamily="18" charset="0"/>
              </a:rPr>
              <a:t>It is one of the most accurate learning algorithms available. For many data sets, it produces a </a:t>
            </a:r>
            <a:r>
              <a:rPr lang="en-US" b="1" dirty="0">
                <a:latin typeface="Times New Roman" panose="02020603050405020304" pitchFamily="18" charset="0"/>
                <a:cs typeface="Times New Roman" panose="02020603050405020304" pitchFamily="18" charset="0"/>
              </a:rPr>
              <a:t>highly accurate classifier</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It runs efficiently on large databases.</a:t>
            </a:r>
          </a:p>
          <a:p>
            <a:pPr algn="just"/>
            <a:r>
              <a:rPr lang="en-US" dirty="0">
                <a:latin typeface="Times New Roman" panose="02020603050405020304" pitchFamily="18" charset="0"/>
                <a:cs typeface="Times New Roman" panose="02020603050405020304" pitchFamily="18" charset="0"/>
              </a:rPr>
              <a:t>It can </a:t>
            </a:r>
            <a:r>
              <a:rPr lang="en-US" b="1" dirty="0">
                <a:latin typeface="Times New Roman" panose="02020603050405020304" pitchFamily="18" charset="0"/>
                <a:cs typeface="Times New Roman" panose="02020603050405020304" pitchFamily="18" charset="0"/>
              </a:rPr>
              <a:t>handle thousands of input variables</a:t>
            </a:r>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340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7B70-178E-4592-9631-62C6061246A9}"/>
              </a:ext>
            </a:extLst>
          </p:cNvPr>
          <p:cNvSpPr>
            <a:spLocks noGrp="1"/>
          </p:cNvSpPr>
          <p:nvPr>
            <p:ph type="title"/>
          </p:nvPr>
        </p:nvSpPr>
        <p:spPr/>
        <p:txBody>
          <a:bodyPr/>
          <a:lstStyle/>
          <a:p>
            <a:r>
              <a:rPr lang="en-IN" dirty="0"/>
              <a:t>Visualization</a:t>
            </a:r>
          </a:p>
        </p:txBody>
      </p:sp>
      <p:pic>
        <p:nvPicPr>
          <p:cNvPr id="2050" name="Picture 2">
            <a:extLst>
              <a:ext uri="{FF2B5EF4-FFF2-40B4-BE49-F238E27FC236}">
                <a16:creationId xmlns:a16="http://schemas.microsoft.com/office/drawing/2014/main" id="{6A9BEDDD-689B-45F5-83C9-2FB6F9673B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93641" y="2016125"/>
            <a:ext cx="6471044"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404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518" y="404664"/>
            <a:ext cx="6571343" cy="1049235"/>
          </a:xfrm>
        </p:spPr>
        <p:txBody>
          <a:bodyPr/>
          <a:lstStyle/>
          <a:p>
            <a:r>
              <a:rPr lang="en-US" dirty="0"/>
              <a:t>K-Means Clustering</a:t>
            </a:r>
            <a:endParaRPr lang="en-IN" dirty="0"/>
          </a:p>
        </p:txBody>
      </p:sp>
      <p:sp>
        <p:nvSpPr>
          <p:cNvPr id="3" name="Content Placeholder 2"/>
          <p:cNvSpPr>
            <a:spLocks noGrp="1"/>
          </p:cNvSpPr>
          <p:nvPr>
            <p:ph idx="1"/>
          </p:nvPr>
        </p:nvSpPr>
        <p:spPr>
          <a:xfrm>
            <a:off x="467544" y="1772816"/>
            <a:ext cx="8352928" cy="4320479"/>
          </a:xfrm>
        </p:spPr>
        <p:txBody>
          <a:bodyPr>
            <a:normAutofit fontScale="92500" lnSpcReduction="20000"/>
          </a:bodyPr>
          <a:lstStyle/>
          <a:p>
            <a:pPr algn="just"/>
            <a:r>
              <a:rPr lang="en-US" sz="1800" dirty="0">
                <a:latin typeface="Times New Roman" panose="02020603050405020304" pitchFamily="18" charset="0"/>
                <a:cs typeface="Times New Roman" panose="02020603050405020304" pitchFamily="18" charset="0"/>
              </a:rPr>
              <a:t>A cluster refers to a collection of data points aggregated together because of certain similarities.</a:t>
            </a:r>
          </a:p>
          <a:p>
            <a:pPr algn="just"/>
            <a:r>
              <a:rPr lang="en-US" sz="1800" dirty="0">
                <a:latin typeface="Times New Roman" panose="02020603050405020304" pitchFamily="18" charset="0"/>
                <a:cs typeface="Times New Roman" panose="02020603050405020304" pitchFamily="18" charset="0"/>
              </a:rPr>
              <a:t>K-means clustering is one of the simplest and popular unsupervised machine learning algorithms.</a:t>
            </a:r>
          </a:p>
          <a:p>
            <a:pPr algn="just"/>
            <a:r>
              <a:rPr lang="en-US" sz="1800" dirty="0">
                <a:latin typeface="Times New Roman" panose="02020603050405020304" pitchFamily="18" charset="0"/>
                <a:cs typeface="Times New Roman" panose="02020603050405020304" pitchFamily="18" charset="0"/>
              </a:rPr>
              <a:t>In other words, the K-means algorithm identifies </a:t>
            </a:r>
            <a:r>
              <a:rPr lang="en-US" sz="1800" i="1" dirty="0">
                <a:latin typeface="Times New Roman" panose="02020603050405020304" pitchFamily="18" charset="0"/>
                <a:cs typeface="Times New Roman" panose="02020603050405020304" pitchFamily="18" charset="0"/>
              </a:rPr>
              <a:t>k</a:t>
            </a:r>
            <a:r>
              <a:rPr lang="en-US" sz="1800" dirty="0">
                <a:latin typeface="Times New Roman" panose="02020603050405020304" pitchFamily="18" charset="0"/>
                <a:cs typeface="Times New Roman" panose="02020603050405020304" pitchFamily="18" charset="0"/>
              </a:rPr>
              <a:t> number of centroids, and then allocates every data point to the nearest cluster, while keeping the centroids as small as possible.</a:t>
            </a:r>
          </a:p>
          <a:p>
            <a:pPr algn="just"/>
            <a:r>
              <a:rPr lang="en-US" sz="1800" dirty="0">
                <a:latin typeface="Times New Roman" panose="02020603050405020304" pitchFamily="18" charset="0"/>
                <a:ea typeface="Times New Roman" panose="02020603050405020304" pitchFamily="18" charset="0"/>
                <a:cs typeface="Times New Roman" panose="02020603050405020304" pitchFamily="18" charset="0"/>
              </a:rPr>
              <a:t>Used K-Means to divide the cab booking data into clusters. The clusters were then plotted on the Android Map. The number of Clusters was set at 150, since it covers most of the hotspots in New York City without overwhelming the map or the user.</a:t>
            </a:r>
          </a:p>
          <a:p>
            <a:pPr algn="just">
              <a:spcBef>
                <a:spcPts val="610"/>
              </a:spcBef>
              <a:spcAft>
                <a:spcPts val="0"/>
              </a:spcAf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Code Snippet:</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610"/>
              </a:spcBef>
              <a:spcAft>
                <a:spcPts val="0"/>
              </a:spcAft>
            </a:pPr>
            <a:r>
              <a:rPr lang="en-US" sz="1800" b="1" i="1" dirty="0" err="1">
                <a:latin typeface="Times New Roman" panose="02020603050405020304" pitchFamily="18" charset="0"/>
                <a:ea typeface="Times New Roman" panose="02020603050405020304" pitchFamily="18" charset="0"/>
                <a:cs typeface="Times New Roman" panose="02020603050405020304" pitchFamily="18" charset="0"/>
              </a:rPr>
              <a:t>plt.scatter</a:t>
            </a:r>
            <a:r>
              <a:rPr lang="en-US" sz="1800" b="1" i="1" dirty="0">
                <a:latin typeface="Times New Roman" panose="02020603050405020304" pitchFamily="18" charset="0"/>
                <a:ea typeface="Times New Roman" panose="02020603050405020304" pitchFamily="18" charset="0"/>
                <a:cs typeface="Times New Roman" panose="02020603050405020304" pitchFamily="18" charset="0"/>
              </a:rPr>
              <a:t>(X[:,0],X[:,1], label='True Position')</a:t>
            </a: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610"/>
              </a:spcBef>
              <a:spcAft>
                <a:spcPts val="0"/>
              </a:spcAft>
            </a:pPr>
            <a:r>
              <a:rPr lang="en-US" sz="1800" b="1" i="1" dirty="0" err="1">
                <a:latin typeface="Times New Roman" panose="02020603050405020304" pitchFamily="18" charset="0"/>
                <a:ea typeface="Times New Roman" panose="02020603050405020304" pitchFamily="18" charset="0"/>
                <a:cs typeface="Times New Roman" panose="02020603050405020304" pitchFamily="18" charset="0"/>
              </a:rPr>
              <a:t>kmeans</a:t>
            </a:r>
            <a:r>
              <a:rPr lang="en-US" sz="1800" b="1" i="1" dirty="0">
                <a:latin typeface="Times New Roman" panose="02020603050405020304" pitchFamily="18" charset="0"/>
                <a:ea typeface="Times New Roman" panose="02020603050405020304" pitchFamily="18" charset="0"/>
                <a:cs typeface="Times New Roman" panose="02020603050405020304" pitchFamily="18" charset="0"/>
              </a:rPr>
              <a:t> = </a:t>
            </a:r>
            <a:r>
              <a:rPr lang="en-US" sz="1800" b="1" i="1" dirty="0" err="1">
                <a:latin typeface="Times New Roman" panose="02020603050405020304" pitchFamily="18" charset="0"/>
                <a:ea typeface="Times New Roman" panose="02020603050405020304" pitchFamily="18" charset="0"/>
                <a:cs typeface="Times New Roman" panose="02020603050405020304" pitchFamily="18" charset="0"/>
              </a:rPr>
              <a:t>KMeans</a:t>
            </a:r>
            <a:r>
              <a:rPr lang="en-US" sz="1800" b="1" i="1" dirty="0">
                <a:latin typeface="Times New Roman" panose="02020603050405020304" pitchFamily="18" charset="0"/>
                <a:ea typeface="Times New Roman" panose="02020603050405020304" pitchFamily="18" charset="0"/>
                <a:cs typeface="Times New Roman" panose="02020603050405020304" pitchFamily="18" charset="0"/>
              </a:rPr>
              <a:t>(</a:t>
            </a:r>
            <a:r>
              <a:rPr lang="en-US" sz="1800" b="1" i="1" dirty="0" err="1">
                <a:latin typeface="Times New Roman" panose="02020603050405020304" pitchFamily="18" charset="0"/>
                <a:ea typeface="Times New Roman" panose="02020603050405020304" pitchFamily="18" charset="0"/>
                <a:cs typeface="Times New Roman" panose="02020603050405020304" pitchFamily="18" charset="0"/>
              </a:rPr>
              <a:t>n_clusters</a:t>
            </a:r>
            <a:r>
              <a:rPr lang="en-US" sz="1800" b="1" i="1" dirty="0">
                <a:latin typeface="Times New Roman" panose="02020603050405020304" pitchFamily="18" charset="0"/>
                <a:ea typeface="Times New Roman" panose="02020603050405020304" pitchFamily="18" charset="0"/>
                <a:cs typeface="Times New Roman" panose="02020603050405020304" pitchFamily="18" charset="0"/>
              </a:rPr>
              <a:t>=150)</a:t>
            </a: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610"/>
              </a:spcBef>
              <a:spcAft>
                <a:spcPts val="0"/>
              </a:spcAft>
            </a:pPr>
            <a:r>
              <a:rPr lang="en-US" sz="1800" b="1" i="1" dirty="0" err="1">
                <a:latin typeface="Times New Roman" panose="02020603050405020304" pitchFamily="18" charset="0"/>
                <a:ea typeface="Times New Roman" panose="02020603050405020304" pitchFamily="18" charset="0"/>
                <a:cs typeface="Times New Roman" panose="02020603050405020304" pitchFamily="18" charset="0"/>
              </a:rPr>
              <a:t>kmeans.fit</a:t>
            </a:r>
            <a:r>
              <a:rPr lang="en-US" sz="1800" b="1" i="1" dirty="0">
                <a:latin typeface="Times New Roman" panose="02020603050405020304" pitchFamily="18" charset="0"/>
                <a:ea typeface="Times New Roman" panose="02020603050405020304" pitchFamily="18" charset="0"/>
                <a:cs typeface="Times New Roman" panose="02020603050405020304" pitchFamily="18" charset="0"/>
              </a:rPr>
              <a:t>(X)</a:t>
            </a: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84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9EF2-ED7D-4E89-AC4D-22FAB1E1A63C}"/>
              </a:ext>
            </a:extLst>
          </p:cNvPr>
          <p:cNvSpPr>
            <a:spLocks noGrp="1"/>
          </p:cNvSpPr>
          <p:nvPr>
            <p:ph type="title"/>
          </p:nvPr>
        </p:nvSpPr>
        <p:spPr/>
        <p:txBody>
          <a:bodyPr/>
          <a:lstStyle/>
          <a:p>
            <a:r>
              <a:rPr lang="en-IN" dirty="0"/>
              <a:t>Working of K-Means</a:t>
            </a:r>
          </a:p>
        </p:txBody>
      </p:sp>
      <p:sp>
        <p:nvSpPr>
          <p:cNvPr id="3" name="Content Placeholder 2">
            <a:extLst>
              <a:ext uri="{FF2B5EF4-FFF2-40B4-BE49-F238E27FC236}">
                <a16:creationId xmlns:a16="http://schemas.microsoft.com/office/drawing/2014/main" id="{DC471C05-850C-4BDC-B6E4-BC98AD341669}"/>
              </a:ext>
            </a:extLst>
          </p:cNvPr>
          <p:cNvSpPr>
            <a:spLocks noGrp="1"/>
          </p:cNvSpPr>
          <p:nvPr>
            <p:ph idx="1"/>
          </p:nvPr>
        </p:nvSpPr>
        <p:spPr>
          <a:xfrm>
            <a:off x="323528" y="2015733"/>
            <a:ext cx="8280919" cy="3450613"/>
          </a:xfrm>
        </p:spPr>
        <p:txBody>
          <a:bodyPr>
            <a:normAutofit/>
          </a:bodyPr>
          <a:lstStyle/>
          <a:p>
            <a:pPr algn="just"/>
            <a:r>
              <a:rPr lang="en-US" sz="1600" dirty="0">
                <a:latin typeface="Times New Roman" panose="02020603050405020304" pitchFamily="18" charset="0"/>
                <a:cs typeface="Times New Roman" panose="02020603050405020304" pitchFamily="18" charset="0"/>
              </a:rPr>
              <a:t>To process the learning data, the K-means algorithm in data mining starts with a first group of randomly selected centroids, which are used as the beginning points for every cluster, and then performs iterative (repetitive) calculations to optimize the positions of the centroids</a:t>
            </a:r>
          </a:p>
          <a:p>
            <a:pPr algn="just"/>
            <a:r>
              <a:rPr lang="en-US" sz="1600" dirty="0">
                <a:latin typeface="Times New Roman" panose="02020603050405020304" pitchFamily="18" charset="0"/>
                <a:cs typeface="Times New Roman" panose="02020603050405020304" pitchFamily="18" charset="0"/>
              </a:rPr>
              <a:t>It halts creating and optimizing clusters when either:</a:t>
            </a:r>
          </a:p>
          <a:p>
            <a:pPr algn="just"/>
            <a:r>
              <a:rPr lang="en-US" sz="1600" dirty="0">
                <a:latin typeface="Times New Roman" panose="02020603050405020304" pitchFamily="18" charset="0"/>
                <a:cs typeface="Times New Roman" panose="02020603050405020304" pitchFamily="18" charset="0"/>
              </a:rPr>
              <a:t>The centroids have stabilized — there is no change in their values because the clustering has been successful.</a:t>
            </a:r>
          </a:p>
          <a:p>
            <a:pPr algn="just"/>
            <a:r>
              <a:rPr lang="en-US" sz="1600" dirty="0">
                <a:latin typeface="Times New Roman" panose="02020603050405020304" pitchFamily="18" charset="0"/>
                <a:cs typeface="Times New Roman" panose="02020603050405020304" pitchFamily="18" charset="0"/>
              </a:rPr>
              <a:t>The defined number of iterations has been achieved.</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61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38FD8-FAE9-4D95-972C-1A467E8C324A}"/>
              </a:ext>
            </a:extLst>
          </p:cNvPr>
          <p:cNvSpPr>
            <a:spLocks noGrp="1"/>
          </p:cNvSpPr>
          <p:nvPr>
            <p:ph idx="1"/>
          </p:nvPr>
        </p:nvSpPr>
        <p:spPr>
          <a:xfrm>
            <a:off x="395536" y="1844824"/>
            <a:ext cx="8568951" cy="4365595"/>
          </a:xfrm>
        </p:spPr>
        <p:txBody>
          <a:bodyPr/>
          <a:lstStyle/>
          <a:p>
            <a:pPr algn="just"/>
            <a:r>
              <a:rPr lang="en-IN" dirty="0">
                <a:latin typeface="Times New Roman" panose="02020603050405020304" pitchFamily="18" charset="0"/>
                <a:cs typeface="Times New Roman" panose="02020603050405020304" pitchFamily="18" charset="0"/>
              </a:rPr>
              <a:t>User Specified range of Clusters.</a:t>
            </a:r>
          </a:p>
          <a:p>
            <a:pPr algn="just"/>
            <a:r>
              <a:rPr lang="en-IN" dirty="0">
                <a:latin typeface="Times New Roman" panose="02020603050405020304" pitchFamily="18" charset="0"/>
                <a:cs typeface="Times New Roman" panose="02020603050405020304" pitchFamily="18" charset="0"/>
              </a:rPr>
              <a:t>We used K Means to form </a:t>
            </a:r>
            <a:r>
              <a:rPr lang="en-IN" dirty="0" err="1">
                <a:latin typeface="Times New Roman" panose="02020603050405020304" pitchFamily="18" charset="0"/>
                <a:cs typeface="Times New Roman" panose="02020603050405020304" pitchFamily="18" charset="0"/>
              </a:rPr>
              <a:t>upto</a:t>
            </a:r>
            <a:r>
              <a:rPr lang="en-IN" dirty="0">
                <a:latin typeface="Times New Roman" panose="02020603050405020304" pitchFamily="18" charset="0"/>
                <a:cs typeface="Times New Roman" panose="02020603050405020304" pitchFamily="18" charset="0"/>
              </a:rPr>
              <a:t> 150 clusters in New York City using previous data and user Range.</a:t>
            </a:r>
          </a:p>
          <a:p>
            <a:pPr algn="just"/>
            <a:r>
              <a:rPr lang="en-IN" dirty="0">
                <a:latin typeface="Times New Roman" panose="02020603050405020304" pitchFamily="18" charset="0"/>
                <a:cs typeface="Times New Roman" panose="02020603050405020304" pitchFamily="18" charset="0"/>
              </a:rPr>
              <a:t>Clusters were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mapped based on Fare Amount, blue for low and red for higher fares.</a:t>
            </a:r>
          </a:p>
          <a:p>
            <a:pPr algn="just"/>
            <a:r>
              <a:rPr lang="en-US" dirty="0">
                <a:latin typeface="Times New Roman" panose="02020603050405020304" pitchFamily="18" charset="0"/>
                <a:cs typeface="Times New Roman" panose="02020603050405020304" pitchFamily="18" charset="0"/>
              </a:rPr>
              <a:t>Distance between two points on the map given by their respective coordinates is calculated by the formula given below.</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539552" y="5013176"/>
            <a:ext cx="5731510" cy="989330"/>
          </a:xfrm>
          <a:prstGeom prst="rect">
            <a:avLst/>
          </a:prstGeom>
        </p:spPr>
      </p:pic>
    </p:spTree>
    <p:extLst>
      <p:ext uri="{BB962C8B-B14F-4D97-AF65-F5344CB8AC3E}">
        <p14:creationId xmlns:p14="http://schemas.microsoft.com/office/powerpoint/2010/main" val="147169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a:xfrm>
            <a:off x="755576" y="1988840"/>
            <a:ext cx="8229600" cy="4525963"/>
          </a:xfrm>
        </p:spPr>
        <p:txBody>
          <a:bodyPr/>
          <a:lstStyle/>
          <a:p>
            <a:r>
              <a:rPr lang="en-IN" dirty="0">
                <a:latin typeface="Times New Roman" panose="02020603050405020304" pitchFamily="18" charset="0"/>
                <a:cs typeface="Times New Roman" panose="02020603050405020304" pitchFamily="18" charset="0"/>
              </a:rPr>
              <a:t>Collect the past cab Booking data of New York.</a:t>
            </a:r>
          </a:p>
          <a:p>
            <a:pPr algn="just"/>
            <a:r>
              <a:rPr lang="en-IN" dirty="0">
                <a:latin typeface="Times New Roman" panose="02020603050405020304" pitchFamily="18" charset="0"/>
                <a:cs typeface="Times New Roman" panose="02020603050405020304" pitchFamily="18" charset="0"/>
              </a:rPr>
              <a:t>Clean data for outliers and unnecessary columns.</a:t>
            </a:r>
          </a:p>
          <a:p>
            <a:r>
              <a:rPr lang="en-IN" dirty="0">
                <a:latin typeface="Times New Roman" panose="02020603050405020304" pitchFamily="18" charset="0"/>
                <a:cs typeface="Times New Roman" panose="02020603050405020304" pitchFamily="18" charset="0"/>
              </a:rPr>
              <a:t>Apply apt Clustering Algorithm to find most profitable clusters near driver.</a:t>
            </a:r>
          </a:p>
          <a:p>
            <a:r>
              <a:rPr lang="en-IN" dirty="0">
                <a:latin typeface="Times New Roman" panose="02020603050405020304" pitchFamily="18" charset="0"/>
                <a:cs typeface="Times New Roman" panose="02020603050405020304" pitchFamily="18" charset="0"/>
              </a:rPr>
              <a:t>Find factors affecting fares.</a:t>
            </a:r>
          </a:p>
          <a:p>
            <a:r>
              <a:rPr lang="en-IN" dirty="0">
                <a:latin typeface="Times New Roman" panose="02020603050405020304" pitchFamily="18" charset="0"/>
                <a:cs typeface="Times New Roman" panose="02020603050405020304" pitchFamily="18" charset="0"/>
              </a:rPr>
              <a:t>Selecting the apt algorithm for  fare prediction.</a:t>
            </a:r>
          </a:p>
          <a:p>
            <a:r>
              <a:rPr lang="en-IN" dirty="0">
                <a:latin typeface="Times New Roman" panose="02020603050405020304" pitchFamily="18" charset="0"/>
                <a:cs typeface="Times New Roman" panose="02020603050405020304" pitchFamily="18" charset="0"/>
              </a:rPr>
              <a:t>Training and testing data.</a:t>
            </a:r>
          </a:p>
          <a:p>
            <a:r>
              <a:rPr lang="en-IN" dirty="0">
                <a:latin typeface="Times New Roman" panose="02020603050405020304" pitchFamily="18" charset="0"/>
                <a:cs typeface="Times New Roman" panose="02020603050405020304" pitchFamily="18" charset="0"/>
              </a:rPr>
              <a:t>Display the clusters and predicted fare in the Android based UI.</a:t>
            </a:r>
          </a:p>
        </p:txBody>
      </p:sp>
    </p:spTree>
    <p:extLst>
      <p:ext uri="{BB962C8B-B14F-4D97-AF65-F5344CB8AC3E}">
        <p14:creationId xmlns:p14="http://schemas.microsoft.com/office/powerpoint/2010/main" val="353225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A2CA-4A89-4E7E-A30E-D726D459DF8A}"/>
              </a:ext>
            </a:extLst>
          </p:cNvPr>
          <p:cNvSpPr>
            <a:spLocks noGrp="1"/>
          </p:cNvSpPr>
          <p:nvPr>
            <p:ph type="title"/>
          </p:nvPr>
        </p:nvSpPr>
        <p:spPr/>
        <p:txBody>
          <a:bodyPr/>
          <a:lstStyle/>
          <a:p>
            <a:r>
              <a:rPr lang="en-IN" dirty="0"/>
              <a:t>Visualization</a:t>
            </a:r>
          </a:p>
        </p:txBody>
      </p:sp>
      <p:sp>
        <p:nvSpPr>
          <p:cNvPr id="4" name="Content Placeholder 3">
            <a:extLst>
              <a:ext uri="{FF2B5EF4-FFF2-40B4-BE49-F238E27FC236}">
                <a16:creationId xmlns:a16="http://schemas.microsoft.com/office/drawing/2014/main" id="{D807008E-65D5-4D4A-B90A-332D8A044E48}"/>
              </a:ext>
            </a:extLst>
          </p:cNvPr>
          <p:cNvSpPr>
            <a:spLocks noGrp="1"/>
          </p:cNvSpPr>
          <p:nvPr>
            <p:ph idx="1"/>
          </p:nvPr>
        </p:nvSpPr>
        <p:spPr/>
        <p:txBody>
          <a:bodyPr/>
          <a:lstStyle/>
          <a:p>
            <a:r>
              <a:rPr lang="en-IN" dirty="0"/>
              <a:t>For 2 Clusters:</a:t>
            </a:r>
          </a:p>
          <a:p>
            <a:endParaRPr lang="en-IN" dirty="0"/>
          </a:p>
        </p:txBody>
      </p:sp>
      <p:pic>
        <p:nvPicPr>
          <p:cNvPr id="6" name="Picture 2">
            <a:extLst>
              <a:ext uri="{FF2B5EF4-FFF2-40B4-BE49-F238E27FC236}">
                <a16:creationId xmlns:a16="http://schemas.microsoft.com/office/drawing/2014/main" id="{52BE4169-E2D9-4E30-BB44-58BC53B97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420888"/>
            <a:ext cx="5434366"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041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A77D-53E9-4622-8786-2B1FCA7311B9}"/>
              </a:ext>
            </a:extLst>
          </p:cNvPr>
          <p:cNvSpPr>
            <a:spLocks noGrp="1"/>
          </p:cNvSpPr>
          <p:nvPr>
            <p:ph type="title"/>
          </p:nvPr>
        </p:nvSpPr>
        <p:spPr/>
        <p:txBody>
          <a:bodyPr/>
          <a:lstStyle/>
          <a:p>
            <a:r>
              <a:rPr lang="en-IN" dirty="0"/>
              <a:t>Python Script</a:t>
            </a:r>
          </a:p>
        </p:txBody>
      </p:sp>
      <p:sp>
        <p:nvSpPr>
          <p:cNvPr id="3" name="Content Placeholder 2">
            <a:extLst>
              <a:ext uri="{FF2B5EF4-FFF2-40B4-BE49-F238E27FC236}">
                <a16:creationId xmlns:a16="http://schemas.microsoft.com/office/drawing/2014/main" id="{F1436ECA-C5DB-4188-B886-472950C75818}"/>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This Script acts as a server.</a:t>
            </a:r>
          </a:p>
          <a:p>
            <a:pPr algn="just"/>
            <a:r>
              <a:rPr lang="en-IN" dirty="0" err="1">
                <a:latin typeface="Times New Roman" panose="02020603050405020304" pitchFamily="18" charset="0"/>
                <a:cs typeface="Times New Roman" panose="02020603050405020304" pitchFamily="18" charset="0"/>
              </a:rPr>
              <a:t>PyreBase</a:t>
            </a:r>
            <a:r>
              <a:rPr lang="en-IN" dirty="0">
                <a:latin typeface="Times New Roman" panose="02020603050405020304" pitchFamily="18" charset="0"/>
                <a:cs typeface="Times New Roman" panose="02020603050405020304" pitchFamily="18" charset="0"/>
              </a:rPr>
              <a:t> Library is used to access firebase in Python</a:t>
            </a:r>
          </a:p>
          <a:p>
            <a:pPr algn="just"/>
            <a:r>
              <a:rPr lang="en-IN" dirty="0">
                <a:latin typeface="Times New Roman" panose="02020603050405020304" pitchFamily="18" charset="0"/>
                <a:cs typeface="Times New Roman" panose="02020603050405020304" pitchFamily="18" charset="0"/>
              </a:rPr>
              <a:t>It is the backend Process .</a:t>
            </a:r>
          </a:p>
          <a:p>
            <a:pPr algn="just"/>
            <a:r>
              <a:rPr lang="en-IN" dirty="0">
                <a:latin typeface="Times New Roman" panose="02020603050405020304" pitchFamily="18" charset="0"/>
                <a:cs typeface="Times New Roman" panose="02020603050405020304" pitchFamily="18" charset="0"/>
              </a:rPr>
              <a:t>It is continually running to fetch and process client request.</a:t>
            </a:r>
          </a:p>
          <a:p>
            <a:pPr algn="just"/>
            <a:r>
              <a:rPr lang="en-IN" dirty="0">
                <a:latin typeface="Times New Roman" panose="02020603050405020304" pitchFamily="18" charset="0"/>
                <a:cs typeface="Times New Roman" panose="02020603050405020304" pitchFamily="18" charset="0"/>
              </a:rPr>
              <a:t>As soon as there is a request is starts computing hotspots within user specified location and range.</a:t>
            </a:r>
          </a:p>
        </p:txBody>
      </p:sp>
      <p:pic>
        <p:nvPicPr>
          <p:cNvPr id="4" name="Picture 3">
            <a:extLst>
              <a:ext uri="{FF2B5EF4-FFF2-40B4-BE49-F238E27FC236}">
                <a16:creationId xmlns:a16="http://schemas.microsoft.com/office/drawing/2014/main" id="{802D33FA-ADE9-495C-95D7-2AC393A05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847" y="179613"/>
            <a:ext cx="1503610" cy="1503610"/>
          </a:xfrm>
          <a:prstGeom prst="rect">
            <a:avLst/>
          </a:prstGeom>
        </p:spPr>
      </p:pic>
    </p:spTree>
    <p:extLst>
      <p:ext uri="{BB962C8B-B14F-4D97-AF65-F5344CB8AC3E}">
        <p14:creationId xmlns:p14="http://schemas.microsoft.com/office/powerpoint/2010/main" val="3293872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7F27-4D17-48EE-820C-9EAFA5E9FD9A}"/>
              </a:ext>
            </a:extLst>
          </p:cNvPr>
          <p:cNvSpPr>
            <a:spLocks noGrp="1"/>
          </p:cNvSpPr>
          <p:nvPr>
            <p:ph type="title"/>
          </p:nvPr>
        </p:nvSpPr>
        <p:spPr/>
        <p:txBody>
          <a:bodyPr/>
          <a:lstStyle/>
          <a:p>
            <a:r>
              <a:rPr lang="en-IN" dirty="0" err="1"/>
              <a:t>FireBAse</a:t>
            </a:r>
            <a:endParaRPr lang="en-IN" dirty="0"/>
          </a:p>
        </p:txBody>
      </p:sp>
      <p:sp>
        <p:nvSpPr>
          <p:cNvPr id="3" name="Content Placeholder 2">
            <a:extLst>
              <a:ext uri="{FF2B5EF4-FFF2-40B4-BE49-F238E27FC236}">
                <a16:creationId xmlns:a16="http://schemas.microsoft.com/office/drawing/2014/main" id="{D2FA809F-FAFD-4168-A14B-E194B0245C6C}"/>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Firebase is a mobile and web app development platform that provides developers with a plethora of tools and services to help them develop high-quality apps</a:t>
            </a:r>
          </a:p>
          <a:p>
            <a:pPr algn="just"/>
            <a:r>
              <a:rPr lang="en-US" dirty="0">
                <a:latin typeface="Times New Roman" panose="02020603050405020304" pitchFamily="18" charset="0"/>
                <a:cs typeface="Times New Roman" panose="02020603050405020304" pitchFamily="18" charset="0"/>
              </a:rPr>
              <a:t>The Firebase Realtime Database is a cloud-hosted NoSQL database that lets you store and sync between your users in Realtime.</a:t>
            </a:r>
          </a:p>
          <a:p>
            <a:pPr algn="just" fontAlgn="base"/>
            <a:r>
              <a:rPr lang="en-US" dirty="0">
                <a:latin typeface="Times New Roman" panose="02020603050405020304" pitchFamily="18" charset="0"/>
                <a:cs typeface="Times New Roman" panose="02020603050405020304" pitchFamily="18" charset="0"/>
              </a:rPr>
              <a:t>With just a single API, the Firebase database provides your app with both the current value of the data and any updates to that data.</a:t>
            </a:r>
          </a:p>
        </p:txBody>
      </p:sp>
      <p:pic>
        <p:nvPicPr>
          <p:cNvPr id="7" name="Picture 6">
            <a:extLst>
              <a:ext uri="{FF2B5EF4-FFF2-40B4-BE49-F238E27FC236}">
                <a16:creationId xmlns:a16="http://schemas.microsoft.com/office/drawing/2014/main" id="{8BFA07B3-EB09-4058-9ED7-6A19B7259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7" y="286161"/>
            <a:ext cx="1368152" cy="1368152"/>
          </a:xfrm>
          <a:prstGeom prst="rect">
            <a:avLst/>
          </a:prstGeom>
        </p:spPr>
      </p:pic>
    </p:spTree>
    <p:extLst>
      <p:ext uri="{BB962C8B-B14F-4D97-AF65-F5344CB8AC3E}">
        <p14:creationId xmlns:p14="http://schemas.microsoft.com/office/powerpoint/2010/main" val="2731352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3C1A0-AE92-4AF2-949E-B2177AC62A55}"/>
              </a:ext>
            </a:extLst>
          </p:cNvPr>
          <p:cNvSpPr>
            <a:spLocks noGrp="1"/>
          </p:cNvSpPr>
          <p:nvPr>
            <p:ph idx="1"/>
          </p:nvPr>
        </p:nvSpPr>
        <p:spPr>
          <a:xfrm>
            <a:off x="1208836" y="620688"/>
            <a:ext cx="6881835" cy="4461197"/>
          </a:xfrm>
        </p:spPr>
        <p:txBody>
          <a:bodyPr/>
          <a:lstStyle/>
          <a:p>
            <a:pPr algn="just"/>
            <a:r>
              <a:rPr lang="en-US" dirty="0">
                <a:latin typeface="Times New Roman" panose="02020603050405020304" pitchFamily="18" charset="0"/>
                <a:cs typeface="Times New Roman" panose="02020603050405020304" pitchFamily="18" charset="0"/>
              </a:rPr>
              <a:t>We used Firebase's Realtime Sync API to get Realtime updates to data via the Android App. The data was then retrieved by ML Code on host PC to test data.</a:t>
            </a:r>
          </a:p>
          <a:p>
            <a:pPr algn="just"/>
            <a:r>
              <a:rPr lang="en-US" dirty="0">
                <a:latin typeface="Times New Roman" panose="02020603050405020304" pitchFamily="18" charset="0"/>
                <a:cs typeface="Times New Roman" panose="02020603050405020304" pitchFamily="18" charset="0"/>
              </a:rPr>
              <a:t>Clusters were then deployed to server and retrieved by the Android App</a:t>
            </a:r>
          </a:p>
          <a:p>
            <a:pPr marL="0" indent="0" algn="just">
              <a:buNone/>
            </a:pP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645F4AD-381F-4210-A90F-0192217A1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2998056"/>
            <a:ext cx="3048000" cy="2200275"/>
          </a:xfrm>
          <a:prstGeom prst="rect">
            <a:avLst/>
          </a:prstGeom>
        </p:spPr>
      </p:pic>
    </p:spTree>
    <p:extLst>
      <p:ext uri="{BB962C8B-B14F-4D97-AF65-F5344CB8AC3E}">
        <p14:creationId xmlns:p14="http://schemas.microsoft.com/office/powerpoint/2010/main" val="2317809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C2F00F-34BD-4E0E-9405-87A52FF1D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04664"/>
            <a:ext cx="6840759" cy="6119037"/>
          </a:xfrm>
          <a:prstGeom prst="rect">
            <a:avLst/>
          </a:prstGeom>
        </p:spPr>
      </p:pic>
    </p:spTree>
    <p:extLst>
      <p:ext uri="{BB962C8B-B14F-4D97-AF65-F5344CB8AC3E}">
        <p14:creationId xmlns:p14="http://schemas.microsoft.com/office/powerpoint/2010/main" val="324013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39D0-DE79-413D-B7BE-8FBAA881F01B}"/>
              </a:ext>
            </a:extLst>
          </p:cNvPr>
          <p:cNvSpPr>
            <a:spLocks noGrp="1"/>
          </p:cNvSpPr>
          <p:nvPr>
            <p:ph type="title"/>
          </p:nvPr>
        </p:nvSpPr>
        <p:spPr/>
        <p:txBody>
          <a:bodyPr/>
          <a:lstStyle/>
          <a:p>
            <a:r>
              <a:rPr lang="en-IN" dirty="0"/>
              <a:t>Android</a:t>
            </a:r>
          </a:p>
        </p:txBody>
      </p:sp>
      <p:sp>
        <p:nvSpPr>
          <p:cNvPr id="3" name="Content Placeholder 2">
            <a:extLst>
              <a:ext uri="{FF2B5EF4-FFF2-40B4-BE49-F238E27FC236}">
                <a16:creationId xmlns:a16="http://schemas.microsoft.com/office/drawing/2014/main" id="{4E00375F-4744-4E19-9CF1-F560C1007046}"/>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We implemented Maps using Google Maps API.</a:t>
            </a:r>
          </a:p>
          <a:p>
            <a:pPr algn="just"/>
            <a:r>
              <a:rPr lang="en-IN" dirty="0">
                <a:latin typeface="Times New Roman" panose="02020603050405020304" pitchFamily="18" charset="0"/>
                <a:cs typeface="Times New Roman" panose="02020603050405020304" pitchFamily="18" charset="0"/>
              </a:rPr>
              <a:t>Data was obtained from Firebase to display on map.</a:t>
            </a:r>
          </a:p>
          <a:p>
            <a:pPr algn="just"/>
            <a:r>
              <a:rPr lang="en-IN" dirty="0">
                <a:latin typeface="Times New Roman" panose="02020603050405020304" pitchFamily="18" charset="0"/>
                <a:cs typeface="Times New Roman" panose="02020603050405020304" pitchFamily="18" charset="0"/>
              </a:rPr>
              <a:t>Maps API was used to display clusters obtained from Firebase as Circles on Map with varied colours.</a:t>
            </a:r>
          </a:p>
          <a:p>
            <a:pPr algn="just"/>
            <a:r>
              <a:rPr lang="en-IN" dirty="0">
                <a:latin typeface="Times New Roman" panose="02020603050405020304" pitchFamily="18" charset="0"/>
                <a:cs typeface="Times New Roman" panose="02020603050405020304" pitchFamily="18" charset="0"/>
              </a:rPr>
              <a:t>Maps displayed route from given source to destination.</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C7C3B2-6B2D-4597-9B8A-F4877175F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709" y="188640"/>
            <a:ext cx="1580611" cy="1580611"/>
          </a:xfrm>
          <a:prstGeom prst="rect">
            <a:avLst/>
          </a:prstGeom>
        </p:spPr>
      </p:pic>
      <p:pic>
        <p:nvPicPr>
          <p:cNvPr id="7" name="Picture 6">
            <a:extLst>
              <a:ext uri="{FF2B5EF4-FFF2-40B4-BE49-F238E27FC236}">
                <a16:creationId xmlns:a16="http://schemas.microsoft.com/office/drawing/2014/main" id="{7E4CC690-25C7-4F6C-9DBB-FEBE44E1E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4221088"/>
            <a:ext cx="2105025" cy="2171700"/>
          </a:xfrm>
          <a:prstGeom prst="rect">
            <a:avLst/>
          </a:prstGeom>
        </p:spPr>
      </p:pic>
    </p:spTree>
    <p:extLst>
      <p:ext uri="{BB962C8B-B14F-4D97-AF65-F5344CB8AC3E}">
        <p14:creationId xmlns:p14="http://schemas.microsoft.com/office/powerpoint/2010/main" val="88225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3E2F9B3-9865-4C0B-893D-2392FD0B2DDD}"/>
              </a:ext>
            </a:extLst>
          </p:cNvPr>
          <p:cNvSpPr>
            <a:spLocks noGrp="1"/>
          </p:cNvSpPr>
          <p:nvPr>
            <p:ph idx="1"/>
          </p:nvPr>
        </p:nvSpPr>
        <p:spPr>
          <a:xfrm>
            <a:off x="683568" y="116632"/>
            <a:ext cx="8928992" cy="6813376"/>
          </a:xfrm>
        </p:spPr>
        <p:txBody>
          <a:bodyPr>
            <a:noAutofit/>
          </a:bodyPr>
          <a:lstStyle/>
          <a:p>
            <a:pPr marL="0" indent="0">
              <a:buNone/>
            </a:pPr>
            <a:r>
              <a:rPr lang="en-IN" sz="1800" b="1" dirty="0">
                <a:latin typeface="Times New Roman" panose="02020603050405020304" pitchFamily="18" charset="0"/>
                <a:cs typeface="Times New Roman" panose="02020603050405020304" pitchFamily="18" charset="0"/>
              </a:rPr>
              <a:t>private </a:t>
            </a:r>
            <a:r>
              <a:rPr lang="en-IN" sz="1800" b="1" dirty="0" err="1">
                <a:latin typeface="Times New Roman" panose="02020603050405020304" pitchFamily="18" charset="0"/>
                <a:cs typeface="Times New Roman" panose="02020603050405020304" pitchFamily="18" charset="0"/>
              </a:rPr>
              <a:t>DatabaseReference</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mref</a:t>
            </a:r>
            <a:r>
              <a:rPr lang="en-IN" sz="1800" b="1" dirty="0">
                <a:latin typeface="Times New Roman" panose="02020603050405020304" pitchFamily="18" charset="0"/>
                <a:cs typeface="Times New Roman" panose="02020603050405020304" pitchFamily="18" charset="0"/>
              </a:rPr>
              <a:t>;</a:t>
            </a:r>
          </a:p>
          <a:p>
            <a:pPr marL="0" indent="0">
              <a:buNone/>
            </a:pP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mref</a:t>
            </a:r>
            <a:r>
              <a:rPr lang="en-IN" sz="1800" b="1" dirty="0">
                <a:latin typeface="Times New Roman" panose="02020603050405020304" pitchFamily="18" charset="0"/>
                <a:cs typeface="Times New Roman" panose="02020603050405020304" pitchFamily="18" charset="0"/>
              </a:rPr>
              <a:t> = </a:t>
            </a:r>
            <a:r>
              <a:rPr lang="en-IN" sz="1800" b="1" dirty="0" err="1">
                <a:latin typeface="Times New Roman" panose="02020603050405020304" pitchFamily="18" charset="0"/>
                <a:cs typeface="Times New Roman" panose="02020603050405020304" pitchFamily="18" charset="0"/>
              </a:rPr>
              <a:t>FirebaseDatabase.getInstance</a:t>
            </a:r>
            <a:r>
              <a:rPr lang="en-IN" sz="1800" b="1" dirty="0">
                <a:latin typeface="Times New Roman" panose="02020603050405020304" pitchFamily="18" charset="0"/>
                <a:cs typeface="Times New Roman" panose="02020603050405020304" pitchFamily="18" charset="0"/>
              </a:rPr>
              <a:t>().</a:t>
            </a:r>
            <a:r>
              <a:rPr lang="en-IN" sz="1800" b="1" dirty="0" err="1">
                <a:latin typeface="Times New Roman" panose="02020603050405020304" pitchFamily="18" charset="0"/>
                <a:cs typeface="Times New Roman" panose="02020603050405020304" pitchFamily="18" charset="0"/>
              </a:rPr>
              <a:t>getReference</a:t>
            </a:r>
            <a:r>
              <a:rPr lang="en-IN" sz="1800" b="1" dirty="0">
                <a:latin typeface="Times New Roman" panose="02020603050405020304" pitchFamily="18" charset="0"/>
                <a:cs typeface="Times New Roman" panose="02020603050405020304" pitchFamily="18" charset="0"/>
              </a:rPr>
              <a:t>().child("College");</a:t>
            </a:r>
          </a:p>
          <a:p>
            <a:pPr marL="0" indent="0">
              <a:buNone/>
            </a:pP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mref.addValueEventListener</a:t>
            </a:r>
            <a:r>
              <a:rPr lang="en-IN" sz="1800" b="1" dirty="0">
                <a:latin typeface="Times New Roman" panose="02020603050405020304" pitchFamily="18" charset="0"/>
                <a:cs typeface="Times New Roman" panose="02020603050405020304" pitchFamily="18" charset="0"/>
              </a:rPr>
              <a:t>(new </a:t>
            </a:r>
            <a:r>
              <a:rPr lang="en-IN" sz="1800" b="1" dirty="0" err="1">
                <a:latin typeface="Times New Roman" panose="02020603050405020304" pitchFamily="18" charset="0"/>
                <a:cs typeface="Times New Roman" panose="02020603050405020304" pitchFamily="18" charset="0"/>
              </a:rPr>
              <a:t>ValueEventListener</a:t>
            </a:r>
            <a:r>
              <a:rPr lang="en-IN" sz="1800" b="1" dirty="0">
                <a:latin typeface="Times New Roman" panose="02020603050405020304" pitchFamily="18" charset="0"/>
                <a:cs typeface="Times New Roman" panose="02020603050405020304" pitchFamily="18" charset="0"/>
              </a:rPr>
              <a:t>() {</a:t>
            </a:r>
          </a:p>
          <a:p>
            <a:pPr marL="0" indent="0">
              <a:buNone/>
            </a:pPr>
            <a:r>
              <a:rPr lang="en-IN" sz="1800" b="1" dirty="0">
                <a:latin typeface="Times New Roman" panose="02020603050405020304" pitchFamily="18" charset="0"/>
                <a:cs typeface="Times New Roman" panose="02020603050405020304" pitchFamily="18" charset="0"/>
              </a:rPr>
              <a:t>  @Override</a:t>
            </a:r>
          </a:p>
          <a:p>
            <a:pPr marL="0" indent="0">
              <a:buNone/>
            </a:pPr>
            <a:r>
              <a:rPr lang="en-IN" sz="1800" b="1" dirty="0">
                <a:latin typeface="Times New Roman" panose="02020603050405020304" pitchFamily="18" charset="0"/>
                <a:cs typeface="Times New Roman" panose="02020603050405020304" pitchFamily="18" charset="0"/>
              </a:rPr>
              <a:t>  public void </a:t>
            </a:r>
            <a:r>
              <a:rPr lang="en-IN" sz="1800" b="1" dirty="0" err="1">
                <a:latin typeface="Times New Roman" panose="02020603050405020304" pitchFamily="18" charset="0"/>
                <a:cs typeface="Times New Roman" panose="02020603050405020304" pitchFamily="18" charset="0"/>
              </a:rPr>
              <a:t>onDataChange</a:t>
            </a:r>
            <a:r>
              <a:rPr lang="en-IN" sz="1800" b="1" dirty="0">
                <a:latin typeface="Times New Roman" panose="02020603050405020304" pitchFamily="18" charset="0"/>
                <a:cs typeface="Times New Roman" panose="02020603050405020304" pitchFamily="18" charset="0"/>
              </a:rPr>
              <a:t>(@</a:t>
            </a:r>
            <a:r>
              <a:rPr lang="en-IN" sz="1800" b="1" dirty="0" err="1">
                <a:latin typeface="Times New Roman" panose="02020603050405020304" pitchFamily="18" charset="0"/>
                <a:cs typeface="Times New Roman" panose="02020603050405020304" pitchFamily="18" charset="0"/>
              </a:rPr>
              <a:t>NonNull</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DataSnapshot</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dataSnapshot</a:t>
            </a:r>
            <a:r>
              <a:rPr lang="en-IN" sz="1800" b="1" dirty="0">
                <a:latin typeface="Times New Roman" panose="02020603050405020304" pitchFamily="18" charset="0"/>
                <a:cs typeface="Times New Roman" panose="02020603050405020304" pitchFamily="18" charset="0"/>
              </a:rPr>
              <a:t>) {</a:t>
            </a:r>
          </a:p>
          <a:p>
            <a:pPr marL="0" indent="0">
              <a:buNone/>
            </a:pPr>
            <a:r>
              <a:rPr lang="en-IN" sz="1800" b="1" dirty="0">
                <a:latin typeface="Times New Roman" panose="02020603050405020304" pitchFamily="18" charset="0"/>
                <a:cs typeface="Times New Roman" panose="02020603050405020304" pitchFamily="18" charset="0"/>
              </a:rPr>
              <a:t>  long l = </a:t>
            </a:r>
            <a:r>
              <a:rPr lang="en-IN" sz="1800" b="1" dirty="0" err="1">
                <a:latin typeface="Times New Roman" panose="02020603050405020304" pitchFamily="18" charset="0"/>
                <a:cs typeface="Times New Roman" panose="02020603050405020304" pitchFamily="18" charset="0"/>
              </a:rPr>
              <a:t>dataSnapshot.getChildrenCount</a:t>
            </a:r>
            <a:r>
              <a:rPr lang="en-IN" sz="1800" b="1" dirty="0">
                <a:latin typeface="Times New Roman" panose="02020603050405020304" pitchFamily="18" charset="0"/>
                <a:cs typeface="Times New Roman" panose="02020603050405020304" pitchFamily="18" charset="0"/>
              </a:rPr>
              <a:t>();</a:t>
            </a:r>
          </a:p>
          <a:p>
            <a:pPr marL="0" indent="0">
              <a:buNone/>
            </a:pPr>
            <a:r>
              <a:rPr lang="en-IN" sz="1800" b="1" dirty="0">
                <a:latin typeface="Times New Roman" panose="02020603050405020304" pitchFamily="18" charset="0"/>
                <a:cs typeface="Times New Roman" panose="02020603050405020304" pitchFamily="18" charset="0"/>
              </a:rPr>
              <a:t>  m2 = </a:t>
            </a:r>
            <a:r>
              <a:rPr lang="en-IN" sz="1800" b="1" dirty="0" err="1">
                <a:latin typeface="Times New Roman" panose="02020603050405020304" pitchFamily="18" charset="0"/>
                <a:cs typeface="Times New Roman" panose="02020603050405020304" pitchFamily="18" charset="0"/>
              </a:rPr>
              <a:t>dataSnapshot.child</a:t>
            </a:r>
            <a:r>
              <a:rPr lang="en-IN" sz="1800" b="1" dirty="0">
                <a:latin typeface="Times New Roman" panose="02020603050405020304" pitchFamily="18" charset="0"/>
                <a:cs typeface="Times New Roman" panose="02020603050405020304" pitchFamily="18" charset="0"/>
              </a:rPr>
              <a:t>("sample").child("</a:t>
            </a:r>
            <a:r>
              <a:rPr lang="en-IN" sz="1800" b="1" dirty="0" err="1">
                <a:latin typeface="Times New Roman" panose="02020603050405020304" pitchFamily="18" charset="0"/>
                <a:cs typeface="Times New Roman" panose="02020603050405020304" pitchFamily="18" charset="0"/>
              </a:rPr>
              <a:t>cor</a:t>
            </a:r>
            <a:r>
              <a:rPr lang="en-IN" sz="1800" b="1" dirty="0">
                <a:latin typeface="Times New Roman" panose="02020603050405020304" pitchFamily="18" charset="0"/>
                <a:cs typeface="Times New Roman" panose="02020603050405020304" pitchFamily="18" charset="0"/>
              </a:rPr>
              <a:t>");</a:t>
            </a:r>
          </a:p>
          <a:p>
            <a:pPr marL="0" indent="0">
              <a:buNone/>
            </a:pPr>
            <a:r>
              <a:rPr lang="en-IN" sz="1800" b="1" dirty="0">
                <a:latin typeface="Times New Roman" panose="02020603050405020304" pitchFamily="18" charset="0"/>
                <a:cs typeface="Times New Roman" panose="02020603050405020304" pitchFamily="18" charset="0"/>
              </a:rPr>
              <a:t>  x = m2.getChildrenCount();</a:t>
            </a:r>
          </a:p>
          <a:p>
            <a:pPr marL="0" indent="0">
              <a:buNone/>
            </a:pPr>
            <a:r>
              <a:rPr lang="en-IN" sz="1800" b="1" dirty="0" err="1">
                <a:latin typeface="Times New Roman" panose="02020603050405020304" pitchFamily="18" charset="0"/>
                <a:cs typeface="Times New Roman" panose="02020603050405020304" pitchFamily="18" charset="0"/>
              </a:rPr>
              <a:t>lan</a:t>
            </a:r>
            <a:r>
              <a:rPr lang="en-IN" sz="1800" b="1" dirty="0">
                <a:latin typeface="Times New Roman" panose="02020603050405020304" pitchFamily="18" charset="0"/>
                <a:cs typeface="Times New Roman" panose="02020603050405020304" pitchFamily="18" charset="0"/>
              </a:rPr>
              <a:t> = (double) m2.child(s).child("</a:t>
            </a:r>
            <a:r>
              <a:rPr lang="en-IN" sz="1800" b="1" dirty="0" err="1">
                <a:latin typeface="Times New Roman" panose="02020603050405020304" pitchFamily="18" charset="0"/>
                <a:cs typeface="Times New Roman" panose="02020603050405020304" pitchFamily="18" charset="0"/>
              </a:rPr>
              <a:t>lan</a:t>
            </a:r>
            <a:r>
              <a:rPr lang="en-IN" sz="1800" b="1" dirty="0">
                <a:latin typeface="Times New Roman" panose="02020603050405020304" pitchFamily="18" charset="0"/>
                <a:cs typeface="Times New Roman" panose="02020603050405020304" pitchFamily="18" charset="0"/>
              </a:rPr>
              <a:t>").</a:t>
            </a:r>
            <a:r>
              <a:rPr lang="en-IN" sz="1800" b="1" dirty="0" err="1">
                <a:latin typeface="Times New Roman" panose="02020603050405020304" pitchFamily="18" charset="0"/>
                <a:cs typeface="Times New Roman" panose="02020603050405020304" pitchFamily="18" charset="0"/>
              </a:rPr>
              <a:t>getValue</a:t>
            </a:r>
            <a:r>
              <a:rPr lang="en-IN" sz="1800" b="1" dirty="0">
                <a:latin typeface="Times New Roman" panose="02020603050405020304" pitchFamily="18" charset="0"/>
                <a:cs typeface="Times New Roman" panose="02020603050405020304" pitchFamily="18" charset="0"/>
              </a:rPr>
              <a:t>();</a:t>
            </a:r>
          </a:p>
          <a:p>
            <a:pPr marL="0" indent="0">
              <a:buNone/>
            </a:pP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lon</a:t>
            </a:r>
            <a:r>
              <a:rPr lang="en-IN" sz="1800" b="1" dirty="0">
                <a:latin typeface="Times New Roman" panose="02020603050405020304" pitchFamily="18" charset="0"/>
                <a:cs typeface="Times New Roman" panose="02020603050405020304" pitchFamily="18" charset="0"/>
              </a:rPr>
              <a:t> = (double) m2.child(s).child("</a:t>
            </a:r>
            <a:r>
              <a:rPr lang="en-IN" sz="1800" b="1" dirty="0" err="1">
                <a:latin typeface="Times New Roman" panose="02020603050405020304" pitchFamily="18" charset="0"/>
                <a:cs typeface="Times New Roman" panose="02020603050405020304" pitchFamily="18" charset="0"/>
              </a:rPr>
              <a:t>lon</a:t>
            </a:r>
            <a:r>
              <a:rPr lang="en-IN" sz="1800" b="1" dirty="0">
                <a:latin typeface="Times New Roman" panose="02020603050405020304" pitchFamily="18" charset="0"/>
                <a:cs typeface="Times New Roman" panose="02020603050405020304" pitchFamily="18" charset="0"/>
              </a:rPr>
              <a:t>").</a:t>
            </a:r>
            <a:r>
              <a:rPr lang="en-IN" sz="1800" b="1" dirty="0" err="1">
                <a:latin typeface="Times New Roman" panose="02020603050405020304" pitchFamily="18" charset="0"/>
                <a:cs typeface="Times New Roman" panose="02020603050405020304" pitchFamily="18" charset="0"/>
              </a:rPr>
              <a:t>getValue</a:t>
            </a:r>
            <a:r>
              <a:rPr lang="en-IN" sz="1800" b="1" dirty="0">
                <a:latin typeface="Times New Roman" panose="02020603050405020304" pitchFamily="18" charset="0"/>
                <a:cs typeface="Times New Roman" panose="02020603050405020304" pitchFamily="18" charset="0"/>
              </a:rPr>
              <a:t>();</a:t>
            </a:r>
          </a:p>
          <a:p>
            <a:pPr marL="0" indent="0">
              <a:buNone/>
            </a:pPr>
            <a:r>
              <a:rPr lang="en-IN" sz="1800" b="1" dirty="0">
                <a:latin typeface="Times New Roman" panose="02020603050405020304" pitchFamily="18" charset="0"/>
                <a:cs typeface="Times New Roman" panose="02020603050405020304" pitchFamily="18" charset="0"/>
              </a:rPr>
              <a:t>      price=(double) m2.child(s).child("price").</a:t>
            </a:r>
            <a:r>
              <a:rPr lang="en-IN" sz="1800" b="1" dirty="0" err="1">
                <a:latin typeface="Times New Roman" panose="02020603050405020304" pitchFamily="18" charset="0"/>
                <a:cs typeface="Times New Roman" panose="02020603050405020304" pitchFamily="18" charset="0"/>
              </a:rPr>
              <a:t>getValue</a:t>
            </a:r>
            <a:r>
              <a:rPr lang="en-IN" sz="1800" b="1" dirty="0">
                <a:latin typeface="Times New Roman" panose="02020603050405020304" pitchFamily="18" charset="0"/>
                <a:cs typeface="Times New Roman" panose="02020603050405020304" pitchFamily="18" charset="0"/>
              </a:rPr>
              <a:t>();</a:t>
            </a:r>
          </a:p>
          <a:p>
            <a:pPr marL="0" indent="0">
              <a:buNone/>
            </a:pPr>
            <a:r>
              <a:rPr lang="en-IN" sz="1800" b="1" dirty="0">
                <a:latin typeface="Times New Roman" panose="02020603050405020304" pitchFamily="18" charset="0"/>
                <a:cs typeface="Times New Roman" panose="02020603050405020304" pitchFamily="18" charset="0"/>
              </a:rPr>
              <a:t>             }}</a:t>
            </a:r>
          </a:p>
          <a:p>
            <a:pPr marL="0" indent="0">
              <a:buNone/>
            </a:pPr>
            <a:r>
              <a:rPr lang="en-IN" sz="1800" b="1" dirty="0">
                <a:latin typeface="Times New Roman" panose="02020603050405020304" pitchFamily="18" charset="0"/>
                <a:cs typeface="Times New Roman" panose="02020603050405020304" pitchFamily="18" charset="0"/>
              </a:rPr>
              <a:t>});</a:t>
            </a:r>
            <a:endParaRPr lang="en-IN"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312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54C24-F3AE-480F-8B11-A8A42CD82E4B}"/>
              </a:ext>
            </a:extLst>
          </p:cNvPr>
          <p:cNvSpPr>
            <a:spLocks noGrp="1"/>
          </p:cNvSpPr>
          <p:nvPr>
            <p:ph idx="1"/>
          </p:nvPr>
        </p:nvSpPr>
        <p:spPr>
          <a:xfrm>
            <a:off x="251520" y="980728"/>
            <a:ext cx="6571343" cy="3450613"/>
          </a:xfrm>
        </p:spPr>
        <p:txBody>
          <a:bodyPr/>
          <a:lstStyle/>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mMap</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googleMap</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mMap.addCircle</a:t>
            </a:r>
            <a:r>
              <a:rPr lang="en-IN" dirty="0">
                <a:latin typeface="Times New Roman" panose="02020603050405020304" pitchFamily="18" charset="0"/>
                <a:cs typeface="Times New Roman" panose="02020603050405020304" pitchFamily="18" charset="0"/>
              </a:rPr>
              <a:t>(new </a:t>
            </a:r>
            <a:r>
              <a:rPr lang="en-IN" dirty="0" err="1">
                <a:latin typeface="Times New Roman" panose="02020603050405020304" pitchFamily="18" charset="0"/>
                <a:cs typeface="Times New Roman" panose="02020603050405020304" pitchFamily="18" charset="0"/>
              </a:rPr>
              <a:t>CircleOptions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(position)</a:t>
            </a:r>
          </a:p>
          <a:p>
            <a:pPr marL="0" indent="0">
              <a:buNone/>
            </a:pPr>
            <a:r>
              <a:rPr lang="en-IN" dirty="0">
                <a:latin typeface="Times New Roman" panose="02020603050405020304" pitchFamily="18" charset="0"/>
                <a:cs typeface="Times New Roman" panose="02020603050405020304" pitchFamily="18" charset="0"/>
              </a:rPr>
              <a:t>                        .radius(300)</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strokeColor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Color.RED</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fillColor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Color.argb</a:t>
            </a:r>
            <a:r>
              <a:rPr lang="en-IN" dirty="0">
                <a:latin typeface="Times New Roman" panose="02020603050405020304" pitchFamily="18" charset="0"/>
                <a:cs typeface="Times New Roman" panose="02020603050405020304" pitchFamily="18" charset="0"/>
              </a:rPr>
              <a:t>(80, 150, 50, 50))</a:t>
            </a:r>
          </a:p>
          <a:p>
            <a:pPr marL="0" indent="0">
              <a:buNone/>
            </a:pPr>
            <a:r>
              <a:rPr lang="en-IN" dirty="0">
                <a:latin typeface="Times New Roman" panose="02020603050405020304" pitchFamily="18" charset="0"/>
                <a:cs typeface="Times New Roman" panose="02020603050405020304" pitchFamily="18" charset="0"/>
              </a:rPr>
              <a:t>                        .clickable(true));</a:t>
            </a:r>
          </a:p>
        </p:txBody>
      </p:sp>
      <p:pic>
        <p:nvPicPr>
          <p:cNvPr id="5" name="Picture 4">
            <a:extLst>
              <a:ext uri="{FF2B5EF4-FFF2-40B4-BE49-F238E27FC236}">
                <a16:creationId xmlns:a16="http://schemas.microsoft.com/office/drawing/2014/main" id="{990787FF-4548-47E4-8504-B9704ADCD659}"/>
              </a:ext>
            </a:extLst>
          </p:cNvPr>
          <p:cNvPicPr/>
          <p:nvPr/>
        </p:nvPicPr>
        <p:blipFill rotWithShape="1">
          <a:blip r:embed="rId2">
            <a:extLst>
              <a:ext uri="{28A0092B-C50C-407E-A947-70E740481C1C}">
                <a14:useLocalDpi xmlns:a14="http://schemas.microsoft.com/office/drawing/2010/main" val="0"/>
              </a:ext>
            </a:extLst>
          </a:blip>
          <a:srcRect t="7831" b="7843"/>
          <a:stretch/>
        </p:blipFill>
        <p:spPr bwMode="auto">
          <a:xfrm>
            <a:off x="6516216" y="1913946"/>
            <a:ext cx="2362714" cy="38884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4348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BB69-82C9-4049-A16B-BB2CB513A816}"/>
              </a:ext>
            </a:extLst>
          </p:cNvPr>
          <p:cNvSpPr>
            <a:spLocks noGrp="1"/>
          </p:cNvSpPr>
          <p:nvPr>
            <p:ph type="title"/>
          </p:nvPr>
        </p:nvSpPr>
        <p:spPr>
          <a:xfrm>
            <a:off x="1043608" y="276510"/>
            <a:ext cx="6571343" cy="1049235"/>
          </a:xfrm>
        </p:spPr>
        <p:txBody>
          <a:bodyPr/>
          <a:lstStyle/>
          <a:p>
            <a:r>
              <a:rPr lang="en-IN" dirty="0"/>
              <a:t>Work-Flow</a:t>
            </a:r>
          </a:p>
        </p:txBody>
      </p:sp>
      <p:pic>
        <p:nvPicPr>
          <p:cNvPr id="5" name="Picture 4">
            <a:extLst>
              <a:ext uri="{FF2B5EF4-FFF2-40B4-BE49-F238E27FC236}">
                <a16:creationId xmlns:a16="http://schemas.microsoft.com/office/drawing/2014/main" id="{5D4ED8D9-634F-41A0-B477-3F9BE7A31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819431"/>
            <a:ext cx="6480720" cy="5219427"/>
          </a:xfrm>
          <a:prstGeom prst="rect">
            <a:avLst/>
          </a:prstGeom>
        </p:spPr>
      </p:pic>
    </p:spTree>
    <p:extLst>
      <p:ext uri="{BB962C8B-B14F-4D97-AF65-F5344CB8AC3E}">
        <p14:creationId xmlns:p14="http://schemas.microsoft.com/office/powerpoint/2010/main" val="2729834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 and Future Improvements</a:t>
            </a:r>
          </a:p>
        </p:txBody>
      </p:sp>
      <p:sp>
        <p:nvSpPr>
          <p:cNvPr id="3" name="Content Placeholder 2"/>
          <p:cNvSpPr>
            <a:spLocks noGrp="1"/>
          </p:cNvSpPr>
          <p:nvPr>
            <p:ph idx="1"/>
          </p:nvPr>
        </p:nvSpPr>
        <p:spPr>
          <a:xfrm>
            <a:off x="539552" y="1988840"/>
            <a:ext cx="8229600" cy="3773016"/>
          </a:xfrm>
        </p:spPr>
        <p:txBody>
          <a:bodyPr/>
          <a:lstStyle/>
          <a:p>
            <a:pPr algn="just"/>
            <a:r>
              <a:rPr lang="en-US" dirty="0">
                <a:latin typeface="Times New Roman" panose="02020603050405020304" pitchFamily="18" charset="0"/>
                <a:cs typeface="Times New Roman" panose="02020603050405020304" pitchFamily="18" charset="0"/>
              </a:rPr>
              <a:t>We made an Android App to Display Clusters based on User specified Range. </a:t>
            </a:r>
          </a:p>
          <a:p>
            <a:pPr algn="just"/>
            <a:r>
              <a:rPr lang="en-US" dirty="0">
                <a:latin typeface="Times New Roman" panose="02020603050405020304" pitchFamily="18" charset="0"/>
                <a:cs typeface="Times New Roman" panose="02020603050405020304" pitchFamily="18" charset="0"/>
              </a:rPr>
              <a:t>The App also displays predicted fare in a Dialog and helps with navigation.</a:t>
            </a:r>
          </a:p>
          <a:p>
            <a:pPr algn="just"/>
            <a:r>
              <a:rPr lang="en-US" dirty="0">
                <a:latin typeface="Times New Roman" panose="02020603050405020304" pitchFamily="18" charset="0"/>
                <a:cs typeface="Times New Roman" panose="02020603050405020304" pitchFamily="18" charset="0"/>
              </a:rPr>
              <a:t>Fare Prediction by Algorithm has a mean error of 1.84%. Database has 150 cached Clusters across New York City.</a:t>
            </a:r>
          </a:p>
          <a:p>
            <a:pPr algn="just"/>
            <a:r>
              <a:rPr lang="en-US" dirty="0">
                <a:latin typeface="Times New Roman" panose="02020603050405020304" pitchFamily="18" charset="0"/>
                <a:cs typeface="Times New Roman" panose="02020603050405020304" pitchFamily="18" charset="0"/>
              </a:rPr>
              <a:t>App can be Scaled for Large scale applications and dataset can be improved.</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21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467544" y="1916832"/>
            <a:ext cx="8229600" cy="4525963"/>
          </a:xfrm>
        </p:spPr>
        <p:txBody>
          <a:bodyPr>
            <a:normAutofit/>
          </a:bodyPr>
          <a:lstStyle/>
          <a:p>
            <a:r>
              <a:rPr lang="en-IN" dirty="0">
                <a:latin typeface="Times New Roman" panose="02020603050405020304" pitchFamily="18" charset="0"/>
                <a:cs typeface="Times New Roman" panose="02020603050405020304" pitchFamily="18" charset="0"/>
              </a:rPr>
              <a:t>New drivers are often clueless about popular or most profitable locations of the city.</a:t>
            </a:r>
          </a:p>
          <a:p>
            <a:r>
              <a:rPr lang="en-IN" dirty="0">
                <a:latin typeface="Times New Roman" panose="02020603050405020304" pitchFamily="18" charset="0"/>
                <a:cs typeface="Times New Roman" panose="02020603050405020304" pitchFamily="18" charset="0"/>
              </a:rPr>
              <a:t>Moreover, many drivers have no idea about average fares in a locality.</a:t>
            </a:r>
          </a:p>
          <a:p>
            <a:r>
              <a:rPr lang="en-IN" dirty="0">
                <a:latin typeface="Times New Roman" panose="02020603050405020304" pitchFamily="18" charset="0"/>
                <a:cs typeface="Times New Roman" panose="02020603050405020304" pitchFamily="18" charset="0"/>
              </a:rPr>
              <a:t>Using previous Cab Booking Data, the popular booking locations of a city can be analysed and clustered.</a:t>
            </a:r>
          </a:p>
          <a:p>
            <a:r>
              <a:rPr lang="en-IN" dirty="0">
                <a:latin typeface="Times New Roman" panose="02020603050405020304" pitchFamily="18" charset="0"/>
                <a:cs typeface="Times New Roman" panose="02020603050405020304" pitchFamily="18" charset="0"/>
              </a:rPr>
              <a:t>Similarly, Cab Fares can be predicted.</a:t>
            </a:r>
          </a:p>
          <a:p>
            <a:r>
              <a:rPr lang="en-IN" dirty="0">
                <a:latin typeface="Times New Roman" panose="02020603050405020304" pitchFamily="18" charset="0"/>
                <a:cs typeface="Times New Roman" panose="02020603050405020304" pitchFamily="18" charset="0"/>
              </a:rPr>
              <a:t>A Machine Learning Approach is suitable for solving this problem.</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950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467544" y="1844824"/>
            <a:ext cx="8229600" cy="4525963"/>
          </a:xfrm>
        </p:spPr>
        <p:txBody>
          <a:bodyPr/>
          <a:lstStyle/>
          <a:p>
            <a:r>
              <a:rPr lang="en-US" sz="2400" dirty="0">
                <a:latin typeface="Times New Roman" panose="02020603050405020304" pitchFamily="18" charset="0"/>
                <a:cs typeface="Times New Roman" panose="02020603050405020304" pitchFamily="18" charset="0"/>
              </a:rPr>
              <a:t>Through this project we came to understand following topics:-</a:t>
            </a:r>
          </a:p>
          <a:p>
            <a:pPr marL="457200" lvl="1" indent="0">
              <a:buNone/>
            </a:pPr>
            <a:r>
              <a:rPr lang="en-US" sz="1800" dirty="0">
                <a:latin typeface="Times New Roman" panose="02020603050405020304" pitchFamily="18" charset="0"/>
                <a:cs typeface="Times New Roman" panose="02020603050405020304" pitchFamily="18" charset="0"/>
              </a:rPr>
              <a:t>	1. Data Cleaning</a:t>
            </a:r>
          </a:p>
          <a:p>
            <a:pPr marL="457200" lvl="1" indent="0">
              <a:buNone/>
            </a:pPr>
            <a:r>
              <a:rPr lang="en-US" sz="1800" dirty="0">
                <a:latin typeface="Times New Roman" panose="02020603050405020304" pitchFamily="18" charset="0"/>
                <a:cs typeface="Times New Roman" panose="02020603050405020304" pitchFamily="18" charset="0"/>
              </a:rPr>
              <a:t>	2. K Means Clustering</a:t>
            </a:r>
          </a:p>
          <a:p>
            <a:pPr marL="457200" lvl="1" indent="0">
              <a:buNone/>
            </a:pPr>
            <a:r>
              <a:rPr lang="en-US" sz="1800" dirty="0">
                <a:latin typeface="Times New Roman" panose="02020603050405020304" pitchFamily="18" charset="0"/>
                <a:cs typeface="Times New Roman" panose="02020603050405020304" pitchFamily="18" charset="0"/>
              </a:rPr>
              <a:t>	3. Random Forest Regressor</a:t>
            </a:r>
          </a:p>
          <a:p>
            <a:pPr marL="457200" lvl="1" indent="0">
              <a:buNone/>
            </a:pPr>
            <a:r>
              <a:rPr lang="en-US" sz="1800" dirty="0">
                <a:latin typeface="Times New Roman" panose="02020603050405020304" pitchFamily="18" charset="0"/>
                <a:cs typeface="Times New Roman" panose="02020603050405020304" pitchFamily="18" charset="0"/>
              </a:rPr>
              <a:t>	4 Firebase Database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94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539552" y="1988840"/>
            <a:ext cx="8229600" cy="4525963"/>
          </a:xfrm>
        </p:spPr>
        <p:txBody>
          <a:bodyPr/>
          <a:lstStyle/>
          <a:p>
            <a:pPr marL="457200" indent="-457200">
              <a:buFont typeface="+mj-lt"/>
              <a:buAutoNum type="arabicPeriod"/>
            </a:pPr>
            <a:r>
              <a:rPr lang="en-IN" dirty="0">
                <a:latin typeface="Times New Roman" panose="02020603050405020304" pitchFamily="18" charset="0"/>
                <a:cs typeface="Times New Roman" panose="02020603050405020304" pitchFamily="18" charset="0"/>
              </a:rPr>
              <a:t>Dataset : </a:t>
            </a:r>
            <a:r>
              <a:rPr lang="en-IN" dirty="0">
                <a:latin typeface="Times New Roman" panose="02020603050405020304" pitchFamily="18" charset="0"/>
                <a:cs typeface="Times New Roman" panose="02020603050405020304" pitchFamily="18" charset="0"/>
                <a:hlinkClick r:id="rId2"/>
              </a:rPr>
              <a:t>https://www.kaggle.com/c/new-york-city-taxi-fare-prediction/data</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hlinkClick r:id="rId3"/>
              </a:rPr>
              <a:t>https://firebase.google.com/</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hlinkClick r:id="rId4"/>
              </a:rPr>
              <a:t>https://towardsdatascience.com/random-forest-and-its-implementation-71824ced454f</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K Means Clustering </a:t>
            </a:r>
            <a:r>
              <a:rPr lang="en-IN" dirty="0">
                <a:latin typeface="Times New Roman" panose="02020603050405020304" pitchFamily="18" charset="0"/>
                <a:cs typeface="Times New Roman" panose="02020603050405020304" pitchFamily="18" charset="0"/>
                <a:hlinkClick r:id="rId5"/>
              </a:rPr>
              <a:t>https://towardsdatascience.com/understanding-k-means-clustering-in-machine-learning-6a6e67336aa1</a:t>
            </a:r>
            <a:endParaRPr lang="en-IN" dirty="0">
              <a:latin typeface="Times New Roman" panose="02020603050405020304" pitchFamily="18" charset="0"/>
              <a:cs typeface="Times New Roman" panose="02020603050405020304" pitchFamily="18" charset="0"/>
            </a:endParaRPr>
          </a:p>
          <a:p>
            <a:pPr marL="0" indent="0" algn="r">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244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32856"/>
            <a:ext cx="8229600" cy="1600200"/>
          </a:xfrm>
        </p:spPr>
        <p:txBody>
          <a:bodyPr/>
          <a:lstStyle/>
          <a:p>
            <a:r>
              <a:rPr lang="en-US" dirty="0"/>
              <a:t>Thank You !</a:t>
            </a:r>
            <a:endParaRPr lang="en-IN" dirty="0"/>
          </a:p>
        </p:txBody>
      </p:sp>
    </p:spTree>
    <p:extLst>
      <p:ext uri="{BB962C8B-B14F-4D97-AF65-F5344CB8AC3E}">
        <p14:creationId xmlns:p14="http://schemas.microsoft.com/office/powerpoint/2010/main" val="25905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a:t>
            </a:r>
          </a:p>
        </p:txBody>
      </p:sp>
      <p:sp>
        <p:nvSpPr>
          <p:cNvPr id="3" name="Content Placeholder 2"/>
          <p:cNvSpPr>
            <a:spLocks noGrp="1"/>
          </p:cNvSpPr>
          <p:nvPr>
            <p:ph idx="1"/>
          </p:nvPr>
        </p:nvSpPr>
        <p:spPr>
          <a:xfrm>
            <a:off x="611560" y="1988840"/>
            <a:ext cx="8229600" cy="4525963"/>
          </a:xfrm>
        </p:spPr>
        <p:txBody>
          <a:bodyPr/>
          <a:lstStyle/>
          <a:p>
            <a:r>
              <a:rPr lang="en-IN" dirty="0">
                <a:latin typeface="Times New Roman" panose="02020603050405020304" pitchFamily="18" charset="0"/>
                <a:cs typeface="Times New Roman" panose="02020603050405020304" pitchFamily="18" charset="0"/>
              </a:rPr>
              <a:t>Lesser Cab Availability in Major Areas.</a:t>
            </a:r>
          </a:p>
          <a:p>
            <a:r>
              <a:rPr lang="en-IN" dirty="0">
                <a:latin typeface="Times New Roman" panose="02020603050405020304" pitchFamily="18" charset="0"/>
                <a:cs typeface="Times New Roman" panose="02020603050405020304" pitchFamily="18" charset="0"/>
              </a:rPr>
              <a:t>An app helping Cab Drivers and Customers alike  did not exist.</a:t>
            </a:r>
          </a:p>
          <a:p>
            <a:r>
              <a:rPr lang="en-IN" dirty="0">
                <a:latin typeface="Times New Roman" panose="02020603050405020304" pitchFamily="18" charset="0"/>
                <a:cs typeface="Times New Roman" panose="02020603050405020304" pitchFamily="18" charset="0"/>
              </a:rPr>
              <a:t>Machine Learning helps analysing huge data.</a:t>
            </a:r>
          </a:p>
          <a:p>
            <a:r>
              <a:rPr lang="en-IN" dirty="0">
                <a:latin typeface="Times New Roman" panose="02020603050405020304" pitchFamily="18" charset="0"/>
                <a:cs typeface="Times New Roman" panose="02020603050405020304" pitchFamily="18" charset="0"/>
              </a:rPr>
              <a:t>Using Firebase to make a scalable application.</a:t>
            </a:r>
          </a:p>
          <a:p>
            <a:r>
              <a:rPr lang="en-IN" dirty="0">
                <a:latin typeface="Times New Roman" panose="02020603050405020304" pitchFamily="18" charset="0"/>
                <a:cs typeface="Times New Roman" panose="02020603050405020304" pitchFamily="18" charset="0"/>
              </a:rPr>
              <a:t>Implementing modern technologies like data cleaning, K Means Clustering, Random Forest Regressor, and using Firebase.</a:t>
            </a: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58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idx="1"/>
          </p:nvPr>
        </p:nvSpPr>
        <p:spPr>
          <a:xfrm>
            <a:off x="467544" y="1916832"/>
            <a:ext cx="8229600" cy="4525963"/>
          </a:xfrm>
        </p:spPr>
        <p:txBody>
          <a:bodyPr/>
          <a:lstStyle/>
          <a:p>
            <a:pPr lvl="0" algn="just"/>
            <a:r>
              <a:rPr lang="en-IN" dirty="0">
                <a:latin typeface="Times New Roman" panose="02020603050405020304" pitchFamily="18" charset="0"/>
                <a:cs typeface="Times New Roman" panose="02020603050405020304" pitchFamily="18" charset="0"/>
              </a:rPr>
              <a:t>To help Cab Drivers and Customers to find popular Cab Booking Locations.</a:t>
            </a:r>
          </a:p>
          <a:p>
            <a:pPr lvl="0" algn="just"/>
            <a:r>
              <a:rPr lang="en-IN" dirty="0">
                <a:latin typeface="Times New Roman" panose="02020603050405020304" pitchFamily="18" charset="0"/>
                <a:cs typeface="Times New Roman" panose="02020603050405020304" pitchFamily="18" charset="0"/>
              </a:rPr>
              <a:t>Customers and Drivers will know accurate cab fares from previous data.</a:t>
            </a:r>
          </a:p>
          <a:p>
            <a:pPr lvl="0" algn="just"/>
            <a:r>
              <a:rPr lang="en-IN" dirty="0">
                <a:latin typeface="Times New Roman" panose="02020603050405020304" pitchFamily="18" charset="0"/>
                <a:cs typeface="Times New Roman" panose="02020603050405020304" pitchFamily="18" charset="0"/>
              </a:rPr>
              <a:t>Maximizes user and driver profit.</a:t>
            </a:r>
          </a:p>
          <a:p>
            <a:pPr lvl="0" algn="just"/>
            <a:r>
              <a:rPr lang="en-IN" dirty="0">
                <a:latin typeface="Times New Roman" panose="02020603050405020304" pitchFamily="18" charset="0"/>
                <a:cs typeface="Times New Roman" panose="02020603050405020304" pitchFamily="18" charset="0"/>
              </a:rPr>
              <a:t>Predict Cab Fares and Clusters at low Error Rate.</a:t>
            </a:r>
          </a:p>
          <a:p>
            <a:pPr lvl="0" algn="just"/>
            <a:r>
              <a:rPr lang="en-IN" dirty="0">
                <a:latin typeface="Times New Roman" panose="02020603050405020304" pitchFamily="18" charset="0"/>
                <a:cs typeface="Times New Roman" panose="02020603050405020304" pitchFamily="18" charset="0"/>
              </a:rPr>
              <a:t>Display predicted data on Android.</a:t>
            </a:r>
          </a:p>
          <a:p>
            <a:pPr lvl="0" algn="just"/>
            <a:endParaRPr lang="en-IN" dirty="0">
              <a:latin typeface="Times New Roman" panose="02020603050405020304" pitchFamily="18" charset="0"/>
              <a:cs typeface="Times New Roman" panose="02020603050405020304" pitchFamily="18" charset="0"/>
            </a:endParaRPr>
          </a:p>
          <a:p>
            <a:pPr lvl="0"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00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8E32-B999-486E-88A2-097A63D54C31}"/>
              </a:ext>
            </a:extLst>
          </p:cNvPr>
          <p:cNvSpPr>
            <a:spLocks noGrp="1"/>
          </p:cNvSpPr>
          <p:nvPr>
            <p:ph type="title"/>
          </p:nvPr>
        </p:nvSpPr>
        <p:spPr>
          <a:xfrm>
            <a:off x="611560" y="2492896"/>
            <a:ext cx="8229600" cy="1600200"/>
          </a:xfrm>
        </p:spPr>
        <p:txBody>
          <a:bodyPr/>
          <a:lstStyle/>
          <a:p>
            <a:r>
              <a:rPr lang="en-IN" dirty="0"/>
              <a:t>Technology Stack And Workflow</a:t>
            </a:r>
          </a:p>
        </p:txBody>
      </p:sp>
      <p:sp>
        <p:nvSpPr>
          <p:cNvPr id="3" name="Content Placeholder 2">
            <a:extLst>
              <a:ext uri="{FF2B5EF4-FFF2-40B4-BE49-F238E27FC236}">
                <a16:creationId xmlns:a16="http://schemas.microsoft.com/office/drawing/2014/main" id="{E7EE2D08-499E-4B50-8063-68E726474F71}"/>
              </a:ext>
            </a:extLst>
          </p:cNvPr>
          <p:cNvSpPr>
            <a:spLocks noGrp="1"/>
          </p:cNvSpPr>
          <p:nvPr>
            <p:ph idx="1"/>
          </p:nvPr>
        </p:nvSpPr>
        <p:spPr>
          <a:xfrm flipV="1">
            <a:off x="8673494" y="2204864"/>
            <a:ext cx="432048"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96700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Cleansing</a:t>
            </a:r>
            <a:endParaRPr lang="en-IN" dirty="0"/>
          </a:p>
        </p:txBody>
      </p:sp>
      <p:sp>
        <p:nvSpPr>
          <p:cNvPr id="3" name="Content Placeholder 2"/>
          <p:cNvSpPr>
            <a:spLocks noGrp="1"/>
          </p:cNvSpPr>
          <p:nvPr>
            <p:ph idx="1"/>
          </p:nvPr>
        </p:nvSpPr>
        <p:spPr>
          <a:xfrm>
            <a:off x="755576" y="1988840"/>
            <a:ext cx="7787208" cy="4464496"/>
          </a:xfrm>
        </p:spPr>
        <p:txBody>
          <a:bodyPr>
            <a:normAutofit/>
          </a:bodyPr>
          <a:lstStyle/>
          <a:p>
            <a:pPr algn="just"/>
            <a:r>
              <a:rPr lang="en-US" dirty="0">
                <a:latin typeface="Times New Roman" panose="02020603050405020304" pitchFamily="18" charset="0"/>
                <a:cs typeface="Times New Roman" panose="02020603050405020304" pitchFamily="18" charset="0"/>
              </a:rPr>
              <a:t>Data cleaning, also called data cleansing, is the process of ensuring that your data is correct, consistent and useable by identifying any errors or corruptions in the data.</a:t>
            </a:r>
          </a:p>
          <a:p>
            <a:pPr algn="just"/>
            <a:r>
              <a:rPr lang="en-US" dirty="0">
                <a:latin typeface="Times New Roman" panose="02020603050405020304" pitchFamily="18" charset="0"/>
                <a:cs typeface="Times New Roman" panose="02020603050405020304" pitchFamily="18" charset="0"/>
              </a:rPr>
              <a:t>Using tools to cleanup data will make everyone more efficient since they’ll be able to quickly get what they need from the data. </a:t>
            </a:r>
          </a:p>
          <a:p>
            <a:pPr algn="just"/>
            <a:r>
              <a:rPr lang="en-IN" dirty="0">
                <a:latin typeface="Times New Roman" panose="02020603050405020304" pitchFamily="18" charset="0"/>
                <a:cs typeface="Times New Roman" panose="02020603050405020304" pitchFamily="18" charset="0"/>
              </a:rPr>
              <a:t>Better data beats fancier algorithms. </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We cleaned data by removing outlier co-ordinates, removing negative coordinates and removing unnecessary columns and by removing empty rows.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21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a:xfrm>
            <a:off x="179512" y="3730089"/>
            <a:ext cx="5618515" cy="977621"/>
          </a:xfrm>
        </p:spPr>
        <p:txBody>
          <a:bodyPr/>
          <a:lstStyle/>
          <a:p>
            <a:r>
              <a:rPr lang="en-IN" dirty="0"/>
              <a:t>Before Cleaning:</a:t>
            </a:r>
          </a:p>
        </p:txBody>
      </p:sp>
      <p:pic>
        <p:nvPicPr>
          <p:cNvPr id="4" name="Picture 3" descr="C:\Users\HP\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179512" y="692695"/>
            <a:ext cx="4248472" cy="2917915"/>
          </a:xfrm>
          <a:prstGeom prst="rect">
            <a:avLst/>
          </a:prstGeom>
          <a:noFill/>
          <a:ln>
            <a:noFill/>
          </a:ln>
        </p:spPr>
      </p:pic>
      <p:pic>
        <p:nvPicPr>
          <p:cNvPr id="5" name="Picture 4" descr="C:\Users\HP\Desktop\factory.PNG"/>
          <p:cNvPicPr/>
          <p:nvPr/>
        </p:nvPicPr>
        <p:blipFill>
          <a:blip r:embed="rId3">
            <a:extLst>
              <a:ext uri="{28A0092B-C50C-407E-A947-70E740481C1C}">
                <a14:useLocalDpi xmlns:a14="http://schemas.microsoft.com/office/drawing/2010/main" val="0"/>
              </a:ext>
            </a:extLst>
          </a:blip>
          <a:srcRect/>
          <a:stretch>
            <a:fillRect/>
          </a:stretch>
        </p:blipFill>
        <p:spPr bwMode="auto">
          <a:xfrm>
            <a:off x="4499992" y="692697"/>
            <a:ext cx="4464496" cy="2917914"/>
          </a:xfrm>
          <a:prstGeom prst="rect">
            <a:avLst/>
          </a:prstGeom>
          <a:noFill/>
          <a:ln>
            <a:noFill/>
          </a:ln>
        </p:spPr>
      </p:pic>
      <p:sp>
        <p:nvSpPr>
          <p:cNvPr id="6" name="Rectangle 5"/>
          <p:cNvSpPr/>
          <p:nvPr/>
        </p:nvSpPr>
        <p:spPr>
          <a:xfrm>
            <a:off x="4499992" y="3730089"/>
            <a:ext cx="1593706" cy="369332"/>
          </a:xfrm>
          <a:prstGeom prst="rect">
            <a:avLst/>
          </a:prstGeom>
        </p:spPr>
        <p:txBody>
          <a:bodyPr wrap="none">
            <a:spAutoFit/>
          </a:bodyPr>
          <a:lstStyle/>
          <a:p>
            <a:r>
              <a:rPr lang="en-IN" dirty="0"/>
              <a:t>After Cleaning:</a:t>
            </a:r>
          </a:p>
        </p:txBody>
      </p:sp>
    </p:spTree>
    <p:extLst>
      <p:ext uri="{BB962C8B-B14F-4D97-AF65-F5344CB8AC3E}">
        <p14:creationId xmlns:p14="http://schemas.microsoft.com/office/powerpoint/2010/main" val="312498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11" y="377923"/>
            <a:ext cx="8084650" cy="980728"/>
          </a:xfrm>
        </p:spPr>
        <p:txBody>
          <a:bodyPr/>
          <a:lstStyle/>
          <a:p>
            <a:r>
              <a:rPr lang="en-IN" dirty="0"/>
              <a:t>Machine Learning</a:t>
            </a:r>
          </a:p>
        </p:txBody>
      </p:sp>
      <p:sp>
        <p:nvSpPr>
          <p:cNvPr id="3" name="Content Placeholder 2"/>
          <p:cNvSpPr>
            <a:spLocks noGrp="1"/>
          </p:cNvSpPr>
          <p:nvPr>
            <p:ph idx="1"/>
          </p:nvPr>
        </p:nvSpPr>
        <p:spPr>
          <a:xfrm>
            <a:off x="323528" y="1844824"/>
            <a:ext cx="8373616" cy="4597971"/>
          </a:xfrm>
        </p:spPr>
        <p:txBody>
          <a:bodyPr>
            <a:normAutofit/>
          </a:bodyPr>
          <a:lstStyle/>
          <a:p>
            <a:pPr algn="just">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Machine Learning</a:t>
            </a:r>
            <a:r>
              <a:rPr lang="en-US" dirty="0">
                <a:latin typeface="Times New Roman" panose="02020603050405020304" pitchFamily="18" charset="0"/>
                <a:cs typeface="Times New Roman" panose="02020603050405020304" pitchFamily="18" charset="0"/>
              </a:rPr>
              <a:t> is the field of study that gives computers the capability to learn without being explicitly programmed. ML is one of the most exciting technologies that one would have ever come across. As it is evident from the name, it gives the computer that which makes it more similar to humans: </a:t>
            </a:r>
            <a:r>
              <a:rPr lang="en-US" b="1" i="1" dirty="0">
                <a:latin typeface="Times New Roman" panose="02020603050405020304" pitchFamily="18" charset="0"/>
                <a:cs typeface="Times New Roman" panose="02020603050405020304" pitchFamily="18" charset="0"/>
              </a:rPr>
              <a:t>The ability to learn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Machine learning is actively being used today, perhaps in many more places than one would expect.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7279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1202</Words>
  <Application>Microsoft Office PowerPoint</Application>
  <PresentationFormat>On-screen Show (4:3)</PresentationFormat>
  <Paragraphs>151</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Gill Sans MT</vt:lpstr>
      <vt:lpstr>Times New Roman</vt:lpstr>
      <vt:lpstr>Wingdings</vt:lpstr>
      <vt:lpstr>Gallery</vt:lpstr>
      <vt:lpstr>Fare Optimizer</vt:lpstr>
      <vt:lpstr>Agenda</vt:lpstr>
      <vt:lpstr>Introduction</vt:lpstr>
      <vt:lpstr>Motivation</vt:lpstr>
      <vt:lpstr>Objectives</vt:lpstr>
      <vt:lpstr>Technology Stack And Workflow</vt:lpstr>
      <vt:lpstr>Data Cleansing</vt:lpstr>
      <vt:lpstr>PowerPoint Presentation</vt:lpstr>
      <vt:lpstr>Machine Learning</vt:lpstr>
      <vt:lpstr>ML Models Used in the application</vt:lpstr>
      <vt:lpstr>1.Regression</vt:lpstr>
      <vt:lpstr>Random Forest Regression</vt:lpstr>
      <vt:lpstr>PowerPoint Presentation</vt:lpstr>
      <vt:lpstr>Code used in the Application</vt:lpstr>
      <vt:lpstr>PowerPoint Presentation</vt:lpstr>
      <vt:lpstr>Visualization</vt:lpstr>
      <vt:lpstr>K-Means Clustering</vt:lpstr>
      <vt:lpstr>Working of K-Means</vt:lpstr>
      <vt:lpstr>PowerPoint Presentation</vt:lpstr>
      <vt:lpstr>Visualization</vt:lpstr>
      <vt:lpstr>Python Script</vt:lpstr>
      <vt:lpstr>FireBAse</vt:lpstr>
      <vt:lpstr>PowerPoint Presentation</vt:lpstr>
      <vt:lpstr>PowerPoint Presentation</vt:lpstr>
      <vt:lpstr>Android</vt:lpstr>
      <vt:lpstr>PowerPoint Presentation</vt:lpstr>
      <vt:lpstr>PowerPoint Presentation</vt:lpstr>
      <vt:lpstr>Work-Flow</vt:lpstr>
      <vt:lpstr>Result and Future Improvements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Prediction Tool for Sales</dc:title>
  <dc:creator>DELL</dc:creator>
  <cp:lastModifiedBy>Nachiket Satpute</cp:lastModifiedBy>
  <cp:revision>88</cp:revision>
  <dcterms:created xsi:type="dcterms:W3CDTF">2019-10-08T13:37:18Z</dcterms:created>
  <dcterms:modified xsi:type="dcterms:W3CDTF">2019-11-23T02:13:15Z</dcterms:modified>
</cp:coreProperties>
</file>