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879" r:id="rId3"/>
    <p:sldId id="873" r:id="rId4"/>
    <p:sldId id="260" r:id="rId5"/>
    <p:sldId id="889" r:id="rId6"/>
    <p:sldId id="883" r:id="rId7"/>
    <p:sldId id="891" r:id="rId8"/>
    <p:sldId id="892" r:id="rId9"/>
    <p:sldId id="885" r:id="rId10"/>
    <p:sldId id="268" r:id="rId11"/>
    <p:sldId id="886" r:id="rId12"/>
    <p:sldId id="887" r:id="rId13"/>
    <p:sldId id="8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  <a:srgbClr val="F3F8AC"/>
    <a:srgbClr val="FF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1B34-E1D2-4428-88D0-8DCE8F15A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6A62-8587-410C-B833-3E291B093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C64D-4CF7-44CD-879D-5FA70F3F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E85-9F13-40DA-9371-7567BC0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B49C-B304-4EC1-AA35-60A50BB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C911-BE70-4DF7-B5AE-622CCD5A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8283F-F145-49E1-8502-A641C212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3EB1-37EE-49A7-92D2-18B20AC2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B9EA-66EF-4A4B-B191-6298A841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125F-2C30-49EF-9FDB-BE356AE0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D8306-A6EC-455C-83C1-EE1A01F42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5904F-4AAF-4A82-BA77-EECF9CBC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CBF-13BD-44D1-8C60-C7CAA37F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C43E-73F1-408B-90A1-7EF18E36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5F39A-4B23-4716-86C1-AD57A315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2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EF8-6B09-4BE1-96CE-594DE55A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E8FE-DB38-4109-9F51-E34A0218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F947E-3E27-4C37-8C17-DDFD299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E8AC-144A-42C4-8416-29310ACA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34AB-5554-4937-95E7-53ECF299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B756-F02A-4BBF-B448-81417E65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0746-A8FD-4A8B-BB1E-C474DE72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3C60-E8CA-4A37-82AA-4AB6E236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5AC8-1066-4184-BDA0-36265238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53A4-CB52-42FF-A740-24130780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150C-6115-43F6-89D3-411861D3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3C84A-857A-4E7A-AE77-DD0490BFF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1B0-24DD-46F5-B8C7-4542B115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06FB-FFF1-408C-A92B-6E14AE7C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A6DA-FFB3-41B2-BF57-E63A63D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AD21-950B-4BF0-8191-F61536BE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DE7E-4C2B-47EE-B194-78B96D65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4CA-FE98-4BD0-8FD0-B78F6B4F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19AF5-BE7B-4615-BC4F-39249FCE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6BD2D-59ED-4E0D-800D-59F5E794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FD04F-1E88-4ABF-90A5-F8F8A02B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C82B7-FAD1-41B2-B6BC-D1B42250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9BA1F-20F6-4F00-A970-46779619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C0ADF-F4E5-4B49-B5F7-BFD9058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54E-CA58-47C2-808B-A44270B8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83CA-12A7-4008-A0C7-846D2757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EFD6D-55E3-4300-93AA-5FE8484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92DE-22F5-4BB5-982D-9BB104A0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86680-A447-4165-9427-8E8509F5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40950-6CEF-4154-BDB9-38A617B4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1345D-1EA2-443B-8CDA-51CB12E6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227-D2CF-4B0E-BC26-7891DAAB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55AF-9141-4E51-BE14-79589874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A46A3-864D-499E-ABA6-847ECEC7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FBB0-3E21-4E70-9752-EDACA83E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1765-5AF2-4A3E-9027-12CADFDD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A978-362D-4B86-89D1-EB92B700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C39-9300-4146-A381-51D4234C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EB6F-3369-4C11-8DFF-90C5E8E43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60A-ABF1-4DBC-ABB3-44F72F7A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5B6F-E708-4EB6-B64A-8C8B4B8F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8B38A-6C47-40B1-8E49-933ED3CD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18CC-D715-4055-91AF-7D7EED12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A864F-CE58-48D9-AEE6-D27891BF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D66B9-4B9A-43DB-8257-23D910D4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AD8F-9CEE-48E7-AC12-BFB7BA3C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2EC7-887F-487C-AA14-CE52FBF79F8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B67F-C7DC-4BF5-B7EE-AD2EB524D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6CBC-262A-49B7-ABE0-6E89BD5C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EAAA-B8AF-4610-AD93-EC4E62207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4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achman.shelef@gmail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386734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D36C60B-8237-6E0F-1C9D-D33A856C8C7F}"/>
              </a:ext>
            </a:extLst>
          </p:cNvPr>
          <p:cNvSpPr/>
          <p:nvPr/>
        </p:nvSpPr>
        <p:spPr>
          <a:xfrm>
            <a:off x="6096000" y="576227"/>
            <a:ext cx="1607265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D77D64-9A7A-506C-5E1C-D944C70AB05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899633" y="214095"/>
            <a:ext cx="0" cy="362132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A35B7F23-E196-C9AF-E261-67520B7507E8}"/>
              </a:ext>
            </a:extLst>
          </p:cNvPr>
          <p:cNvSpPr/>
          <p:nvPr/>
        </p:nvSpPr>
        <p:spPr>
          <a:xfrm>
            <a:off x="8135932" y="54947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8C16-6D18-7417-2785-46A60CF6FC1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72418" y="175691"/>
            <a:ext cx="0" cy="373785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F5C647-2A03-A447-F79F-81DC59B12C0C}"/>
              </a:ext>
            </a:extLst>
          </p:cNvPr>
          <p:cNvSpPr/>
          <p:nvPr/>
        </p:nvSpPr>
        <p:spPr>
          <a:xfrm>
            <a:off x="6551857" y="1415118"/>
            <a:ext cx="3339565" cy="373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gzip_big_files_tlv_logistics_norm.py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F40C7-CFFA-E6B9-DEAE-E115C12A48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899633" y="1017091"/>
            <a:ext cx="1322007" cy="39802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4BFB3-6E61-A5CA-CBAF-212800775A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221640" y="990340"/>
            <a:ext cx="1050778" cy="42477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C129A-C680-A4D4-025B-D561A7183F27}"/>
              </a:ext>
            </a:extLst>
          </p:cNvPr>
          <p:cNvSpPr/>
          <p:nvPr/>
        </p:nvSpPr>
        <p:spPr>
          <a:xfrm>
            <a:off x="7434564" y="5670623"/>
            <a:ext cx="2037962" cy="784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Leaflet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70892939-C727-4E06-C48B-5D3183374A43}"/>
              </a:ext>
            </a:extLst>
          </p:cNvPr>
          <p:cNvSpPr/>
          <p:nvPr/>
        </p:nvSpPr>
        <p:spPr>
          <a:xfrm>
            <a:off x="5862961" y="2360785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average_stdev.js.gz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78F00FC4-1680-08E5-102B-F316DB1464AF}"/>
              </a:ext>
            </a:extLst>
          </p:cNvPr>
          <p:cNvSpPr/>
          <p:nvPr/>
        </p:nvSpPr>
        <p:spPr>
          <a:xfrm>
            <a:off x="8453545" y="236503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street_segments25.js.gz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C6BB30-AD80-3324-8559-52AB8401CB6B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6999447" y="1789044"/>
            <a:ext cx="1222193" cy="57174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7C33E-F670-511C-5992-C1964825A69B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221640" y="1789044"/>
            <a:ext cx="1368391" cy="5759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70275F-C7EA-89F3-9C9F-29BAAA93D904}"/>
              </a:ext>
            </a:extLst>
          </p:cNvPr>
          <p:cNvSpPr/>
          <p:nvPr/>
        </p:nvSpPr>
        <p:spPr>
          <a:xfrm>
            <a:off x="7689206" y="4013965"/>
            <a:ext cx="1715652" cy="116379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4FB83C6-ACCD-D441-98FA-661DFA13D756}"/>
              </a:ext>
            </a:extLst>
          </p:cNvPr>
          <p:cNvSpPr/>
          <p:nvPr/>
        </p:nvSpPr>
        <p:spPr>
          <a:xfrm>
            <a:off x="914400" y="3713259"/>
            <a:ext cx="5385433" cy="1352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AWS S3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transport-justice/</a:t>
            </a:r>
            <a:r>
              <a:rPr lang="en-US" sz="1600" dirty="0" err="1">
                <a:solidFill>
                  <a:schemeClr val="tx1"/>
                </a:solidFill>
              </a:rPr>
              <a:t>tlv_logistics_norm_web_app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tlv_logistics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642C85-313F-7828-31F7-56AA0462F89F}"/>
              </a:ext>
            </a:extLst>
          </p:cNvPr>
          <p:cNvCxnSpPr>
            <a:cxnSpLocks/>
            <a:stCxn id="60" idx="2"/>
            <a:endCxn id="49" idx="3"/>
          </p:cNvCxnSpPr>
          <p:nvPr/>
        </p:nvCxnSpPr>
        <p:spPr>
          <a:xfrm flipH="1">
            <a:off x="8547032" y="3603466"/>
            <a:ext cx="78020" cy="4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4AAD7-633E-65D6-1139-1DF7778FE02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 flipV="1">
            <a:off x="6299833" y="4389513"/>
            <a:ext cx="1394695" cy="2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B5663-9C95-54B8-63E1-73400B08A5D2}"/>
              </a:ext>
            </a:extLst>
          </p:cNvPr>
          <p:cNvSpPr/>
          <p:nvPr/>
        </p:nvSpPr>
        <p:spPr>
          <a:xfrm>
            <a:off x="6620933" y="3162602"/>
            <a:ext cx="4008237" cy="4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upload_tlv_logistics_norm2aws_s3.py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492C8B-AED6-2E07-9CA1-33C33FAF4C8A}"/>
              </a:ext>
            </a:extLst>
          </p:cNvPr>
          <p:cNvCxnSpPr>
            <a:cxnSpLocks/>
            <a:stCxn id="19" idx="2"/>
            <a:endCxn id="60" idx="0"/>
          </p:cNvCxnSpPr>
          <p:nvPr/>
        </p:nvCxnSpPr>
        <p:spPr>
          <a:xfrm>
            <a:off x="6999447" y="2801649"/>
            <a:ext cx="1625605" cy="36095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EC203A-4656-D25F-9DDD-89F06F3AC79B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8625052" y="2805900"/>
            <a:ext cx="964979" cy="3567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283661-6880-1D14-3AE1-9C358A3A17B5}"/>
              </a:ext>
            </a:extLst>
          </p:cNvPr>
          <p:cNvCxnSpPr>
            <a:cxnSpLocks/>
            <a:stCxn id="49" idx="1"/>
            <a:endCxn id="11" idx="0"/>
          </p:cNvCxnSpPr>
          <p:nvPr/>
        </p:nvCxnSpPr>
        <p:spPr>
          <a:xfrm flipH="1">
            <a:off x="8453545" y="5176520"/>
            <a:ext cx="93487" cy="49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8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448-4828-429A-80D3-E348BFE8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07" y="1122363"/>
            <a:ext cx="10925503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tlv_logistics</a:t>
            </a:r>
            <a:br>
              <a:rPr lang="en-US" dirty="0"/>
            </a:br>
            <a:r>
              <a:rPr lang="en-US" dirty="0"/>
              <a:t>flows</a:t>
            </a:r>
            <a:br>
              <a:rPr lang="en-US" dirty="0"/>
            </a:br>
            <a:r>
              <a:rPr lang="en-US" sz="5300" dirty="0"/>
              <a:t>commercial facing (</a:t>
            </a:r>
            <a:r>
              <a:rPr lang="en-US" sz="5300" dirty="0" err="1"/>
              <a:t>cf</a:t>
            </a:r>
            <a:r>
              <a:rPr lang="en-US" sz="5300" dirty="0"/>
              <a:t>) street segments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9785-BEF8-4243-AFC1-9B49526FF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nachman.shelef@gmail.com</a:t>
            </a:r>
            <a:endParaRPr lang="en-US" dirty="0"/>
          </a:p>
          <a:p>
            <a:r>
              <a:rPr lang="en-US" dirty="0"/>
              <a:t>+972544566016</a:t>
            </a:r>
          </a:p>
        </p:txBody>
      </p:sp>
    </p:spTree>
    <p:extLst>
      <p:ext uri="{BB962C8B-B14F-4D97-AF65-F5344CB8AC3E}">
        <p14:creationId xmlns:p14="http://schemas.microsoft.com/office/powerpoint/2010/main" val="5175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6CCC-83F0-B1D2-E0A0-54A6D828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20june2023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A353-109F-02B6-8B43-6AFC593E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000" dirty="0"/>
              <a:t>Avi, just want to confirm that you took the following action items:</a:t>
            </a:r>
          </a:p>
          <a:p>
            <a:pPr lvl="1"/>
            <a:r>
              <a:rPr lang="en-US" sz="1600" dirty="0"/>
              <a:t>- supply: get data to better estimate the meters for delivery of "</a:t>
            </a:r>
            <a:r>
              <a:rPr lang="en-US" sz="1600" dirty="0" err="1"/>
              <a:t>netivim</a:t>
            </a:r>
            <a:r>
              <a:rPr lang="en-US" sz="1600" dirty="0"/>
              <a:t> </a:t>
            </a:r>
            <a:r>
              <a:rPr lang="en-US" sz="1600" dirty="0" err="1"/>
              <a:t>mitchalfim</a:t>
            </a:r>
            <a:r>
              <a:rPr lang="en-US" sz="1600" dirty="0"/>
              <a:t>"</a:t>
            </a:r>
          </a:p>
          <a:p>
            <a:pPr lvl="1"/>
            <a:r>
              <a:rPr lang="en-US" sz="1600" dirty="0"/>
              <a:t>- demand: filter out businesses in big </a:t>
            </a:r>
            <a:r>
              <a:rPr lang="en-US" sz="1600" dirty="0" err="1"/>
              <a:t>merkazim_mischariim</a:t>
            </a:r>
            <a:r>
              <a:rPr lang="en-US" sz="1600" dirty="0"/>
              <a:t> (assume dedicated on-site delivery spaces)</a:t>
            </a:r>
            <a:endParaRPr lang="en-US" sz="2000" dirty="0"/>
          </a:p>
          <a:p>
            <a:pPr rtl="0"/>
            <a:r>
              <a:rPr lang="en-US" sz="2000" dirty="0"/>
              <a:t>I made much progress in automatic processing and web-app visualization using the existing supply and demand data. </a:t>
            </a:r>
          </a:p>
          <a:p>
            <a:pPr rtl="0"/>
            <a:r>
              <a:rPr lang="en-US" sz="2000" dirty="0"/>
              <a:t>but I am now waiting for the data updates above.</a:t>
            </a:r>
          </a:p>
          <a:p>
            <a:pPr rtl="0"/>
            <a:r>
              <a:rPr lang="en-US" sz="2000" dirty="0"/>
              <a:t>do you want me to help with the data updates above?</a:t>
            </a: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19173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14E3-F67A-55C9-20DC-21A5A896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~14June2023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538B-04CA-625D-42DB-ADB05D76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segments are from the commercial front layer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supply is based on the manually updated file you sent me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default for missing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prika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length is 12meters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default for missing hours is 36 hours a week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 limit hours (24 hours a day) is counted as 6 * 24 hours per week (can be changed)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buffer used to sum the supply and the demand is 200meters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total average supply to demand ratio is 3.0 [meters * weekly hours / weekly deliveries] (which is equivalent to 6meters for 30min per delivery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 in the map a supply to demand ratio less than 3 is below average and higher than 3 is above average...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order to improve the supply data we need a layer with street directions (till the next intersection... and the rest of the signs to take into account canceling signs...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another potential improvement in the map analysis is to snap the supply and demand points to the nearest street segment before summing... this deals with double counting...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 addition we could take excess parking areas into consideration as supply...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also, I think we need to add underground delivery supply for the big commercial centers...</a:t>
            </a:r>
          </a:p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 me know how best to proceed... or call to discuss.</a:t>
            </a:r>
          </a:p>
        </p:txBody>
      </p:sp>
    </p:spTree>
    <p:extLst>
      <p:ext uri="{BB962C8B-B14F-4D97-AF65-F5344CB8AC3E}">
        <p14:creationId xmlns:p14="http://schemas.microsoft.com/office/powerpoint/2010/main" val="16251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738B-916D-763C-C0EC-66BC150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04" y="365125"/>
            <a:ext cx="5794396" cy="1794751"/>
          </a:xfrm>
        </p:spPr>
        <p:txBody>
          <a:bodyPr>
            <a:normAutofit/>
          </a:bodyPr>
          <a:lstStyle/>
          <a:p>
            <a:r>
              <a:rPr lang="en-US" dirty="0"/>
              <a:t>881 commercial facing street segments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E6128-7C21-4824-B90B-20037441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79" y="3141"/>
            <a:ext cx="5736021" cy="68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7D3F-198D-4725-AEDF-33D1D84B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68"/>
            <a:ext cx="10515600" cy="363008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 and Preprocessing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7144-996F-486B-9DF3-DC316AC6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711200"/>
            <a:ext cx="11480799" cy="6034332"/>
          </a:xfrm>
        </p:spPr>
        <p:txBody>
          <a:bodyPr>
            <a:normAutofit/>
          </a:bodyPr>
          <a:lstStyle/>
          <a:p>
            <a:r>
              <a:rPr lang="en-US" sz="2000" dirty="0" err="1"/>
              <a:t>tlv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&gt;&gt; </a:t>
            </a:r>
            <a:r>
              <a:rPr lang="en-US" sz="1600" dirty="0" err="1"/>
              <a:t>TA_CommFront.shp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&gt;&gt; TA_CommFront_1_2_w_streetnames_snapped.geojson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iview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&gt;&gt; </a:t>
            </a:r>
            <a:r>
              <a:rPr lang="en-US" sz="1600" dirty="0" err="1">
                <a:solidFill>
                  <a:schemeClr val="tx1"/>
                </a:solidFill>
              </a:rPr>
              <a:t>Trafic</a:t>
            </a:r>
            <a:r>
              <a:rPr lang="en-US" sz="1600" dirty="0">
                <a:solidFill>
                  <a:schemeClr val="tx1"/>
                </a:solidFill>
              </a:rPr>
              <a:t> Signs Points </a:t>
            </a:r>
            <a:r>
              <a:rPr lang="en-US" sz="1600" dirty="0" err="1">
                <a:solidFill>
                  <a:schemeClr val="tx1"/>
                </a:solidFill>
              </a:rPr>
              <a:t>prika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teina.shp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200" dirty="0"/>
              <a:t>&gt;&gt; </a:t>
            </a:r>
            <a:r>
              <a:rPr lang="en-US" sz="1200" dirty="0" err="1"/>
              <a:t>Trafic</a:t>
            </a:r>
            <a:r>
              <a:rPr lang="en-US" sz="1200" dirty="0"/>
              <a:t> Signs Points </a:t>
            </a:r>
            <a:r>
              <a:rPr lang="en-US" sz="1200" dirty="0" err="1"/>
              <a:t>prika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teina</a:t>
            </a:r>
            <a:r>
              <a:rPr lang="en-US" sz="1200" dirty="0"/>
              <a:t> </a:t>
            </a:r>
            <a:r>
              <a:rPr lang="en-US" sz="1200" dirty="0" err="1"/>
              <a:t>oid.geojson</a:t>
            </a:r>
            <a:endParaRPr lang="en-US" sz="1200" dirty="0">
              <a:solidFill>
                <a:schemeClr val="tx1"/>
              </a:solidFill>
            </a:endParaRPr>
          </a:p>
          <a:p>
            <a:pPr lvl="2"/>
            <a:r>
              <a:rPr lang="en-US" sz="1200" dirty="0"/>
              <a:t>&gt;&gt; sign_text_v6s_ap.xlsx &gt;&gt; sign_text_v6s_ap.csv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&gt;&gt; </a:t>
            </a:r>
            <a:r>
              <a:rPr lang="en-US" sz="1600" dirty="0" err="1"/>
              <a:t>Trafic</a:t>
            </a:r>
            <a:r>
              <a:rPr lang="en-US" sz="1600" dirty="0"/>
              <a:t> Signs Points </a:t>
            </a:r>
            <a:r>
              <a:rPr lang="en-US" sz="1600" dirty="0" err="1"/>
              <a:t>prika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teina</a:t>
            </a:r>
            <a:r>
              <a:rPr lang="en-US" sz="1600" dirty="0"/>
              <a:t> v6s_ap.geojson</a:t>
            </a:r>
          </a:p>
          <a:p>
            <a:r>
              <a:rPr lang="en-US" sz="2000" dirty="0" err="1"/>
              <a:t>tlv</a:t>
            </a:r>
            <a:r>
              <a:rPr lang="en-US" sz="2000" dirty="0"/>
              <a:t> ap </a:t>
            </a:r>
          </a:p>
          <a:p>
            <a:pPr lvl="1"/>
            <a:r>
              <a:rPr lang="en-US" sz="1600" dirty="0"/>
              <a:t>&gt;&gt; </a:t>
            </a:r>
            <a:r>
              <a:rPr lang="he-IL" sz="1600" dirty="0"/>
              <a:t>שכבת_עסקים_-_</a:t>
            </a:r>
            <a:r>
              <a:rPr lang="he-IL" sz="1600" dirty="0" err="1"/>
              <a:t>כולל_עמודת_היקף_הפצה_שבועית</a:t>
            </a:r>
            <a:r>
              <a:rPr lang="he-IL" sz="1600" dirty="0"/>
              <a:t>.</a:t>
            </a:r>
            <a:r>
              <a:rPr lang="en-US" sz="1600" dirty="0"/>
              <a:t>xlsx </a:t>
            </a:r>
          </a:p>
          <a:p>
            <a:pPr lvl="1"/>
            <a:r>
              <a:rPr lang="en-US" sz="1600" dirty="0"/>
              <a:t>&gt;&gt; tlv_businesses_w_logistics_filtered_v0.csv + </a:t>
            </a:r>
            <a:r>
              <a:rPr lang="he-IL" sz="1600" dirty="0"/>
              <a:t>מרכזים מסחרים - עם-בלי הסדר פריקה וטעינה ייעודי.</a:t>
            </a:r>
            <a:r>
              <a:rPr lang="en-US" sz="1600" dirty="0"/>
              <a:t>xlsx</a:t>
            </a:r>
          </a:p>
          <a:p>
            <a:pPr lvl="1"/>
            <a:r>
              <a:rPr lang="en-US" sz="1600" dirty="0"/>
              <a:t>&gt;&gt; tlv_businesses_w_logistics_filtered.csv</a:t>
            </a: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B606-16C3-17A8-5E09-253AC408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3D97-746B-2FFB-7A94-43F3A717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3" y="1510748"/>
            <a:ext cx="11298803" cy="4982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supply for on-street delivery :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prika</a:t>
            </a:r>
            <a:r>
              <a:rPr lang="en-US" dirty="0"/>
              <a:t> point and line layers from </a:t>
            </a:r>
            <a:r>
              <a:rPr lang="en-US" dirty="0" err="1"/>
              <a:t>iview</a:t>
            </a:r>
            <a:endParaRPr lang="en-US" dirty="0"/>
          </a:p>
          <a:p>
            <a:pPr lvl="1"/>
            <a:r>
              <a:rPr lang="en-US" dirty="0"/>
              <a:t>do not use line layer</a:t>
            </a:r>
          </a:p>
          <a:p>
            <a:pPr lvl="1"/>
            <a:r>
              <a:rPr lang="en-US" dirty="0"/>
              <a:t>split point </a:t>
            </a:r>
            <a:r>
              <a:rPr lang="en-US" dirty="0" err="1"/>
              <a:t>shp</a:t>
            </a:r>
            <a:r>
              <a:rPr lang="en-US" dirty="0"/>
              <a:t> layer files to:  csv for sign text file and to location of signs </a:t>
            </a:r>
            <a:r>
              <a:rPr lang="en-US" dirty="0" err="1"/>
              <a:t>geojson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process sign text in xlsx to extract </a:t>
            </a:r>
            <a:r>
              <a:rPr lang="en-US" dirty="0" err="1"/>
              <a:t>prika</a:t>
            </a:r>
            <a:r>
              <a:rPr lang="en-US" dirty="0"/>
              <a:t> length in meters and hours in week</a:t>
            </a:r>
          </a:p>
          <a:p>
            <a:pPr lvl="1"/>
            <a:r>
              <a:rPr lang="en-US" dirty="0"/>
              <a:t>AP manual process of signs text that  failed auto process</a:t>
            </a:r>
          </a:p>
          <a:p>
            <a:pPr lvl="1"/>
            <a:r>
              <a:rPr lang="en-US" dirty="0"/>
              <a:t>AP manual fill in missing meters when meters are till next intersection or next sign</a:t>
            </a:r>
          </a:p>
          <a:p>
            <a:pPr lvl="1"/>
            <a:r>
              <a:rPr lang="en-US" dirty="0"/>
              <a:t>fill in default values for meters and hours where missing</a:t>
            </a:r>
          </a:p>
          <a:p>
            <a:pPr lvl="1"/>
            <a:r>
              <a:rPr lang="en-US" dirty="0"/>
              <a:t>factor 24h signs for relevant hours in week</a:t>
            </a:r>
          </a:p>
          <a:p>
            <a:pPr lvl="1"/>
            <a:r>
              <a:rPr lang="en-US" dirty="0"/>
              <a:t>remerge (join) based on id : location of signs and supply (hours in week x meters)</a:t>
            </a:r>
          </a:p>
          <a:p>
            <a:r>
              <a:rPr lang="en-US" dirty="0"/>
              <a:t>demand for on-street delivery:</a:t>
            </a:r>
          </a:p>
          <a:p>
            <a:pPr lvl="1"/>
            <a:r>
              <a:rPr lang="en-US" dirty="0"/>
              <a:t>start with business layer with weekly delivery demand</a:t>
            </a:r>
          </a:p>
          <a:p>
            <a:pPr lvl="1"/>
            <a:r>
              <a:rPr lang="en-US" dirty="0"/>
              <a:t>filter out items that have weekly delivery value of zero</a:t>
            </a:r>
          </a:p>
          <a:p>
            <a:pPr lvl="1"/>
            <a:r>
              <a:rPr lang="en-US" dirty="0"/>
              <a:t>filter out hotels with more than 3 stars (assume dedicated on-site delivery spaces)</a:t>
            </a:r>
          </a:p>
          <a:p>
            <a:pPr lvl="1"/>
            <a:r>
              <a:rPr lang="en-US" dirty="0"/>
              <a:t>filter out businesses in big </a:t>
            </a:r>
            <a:r>
              <a:rPr lang="en-US" dirty="0" err="1"/>
              <a:t>merkazim_mischariim</a:t>
            </a:r>
            <a:r>
              <a:rPr lang="en-US" dirty="0"/>
              <a:t> (assume dedicated on-site delivery spaces)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60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E78CB-E3FA-87DB-CAD2-79394B8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/>
                </a:solidFill>
              </a:rPr>
              <a:t>tlv_logistics_web_app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922A1-053F-FFF2-B6D2-748377BB8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921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671B1E-3786-D347-84EE-987C09CD4DF4}"/>
              </a:ext>
            </a:extLst>
          </p:cNvPr>
          <p:cNvSpPr/>
          <p:nvPr/>
        </p:nvSpPr>
        <p:spPr>
          <a:xfrm>
            <a:off x="5502842" y="2984744"/>
            <a:ext cx="3337817" cy="361555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segments_cf_poly_metrics.geojson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26BCC9-5D95-CED3-DECB-CB7F8AC4B8BF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7171751" y="2628205"/>
            <a:ext cx="1" cy="3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056EED2-85ED-5669-F9B6-3E5C52AFF815}"/>
              </a:ext>
            </a:extLst>
          </p:cNvPr>
          <p:cNvSpPr/>
          <p:nvPr/>
        </p:nvSpPr>
        <p:spPr>
          <a:xfrm>
            <a:off x="4608004" y="3707854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segments_cf_format_abs_output.py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DE43C-CA8C-D65C-1F19-8D98B208F713}"/>
              </a:ext>
            </a:extLst>
          </p:cNvPr>
          <p:cNvSpPr/>
          <p:nvPr/>
        </p:nvSpPr>
        <p:spPr>
          <a:xfrm>
            <a:off x="1856103" y="4806968"/>
            <a:ext cx="4009111" cy="812440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segments_cf_poly_metrics_abs_4326.geojson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D39D2F-2602-C6A8-9C48-FE07EFDF104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146606" y="3346299"/>
            <a:ext cx="1025145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EF2A3-5D7D-57EA-3607-BF44D5967F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60659" y="4215912"/>
            <a:ext cx="2285947" cy="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61CCA3-2E2A-637F-A36E-C9BFE293E15C}"/>
              </a:ext>
            </a:extLst>
          </p:cNvPr>
          <p:cNvSpPr/>
          <p:nvPr/>
        </p:nvSpPr>
        <p:spPr>
          <a:xfrm>
            <a:off x="6589993" y="5112147"/>
            <a:ext cx="210460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B47C6-9E11-2733-DA70-6F41E67556FD}"/>
              </a:ext>
            </a:extLst>
          </p:cNvPr>
          <p:cNvSpPr txBox="1"/>
          <p:nvPr/>
        </p:nvSpPr>
        <p:spPr>
          <a:xfrm>
            <a:off x="9111202" y="4754849"/>
            <a:ext cx="2826630" cy="105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Leaflet</a:t>
            </a:r>
          </a:p>
          <a:p>
            <a:r>
              <a:rPr lang="en-US" dirty="0" err="1">
                <a:solidFill>
                  <a:schemeClr val="tx1"/>
                </a:solidFill>
              </a:rPr>
              <a:t>tlv_logistics</a:t>
            </a:r>
            <a:r>
              <a:rPr lang="en-US" dirty="0">
                <a:solidFill>
                  <a:schemeClr val="tx1"/>
                </a:solidFill>
              </a:rPr>
              <a:t>\index.html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21B3EE-6D89-7AAE-3013-42E8AA441B8B}"/>
              </a:ext>
            </a:extLst>
          </p:cNvPr>
          <p:cNvSpPr/>
          <p:nvPr/>
        </p:nvSpPr>
        <p:spPr>
          <a:xfrm>
            <a:off x="9625732" y="570709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49623D-4139-1461-B142-031BD9BC4EB1}"/>
              </a:ext>
            </a:extLst>
          </p:cNvPr>
          <p:cNvSpPr/>
          <p:nvPr/>
        </p:nvSpPr>
        <p:spPr>
          <a:xfrm>
            <a:off x="6096000" y="4577467"/>
            <a:ext cx="6012785" cy="216467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71863-C5F8-2E3B-4207-D8C7F41810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694594" y="5284708"/>
            <a:ext cx="416608" cy="8217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608087-F0B4-F5B0-987E-26A7A421F109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865214" y="5213188"/>
            <a:ext cx="724779" cy="79737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D5B6E2-6D32-49B2-D3F7-7AEFC581F25B}"/>
              </a:ext>
            </a:extLst>
          </p:cNvPr>
          <p:cNvSpPr/>
          <p:nvPr/>
        </p:nvSpPr>
        <p:spPr>
          <a:xfrm>
            <a:off x="1393883" y="1782570"/>
            <a:ext cx="2012548" cy="67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cf_1_2_buff5.geojson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cf_1_2_buff25.geojson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cf_1_2_buff100.geojson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BE79EF-7D36-AEC0-ECA8-827D3224128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3406431" y="2120147"/>
            <a:ext cx="2226719" cy="2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0D0717-E85D-1F3B-D38A-C3F7C32C0BD6}"/>
              </a:ext>
            </a:extLst>
          </p:cNvPr>
          <p:cNvSpPr/>
          <p:nvPr/>
        </p:nvSpPr>
        <p:spPr>
          <a:xfrm>
            <a:off x="283493" y="177033"/>
            <a:ext cx="4233328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TA_CommFront_1_2_w_streetnames_snapped.geojson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467FF-CD07-61B1-EFFF-AE97E7A84922}"/>
              </a:ext>
            </a:extLst>
          </p:cNvPr>
          <p:cNvSpPr/>
          <p:nvPr/>
        </p:nvSpPr>
        <p:spPr>
          <a:xfrm>
            <a:off x="1856103" y="899135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buff_cf.py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F1385C-C76C-00C5-15D1-E63CBB08CF5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400157" y="568543"/>
            <a:ext cx="17004" cy="33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28A525-0E7F-98C7-BF88-F628FDFE8FD6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2400157" y="1260690"/>
            <a:ext cx="17004" cy="5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0F3E3-9DC7-FF90-18F9-28EB8FBB1B44}"/>
              </a:ext>
            </a:extLst>
          </p:cNvPr>
          <p:cNvSpPr/>
          <p:nvPr/>
        </p:nvSpPr>
        <p:spPr>
          <a:xfrm>
            <a:off x="5633150" y="2120147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segments_cf_points_in_poly.py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606716A-B6C4-F070-45E0-13D4D30EE09B}"/>
              </a:ext>
            </a:extLst>
          </p:cNvPr>
          <p:cNvSpPr/>
          <p:nvPr/>
        </p:nvSpPr>
        <p:spPr>
          <a:xfrm>
            <a:off x="7903250" y="115859"/>
            <a:ext cx="4005257" cy="601976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tlv_businesses_w_logistics_filtered.csv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F73EAB-AA66-2233-F202-64F8551D7199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7171752" y="717835"/>
            <a:ext cx="2734127" cy="14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6B04681-8E57-F043-134E-6F4F903931DF}"/>
              </a:ext>
            </a:extLst>
          </p:cNvPr>
          <p:cNvSpPr/>
          <p:nvPr/>
        </p:nvSpPr>
        <p:spPr>
          <a:xfrm>
            <a:off x="4948921" y="225411"/>
            <a:ext cx="2522229" cy="391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snap_cf_supply_demand.py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6622EB-EBBB-37C3-BC9D-A74EC9B3CC1E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7471150" y="416847"/>
            <a:ext cx="432100" cy="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21BD38-B950-6A89-2798-B92E5CCCCE1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5711099" y="616921"/>
            <a:ext cx="498937" cy="3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2CB969-FC20-2815-89B5-AAA7545E21A2}"/>
              </a:ext>
            </a:extLst>
          </p:cNvPr>
          <p:cNvSpPr/>
          <p:nvPr/>
        </p:nvSpPr>
        <p:spPr>
          <a:xfrm>
            <a:off x="3430982" y="987444"/>
            <a:ext cx="4560234" cy="526049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 snap100 </a:t>
            </a:r>
            <a:r>
              <a:rPr lang="en-US" sz="1400" dirty="0" err="1">
                <a:solidFill>
                  <a:schemeClr val="tx1"/>
                </a:solidFill>
              </a:rPr>
              <a:t>cf.geojson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tlv_businesses_w_logistics_filtered_snap100_cf.geojson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FAD3D0-FFD7-7792-EFA2-FCC1D928E8DD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>
          <a:xfrm>
            <a:off x="5711099" y="1513493"/>
            <a:ext cx="1460653" cy="6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FECBDE-F122-46BC-8F78-A48D9B21B67C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4516821" y="372788"/>
            <a:ext cx="432100" cy="4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8E402B-1D74-89DA-6E5B-E4D867D2FEF5}"/>
              </a:ext>
            </a:extLst>
          </p:cNvPr>
          <p:cNvSpPr/>
          <p:nvPr/>
        </p:nvSpPr>
        <p:spPr>
          <a:xfrm>
            <a:off x="6281822" y="5814566"/>
            <a:ext cx="249174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CAD19F-59EF-D9E3-E606-86E295B9A6B7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8773563" y="5284708"/>
            <a:ext cx="337639" cy="710636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4C5355-DEA1-DD67-30AB-15223CE366DA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435322" y="5995344"/>
            <a:ext cx="846500" cy="72153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A35B7F23-E196-C9AF-E261-67520B7507E8}"/>
              </a:ext>
            </a:extLst>
          </p:cNvPr>
          <p:cNvSpPr/>
          <p:nvPr/>
        </p:nvSpPr>
        <p:spPr>
          <a:xfrm>
            <a:off x="8135932" y="54947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8C16-6D18-7417-2785-46A60CF6FC1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72418" y="175691"/>
            <a:ext cx="0" cy="373785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F5C647-2A03-A447-F79F-81DC59B12C0C}"/>
              </a:ext>
            </a:extLst>
          </p:cNvPr>
          <p:cNvSpPr/>
          <p:nvPr/>
        </p:nvSpPr>
        <p:spPr>
          <a:xfrm>
            <a:off x="6551857" y="1415118"/>
            <a:ext cx="3339565" cy="3739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gzip_big_files_tlv_logistics.py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4BFB3-6E61-A5CA-CBAF-212800775A4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221640" y="990340"/>
            <a:ext cx="1050778" cy="42477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C129A-C680-A4D4-025B-D561A7183F27}"/>
              </a:ext>
            </a:extLst>
          </p:cNvPr>
          <p:cNvSpPr/>
          <p:nvPr/>
        </p:nvSpPr>
        <p:spPr>
          <a:xfrm>
            <a:off x="9050867" y="5196117"/>
            <a:ext cx="2514600" cy="784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Leaflet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78F00FC4-1680-08E5-102B-F316DB1464AF}"/>
              </a:ext>
            </a:extLst>
          </p:cNvPr>
          <p:cNvSpPr/>
          <p:nvPr/>
        </p:nvSpPr>
        <p:spPr>
          <a:xfrm>
            <a:off x="8453545" y="2365036"/>
            <a:ext cx="2272972" cy="44086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tlv_logistics_s2d.js.gz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07C33E-F670-511C-5992-C1964825A69B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8221640" y="1789044"/>
            <a:ext cx="1368391" cy="57599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5370275F-C7EA-89F3-9C9F-29BAAA93D904}"/>
              </a:ext>
            </a:extLst>
          </p:cNvPr>
          <p:cNvSpPr/>
          <p:nvPr/>
        </p:nvSpPr>
        <p:spPr>
          <a:xfrm>
            <a:off x="7689206" y="4013965"/>
            <a:ext cx="1715652" cy="116379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4FB83C6-ACCD-D441-98FA-661DFA13D756}"/>
              </a:ext>
            </a:extLst>
          </p:cNvPr>
          <p:cNvSpPr/>
          <p:nvPr/>
        </p:nvSpPr>
        <p:spPr>
          <a:xfrm>
            <a:off x="914400" y="3713259"/>
            <a:ext cx="5385433" cy="13525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AWS S3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transport-justice/</a:t>
            </a:r>
            <a:r>
              <a:rPr lang="en-US" sz="1600" dirty="0" err="1">
                <a:solidFill>
                  <a:schemeClr val="tx1"/>
                </a:solidFill>
              </a:rPr>
              <a:t>tlv_logistics_web_app</a:t>
            </a:r>
            <a:r>
              <a:rPr lang="en-US" sz="1600" dirty="0">
                <a:solidFill>
                  <a:schemeClr val="tx1"/>
                </a:solidFill>
              </a:rPr>
              <a:t>\</a:t>
            </a:r>
            <a:r>
              <a:rPr lang="en-US" sz="1600" dirty="0" err="1">
                <a:solidFill>
                  <a:schemeClr val="tx1"/>
                </a:solidFill>
              </a:rPr>
              <a:t>tlv_logistics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tlv_logistics_s2d.js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642C85-313F-7828-31F7-56AA0462F89F}"/>
              </a:ext>
            </a:extLst>
          </p:cNvPr>
          <p:cNvCxnSpPr>
            <a:cxnSpLocks/>
            <a:stCxn id="60" idx="2"/>
            <a:endCxn id="49" idx="3"/>
          </p:cNvCxnSpPr>
          <p:nvPr/>
        </p:nvCxnSpPr>
        <p:spPr>
          <a:xfrm flipH="1">
            <a:off x="8547032" y="3603466"/>
            <a:ext cx="78020" cy="47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4AAD7-633E-65D6-1139-1DF7778FE021}"/>
              </a:ext>
            </a:extLst>
          </p:cNvPr>
          <p:cNvCxnSpPr>
            <a:cxnSpLocks/>
            <a:stCxn id="49" idx="2"/>
            <a:endCxn id="51" idx="3"/>
          </p:cNvCxnSpPr>
          <p:nvPr/>
        </p:nvCxnSpPr>
        <p:spPr>
          <a:xfrm flipH="1" flipV="1">
            <a:off x="6299833" y="4389513"/>
            <a:ext cx="1394695" cy="2063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EEB5663-9C95-54B8-63E1-73400B08A5D2}"/>
              </a:ext>
            </a:extLst>
          </p:cNvPr>
          <p:cNvSpPr/>
          <p:nvPr/>
        </p:nvSpPr>
        <p:spPr>
          <a:xfrm>
            <a:off x="6620933" y="3162602"/>
            <a:ext cx="4008237" cy="4408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upload_tlv_logistics2aws_s3.py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EC203A-4656-D25F-9DDD-89F06F3AC79B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 flipH="1">
            <a:off x="8625052" y="2805900"/>
            <a:ext cx="964979" cy="35670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283661-6880-1D14-3AE1-9C358A3A17B5}"/>
              </a:ext>
            </a:extLst>
          </p:cNvPr>
          <p:cNvCxnSpPr>
            <a:cxnSpLocks/>
            <a:stCxn id="49" idx="0"/>
            <a:endCxn id="11" idx="0"/>
          </p:cNvCxnSpPr>
          <p:nvPr/>
        </p:nvCxnSpPr>
        <p:spPr>
          <a:xfrm>
            <a:off x="9403428" y="4595862"/>
            <a:ext cx="904739" cy="60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DF24AA-D1FA-2F74-2FE9-A1C14B27A8EA}"/>
              </a:ext>
            </a:extLst>
          </p:cNvPr>
          <p:cNvSpPr/>
          <p:nvPr/>
        </p:nvSpPr>
        <p:spPr>
          <a:xfrm>
            <a:off x="5105404" y="304800"/>
            <a:ext cx="2692324" cy="6458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DB6CA9-AB8D-E838-E9F6-CEBE760EFF42}"/>
              </a:ext>
            </a:extLst>
          </p:cNvPr>
          <p:cNvSpPr/>
          <p:nvPr/>
        </p:nvSpPr>
        <p:spPr>
          <a:xfrm>
            <a:off x="5118712" y="2199543"/>
            <a:ext cx="2866287" cy="64941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index.html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voc_output_to_web_app_v1.js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3446E8-F4CF-2EC1-1541-738A7807644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451566" y="86380"/>
            <a:ext cx="0" cy="218420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BDF724-83EF-46E8-0F69-565CDE9FDD8D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451566" y="950685"/>
            <a:ext cx="1770074" cy="4644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F952C5-D224-9B61-587E-06F62AEA296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451566" y="950685"/>
            <a:ext cx="1770074" cy="46443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AAE41-6077-63D8-B794-A42CA59F07CF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6551856" y="1789044"/>
            <a:ext cx="1669784" cy="4104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A583AC-3BF2-22EB-A56C-E705D694C7AC}"/>
              </a:ext>
            </a:extLst>
          </p:cNvPr>
          <p:cNvCxnSpPr>
            <a:cxnSpLocks/>
            <a:stCxn id="3" idx="2"/>
            <a:endCxn id="60" idx="0"/>
          </p:cNvCxnSpPr>
          <p:nvPr/>
        </p:nvCxnSpPr>
        <p:spPr>
          <a:xfrm>
            <a:off x="6551856" y="2848954"/>
            <a:ext cx="2073196" cy="31364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F27C35-AEB4-416A-FB98-C2B0A4E7044A}"/>
              </a:ext>
            </a:extLst>
          </p:cNvPr>
          <p:cNvSpPr/>
          <p:nvPr/>
        </p:nvSpPr>
        <p:spPr>
          <a:xfrm>
            <a:off x="9398331" y="558825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63263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37E23-8625-101D-CD2C-6A748DA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chemeClr val="tx1"/>
                </a:solidFill>
              </a:rPr>
              <a:t>tlv_logistics_norm_web_app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7101C-4051-9C2C-9591-53986D307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45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F6B7D0-865C-1A97-8CD5-CF4086852EC4}"/>
              </a:ext>
            </a:extLst>
          </p:cNvPr>
          <p:cNvSpPr/>
          <p:nvPr/>
        </p:nvSpPr>
        <p:spPr>
          <a:xfrm>
            <a:off x="1393883" y="1782570"/>
            <a:ext cx="2012548" cy="67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cf_1_2_buff5.geojson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cf_1_2_buff25.geojson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cf_1_2_buff100.geojson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AC2AFB-1FDC-4EF4-B951-0AA8D313C62C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3406431" y="2120147"/>
            <a:ext cx="2226719" cy="2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D40502-1E30-B2CB-3675-5E5764F222FC}"/>
              </a:ext>
            </a:extLst>
          </p:cNvPr>
          <p:cNvSpPr/>
          <p:nvPr/>
        </p:nvSpPr>
        <p:spPr>
          <a:xfrm>
            <a:off x="283493" y="177033"/>
            <a:ext cx="4233328" cy="3915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TA_CommFront_1_2_w_streetnames_snapped.geojson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0AC46-7024-6F1B-CB35-A377CC742B93}"/>
              </a:ext>
            </a:extLst>
          </p:cNvPr>
          <p:cNvSpPr/>
          <p:nvPr/>
        </p:nvSpPr>
        <p:spPr>
          <a:xfrm>
            <a:off x="1856103" y="899135"/>
            <a:ext cx="1122116" cy="361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buff_cf.py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4A1888-9E13-E7C9-976C-D23D92156A0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400157" y="568543"/>
            <a:ext cx="17004" cy="330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E7B325-D583-BAFC-3BAF-E31B752F36A4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2400157" y="1260690"/>
            <a:ext cx="17004" cy="52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291B-71DF-01FF-1155-4ABFE87C5EF3}"/>
              </a:ext>
            </a:extLst>
          </p:cNvPr>
          <p:cNvSpPr/>
          <p:nvPr/>
        </p:nvSpPr>
        <p:spPr>
          <a:xfrm>
            <a:off x="5633150" y="2120147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segments_cf_points_in_poly.py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F07A0DC-E8FC-4EB5-1278-B4F024F1C380}"/>
              </a:ext>
            </a:extLst>
          </p:cNvPr>
          <p:cNvSpPr/>
          <p:nvPr/>
        </p:nvSpPr>
        <p:spPr>
          <a:xfrm>
            <a:off x="7903250" y="115859"/>
            <a:ext cx="4005257" cy="601976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v6s_ap.geojson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tlv_businesses_w_logistics_filtered.csv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373A88-EBFB-C5C8-0CD2-32C59BD542E0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flipH="1">
            <a:off x="7171752" y="717835"/>
            <a:ext cx="2734127" cy="14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021C52D-5360-C00B-85E2-A57E6A24B493}"/>
              </a:ext>
            </a:extLst>
          </p:cNvPr>
          <p:cNvSpPr/>
          <p:nvPr/>
        </p:nvSpPr>
        <p:spPr>
          <a:xfrm>
            <a:off x="4948921" y="225411"/>
            <a:ext cx="2522229" cy="3915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snap_cf_supply_demand.py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22EBCE-CB89-4B4F-9155-592B9BBCDEBE}"/>
              </a:ext>
            </a:extLst>
          </p:cNvPr>
          <p:cNvCxnSpPr>
            <a:cxnSpLocks/>
            <a:stCxn id="29" idx="1"/>
            <a:endCxn id="55" idx="3"/>
          </p:cNvCxnSpPr>
          <p:nvPr/>
        </p:nvCxnSpPr>
        <p:spPr>
          <a:xfrm flipH="1">
            <a:off x="7471150" y="416847"/>
            <a:ext cx="432100" cy="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708EED-9C9B-0ED1-0E8B-B60A70DB73C1}"/>
              </a:ext>
            </a:extLst>
          </p:cNvPr>
          <p:cNvCxnSpPr>
            <a:cxnSpLocks/>
            <a:stCxn id="55" idx="2"/>
            <a:endCxn id="76" idx="0"/>
          </p:cNvCxnSpPr>
          <p:nvPr/>
        </p:nvCxnSpPr>
        <p:spPr>
          <a:xfrm flipH="1">
            <a:off x="5711099" y="616921"/>
            <a:ext cx="498937" cy="370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7A3D2F-0271-A075-3F42-CAEB34DF3F3C}"/>
              </a:ext>
            </a:extLst>
          </p:cNvPr>
          <p:cNvSpPr/>
          <p:nvPr/>
        </p:nvSpPr>
        <p:spPr>
          <a:xfrm>
            <a:off x="3430982" y="987444"/>
            <a:ext cx="4560234" cy="526049"/>
          </a:xfrm>
          <a:prstGeom prst="roundRect">
            <a:avLst>
              <a:gd name="adj" fmla="val 1693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Trafic</a:t>
            </a:r>
            <a:r>
              <a:rPr lang="en-US" sz="1400" dirty="0">
                <a:solidFill>
                  <a:schemeClr val="tx1"/>
                </a:solidFill>
              </a:rPr>
              <a:t> Signs Points </a:t>
            </a:r>
            <a:r>
              <a:rPr lang="en-US" sz="1400" dirty="0" err="1">
                <a:solidFill>
                  <a:schemeClr val="tx1"/>
                </a:solidFill>
              </a:rPr>
              <a:t>prika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teina</a:t>
            </a:r>
            <a:r>
              <a:rPr lang="en-US" sz="1400" dirty="0">
                <a:solidFill>
                  <a:schemeClr val="tx1"/>
                </a:solidFill>
              </a:rPr>
              <a:t> v6s_ap snap100 </a:t>
            </a:r>
            <a:r>
              <a:rPr lang="en-US" sz="1400" dirty="0" err="1">
                <a:solidFill>
                  <a:schemeClr val="tx1"/>
                </a:solidFill>
              </a:rPr>
              <a:t>cf.geojson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tlv_businesses_w_logistics_filtered_snap100_cf.geojson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680E5E-9B18-1F72-3696-16F67613B9AF}"/>
              </a:ext>
            </a:extLst>
          </p:cNvPr>
          <p:cNvCxnSpPr>
            <a:cxnSpLocks/>
            <a:stCxn id="76" idx="2"/>
            <a:endCxn id="27" idx="0"/>
          </p:cNvCxnSpPr>
          <p:nvPr/>
        </p:nvCxnSpPr>
        <p:spPr>
          <a:xfrm>
            <a:off x="5711099" y="1513493"/>
            <a:ext cx="1460653" cy="60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2A2A8C5-424C-6ECC-178C-C44DECCFE7D9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4516821" y="372788"/>
            <a:ext cx="432100" cy="4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B5B78F-C86A-3E3C-F09F-1A60B3774115}"/>
              </a:ext>
            </a:extLst>
          </p:cNvPr>
          <p:cNvSpPr/>
          <p:nvPr/>
        </p:nvSpPr>
        <p:spPr>
          <a:xfrm>
            <a:off x="5502842" y="2984744"/>
            <a:ext cx="3337817" cy="361555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segments_cf_poly_metrics.geojson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4BCD11-EDA3-C15B-AF57-9852C7E38F1D}"/>
              </a:ext>
            </a:extLst>
          </p:cNvPr>
          <p:cNvCxnSpPr>
            <a:cxnSpLocks/>
            <a:stCxn id="27" idx="2"/>
            <a:endCxn id="2" idx="0"/>
          </p:cNvCxnSpPr>
          <p:nvPr/>
        </p:nvCxnSpPr>
        <p:spPr>
          <a:xfrm flipH="1">
            <a:off x="7171751" y="2628205"/>
            <a:ext cx="1" cy="35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725868-E89A-6D84-3440-B174ABB89D13}"/>
              </a:ext>
            </a:extLst>
          </p:cNvPr>
          <p:cNvSpPr/>
          <p:nvPr/>
        </p:nvSpPr>
        <p:spPr>
          <a:xfrm>
            <a:off x="4608004" y="3707854"/>
            <a:ext cx="3077203" cy="5080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segments_cf_format_output.py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5E1261-6D75-9435-0F09-8380E237FB72}"/>
              </a:ext>
            </a:extLst>
          </p:cNvPr>
          <p:cNvSpPr/>
          <p:nvPr/>
        </p:nvSpPr>
        <p:spPr>
          <a:xfrm>
            <a:off x="1856103" y="4806968"/>
            <a:ext cx="4009111" cy="812440"/>
          </a:xfrm>
          <a:prstGeom prst="roundRect">
            <a:avLst>
              <a:gd name="adj" fmla="val 2369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segments_cf_poly_metrics_norm_4326.geojson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4C3348-56E2-45CA-DD2B-2A1066EDF5FA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146606" y="3346299"/>
            <a:ext cx="1025145" cy="36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C3A6E9-632D-E0FA-B5E4-2E88D9580BC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860659" y="4215912"/>
            <a:ext cx="2285947" cy="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3AB1C08-23F2-CA68-E4A2-F67D1EAACC22}"/>
              </a:ext>
            </a:extLst>
          </p:cNvPr>
          <p:cNvSpPr/>
          <p:nvPr/>
        </p:nvSpPr>
        <p:spPr>
          <a:xfrm>
            <a:off x="6605752" y="4787400"/>
            <a:ext cx="2104601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street_segments25.js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38A9EC-3D42-A2E4-52BC-E5FAAB862259}"/>
              </a:ext>
            </a:extLst>
          </p:cNvPr>
          <p:cNvSpPr txBox="1"/>
          <p:nvPr/>
        </p:nvSpPr>
        <p:spPr>
          <a:xfrm>
            <a:off x="9111202" y="4754849"/>
            <a:ext cx="2826630" cy="1059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Leaflet</a:t>
            </a:r>
          </a:p>
          <a:p>
            <a:r>
              <a:rPr lang="en-US" dirty="0" err="1">
                <a:solidFill>
                  <a:schemeClr val="tx1"/>
                </a:solidFill>
              </a:rPr>
              <a:t>tlv_logistics</a:t>
            </a:r>
            <a:r>
              <a:rPr lang="en-US" dirty="0">
                <a:solidFill>
                  <a:schemeClr val="tx1"/>
                </a:solidFill>
              </a:rPr>
              <a:t>\index.html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65FB0E-5553-505F-97A9-E60728573CA5}"/>
              </a:ext>
            </a:extLst>
          </p:cNvPr>
          <p:cNvSpPr/>
          <p:nvPr/>
        </p:nvSpPr>
        <p:spPr>
          <a:xfrm>
            <a:off x="9625732" y="5707098"/>
            <a:ext cx="1998362" cy="97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</a:t>
            </a:r>
          </a:p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1E4C31-A76D-868B-92BA-C16B87B3E930}"/>
              </a:ext>
            </a:extLst>
          </p:cNvPr>
          <p:cNvSpPr/>
          <p:nvPr/>
        </p:nvSpPr>
        <p:spPr>
          <a:xfrm>
            <a:off x="6281822" y="4577467"/>
            <a:ext cx="5826963" cy="216467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5231E5-F5DC-55EA-77F6-22D1303CF77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8710353" y="4968178"/>
            <a:ext cx="400849" cy="316530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D6B483F-C009-C24E-2C32-E2BE00F9D78A}"/>
              </a:ext>
            </a:extLst>
          </p:cNvPr>
          <p:cNvSpPr/>
          <p:nvPr/>
        </p:nvSpPr>
        <p:spPr>
          <a:xfrm>
            <a:off x="6929003" y="5490042"/>
            <a:ext cx="1721224" cy="36155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average_stdev.js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B94695-7460-FCE3-CFAB-9A9ED5AF9EBA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 flipV="1">
            <a:off x="8650227" y="5284708"/>
            <a:ext cx="460975" cy="386112"/>
          </a:xfrm>
          <a:prstGeom prst="straightConnector1">
            <a:avLst/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FE954F-A691-B012-9099-387D7EFA47B3}"/>
              </a:ext>
            </a:extLst>
          </p:cNvPr>
          <p:cNvCxnSpPr>
            <a:cxnSpLocks/>
            <a:stCxn id="46" idx="1"/>
            <a:endCxn id="13" idx="3"/>
          </p:cNvCxnSpPr>
          <p:nvPr/>
        </p:nvCxnSpPr>
        <p:spPr>
          <a:xfrm flipH="1">
            <a:off x="5865214" y="4968178"/>
            <a:ext cx="740538" cy="24501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1A4F5C-07B9-F822-8E7E-DA8F3CFAAD07}"/>
              </a:ext>
            </a:extLst>
          </p:cNvPr>
          <p:cNvCxnSpPr>
            <a:cxnSpLocks/>
            <a:stCxn id="52" idx="1"/>
            <a:endCxn id="13" idx="3"/>
          </p:cNvCxnSpPr>
          <p:nvPr/>
        </p:nvCxnSpPr>
        <p:spPr>
          <a:xfrm flipH="1" flipV="1">
            <a:off x="5865214" y="5213188"/>
            <a:ext cx="1063789" cy="457632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7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65427</TotalTime>
  <Words>1237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tlv_logistics flows commercial facing (cf) street segments</vt:lpstr>
      <vt:lpstr>881 commercial facing street segments</vt:lpstr>
      <vt:lpstr>Sources and Preprocessing</vt:lpstr>
      <vt:lpstr>preprocessing</vt:lpstr>
      <vt:lpstr>tlv_logistics_web_app</vt:lpstr>
      <vt:lpstr>PowerPoint Presentation</vt:lpstr>
      <vt:lpstr>PowerPoint Presentation</vt:lpstr>
      <vt:lpstr>tlv_logistics_norm_web_app</vt:lpstr>
      <vt:lpstr>PowerPoint Presentation</vt:lpstr>
      <vt:lpstr>PowerPoint Presentation</vt:lpstr>
      <vt:lpstr>tlv_logistics flows commercial facing (cf) street segments</vt:lpstr>
      <vt:lpstr>20june2023 </vt:lpstr>
      <vt:lpstr>~14June2023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TransitAnalystIsrael_muni flows</dc:title>
  <dc:creator>Nachman</dc:creator>
  <cp:lastModifiedBy>Nachman Shelef</cp:lastModifiedBy>
  <cp:revision>214</cp:revision>
  <dcterms:created xsi:type="dcterms:W3CDTF">2019-09-22T13:49:56Z</dcterms:created>
  <dcterms:modified xsi:type="dcterms:W3CDTF">2023-08-07T08:51:11Z</dcterms:modified>
</cp:coreProperties>
</file>