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879" r:id="rId3"/>
    <p:sldId id="896" r:id="rId4"/>
    <p:sldId id="893" r:id="rId5"/>
    <p:sldId id="894" r:id="rId6"/>
    <p:sldId id="895" r:id="rId7"/>
    <p:sldId id="889" r:id="rId8"/>
    <p:sldId id="883" r:id="rId9"/>
    <p:sldId id="891" r:id="rId10"/>
    <p:sldId id="897" r:id="rId11"/>
    <p:sldId id="898" r:id="rId12"/>
    <p:sldId id="8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B2E8"/>
    <a:srgbClr val="F3F8AC"/>
    <a:srgbClr val="FFF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11B34-E1D2-4428-88D0-8DCE8F15A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D6A62-8587-410C-B833-3E291B093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AC64D-4CF7-44CD-879D-5FA70F3F0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2EC7-887F-487C-AA14-CE52FBF79F86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6CE85-9F13-40DA-9371-7567BC0D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4B49C-B304-4EC1-AA35-60A50BB31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EAAA-B8AF-4610-AD93-EC4E6220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EC911-BE70-4DF7-B5AE-622CCD5A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8283F-F145-49E1-8502-A641C2123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53EB1-37EE-49A7-92D2-18B20AC27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2EC7-887F-487C-AA14-CE52FBF79F86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AB9EA-66EF-4A4B-B191-6298A8412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0125F-2C30-49EF-9FDB-BE356AE0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EAAA-B8AF-4610-AD93-EC4E6220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4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7D8306-A6EC-455C-83C1-EE1A01F42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5904F-4AAF-4A82-BA77-EECF9CBCF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9DCBF-13BD-44D1-8C60-C7CAA37F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2EC7-887F-487C-AA14-CE52FBF79F86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4C43E-73F1-408B-90A1-7EF18E361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5F39A-4B23-4716-86C1-AD57A315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EAAA-B8AF-4610-AD93-EC4E6220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2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B4EF8-6B09-4BE1-96CE-594DE55A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E8FE-DB38-4109-9F51-E34A02180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F947E-3E27-4C37-8C17-DDFD299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2EC7-887F-487C-AA14-CE52FBF79F86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4E8AC-144A-42C4-8416-29310ACA7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434AB-5554-4937-95E7-53ECF299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EAAA-B8AF-4610-AD93-EC4E6220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3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9B756-F02A-4BBF-B448-81417E65D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20746-A8FD-4A8B-BB1E-C474DE723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93C60-E8CA-4A37-82AA-4AB6E2362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2EC7-887F-487C-AA14-CE52FBF79F86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F5AC8-1066-4184-BDA0-36265238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A53A4-CB52-42FF-A740-24130780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EAAA-B8AF-4610-AD93-EC4E6220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8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8150C-6115-43F6-89D3-411861D3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3C84A-857A-4E7A-AE77-DD0490BFF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761B0-24DD-46F5-B8C7-4542B1158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B06FB-FFF1-408C-A92B-6E14AE7CD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2EC7-887F-487C-AA14-CE52FBF79F86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4A6DA-FFB3-41B2-BF57-E63A63D0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0AD21-950B-4BF0-8191-F61536BE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EAAA-B8AF-4610-AD93-EC4E6220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9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CDE7E-4C2B-47EE-B194-78B96D65C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584CA-FE98-4BD0-8FD0-B78F6B4F1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19AF5-BE7B-4615-BC4F-39249FCEF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6BD2D-59ED-4E0D-800D-59F5E794A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FD04F-1E88-4ABF-90A5-F8F8A02B39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7C82B7-FAD1-41B2-B6BC-D1B422500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2EC7-887F-487C-AA14-CE52FBF79F86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F9BA1F-20F6-4F00-A970-46779619A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3C0ADF-F4E5-4B49-B5F7-BFD9058A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EAAA-B8AF-4610-AD93-EC4E6220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AE54E-CA58-47C2-808B-A44270B8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2783CA-12A7-4008-A0C7-846D2757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2EC7-887F-487C-AA14-CE52FBF79F86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EFD6D-55E3-4300-93AA-5FE84842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A92DE-22F5-4BB5-982D-9BB104A03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EAAA-B8AF-4610-AD93-EC4E6220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07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86680-A447-4165-9427-8E8509F55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2EC7-887F-487C-AA14-CE52FBF79F86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640950-6CEF-4154-BDB9-38A617B4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1345D-1EA2-443B-8CDA-51CB12E61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EAAA-B8AF-4610-AD93-EC4E6220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2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D227-D2CF-4B0E-BC26-7891DAAB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E55AF-9141-4E51-BE14-795898746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A46A3-864D-499E-ABA6-847ECEC7E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BFBB0-3E21-4E70-9752-EDACA83E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2EC7-887F-487C-AA14-CE52FBF79F86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F1765-5AF2-4A3E-9027-12CADFDD8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0A978-362D-4B86-89D1-EB92B700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EAAA-B8AF-4610-AD93-EC4E6220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3C39-9300-4146-A381-51D4234C8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7CEB6F-3369-4C11-8DFF-90C5E8E43D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6460A-ABF1-4DBC-ABB3-44F72F7A8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55B6F-E708-4EB6-B64A-8C8B4B8FB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2EC7-887F-487C-AA14-CE52FBF79F86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8B38A-6C47-40B1-8E49-933ED3CD9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918CC-D715-4055-91AF-7D7EED126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EAAA-B8AF-4610-AD93-EC4E6220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1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A864F-CE58-48D9-AEE6-D27891BFF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D66B9-4B9A-43DB-8257-23D910D43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7AD8F-9CEE-48E7-AC12-BFB7BA3C2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92EC7-887F-487C-AA14-CE52FBF79F86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0B67F-C7DC-4BF5-B7EE-AD2EB524D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86CBC-262A-49B7-ABE0-6E89BD5C8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4EAAA-B8AF-4610-AD93-EC4E6220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4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achman.shelef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nachman.shelef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ransport-justice.s3.eu-central-1.amazonaws.com/tlv_logistics_web_app/tlv_logistics/index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C4448-4828-429A-80D3-E348BFE8F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207" y="1122363"/>
            <a:ext cx="10925503" cy="2387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tlv_logistics</a:t>
            </a:r>
            <a:br>
              <a:rPr lang="en-US" dirty="0"/>
            </a:br>
            <a:r>
              <a:rPr lang="en-US" dirty="0"/>
              <a:t>flows</a:t>
            </a:r>
            <a:br>
              <a:rPr lang="en-US" dirty="0"/>
            </a:br>
            <a:r>
              <a:rPr lang="en-US" sz="5300" dirty="0"/>
              <a:t>commercial facing (</a:t>
            </a:r>
            <a:r>
              <a:rPr lang="en-US" sz="5300" dirty="0" err="1"/>
              <a:t>cf</a:t>
            </a:r>
            <a:r>
              <a:rPr lang="en-US" sz="5300" dirty="0"/>
              <a:t>) street segments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49785-BEF8-4243-AFC1-9B49526FFF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nachman.shelef@gmail.com</a:t>
            </a:r>
            <a:endParaRPr lang="en-US" dirty="0"/>
          </a:p>
          <a:p>
            <a:r>
              <a:rPr lang="en-US" dirty="0"/>
              <a:t>+972544566016</a:t>
            </a:r>
          </a:p>
        </p:txBody>
      </p:sp>
    </p:spTree>
    <p:extLst>
      <p:ext uri="{BB962C8B-B14F-4D97-AF65-F5344CB8AC3E}">
        <p14:creationId xmlns:p14="http://schemas.microsoft.com/office/powerpoint/2010/main" val="3867346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1302FC-F582-905F-2A52-1161DA5D1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" y="0"/>
            <a:ext cx="1217445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4102D3-634A-128D-5C49-FA91BE40F655}"/>
              </a:ext>
            </a:extLst>
          </p:cNvPr>
          <p:cNvSpPr txBox="1"/>
          <p:nvPr/>
        </p:nvSpPr>
        <p:spPr>
          <a:xfrm>
            <a:off x="10471867" y="763325"/>
            <a:ext cx="326003" cy="33855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1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AE3362-4497-7AB4-F9A6-964EEDCC0791}"/>
              </a:ext>
            </a:extLst>
          </p:cNvPr>
          <p:cNvSpPr txBox="1"/>
          <p:nvPr/>
        </p:nvSpPr>
        <p:spPr>
          <a:xfrm>
            <a:off x="4780058" y="3090446"/>
            <a:ext cx="326003" cy="33855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2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4A1C65-05A0-5747-01D1-5C8479790ACB}"/>
              </a:ext>
            </a:extLst>
          </p:cNvPr>
          <p:cNvSpPr txBox="1"/>
          <p:nvPr/>
        </p:nvSpPr>
        <p:spPr>
          <a:xfrm>
            <a:off x="10950270" y="1885784"/>
            <a:ext cx="326003" cy="33855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3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965C6-E33D-2EC9-7C92-A966A1B9D6A6}"/>
              </a:ext>
            </a:extLst>
          </p:cNvPr>
          <p:cNvSpPr txBox="1"/>
          <p:nvPr/>
        </p:nvSpPr>
        <p:spPr>
          <a:xfrm>
            <a:off x="10950269" y="2450327"/>
            <a:ext cx="326003" cy="33855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4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6C898B-70D1-F1E9-DDED-854296E4CAB0}"/>
              </a:ext>
            </a:extLst>
          </p:cNvPr>
          <p:cNvSpPr txBox="1"/>
          <p:nvPr/>
        </p:nvSpPr>
        <p:spPr>
          <a:xfrm>
            <a:off x="613574" y="932602"/>
            <a:ext cx="326003" cy="33855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5</a:t>
            </a:r>
            <a:endParaRPr lang="he-I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472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F3E61B-C471-6AF9-E756-1D74B95DA5F4}"/>
              </a:ext>
            </a:extLst>
          </p:cNvPr>
          <p:cNvSpPr txBox="1"/>
          <p:nvPr/>
        </p:nvSpPr>
        <p:spPr>
          <a:xfrm>
            <a:off x="801754" y="674887"/>
            <a:ext cx="326003" cy="33855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1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F32022-BD46-27F9-56ED-A0EE0EFDAAB1}"/>
              </a:ext>
            </a:extLst>
          </p:cNvPr>
          <p:cNvSpPr txBox="1"/>
          <p:nvPr/>
        </p:nvSpPr>
        <p:spPr>
          <a:xfrm>
            <a:off x="801755" y="1863900"/>
            <a:ext cx="326003" cy="33855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2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4E5507-A19B-7394-8FA6-909DE62C9254}"/>
              </a:ext>
            </a:extLst>
          </p:cNvPr>
          <p:cNvSpPr txBox="1"/>
          <p:nvPr/>
        </p:nvSpPr>
        <p:spPr>
          <a:xfrm>
            <a:off x="801755" y="3090446"/>
            <a:ext cx="326003" cy="33855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3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71687C-497B-7F49-D486-C30770D97545}"/>
              </a:ext>
            </a:extLst>
          </p:cNvPr>
          <p:cNvSpPr txBox="1"/>
          <p:nvPr/>
        </p:nvSpPr>
        <p:spPr>
          <a:xfrm>
            <a:off x="801755" y="4435698"/>
            <a:ext cx="326003" cy="33855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4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D7C8BD-710F-86AA-98FF-1828EB3EC77D}"/>
              </a:ext>
            </a:extLst>
          </p:cNvPr>
          <p:cNvSpPr txBox="1"/>
          <p:nvPr/>
        </p:nvSpPr>
        <p:spPr>
          <a:xfrm>
            <a:off x="801756" y="5844559"/>
            <a:ext cx="326003" cy="33855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5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7FE11C-AF56-6D77-6346-C731E7C79E95}"/>
              </a:ext>
            </a:extLst>
          </p:cNvPr>
          <p:cNvSpPr txBox="1"/>
          <p:nvPr/>
        </p:nvSpPr>
        <p:spPr>
          <a:xfrm>
            <a:off x="1386838" y="382499"/>
            <a:ext cx="4325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what to display</a:t>
            </a:r>
          </a:p>
          <a:p>
            <a:r>
              <a:rPr lang="en-US" dirty="0"/>
              <a:t>choose from the following:</a:t>
            </a:r>
          </a:p>
          <a:p>
            <a:r>
              <a:rPr lang="en-US" dirty="0"/>
              <a:t>demand to supply ratio is the default</a:t>
            </a:r>
            <a:endParaRPr lang="he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0A6EB1-2162-6BF5-C073-5B932ACFF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453542"/>
            <a:ext cx="1733384" cy="7812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6BA7EE-54CA-6D10-1B5D-15D840C4553A}"/>
              </a:ext>
            </a:extLst>
          </p:cNvPr>
          <p:cNvSpPr txBox="1"/>
          <p:nvPr/>
        </p:nvSpPr>
        <p:spPr>
          <a:xfrm>
            <a:off x="1386838" y="1571512"/>
            <a:ext cx="52445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hover over segment to show supply and demand data</a:t>
            </a:r>
          </a:p>
          <a:p>
            <a:r>
              <a:rPr lang="en-US" dirty="0"/>
              <a:t>click on segment to freeze display</a:t>
            </a:r>
          </a:p>
          <a:p>
            <a:r>
              <a:rPr lang="en-US" dirty="0"/>
              <a:t>click again on a segment to un-freeze display</a:t>
            </a:r>
            <a:endParaRPr lang="he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7469BC-6EDE-B291-5AFF-D2B9EF74C893}"/>
              </a:ext>
            </a:extLst>
          </p:cNvPr>
          <p:cNvSpPr txBox="1"/>
          <p:nvPr/>
        </p:nvSpPr>
        <p:spPr>
          <a:xfrm>
            <a:off x="1386838" y="2982723"/>
            <a:ext cx="5546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segment name, length, and commercial front data and</a:t>
            </a:r>
          </a:p>
          <a:p>
            <a:r>
              <a:rPr lang="en-US" dirty="0"/>
              <a:t>segment delivery supply and demand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4C5658-3388-7200-123A-789C883FA66D}"/>
              </a:ext>
            </a:extLst>
          </p:cNvPr>
          <p:cNvSpPr txBox="1"/>
          <p:nvPr/>
        </p:nvSpPr>
        <p:spPr>
          <a:xfrm>
            <a:off x="1386838" y="4281809"/>
            <a:ext cx="36065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segment supply to demand ratio</a:t>
            </a:r>
          </a:p>
          <a:p>
            <a:r>
              <a:rPr lang="en-US" dirty="0"/>
              <a:t>segment demand to supply ratio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17D22F-3F0E-B91C-0E9B-21BE15BF0F1D}"/>
              </a:ext>
            </a:extLst>
          </p:cNvPr>
          <p:cNvSpPr txBox="1"/>
          <p:nvPr/>
        </p:nvSpPr>
        <p:spPr>
          <a:xfrm>
            <a:off x="1386838" y="5675281"/>
            <a:ext cx="35509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change to color base map</a:t>
            </a:r>
          </a:p>
          <a:p>
            <a:r>
              <a:rPr lang="en-US" dirty="0"/>
              <a:t>add excess parking layer to display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3F3769F-3435-320A-7C64-D696C23F1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072" y="5530537"/>
            <a:ext cx="1908712" cy="9636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2149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C4448-4828-429A-80D3-E348BFE8F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207" y="1122363"/>
            <a:ext cx="10925503" cy="2387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tlv_logistics</a:t>
            </a:r>
            <a:br>
              <a:rPr lang="en-US" dirty="0"/>
            </a:br>
            <a:r>
              <a:rPr lang="en-US" dirty="0"/>
              <a:t>flows</a:t>
            </a:r>
            <a:br>
              <a:rPr lang="en-US" dirty="0"/>
            </a:br>
            <a:r>
              <a:rPr lang="en-US" sz="5300" dirty="0"/>
              <a:t>commercial facing (</a:t>
            </a:r>
            <a:r>
              <a:rPr lang="en-US" sz="5300" dirty="0" err="1"/>
              <a:t>cf</a:t>
            </a:r>
            <a:r>
              <a:rPr lang="en-US" sz="5300" dirty="0"/>
              <a:t>) street segments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49785-BEF8-4243-AFC1-9B49526FFF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nachman.shelef@gmail.com</a:t>
            </a:r>
            <a:endParaRPr lang="en-US" dirty="0"/>
          </a:p>
          <a:p>
            <a:r>
              <a:rPr lang="en-US" dirty="0"/>
              <a:t>+972544566016</a:t>
            </a:r>
          </a:p>
        </p:txBody>
      </p:sp>
    </p:spTree>
    <p:extLst>
      <p:ext uri="{BB962C8B-B14F-4D97-AF65-F5344CB8AC3E}">
        <p14:creationId xmlns:p14="http://schemas.microsoft.com/office/powerpoint/2010/main" val="51753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1738B-916D-763C-C0EC-66BC1503F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04" y="365125"/>
            <a:ext cx="5794396" cy="1794751"/>
          </a:xfrm>
        </p:spPr>
        <p:txBody>
          <a:bodyPr>
            <a:normAutofit/>
          </a:bodyPr>
          <a:lstStyle/>
          <a:p>
            <a:r>
              <a:rPr lang="en-US" dirty="0"/>
              <a:t>881 commercial facing street segments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8E6128-7C21-4824-B90B-20037441B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979" y="3141"/>
            <a:ext cx="5736021" cy="685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59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14E3-F67A-55C9-20DC-21A5A896F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settings / assumptions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C538B-04CA-625D-42DB-ADB05D76C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street segments </a:t>
            </a:r>
            <a:r>
              <a:rPr lang="en-US" sz="2400" dirty="0" err="1"/>
              <a:t>analysed</a:t>
            </a:r>
            <a:r>
              <a:rPr lang="en-US" sz="2400" dirty="0"/>
              <a:t> are from the commercial front layer</a:t>
            </a:r>
          </a:p>
          <a:p>
            <a:r>
              <a:rPr lang="en-US" sz="2400" dirty="0"/>
              <a:t>the buffer used to sum the supply and the demand per segment is 100meters</a:t>
            </a:r>
          </a:p>
          <a:p>
            <a:r>
              <a:rPr lang="en-US" sz="2400" dirty="0"/>
              <a:t>the default for missing </a:t>
            </a:r>
            <a:r>
              <a:rPr lang="en-US" sz="2400" dirty="0" err="1"/>
              <a:t>prika</a:t>
            </a:r>
            <a:r>
              <a:rPr lang="en-US" sz="2400" dirty="0"/>
              <a:t> length in sign text is 12meters </a:t>
            </a:r>
          </a:p>
          <a:p>
            <a:r>
              <a:rPr lang="en-US" sz="2400" dirty="0"/>
              <a:t>the default for missing hours in sign text is 36 hours a week </a:t>
            </a:r>
          </a:p>
          <a:p>
            <a:r>
              <a:rPr lang="en-US" sz="2400" dirty="0"/>
              <a:t>no limit hours in sign text (24 hours a day) is counted as 6 * 24 hours per week </a:t>
            </a:r>
          </a:p>
          <a:p>
            <a:r>
              <a:rPr lang="en-US" sz="2400" dirty="0"/>
              <a:t>assumption: hotels with more than 3 stars use dedicated on-site delivery spaces</a:t>
            </a:r>
          </a:p>
          <a:p>
            <a:r>
              <a:rPr lang="en-US" sz="2400" dirty="0"/>
              <a:t>assumption: big malls use dedicated on-site delivery spaces</a:t>
            </a:r>
          </a:p>
          <a:p>
            <a:r>
              <a:rPr lang="en-US" sz="2400" dirty="0"/>
              <a:t>assumption: a single </a:t>
            </a:r>
            <a:r>
              <a:rPr lang="en-US" sz="2400" dirty="0" err="1"/>
              <a:t>onstreet</a:t>
            </a:r>
            <a:r>
              <a:rPr lang="en-US" sz="2400" dirty="0"/>
              <a:t> delivery takes up (on average) 6meters for 20min</a:t>
            </a:r>
          </a:p>
        </p:txBody>
      </p:sp>
    </p:spTree>
    <p:extLst>
      <p:ext uri="{BB962C8B-B14F-4D97-AF65-F5344CB8AC3E}">
        <p14:creationId xmlns:p14="http://schemas.microsoft.com/office/powerpoint/2010/main" val="285209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1D7C44-DA97-13B0-BED6-391C22F85016}"/>
              </a:ext>
            </a:extLst>
          </p:cNvPr>
          <p:cNvSpPr/>
          <p:nvPr/>
        </p:nvSpPr>
        <p:spPr>
          <a:xfrm>
            <a:off x="7116417" y="4374695"/>
            <a:ext cx="4516341" cy="45969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TA_CommFront_1_2_w_streetnames_snapped.geojson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F10F65-3A3D-B7F4-B779-8F8AB214DC91}"/>
              </a:ext>
            </a:extLst>
          </p:cNvPr>
          <p:cNvSpPr/>
          <p:nvPr/>
        </p:nvSpPr>
        <p:spPr>
          <a:xfrm>
            <a:off x="8415319" y="2773623"/>
            <a:ext cx="1995777" cy="39151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TA_CommFront.shp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0D1E1A-4705-0B64-2810-F89575C4D1C9}"/>
              </a:ext>
            </a:extLst>
          </p:cNvPr>
          <p:cNvSpPr/>
          <p:nvPr/>
        </p:nvSpPr>
        <p:spPr>
          <a:xfrm>
            <a:off x="8852150" y="3491259"/>
            <a:ext cx="1122116" cy="36155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QGIS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96F0A0-5E42-EE6E-7903-DFDF84BC87A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9413208" y="3165133"/>
            <a:ext cx="0" cy="32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2F6E4A-765C-76EE-9788-8C58D11EE76B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9374588" y="3852814"/>
            <a:ext cx="38620" cy="52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84126AC5-3B71-0ED0-A986-762FD98EB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101" y="365125"/>
            <a:ext cx="11322657" cy="923641"/>
          </a:xfrm>
        </p:spPr>
        <p:txBody>
          <a:bodyPr>
            <a:normAutofit/>
          </a:bodyPr>
          <a:lstStyle/>
          <a:p>
            <a:r>
              <a:rPr lang="en-US" sz="4000" dirty="0"/>
              <a:t>preprocessing street segments with commercial front</a:t>
            </a:r>
            <a:endParaRPr lang="he-IL" sz="4000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686CB2B-653B-7BBC-A05C-F4A3D2BAE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590" y="1825625"/>
            <a:ext cx="5995282" cy="4351338"/>
          </a:xfrm>
        </p:spPr>
        <p:txBody>
          <a:bodyPr>
            <a:normAutofit/>
          </a:bodyPr>
          <a:lstStyle/>
          <a:p>
            <a:r>
              <a:rPr lang="en-US" sz="2000" dirty="0"/>
              <a:t>get </a:t>
            </a:r>
            <a:r>
              <a:rPr lang="en-US" sz="2000" dirty="0" err="1">
                <a:solidFill>
                  <a:schemeClr val="tx1"/>
                </a:solidFill>
              </a:rPr>
              <a:t>TA_CommFront.shp</a:t>
            </a:r>
            <a:r>
              <a:rPr lang="en-US" sz="2000" dirty="0">
                <a:solidFill>
                  <a:schemeClr val="tx1"/>
                </a:solidFill>
              </a:rPr>
              <a:t>  layer</a:t>
            </a:r>
            <a:endParaRPr lang="en-US" sz="2000" dirty="0"/>
          </a:p>
          <a:p>
            <a:r>
              <a:rPr lang="en-US" sz="2000" dirty="0"/>
              <a:t>remove segments with </a:t>
            </a:r>
            <a:r>
              <a:rPr lang="en-US" sz="2000" dirty="0" err="1"/>
              <a:t>CommFront</a:t>
            </a:r>
            <a:r>
              <a:rPr lang="en-US" sz="2000" dirty="0"/>
              <a:t> = 0</a:t>
            </a:r>
          </a:p>
          <a:p>
            <a:r>
              <a:rPr lang="en-US" sz="2000" dirty="0"/>
              <a:t>get </a:t>
            </a:r>
            <a:r>
              <a:rPr lang="en-US" sz="2000" dirty="0" err="1"/>
              <a:t>Streets.shp</a:t>
            </a:r>
            <a:r>
              <a:rPr lang="en-US" sz="2000" dirty="0"/>
              <a:t> layer from iView</a:t>
            </a:r>
          </a:p>
          <a:p>
            <a:r>
              <a:rPr lang="en-US" sz="2000" dirty="0"/>
              <a:t>snap </a:t>
            </a:r>
            <a:r>
              <a:rPr lang="en-US" sz="2000" dirty="0" err="1"/>
              <a:t>CommFront</a:t>
            </a:r>
            <a:r>
              <a:rPr lang="en-US" sz="2000" dirty="0"/>
              <a:t> segments to street segments</a:t>
            </a:r>
          </a:p>
          <a:p>
            <a:r>
              <a:rPr lang="en-US" sz="2000" dirty="0"/>
              <a:t>intersect with buff10 street segments </a:t>
            </a:r>
          </a:p>
          <a:p>
            <a:r>
              <a:rPr lang="en-US" sz="2000" dirty="0"/>
              <a:t>add street names from max length intersect </a:t>
            </a:r>
          </a:p>
          <a:p>
            <a:r>
              <a:rPr lang="en-US" sz="2000" dirty="0"/>
              <a:t>export to </a:t>
            </a:r>
            <a:r>
              <a:rPr lang="en-US" sz="2000" dirty="0" err="1"/>
              <a:t>geojson</a:t>
            </a:r>
            <a:endParaRPr lang="he-IL" sz="20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932B743-EEBB-0DE3-AAE6-55EC5A7F5F5A}"/>
              </a:ext>
            </a:extLst>
          </p:cNvPr>
          <p:cNvSpPr/>
          <p:nvPr/>
        </p:nvSpPr>
        <p:spPr>
          <a:xfrm>
            <a:off x="6693673" y="3461304"/>
            <a:ext cx="1597419" cy="39151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Streets.shp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49E81F-9BBD-FE8A-CA9B-01EA8CF552F1}"/>
              </a:ext>
            </a:extLst>
          </p:cNvPr>
          <p:cNvCxnSpPr>
            <a:cxnSpLocks/>
            <a:stCxn id="22" idx="3"/>
            <a:endCxn id="6" idx="1"/>
          </p:cNvCxnSpPr>
          <p:nvPr/>
        </p:nvCxnSpPr>
        <p:spPr>
          <a:xfrm>
            <a:off x="8291092" y="3657059"/>
            <a:ext cx="561058" cy="14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806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1D7C44-DA97-13B0-BED6-391C22F85016}"/>
              </a:ext>
            </a:extLst>
          </p:cNvPr>
          <p:cNvSpPr/>
          <p:nvPr/>
        </p:nvSpPr>
        <p:spPr>
          <a:xfrm>
            <a:off x="6331890" y="2932784"/>
            <a:ext cx="1841851" cy="3587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sign_text_v2.csv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F10F65-3A3D-B7F4-B779-8F8AB214DC91}"/>
              </a:ext>
            </a:extLst>
          </p:cNvPr>
          <p:cNvSpPr/>
          <p:nvPr/>
        </p:nvSpPr>
        <p:spPr>
          <a:xfrm>
            <a:off x="7299298" y="1311646"/>
            <a:ext cx="3832528" cy="39151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Trafic</a:t>
            </a:r>
            <a:r>
              <a:rPr lang="en-US" sz="1400" dirty="0">
                <a:solidFill>
                  <a:schemeClr val="tx1"/>
                </a:solidFill>
              </a:rPr>
              <a:t> Signs Points </a:t>
            </a:r>
            <a:r>
              <a:rPr lang="en-US" sz="1400" dirty="0" err="1">
                <a:solidFill>
                  <a:schemeClr val="tx1"/>
                </a:solidFill>
              </a:rPr>
              <a:t>prika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teina.shp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0D1E1A-4705-0B64-2810-F89575C4D1C9}"/>
              </a:ext>
            </a:extLst>
          </p:cNvPr>
          <p:cNvSpPr/>
          <p:nvPr/>
        </p:nvSpPr>
        <p:spPr>
          <a:xfrm>
            <a:off x="8225133" y="2230153"/>
            <a:ext cx="1122116" cy="36155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QGIS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96F0A0-5E42-EE6E-7903-DFDF84BC87A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8786191" y="1703156"/>
            <a:ext cx="429371" cy="52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2F6E4A-765C-76EE-9788-8C58D11EE76B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6888915" y="4380764"/>
            <a:ext cx="868473" cy="361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84126AC5-3B71-0ED0-A986-762FD98EB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516263" cy="516351"/>
          </a:xfrm>
        </p:spPr>
        <p:txBody>
          <a:bodyPr>
            <a:normAutofit fontScale="90000"/>
          </a:bodyPr>
          <a:lstStyle/>
          <a:p>
            <a:r>
              <a:rPr lang="en-US" dirty="0"/>
              <a:t>preprocessing supply for </a:t>
            </a:r>
            <a:r>
              <a:rPr lang="en-US" dirty="0" err="1"/>
              <a:t>onstreet</a:t>
            </a:r>
            <a:r>
              <a:rPr lang="en-US" dirty="0"/>
              <a:t> delivery :</a:t>
            </a:r>
            <a:endParaRPr lang="he-IL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686CB2B-653B-7BBC-A05C-F4A3D2BAE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415" y="1582310"/>
            <a:ext cx="5680698" cy="4659782"/>
          </a:xfrm>
        </p:spPr>
        <p:txBody>
          <a:bodyPr>
            <a:normAutofit/>
          </a:bodyPr>
          <a:lstStyle/>
          <a:p>
            <a:r>
              <a:rPr lang="en-US" sz="1600" dirty="0"/>
              <a:t>download </a:t>
            </a:r>
            <a:r>
              <a:rPr lang="en-US" sz="1600" dirty="0" err="1"/>
              <a:t>prika</a:t>
            </a:r>
            <a:r>
              <a:rPr lang="en-US" sz="1600" dirty="0"/>
              <a:t> point layer from </a:t>
            </a:r>
            <a:r>
              <a:rPr lang="en-US" sz="1600" dirty="0" err="1"/>
              <a:t>iview</a:t>
            </a:r>
            <a:r>
              <a:rPr lang="en-US" sz="1600" dirty="0"/>
              <a:t> (do not use line layer)</a:t>
            </a:r>
          </a:p>
          <a:p>
            <a:r>
              <a:rPr lang="en-US" sz="1600" dirty="0"/>
              <a:t>split point </a:t>
            </a:r>
            <a:r>
              <a:rPr lang="en-US" sz="1600" dirty="0" err="1"/>
              <a:t>shp</a:t>
            </a:r>
            <a:r>
              <a:rPr lang="en-US" sz="1600" dirty="0"/>
              <a:t> layer files to:  csv for sign text file and to location of signs </a:t>
            </a:r>
            <a:r>
              <a:rPr lang="en-US" sz="1600" dirty="0" err="1"/>
              <a:t>geojson</a:t>
            </a:r>
            <a:r>
              <a:rPr lang="en-US" sz="1600" dirty="0"/>
              <a:t> file</a:t>
            </a:r>
          </a:p>
          <a:p>
            <a:r>
              <a:rPr lang="en-US" sz="1600" dirty="0"/>
              <a:t>process sign text in xlsx to extract </a:t>
            </a:r>
            <a:r>
              <a:rPr lang="en-US" sz="1600" dirty="0" err="1"/>
              <a:t>prika</a:t>
            </a:r>
            <a:r>
              <a:rPr lang="en-US" sz="1600" dirty="0"/>
              <a:t> length in meters and hours in week</a:t>
            </a:r>
          </a:p>
          <a:p>
            <a:r>
              <a:rPr lang="en-US" sz="1600" dirty="0"/>
              <a:t>AP manual process of signs text that failed auto process</a:t>
            </a:r>
          </a:p>
          <a:p>
            <a:r>
              <a:rPr lang="en-US" sz="1600" dirty="0"/>
              <a:t>AP manual fill in missing meters when meters are till next intersection or next sign (</a:t>
            </a:r>
            <a:r>
              <a:rPr lang="en-US" sz="1600" dirty="0" err="1"/>
              <a:t>netivim</a:t>
            </a:r>
            <a:r>
              <a:rPr lang="en-US" sz="1600" dirty="0"/>
              <a:t> </a:t>
            </a:r>
            <a:r>
              <a:rPr lang="en-US" sz="1600" dirty="0" err="1"/>
              <a:t>mitchalfim</a:t>
            </a:r>
            <a:r>
              <a:rPr lang="en-US" sz="1600" dirty="0"/>
              <a:t>)</a:t>
            </a:r>
          </a:p>
          <a:p>
            <a:r>
              <a:rPr lang="en-US" sz="1600" dirty="0"/>
              <a:t>fill in default values for meters and hours where missing</a:t>
            </a:r>
          </a:p>
          <a:p>
            <a:r>
              <a:rPr lang="en-US" sz="1600" dirty="0"/>
              <a:t>factor 24h signs for relevant hours in week</a:t>
            </a:r>
          </a:p>
          <a:p>
            <a:r>
              <a:rPr lang="en-US" sz="1600" dirty="0"/>
              <a:t>remerge (join) based on id : location of signs and supply (hours in week x meters)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A620A14-FCE4-B893-96D0-B7E6BDDD3748}"/>
              </a:ext>
            </a:extLst>
          </p:cNvPr>
          <p:cNvSpPr/>
          <p:nvPr/>
        </p:nvSpPr>
        <p:spPr>
          <a:xfrm>
            <a:off x="8523798" y="3699898"/>
            <a:ext cx="3488788" cy="41951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Trafic</a:t>
            </a:r>
            <a:r>
              <a:rPr lang="en-US" sz="1400" dirty="0">
                <a:solidFill>
                  <a:schemeClr val="tx1"/>
                </a:solidFill>
              </a:rPr>
              <a:t> Signs Points </a:t>
            </a:r>
            <a:r>
              <a:rPr lang="en-US" sz="1400" dirty="0" err="1">
                <a:solidFill>
                  <a:schemeClr val="tx1"/>
                </a:solidFill>
              </a:rPr>
              <a:t>prika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teina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oid.geojson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FEA0FE-74BD-0099-A537-D0D39A49474D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8786191" y="2591708"/>
            <a:ext cx="1482001" cy="110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3D1D3C2-4285-814A-87C7-661362C8DD9A}"/>
              </a:ext>
            </a:extLst>
          </p:cNvPr>
          <p:cNvSpPr/>
          <p:nvPr/>
        </p:nvSpPr>
        <p:spPr>
          <a:xfrm>
            <a:off x="8312597" y="5484198"/>
            <a:ext cx="1122116" cy="36155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QGIS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D53CCE-878B-CEA7-3AD5-2BA67897D157}"/>
              </a:ext>
            </a:extLst>
          </p:cNvPr>
          <p:cNvCxnSpPr>
            <a:cxnSpLocks/>
            <a:stCxn id="16" idx="2"/>
            <a:endCxn id="33" idx="0"/>
          </p:cNvCxnSpPr>
          <p:nvPr/>
        </p:nvCxnSpPr>
        <p:spPr>
          <a:xfrm flipH="1">
            <a:off x="8873655" y="4119416"/>
            <a:ext cx="1394537" cy="1364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43BF338-037D-0FCF-B86D-896B90488CA3}"/>
              </a:ext>
            </a:extLst>
          </p:cNvPr>
          <p:cNvSpPr/>
          <p:nvPr/>
        </p:nvSpPr>
        <p:spPr>
          <a:xfrm>
            <a:off x="7084612" y="6116158"/>
            <a:ext cx="3832528" cy="28950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Trafic</a:t>
            </a:r>
            <a:r>
              <a:rPr lang="en-US" sz="1400" dirty="0">
                <a:solidFill>
                  <a:schemeClr val="tx1"/>
                </a:solidFill>
              </a:rPr>
              <a:t> Signs Points </a:t>
            </a:r>
            <a:r>
              <a:rPr lang="en-US" sz="1400" dirty="0" err="1">
                <a:solidFill>
                  <a:schemeClr val="tx1"/>
                </a:solidFill>
              </a:rPr>
              <a:t>prika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teina</a:t>
            </a:r>
            <a:r>
              <a:rPr lang="en-US" sz="1400" dirty="0">
                <a:solidFill>
                  <a:schemeClr val="tx1"/>
                </a:solidFill>
              </a:rPr>
              <a:t> v6s_ap.geojson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F2E327D-1AC6-6F45-18CF-4EFD1F50AAA5}"/>
              </a:ext>
            </a:extLst>
          </p:cNvPr>
          <p:cNvCxnSpPr>
            <a:cxnSpLocks/>
            <a:stCxn id="33" idx="2"/>
            <a:endCxn id="44" idx="0"/>
          </p:cNvCxnSpPr>
          <p:nvPr/>
        </p:nvCxnSpPr>
        <p:spPr>
          <a:xfrm>
            <a:off x="8873655" y="5845753"/>
            <a:ext cx="127221" cy="270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8D083BB-C2F3-D9ED-5446-66F17354D6A6}"/>
              </a:ext>
            </a:extLst>
          </p:cNvPr>
          <p:cNvSpPr/>
          <p:nvPr/>
        </p:nvSpPr>
        <p:spPr>
          <a:xfrm>
            <a:off x="6728584" y="4742319"/>
            <a:ext cx="2057607" cy="35878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sign_text_v6s_ap.csv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57AAB38-7153-4F13-34F8-5566CFB308E8}"/>
              </a:ext>
            </a:extLst>
          </p:cNvPr>
          <p:cNvCxnSpPr>
            <a:cxnSpLocks/>
            <a:stCxn id="55" idx="2"/>
            <a:endCxn id="33" idx="0"/>
          </p:cNvCxnSpPr>
          <p:nvPr/>
        </p:nvCxnSpPr>
        <p:spPr>
          <a:xfrm>
            <a:off x="7757388" y="5101106"/>
            <a:ext cx="1116267" cy="38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5A22BD66-12B7-BDF2-3ED4-B22C3DF38270}"/>
              </a:ext>
            </a:extLst>
          </p:cNvPr>
          <p:cNvSpPr/>
          <p:nvPr/>
        </p:nvSpPr>
        <p:spPr>
          <a:xfrm>
            <a:off x="5918410" y="3679931"/>
            <a:ext cx="1941009" cy="7008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sign_text_v2.xlsx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sign_text_v3.xlsx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sign_text_v6s_ap.xlsx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8D01CE6-9D98-6D2A-DE62-3600A73C0D33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888915" y="3291572"/>
            <a:ext cx="363901" cy="388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6786018-8093-464F-3480-6474E2C7D7D2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7252816" y="2591708"/>
            <a:ext cx="1533375" cy="34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52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19322-5F28-4FB3-36A3-865635BD5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demand for </a:t>
            </a:r>
            <a:r>
              <a:rPr lang="en-US" dirty="0" err="1"/>
              <a:t>onstreet</a:t>
            </a:r>
            <a:r>
              <a:rPr lang="en-US" dirty="0"/>
              <a:t> delivery: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4A73A-2D46-117F-BF4C-7D3C49CC3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734" y="1825625"/>
            <a:ext cx="565337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start with business layer with weekly delivery demand</a:t>
            </a:r>
          </a:p>
          <a:p>
            <a:r>
              <a:rPr lang="en-US" sz="2000" dirty="0"/>
              <a:t>filter out items that have weekly delivery value of zero</a:t>
            </a:r>
          </a:p>
          <a:p>
            <a:r>
              <a:rPr lang="en-US" sz="2000" dirty="0"/>
              <a:t>filter out hotels with more than 3 stars (assume dedicated on-site delivery spaces)</a:t>
            </a:r>
          </a:p>
          <a:p>
            <a:r>
              <a:rPr lang="en-US" sz="2000" dirty="0"/>
              <a:t>AP manual filter out businesses in big </a:t>
            </a:r>
            <a:r>
              <a:rPr lang="en-US" sz="2000" dirty="0" err="1"/>
              <a:t>merkazim_mischariim</a:t>
            </a:r>
            <a:r>
              <a:rPr lang="en-US" sz="2000" dirty="0"/>
              <a:t> (assume dedicated on-site delivery spaces)</a:t>
            </a:r>
            <a:endParaRPr lang="he-IL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556E26-4F91-51BF-8364-EC5110AF252F}"/>
              </a:ext>
            </a:extLst>
          </p:cNvPr>
          <p:cNvSpPr/>
          <p:nvPr/>
        </p:nvSpPr>
        <p:spPr>
          <a:xfrm>
            <a:off x="7409291" y="1716508"/>
            <a:ext cx="4366591" cy="36730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1"/>
            <a:r>
              <a:rPr lang="he-IL" sz="1400" dirty="0">
                <a:solidFill>
                  <a:schemeClr val="tx1"/>
                </a:solidFill>
              </a:rPr>
              <a:t>שכבת_עסקים_-_</a:t>
            </a:r>
            <a:r>
              <a:rPr lang="he-IL" sz="1400" dirty="0" err="1">
                <a:solidFill>
                  <a:schemeClr val="tx1"/>
                </a:solidFill>
              </a:rPr>
              <a:t>כולל_עמודת_היקף_הפצה_שבועית</a:t>
            </a:r>
            <a:r>
              <a:rPr lang="he-IL" sz="1400" dirty="0">
                <a:solidFill>
                  <a:schemeClr val="tx1"/>
                </a:solidFill>
              </a:rPr>
              <a:t>.</a:t>
            </a:r>
            <a:r>
              <a:rPr lang="en-US" sz="1400" dirty="0">
                <a:solidFill>
                  <a:schemeClr val="tx1"/>
                </a:solidFill>
              </a:rPr>
              <a:t>xlsx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19982A-0518-0C56-49E1-75643E011D3B}"/>
              </a:ext>
            </a:extLst>
          </p:cNvPr>
          <p:cNvSpPr/>
          <p:nvPr/>
        </p:nvSpPr>
        <p:spPr>
          <a:xfrm>
            <a:off x="8375373" y="2549339"/>
            <a:ext cx="3483997" cy="36730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tlv_businesses_w_logistics_filtered_v0.csv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648E1-1ECB-75EC-B0A5-4A0753B64374}"/>
              </a:ext>
            </a:extLst>
          </p:cNvPr>
          <p:cNvSpPr/>
          <p:nvPr/>
        </p:nvSpPr>
        <p:spPr>
          <a:xfrm>
            <a:off x="5941610" y="4039272"/>
            <a:ext cx="4133354" cy="36730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1"/>
            <a:r>
              <a:rPr lang="he-IL" sz="1400" dirty="0">
                <a:solidFill>
                  <a:schemeClr val="tx1"/>
                </a:solidFill>
              </a:rPr>
              <a:t>מרכזים מסחרים - עם-בלי הסדר פריקה וטעינה </a:t>
            </a:r>
            <a:r>
              <a:rPr lang="he-IL" sz="1400">
                <a:solidFill>
                  <a:schemeClr val="tx1"/>
                </a:solidFill>
              </a:rPr>
              <a:t>ייעודי.</a:t>
            </a:r>
            <a:r>
              <a:rPr lang="en-US" sz="1400" dirty="0">
                <a:solidFill>
                  <a:schemeClr val="tx1"/>
                </a:solidFill>
              </a:rPr>
              <a:t>xlsx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C58CCC-850F-9667-3923-562510EFD03C}"/>
              </a:ext>
            </a:extLst>
          </p:cNvPr>
          <p:cNvSpPr/>
          <p:nvPr/>
        </p:nvSpPr>
        <p:spPr>
          <a:xfrm>
            <a:off x="8609274" y="5798347"/>
            <a:ext cx="3267985" cy="43612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tlv_businesses_w_logistics_filtered.csv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DD45CF-8135-9225-D988-AE178BFD5E3D}"/>
              </a:ext>
            </a:extLst>
          </p:cNvPr>
          <p:cNvCxnSpPr>
            <a:cxnSpLocks/>
            <a:stCxn id="32" idx="2"/>
            <a:endCxn id="7" idx="0"/>
          </p:cNvCxnSpPr>
          <p:nvPr/>
        </p:nvCxnSpPr>
        <p:spPr>
          <a:xfrm flipH="1">
            <a:off x="10243267" y="5345751"/>
            <a:ext cx="1" cy="45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2806DE-3B0F-0933-BE6C-A68C04923D36}"/>
              </a:ext>
            </a:extLst>
          </p:cNvPr>
          <p:cNvCxnSpPr>
            <a:cxnSpLocks/>
            <a:stCxn id="5" idx="2"/>
            <a:endCxn id="32" idx="0"/>
          </p:cNvCxnSpPr>
          <p:nvPr/>
        </p:nvCxnSpPr>
        <p:spPr>
          <a:xfrm>
            <a:off x="10117372" y="2916646"/>
            <a:ext cx="125896" cy="2061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C76255-7A39-E6DB-2B3B-42FA59D06E1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9592587" y="2083814"/>
            <a:ext cx="524785" cy="46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A6FF38D-B1D1-5D3A-442C-3A49467CAF09}"/>
              </a:ext>
            </a:extLst>
          </p:cNvPr>
          <p:cNvSpPr/>
          <p:nvPr/>
        </p:nvSpPr>
        <p:spPr>
          <a:xfrm>
            <a:off x="8501269" y="4978444"/>
            <a:ext cx="3483997" cy="36730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1"/>
            <a:r>
              <a:rPr lang="en-US" sz="1400" dirty="0">
                <a:solidFill>
                  <a:schemeClr val="tx1"/>
                </a:solidFill>
              </a:rPr>
              <a:t>tlv_businesses_w_logistics_filtered_v0.xlsx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5E20CA2-7307-D0D9-8152-24C6FA40C544}"/>
              </a:ext>
            </a:extLst>
          </p:cNvPr>
          <p:cNvCxnSpPr>
            <a:cxnSpLocks/>
            <a:stCxn id="6" idx="2"/>
            <a:endCxn id="32" idx="0"/>
          </p:cNvCxnSpPr>
          <p:nvPr/>
        </p:nvCxnSpPr>
        <p:spPr>
          <a:xfrm>
            <a:off x="8008287" y="4406579"/>
            <a:ext cx="2234981" cy="571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053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9E78CB-E3FA-87DB-CAD2-79394B88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err="1">
                <a:solidFill>
                  <a:schemeClr val="tx1"/>
                </a:solidFill>
              </a:rPr>
              <a:t>tlv_logistics_web_app</a:t>
            </a:r>
            <a:endParaRPr lang="he-I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922A1-053F-FFF2-B6D2-748377BB89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9215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6671B1E-3786-D347-84EE-987C09CD4DF4}"/>
              </a:ext>
            </a:extLst>
          </p:cNvPr>
          <p:cNvSpPr/>
          <p:nvPr/>
        </p:nvSpPr>
        <p:spPr>
          <a:xfrm>
            <a:off x="5502842" y="2984744"/>
            <a:ext cx="3337817" cy="361555"/>
          </a:xfrm>
          <a:prstGeom prst="roundRect">
            <a:avLst>
              <a:gd name="adj" fmla="val 23692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segments_cf_poly_metrics.geojson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526BCC9-5D95-CED3-DECB-CB7F8AC4B8BF}"/>
              </a:ext>
            </a:extLst>
          </p:cNvPr>
          <p:cNvCxnSpPr>
            <a:cxnSpLocks/>
            <a:stCxn id="20" idx="2"/>
            <a:endCxn id="2" idx="0"/>
          </p:cNvCxnSpPr>
          <p:nvPr/>
        </p:nvCxnSpPr>
        <p:spPr>
          <a:xfrm flipH="1">
            <a:off x="7171751" y="2628205"/>
            <a:ext cx="1" cy="35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056EED2-85ED-5669-F9B6-3E5C52AFF815}"/>
              </a:ext>
            </a:extLst>
          </p:cNvPr>
          <p:cNvSpPr/>
          <p:nvPr/>
        </p:nvSpPr>
        <p:spPr>
          <a:xfrm>
            <a:off x="4608004" y="3707854"/>
            <a:ext cx="3077203" cy="50805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segments_cf_format_abs_output.py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2DE43C-CA8C-D65C-1F19-8D98B208F713}"/>
              </a:ext>
            </a:extLst>
          </p:cNvPr>
          <p:cNvSpPr/>
          <p:nvPr/>
        </p:nvSpPr>
        <p:spPr>
          <a:xfrm>
            <a:off x="1856103" y="4806968"/>
            <a:ext cx="4009111" cy="812440"/>
          </a:xfrm>
          <a:prstGeom prst="roundRect">
            <a:avLst>
              <a:gd name="adj" fmla="val 23692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segments_cf_poly_metrics_abs_4326.geojson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tlv_logistics_s2d.js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D39D2F-2602-C6A8-9C48-FE07EFDF104E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6146606" y="3346299"/>
            <a:ext cx="1025145" cy="361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4EF2A3-5D7D-57EA-3607-BF44D5967F9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860659" y="4215912"/>
            <a:ext cx="2285947" cy="591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461CCA3-2E2A-637F-A36E-C9BFE293E15C}"/>
              </a:ext>
            </a:extLst>
          </p:cNvPr>
          <p:cNvSpPr/>
          <p:nvPr/>
        </p:nvSpPr>
        <p:spPr>
          <a:xfrm>
            <a:off x="6589993" y="5112147"/>
            <a:ext cx="2104601" cy="36155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tlv_logistics_s2d.js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B47C6-9E11-2733-DA70-6F41E67556FD}"/>
              </a:ext>
            </a:extLst>
          </p:cNvPr>
          <p:cNvSpPr txBox="1"/>
          <p:nvPr/>
        </p:nvSpPr>
        <p:spPr>
          <a:xfrm>
            <a:off x="9111202" y="4754849"/>
            <a:ext cx="2826630" cy="1059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4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Leaflet</a:t>
            </a:r>
          </a:p>
          <a:p>
            <a:r>
              <a:rPr lang="en-US" dirty="0" err="1">
                <a:solidFill>
                  <a:schemeClr val="tx1"/>
                </a:solidFill>
              </a:rPr>
              <a:t>tlv_logistics</a:t>
            </a:r>
            <a:r>
              <a:rPr lang="en-US" dirty="0">
                <a:solidFill>
                  <a:schemeClr val="tx1"/>
                </a:solidFill>
              </a:rPr>
              <a:t>\index.html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B21B3EE-6D89-7AAE-3013-42E8AA441B8B}"/>
              </a:ext>
            </a:extLst>
          </p:cNvPr>
          <p:cNvSpPr/>
          <p:nvPr/>
        </p:nvSpPr>
        <p:spPr>
          <a:xfrm>
            <a:off x="9625732" y="5707098"/>
            <a:ext cx="1998362" cy="971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Interactive</a:t>
            </a:r>
          </a:p>
          <a:p>
            <a:pPr algn="ctr"/>
            <a:r>
              <a:rPr lang="en-US" dirty="0"/>
              <a:t>Map</a:t>
            </a:r>
          </a:p>
          <a:p>
            <a:pPr algn="ctr"/>
            <a:r>
              <a:rPr lang="en-US" dirty="0"/>
              <a:t>Display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49623D-4139-1461-B142-031BD9BC4EB1}"/>
              </a:ext>
            </a:extLst>
          </p:cNvPr>
          <p:cNvSpPr/>
          <p:nvPr/>
        </p:nvSpPr>
        <p:spPr>
          <a:xfrm>
            <a:off x="6096000" y="4577467"/>
            <a:ext cx="6012785" cy="2164674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471863-C5F8-2E3B-4207-D8C7F41810E8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8694594" y="5284708"/>
            <a:ext cx="416608" cy="8217"/>
          </a:xfrm>
          <a:prstGeom prst="straightConnector1">
            <a:avLst/>
          </a:prstGeom>
          <a:ln w="12700"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608087-F0B4-F5B0-987E-26A7A421F109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flipH="1" flipV="1">
            <a:off x="5865214" y="5213188"/>
            <a:ext cx="724779" cy="79737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D5B6E2-6D32-49B2-D3F7-7AEFC581F25B}"/>
              </a:ext>
            </a:extLst>
          </p:cNvPr>
          <p:cNvSpPr/>
          <p:nvPr/>
        </p:nvSpPr>
        <p:spPr>
          <a:xfrm>
            <a:off x="1393883" y="1782570"/>
            <a:ext cx="2012548" cy="67515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cf_1_2_buff5.geojson</a:t>
            </a:r>
          </a:p>
          <a:p>
            <a:r>
              <a:rPr lang="en-US" sz="1400" dirty="0">
                <a:solidFill>
                  <a:schemeClr val="tx1"/>
                </a:solidFill>
              </a:rPr>
              <a:t>cf_1_2_buff25.geojson</a:t>
            </a:r>
          </a:p>
          <a:p>
            <a:r>
              <a:rPr lang="en-US" sz="1400" dirty="0">
                <a:solidFill>
                  <a:schemeClr val="tx1"/>
                </a:solidFill>
              </a:rPr>
              <a:t>cf_1_2_buff100.geojson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BE79EF-7D36-AEC0-ECA8-827D32241285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>
            <a:off x="3406431" y="2120147"/>
            <a:ext cx="2226719" cy="25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80D0717-E85D-1F3B-D38A-C3F7C32C0BD6}"/>
              </a:ext>
            </a:extLst>
          </p:cNvPr>
          <p:cNvSpPr/>
          <p:nvPr/>
        </p:nvSpPr>
        <p:spPr>
          <a:xfrm>
            <a:off x="283493" y="177033"/>
            <a:ext cx="4233328" cy="39151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TA_CommFront_1_2_w_streetnames_snapped.geojson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B467FF-CD07-61B1-EFFF-AE97E7A84922}"/>
              </a:ext>
            </a:extLst>
          </p:cNvPr>
          <p:cNvSpPr/>
          <p:nvPr/>
        </p:nvSpPr>
        <p:spPr>
          <a:xfrm>
            <a:off x="1856103" y="899135"/>
            <a:ext cx="1122116" cy="36155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buff_cf.py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F1385C-C76C-00C5-15D1-E63CBB08CF54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2400157" y="568543"/>
            <a:ext cx="17004" cy="330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28A525-0E7F-98C7-BF88-F628FDFE8FD6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 flipH="1">
            <a:off x="2400157" y="1260690"/>
            <a:ext cx="17004" cy="521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000F3E3-9DC7-FF90-18F9-28EB8FBB1B44}"/>
              </a:ext>
            </a:extLst>
          </p:cNvPr>
          <p:cNvSpPr/>
          <p:nvPr/>
        </p:nvSpPr>
        <p:spPr>
          <a:xfrm>
            <a:off x="5633150" y="2120147"/>
            <a:ext cx="3077203" cy="50805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segments_cf_points_in_poly.py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606716A-B6C4-F070-45E0-13D4D30EE09B}"/>
              </a:ext>
            </a:extLst>
          </p:cNvPr>
          <p:cNvSpPr/>
          <p:nvPr/>
        </p:nvSpPr>
        <p:spPr>
          <a:xfrm>
            <a:off x="7903250" y="115859"/>
            <a:ext cx="4005257" cy="601976"/>
          </a:xfrm>
          <a:prstGeom prst="roundRect">
            <a:avLst>
              <a:gd name="adj" fmla="val 1693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Trafic</a:t>
            </a:r>
            <a:r>
              <a:rPr lang="en-US" sz="1400" dirty="0">
                <a:solidFill>
                  <a:schemeClr val="tx1"/>
                </a:solidFill>
              </a:rPr>
              <a:t> Signs Points </a:t>
            </a:r>
            <a:r>
              <a:rPr lang="en-US" sz="1400" dirty="0" err="1">
                <a:solidFill>
                  <a:schemeClr val="tx1"/>
                </a:solidFill>
              </a:rPr>
              <a:t>prika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teina</a:t>
            </a:r>
            <a:r>
              <a:rPr lang="en-US" sz="1400" dirty="0">
                <a:solidFill>
                  <a:schemeClr val="tx1"/>
                </a:solidFill>
              </a:rPr>
              <a:t> v6s_ap.geojson</a:t>
            </a:r>
          </a:p>
          <a:p>
            <a:r>
              <a:rPr lang="en-US" sz="1400" dirty="0">
                <a:solidFill>
                  <a:schemeClr val="tx1"/>
                </a:solidFill>
              </a:rPr>
              <a:t>tlv_businesses_w_logistics_filtered.csv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F73EAB-AA66-2233-F202-64F8551D7199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 flipH="1">
            <a:off x="7171752" y="717835"/>
            <a:ext cx="2734127" cy="1402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6B04681-8E57-F043-134E-6F4F903931DF}"/>
              </a:ext>
            </a:extLst>
          </p:cNvPr>
          <p:cNvSpPr/>
          <p:nvPr/>
        </p:nvSpPr>
        <p:spPr>
          <a:xfrm>
            <a:off x="4948921" y="225411"/>
            <a:ext cx="2522229" cy="3915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snap_cf_supply_demand.py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F6622EB-EBBB-37C3-BC9D-A74EC9B3CC1E}"/>
              </a:ext>
            </a:extLst>
          </p:cNvPr>
          <p:cNvCxnSpPr>
            <a:cxnSpLocks/>
            <a:stCxn id="21" idx="1"/>
            <a:endCxn id="23" idx="3"/>
          </p:cNvCxnSpPr>
          <p:nvPr/>
        </p:nvCxnSpPr>
        <p:spPr>
          <a:xfrm flipH="1">
            <a:off x="7471150" y="416847"/>
            <a:ext cx="432100" cy="4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F21BD38-B950-6A89-2798-B92E5CCCCE1A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flipH="1">
            <a:off x="5711099" y="616921"/>
            <a:ext cx="498937" cy="370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C2CB969-FC20-2815-89B5-AAA7545E21A2}"/>
              </a:ext>
            </a:extLst>
          </p:cNvPr>
          <p:cNvSpPr/>
          <p:nvPr/>
        </p:nvSpPr>
        <p:spPr>
          <a:xfrm>
            <a:off x="3430982" y="987444"/>
            <a:ext cx="4560234" cy="526049"/>
          </a:xfrm>
          <a:prstGeom prst="roundRect">
            <a:avLst>
              <a:gd name="adj" fmla="val 1693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Trafic</a:t>
            </a:r>
            <a:r>
              <a:rPr lang="en-US" sz="1400" dirty="0">
                <a:solidFill>
                  <a:schemeClr val="tx1"/>
                </a:solidFill>
              </a:rPr>
              <a:t> Signs Points </a:t>
            </a:r>
            <a:r>
              <a:rPr lang="en-US" sz="1400" dirty="0" err="1">
                <a:solidFill>
                  <a:schemeClr val="tx1"/>
                </a:solidFill>
              </a:rPr>
              <a:t>prika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teina</a:t>
            </a:r>
            <a:r>
              <a:rPr lang="en-US" sz="1400" dirty="0">
                <a:solidFill>
                  <a:schemeClr val="tx1"/>
                </a:solidFill>
              </a:rPr>
              <a:t> v6s_ap snap100 </a:t>
            </a:r>
            <a:r>
              <a:rPr lang="en-US" sz="1400" dirty="0" err="1">
                <a:solidFill>
                  <a:schemeClr val="tx1"/>
                </a:solidFill>
              </a:rPr>
              <a:t>cf.geojson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tlv_businesses_w_logistics_filtered_snap100_cf.geojson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9FAD3D0-FFD7-7792-EFA2-FCC1D928E8DD}"/>
              </a:ext>
            </a:extLst>
          </p:cNvPr>
          <p:cNvCxnSpPr>
            <a:cxnSpLocks/>
            <a:stCxn id="26" idx="2"/>
            <a:endCxn id="20" idx="0"/>
          </p:cNvCxnSpPr>
          <p:nvPr/>
        </p:nvCxnSpPr>
        <p:spPr>
          <a:xfrm>
            <a:off x="5711099" y="1513493"/>
            <a:ext cx="1460653" cy="60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FECBDE-F122-46BC-8F78-A48D9B21B67C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4516821" y="372788"/>
            <a:ext cx="432100" cy="4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18E402B-1D74-89DA-6E5B-E4D867D2FEF5}"/>
              </a:ext>
            </a:extLst>
          </p:cNvPr>
          <p:cNvSpPr/>
          <p:nvPr/>
        </p:nvSpPr>
        <p:spPr>
          <a:xfrm>
            <a:off x="6281822" y="5814566"/>
            <a:ext cx="2491741" cy="36155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voc_output_to_web_app_v1.js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7CAD19F-59EF-D9E3-E606-86E295B9A6B7}"/>
              </a:ext>
            </a:extLst>
          </p:cNvPr>
          <p:cNvCxnSpPr>
            <a:cxnSpLocks/>
            <a:stCxn id="29" idx="3"/>
            <a:endCxn id="9" idx="1"/>
          </p:cNvCxnSpPr>
          <p:nvPr/>
        </p:nvCxnSpPr>
        <p:spPr>
          <a:xfrm flipV="1">
            <a:off x="8773563" y="5284708"/>
            <a:ext cx="337639" cy="710636"/>
          </a:xfrm>
          <a:prstGeom prst="straightConnector1">
            <a:avLst/>
          </a:prstGeom>
          <a:ln w="12700"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4C5355-DEA1-DD67-30AB-15223CE366DA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435322" y="5995344"/>
            <a:ext cx="846500" cy="72153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9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A35B7F23-E196-C9AF-E261-67520B7507E8}"/>
              </a:ext>
            </a:extLst>
          </p:cNvPr>
          <p:cNvSpPr/>
          <p:nvPr/>
        </p:nvSpPr>
        <p:spPr>
          <a:xfrm>
            <a:off x="8135932" y="549476"/>
            <a:ext cx="2272972" cy="44086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tlv_logistics_s2d.js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2B88C16-6D18-7417-2785-46A60CF6FC15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9272418" y="175691"/>
            <a:ext cx="0" cy="373785"/>
          </a:xfrm>
          <a:prstGeom prst="straightConnector1">
            <a:avLst/>
          </a:prstGeom>
          <a:ln w="1270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CF5C647-2A03-A447-F79F-81DC59B12C0C}"/>
              </a:ext>
            </a:extLst>
          </p:cNvPr>
          <p:cNvSpPr/>
          <p:nvPr/>
        </p:nvSpPr>
        <p:spPr>
          <a:xfrm>
            <a:off x="6551857" y="1415118"/>
            <a:ext cx="3339565" cy="3739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gzip_big_files_tlv_logistics.py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34BFB3-6E61-A5CA-CBAF-212800775A40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8221640" y="990340"/>
            <a:ext cx="1050778" cy="42477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B0C129A-C680-A4D4-025B-D561A7183F27}"/>
              </a:ext>
            </a:extLst>
          </p:cNvPr>
          <p:cNvSpPr/>
          <p:nvPr/>
        </p:nvSpPr>
        <p:spPr>
          <a:xfrm>
            <a:off x="9050867" y="5196117"/>
            <a:ext cx="2514600" cy="7842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Leaflet</a:t>
            </a:r>
          </a:p>
        </p:txBody>
      </p:sp>
      <p:sp>
        <p:nvSpPr>
          <p:cNvPr id="20" name="Rounded Rectangle 8">
            <a:extLst>
              <a:ext uri="{FF2B5EF4-FFF2-40B4-BE49-F238E27FC236}">
                <a16:creationId xmlns:a16="http://schemas.microsoft.com/office/drawing/2014/main" id="{78F00FC4-1680-08E5-102B-F316DB1464AF}"/>
              </a:ext>
            </a:extLst>
          </p:cNvPr>
          <p:cNvSpPr/>
          <p:nvPr/>
        </p:nvSpPr>
        <p:spPr>
          <a:xfrm>
            <a:off x="8453545" y="2365036"/>
            <a:ext cx="2272972" cy="44086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tlv_logistics_s2d.js.gz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07C33E-F670-511C-5992-C1964825A69B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>
            <a:off x="8221640" y="1789044"/>
            <a:ext cx="1368391" cy="575992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loud 48">
            <a:extLst>
              <a:ext uri="{FF2B5EF4-FFF2-40B4-BE49-F238E27FC236}">
                <a16:creationId xmlns:a16="http://schemas.microsoft.com/office/drawing/2014/main" id="{5370275F-C7EA-89F3-9C9F-29BAAA93D904}"/>
              </a:ext>
            </a:extLst>
          </p:cNvPr>
          <p:cNvSpPr/>
          <p:nvPr/>
        </p:nvSpPr>
        <p:spPr>
          <a:xfrm>
            <a:off x="7689206" y="4013965"/>
            <a:ext cx="1715652" cy="1163794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4FB83C6-ACCD-D441-98FA-661DFA13D756}"/>
              </a:ext>
            </a:extLst>
          </p:cNvPr>
          <p:cNvSpPr/>
          <p:nvPr/>
        </p:nvSpPr>
        <p:spPr>
          <a:xfrm>
            <a:off x="914400" y="3713259"/>
            <a:ext cx="5385433" cy="13525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AWS S3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transport-justice/</a:t>
            </a:r>
            <a:r>
              <a:rPr lang="en-US" sz="1600" dirty="0" err="1">
                <a:solidFill>
                  <a:schemeClr val="tx1"/>
                </a:solidFill>
              </a:rPr>
              <a:t>tlv_logistics_web_app</a:t>
            </a:r>
            <a:r>
              <a:rPr lang="en-US" sz="1600" dirty="0">
                <a:solidFill>
                  <a:schemeClr val="tx1"/>
                </a:solidFill>
              </a:rPr>
              <a:t>\</a:t>
            </a:r>
            <a:r>
              <a:rPr lang="en-US" sz="1600" dirty="0" err="1">
                <a:solidFill>
                  <a:schemeClr val="tx1"/>
                </a:solidFill>
              </a:rPr>
              <a:t>tlv_logistics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index.html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tlv_logistics_s2d.js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voc_output_to_web_app_v1.js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E642C85-313F-7828-31F7-56AA0462F89F}"/>
              </a:ext>
            </a:extLst>
          </p:cNvPr>
          <p:cNvCxnSpPr>
            <a:cxnSpLocks/>
            <a:stCxn id="60" idx="2"/>
            <a:endCxn id="49" idx="3"/>
          </p:cNvCxnSpPr>
          <p:nvPr/>
        </p:nvCxnSpPr>
        <p:spPr>
          <a:xfrm flipH="1">
            <a:off x="8547032" y="3603466"/>
            <a:ext cx="78020" cy="477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CD4AAD7-633E-65D6-1139-1DF7778FE021}"/>
              </a:ext>
            </a:extLst>
          </p:cNvPr>
          <p:cNvCxnSpPr>
            <a:cxnSpLocks/>
            <a:stCxn id="49" idx="2"/>
            <a:endCxn id="51" idx="3"/>
          </p:cNvCxnSpPr>
          <p:nvPr/>
        </p:nvCxnSpPr>
        <p:spPr>
          <a:xfrm flipH="1" flipV="1">
            <a:off x="6299833" y="4389513"/>
            <a:ext cx="1394695" cy="20634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EEB5663-9C95-54B8-63E1-73400B08A5D2}"/>
              </a:ext>
            </a:extLst>
          </p:cNvPr>
          <p:cNvSpPr/>
          <p:nvPr/>
        </p:nvSpPr>
        <p:spPr>
          <a:xfrm>
            <a:off x="6620933" y="3162602"/>
            <a:ext cx="4008237" cy="4408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upload_tlv_logistics2aws_s3.py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7EC203A-4656-D25F-9DDD-89F06F3AC79B}"/>
              </a:ext>
            </a:extLst>
          </p:cNvPr>
          <p:cNvCxnSpPr>
            <a:cxnSpLocks/>
            <a:stCxn id="20" idx="2"/>
            <a:endCxn id="60" idx="0"/>
          </p:cNvCxnSpPr>
          <p:nvPr/>
        </p:nvCxnSpPr>
        <p:spPr>
          <a:xfrm flipH="1">
            <a:off x="8625052" y="2805900"/>
            <a:ext cx="964979" cy="356702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B283661-6880-1D14-3AE1-9C358A3A17B5}"/>
              </a:ext>
            </a:extLst>
          </p:cNvPr>
          <p:cNvCxnSpPr>
            <a:cxnSpLocks/>
            <a:stCxn id="49" idx="0"/>
            <a:endCxn id="11" idx="0"/>
          </p:cNvCxnSpPr>
          <p:nvPr/>
        </p:nvCxnSpPr>
        <p:spPr>
          <a:xfrm>
            <a:off x="9403428" y="4595862"/>
            <a:ext cx="904739" cy="600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FDF24AA-D1FA-2F74-2FE9-A1C14B27A8EA}"/>
              </a:ext>
            </a:extLst>
          </p:cNvPr>
          <p:cNvSpPr/>
          <p:nvPr/>
        </p:nvSpPr>
        <p:spPr>
          <a:xfrm>
            <a:off x="5105404" y="304800"/>
            <a:ext cx="2692324" cy="64588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index.html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voc_output_to_web_app_v1.js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5DB6CA9-AB8D-E838-E9F6-CEBE760EFF42}"/>
              </a:ext>
            </a:extLst>
          </p:cNvPr>
          <p:cNvSpPr/>
          <p:nvPr/>
        </p:nvSpPr>
        <p:spPr>
          <a:xfrm>
            <a:off x="5118712" y="2199543"/>
            <a:ext cx="2866287" cy="64941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index.html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voc_output_to_web_app_v1.js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E3446E8-F4CF-2EC1-1541-738A78076448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6451566" y="86380"/>
            <a:ext cx="0" cy="218420"/>
          </a:xfrm>
          <a:prstGeom prst="straightConnector1">
            <a:avLst/>
          </a:prstGeom>
          <a:ln w="1270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BDF724-83EF-46E8-0F69-565CDE9FDD8D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6451566" y="950685"/>
            <a:ext cx="1770074" cy="464433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F952C5-D224-9B61-587E-06F62AEA2966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6451566" y="950685"/>
            <a:ext cx="1770074" cy="464433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1AAE41-6077-63D8-B794-A42CA59F07CF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6551856" y="1789044"/>
            <a:ext cx="1669784" cy="410499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A583AC-3BF2-22EB-A56C-E705D694C7AC}"/>
              </a:ext>
            </a:extLst>
          </p:cNvPr>
          <p:cNvCxnSpPr>
            <a:cxnSpLocks/>
            <a:stCxn id="3" idx="2"/>
            <a:endCxn id="60" idx="0"/>
          </p:cNvCxnSpPr>
          <p:nvPr/>
        </p:nvCxnSpPr>
        <p:spPr>
          <a:xfrm>
            <a:off x="6551856" y="2848954"/>
            <a:ext cx="2073196" cy="3136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F27C35-AEB4-416A-FB98-C2B0A4E7044A}"/>
              </a:ext>
            </a:extLst>
          </p:cNvPr>
          <p:cNvSpPr/>
          <p:nvPr/>
        </p:nvSpPr>
        <p:spPr>
          <a:xfrm>
            <a:off x="9398331" y="5588258"/>
            <a:ext cx="1998362" cy="971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Interactive</a:t>
            </a:r>
          </a:p>
          <a:p>
            <a:pPr algn="ctr"/>
            <a:r>
              <a:rPr lang="en-US" dirty="0"/>
              <a:t>Map</a:t>
            </a:r>
          </a:p>
          <a:p>
            <a:pPr algn="ctr"/>
            <a:r>
              <a:rPr lang="en-US" dirty="0"/>
              <a:t>Display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1135B6-E89D-903C-516E-CB7080467347}"/>
              </a:ext>
            </a:extLst>
          </p:cNvPr>
          <p:cNvSpPr txBox="1"/>
          <p:nvPr/>
        </p:nvSpPr>
        <p:spPr>
          <a:xfrm>
            <a:off x="515555" y="5935303"/>
            <a:ext cx="71736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hlinkClick r:id="rId2"/>
              </a:rPr>
              <a:t>https://transport-justice.s3.eu-central-1.amazonaws.com/tlv_logistics_web_app/tlv_logistics/index.html</a:t>
            </a:r>
            <a:r>
              <a:rPr lang="en-US" sz="1200" dirty="0">
                <a:solidFill>
                  <a:schemeClr val="accent1"/>
                </a:solidFill>
              </a:rPr>
              <a:t> </a:t>
            </a:r>
            <a:endParaRPr lang="he-IL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635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65936</TotalTime>
  <Words>944</Words>
  <Application>Microsoft Office PowerPoint</Application>
  <PresentationFormat>Widescreen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tlv_logistics flows commercial facing (cf) street segments</vt:lpstr>
      <vt:lpstr>881 commercial facing street segments</vt:lpstr>
      <vt:lpstr>settings / assumptions</vt:lpstr>
      <vt:lpstr>preprocessing street segments with commercial front</vt:lpstr>
      <vt:lpstr>preprocessing supply for onstreet delivery :</vt:lpstr>
      <vt:lpstr>preprocessing demand for onstreet delivery:</vt:lpstr>
      <vt:lpstr>tlv_logistics_web_app</vt:lpstr>
      <vt:lpstr>PowerPoint Presentation</vt:lpstr>
      <vt:lpstr>PowerPoint Presentation</vt:lpstr>
      <vt:lpstr>PowerPoint Presentation</vt:lpstr>
      <vt:lpstr>PowerPoint Presentation</vt:lpstr>
      <vt:lpstr>tlv_logistics flows commercial facing (cf) street segments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TransitAnalystIsrael_muni flows</dc:title>
  <dc:creator>Nachman</dc:creator>
  <cp:lastModifiedBy>Nachman Shelef</cp:lastModifiedBy>
  <cp:revision>231</cp:revision>
  <dcterms:created xsi:type="dcterms:W3CDTF">2019-09-22T13:49:56Z</dcterms:created>
  <dcterms:modified xsi:type="dcterms:W3CDTF">2023-08-27T10:27:17Z</dcterms:modified>
</cp:coreProperties>
</file>