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28"/>
  </p:notesMasterIdLst>
  <p:sldIdLst>
    <p:sldId id="256" r:id="rId2"/>
    <p:sldId id="264" r:id="rId3"/>
    <p:sldId id="266" r:id="rId4"/>
    <p:sldId id="312" r:id="rId5"/>
    <p:sldId id="299" r:id="rId6"/>
    <p:sldId id="275" r:id="rId7"/>
    <p:sldId id="276" r:id="rId8"/>
    <p:sldId id="268" r:id="rId9"/>
    <p:sldId id="292" r:id="rId10"/>
    <p:sldId id="260" r:id="rId11"/>
    <p:sldId id="274" r:id="rId12"/>
    <p:sldId id="279" r:id="rId13"/>
    <p:sldId id="280" r:id="rId14"/>
    <p:sldId id="281" r:id="rId15"/>
    <p:sldId id="285" r:id="rId16"/>
    <p:sldId id="289" r:id="rId17"/>
    <p:sldId id="313" r:id="rId18"/>
    <p:sldId id="314" r:id="rId19"/>
    <p:sldId id="301" r:id="rId20"/>
    <p:sldId id="309" r:id="rId21"/>
    <p:sldId id="310" r:id="rId22"/>
    <p:sldId id="296" r:id="rId23"/>
    <p:sldId id="300" r:id="rId24"/>
    <p:sldId id="307" r:id="rId25"/>
    <p:sldId id="273" r:id="rId26"/>
    <p:sldId id="26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5400" autoAdjust="0"/>
  </p:normalViewPr>
  <p:slideViewPr>
    <p:cSldViewPr snapToGrid="0" snapToObjects="1">
      <p:cViewPr>
        <p:scale>
          <a:sx n="102" d="100"/>
          <a:sy n="102" d="100"/>
        </p:scale>
        <p:origin x="1190" y="-2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5585CDD-9768-4638-949C-B8A7D72132E3}" type="datetimeFigureOut">
              <a:rPr lang="he-IL" smtClean="0"/>
              <a:t>י'/תמוז/תשפ"ה</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C2C0FDB-A46E-4BDD-B694-CE27B7600998}" type="slidenum">
              <a:rPr lang="he-IL" smtClean="0"/>
              <a:t>‹#›</a:t>
            </a:fld>
            <a:endParaRPr lang="he-IL"/>
          </a:p>
        </p:txBody>
      </p:sp>
    </p:spTree>
    <p:extLst>
      <p:ext uri="{BB962C8B-B14F-4D97-AF65-F5344CB8AC3E}">
        <p14:creationId xmlns:p14="http://schemas.microsoft.com/office/powerpoint/2010/main" val="115247476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שלום לכולם, אני אליאב נאמן ויחד עם נחמן מימון אנחנו עובדים על פרויקט מספר -2025-058</a:t>
            </a:r>
            <a:r>
              <a:rPr lang="en-US" dirty="0" smtClean="0"/>
              <a:t>p, </a:t>
            </a:r>
            <a:r>
              <a:rPr lang="he-IL" dirty="0" smtClean="0"/>
              <a:t>זיהוי תנועת אדם באמצעות חיישן </a:t>
            </a:r>
            <a:r>
              <a:rPr lang="he-IL" dirty="0" err="1" smtClean="0"/>
              <a:t>גיאופוני</a:t>
            </a:r>
            <a:r>
              <a:rPr lang="he-IL" dirty="0" smtClean="0"/>
              <a:t> ורשת עצבית מסוג </a:t>
            </a:r>
            <a:r>
              <a:rPr lang="en-US" dirty="0" smtClean="0"/>
              <a:t>S</a:t>
            </a:r>
            <a:endParaRPr lang="he-IL" dirty="0"/>
          </a:p>
        </p:txBody>
      </p:sp>
      <p:sp>
        <p:nvSpPr>
          <p:cNvPr id="4" name="מציין מיקום של מספר שקופית 3"/>
          <p:cNvSpPr>
            <a:spLocks noGrp="1"/>
          </p:cNvSpPr>
          <p:nvPr>
            <p:ph type="sldNum" sz="quarter" idx="10"/>
          </p:nvPr>
        </p:nvSpPr>
        <p:spPr/>
        <p:txBody>
          <a:bodyPr/>
          <a:lstStyle/>
          <a:p>
            <a:fld id="{9C2C0FDB-A46E-4BDD-B694-CE27B7600998}" type="slidenum">
              <a:rPr lang="he-IL" smtClean="0"/>
              <a:t>1</a:t>
            </a:fld>
            <a:endParaRPr lang="he-IL"/>
          </a:p>
        </p:txBody>
      </p:sp>
    </p:spTree>
    <p:extLst>
      <p:ext uri="{BB962C8B-B14F-4D97-AF65-F5344CB8AC3E}">
        <p14:creationId xmlns:p14="http://schemas.microsoft.com/office/powerpoint/2010/main" val="76273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תיאור הבעיה:</a:t>
            </a:r>
          </a:p>
          <a:p>
            <a:endParaRPr lang="he-IL" dirty="0" smtClean="0"/>
          </a:p>
          <a:p>
            <a:r>
              <a:rPr lang="he-IL" dirty="0" smtClean="0"/>
              <a:t> זיהוי מדויק של תנועה אנושית במרחב נתון מהווה אתגר עבור יישומי אבטחה, ניטור ויישומי בית חכם. שיטות מסורתיות (למשל, מצלמות או חישה מבוססת RF) יכולות להיות חודרניות, יקרות או רגישות לתנאי הסביבה.</a:t>
            </a:r>
          </a:p>
          <a:p>
            <a:endParaRPr lang="he-IL" dirty="0" smtClean="0"/>
          </a:p>
          <a:p>
            <a:r>
              <a:rPr lang="he-IL" dirty="0" smtClean="0"/>
              <a:t> מטרת הפרויקט:</a:t>
            </a:r>
          </a:p>
          <a:p>
            <a:endParaRPr lang="he-IL" dirty="0" smtClean="0"/>
          </a:p>
          <a:p>
            <a:r>
              <a:rPr lang="he-IL" dirty="0" smtClean="0"/>
              <a:t> לפתח מערכת המבוססת על חיישן </a:t>
            </a:r>
            <a:r>
              <a:rPr lang="he-IL" dirty="0" err="1" smtClean="0"/>
              <a:t>גיאופון</a:t>
            </a:r>
            <a:r>
              <a:rPr lang="he-IL" dirty="0" smtClean="0"/>
              <a:t> (ללכידת רעידות קרקע) ורשת עצבית </a:t>
            </a:r>
            <a:r>
              <a:rPr lang="he-IL" dirty="0" err="1" smtClean="0"/>
              <a:t>Spiking</a:t>
            </a:r>
            <a:r>
              <a:rPr lang="he-IL" dirty="0" smtClean="0"/>
              <a:t> (SNN) להשגת זיהוי תנועה אנושי יעיל ולא פולשני. הגישה ממנפת עיבוד אותות בתדר זמן (באמצעות SCTN) ואחריו סיווג באמצעות רשת ספייק, במטרה לדיוק גבוה וצריכת חשמל נמוכה.</a:t>
            </a:r>
            <a:endParaRPr lang="he-IL" dirty="0"/>
          </a:p>
        </p:txBody>
      </p:sp>
      <p:sp>
        <p:nvSpPr>
          <p:cNvPr id="4" name="מציין מיקום של מספר שקופית 3"/>
          <p:cNvSpPr>
            <a:spLocks noGrp="1"/>
          </p:cNvSpPr>
          <p:nvPr>
            <p:ph type="sldNum" sz="quarter" idx="10"/>
          </p:nvPr>
        </p:nvSpPr>
        <p:spPr/>
        <p:txBody>
          <a:bodyPr/>
          <a:lstStyle/>
          <a:p>
            <a:fld id="{9C2C0FDB-A46E-4BDD-B694-CE27B7600998}" type="slidenum">
              <a:rPr lang="he-IL" smtClean="0"/>
              <a:t>2</a:t>
            </a:fld>
            <a:endParaRPr lang="he-IL"/>
          </a:p>
        </p:txBody>
      </p:sp>
    </p:spTree>
    <p:extLst>
      <p:ext uri="{BB962C8B-B14F-4D97-AF65-F5344CB8AC3E}">
        <p14:creationId xmlns:p14="http://schemas.microsoft.com/office/powerpoint/2010/main" val="51572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1 מודול החיישן </a:t>
            </a:r>
            <a:r>
              <a:rPr lang="he-IL" dirty="0" err="1" smtClean="0"/>
              <a:t>הגיאופוני</a:t>
            </a:r>
            <a:r>
              <a:rPr lang="he-IL" dirty="0" smtClean="0"/>
              <a:t>: קולט רעידות בטווח 1-200 הרץ. יתרון משמעותי של הגישה שלנו הוא שאין צורך בהמרה אנלוגית-לדיגיטלית יקרה, כיוון שהרשת העצבית שלנו יכולה לעבוד ישירות עם אותות .)</a:t>
            </a:r>
            <a:r>
              <a:rPr lang="en-US" dirty="0" smtClean="0"/>
              <a:t>PDM (Pulse Density Modulation </a:t>
            </a:r>
          </a:p>
          <a:p>
            <a:endParaRPr lang="en-US" dirty="0" smtClean="0"/>
          </a:p>
          <a:p>
            <a:r>
              <a:rPr lang="en-US" dirty="0" smtClean="0"/>
              <a:t>.2 </a:t>
            </a:r>
            <a:r>
              <a:rPr lang="he-IL" dirty="0" smtClean="0"/>
              <a:t>מודול חילוץ מאפיינים: זהו הלב של המערכת - בנק של 29 רזונטורים המבוססים על מודל </a:t>
            </a:r>
            <a:r>
              <a:rPr lang="en-US" dirty="0" smtClean="0"/>
              <a:t>SCTN. </a:t>
            </a:r>
            <a:r>
              <a:rPr lang="he-IL" dirty="0" smtClean="0"/>
              <a:t>כל רזונטור הוא למעשה "מסנן" המכוון לתדר ספציפי. בניגוד ל-</a:t>
            </a:r>
            <a:r>
              <a:rPr lang="en-US" dirty="0" smtClean="0"/>
              <a:t>FFT </a:t>
            </a:r>
            <a:r>
              <a:rPr lang="he-IL" dirty="0" smtClean="0"/>
              <a:t>המסורתי, הגישה שלנו עובדת באופן רציף ללא צורך בחלוקה לחלונות זמן.</a:t>
            </a:r>
          </a:p>
          <a:p>
            <a:endParaRPr lang="he-IL" dirty="0" smtClean="0"/>
          </a:p>
          <a:p>
            <a:r>
              <a:rPr lang="he-IL" dirty="0" smtClean="0"/>
              <a:t> .3 מסווג מבוסס </a:t>
            </a:r>
            <a:r>
              <a:rPr lang="en-US" dirty="0" smtClean="0"/>
              <a:t>SNN: </a:t>
            </a:r>
            <a:r>
              <a:rPr lang="he-IL" dirty="0" smtClean="0"/>
              <a:t>מקבל את דפוסי </a:t>
            </a:r>
            <a:r>
              <a:rPr lang="he-IL" dirty="0" err="1" smtClean="0"/>
              <a:t>הספייקים</a:t>
            </a:r>
            <a:r>
              <a:rPr lang="he-IL" dirty="0" smtClean="0"/>
              <a:t> מבנק הרזונטורים ומחליט האם יש תנועת אדם או לא.</a:t>
            </a:r>
          </a:p>
          <a:p>
            <a:endParaRPr lang="he-IL" dirty="0" smtClean="0"/>
          </a:p>
          <a:p>
            <a:r>
              <a:rPr lang="he-IL" dirty="0" smtClean="0"/>
              <a:t> להדגיש זמן רציף קידוד </a:t>
            </a:r>
            <a:r>
              <a:rPr lang="en-US" dirty="0" err="1" smtClean="0"/>
              <a:t>pdm</a:t>
            </a:r>
            <a:r>
              <a:rPr lang="he-IL" dirty="0" smtClean="0"/>
              <a:t> </a:t>
            </a:r>
            <a:endParaRPr lang="he-IL" dirty="0"/>
          </a:p>
        </p:txBody>
      </p:sp>
      <p:sp>
        <p:nvSpPr>
          <p:cNvPr id="4" name="מציין מיקום של מספר שקופית 3"/>
          <p:cNvSpPr>
            <a:spLocks noGrp="1"/>
          </p:cNvSpPr>
          <p:nvPr>
            <p:ph type="sldNum" sz="quarter" idx="10"/>
          </p:nvPr>
        </p:nvSpPr>
        <p:spPr/>
        <p:txBody>
          <a:bodyPr/>
          <a:lstStyle/>
          <a:p>
            <a:fld id="{9C2C0FDB-A46E-4BDD-B694-CE27B7600998}" type="slidenum">
              <a:rPr lang="he-IL" smtClean="0"/>
              <a:t>3</a:t>
            </a:fld>
            <a:endParaRPr lang="he-IL"/>
          </a:p>
        </p:txBody>
      </p:sp>
    </p:spTree>
    <p:extLst>
      <p:ext uri="{BB962C8B-B14F-4D97-AF65-F5344CB8AC3E}">
        <p14:creationId xmlns:p14="http://schemas.microsoft.com/office/powerpoint/2010/main" val="312155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a:p>
            <a:endParaRPr lang="he-IL" dirty="0" smtClean="0"/>
          </a:p>
          <a:p>
            <a:r>
              <a:rPr lang="he-IL" dirty="0" smtClean="0"/>
              <a:t>בגרף השלישי, שמציג את היחס בין תנועה לשקט בכל תדר, גילינו תובנה מעניינת: </a:t>
            </a:r>
          </a:p>
          <a:p>
            <a:endParaRPr lang="he-IL" dirty="0" smtClean="0"/>
          </a:p>
          <a:p>
            <a:r>
              <a:rPr lang="he-IL" dirty="0" smtClean="0"/>
              <a:t>.1 פס 70-80 הרץ )מודגש בכחול(: מראה יחס גבוה מאוד, עם שיאים מעל ,300 ומהווה אינדיקטור חזק לתנועת אדם</a:t>
            </a:r>
          </a:p>
          <a:p>
            <a:endParaRPr lang="he-IL" dirty="0" smtClean="0"/>
          </a:p>
          <a:p>
            <a:endParaRPr lang="he-IL" dirty="0" smtClean="0"/>
          </a:p>
          <a:p>
            <a:r>
              <a:rPr lang="he-IL" dirty="0" smtClean="0"/>
              <a:t>. .2 בניתוח התדרים, זיהינו 229 תדרי שיא עם יחס תנועה/שקט משמעותי. עשרת התדרים המובילים נמצאים בעיקר בטווח 61-83 הרץ, כאשר התדרים הדומיננטיים ביותר הם 68.66 הרץ, 83.07 הרץ, 73.67 הרץ, ו74.40- הרץ. ניתן לראות ריכוז ברור של תדרים חשובים באזור 70-80 הרץ. גילוי זה מאפשר לנו לפתח מערכת חכמה המתמקדת בעיקר באינדיקטורים לתנועה בפס 70-80 הרץ, יחד עם מספר תדרים בעלי יחס גבוה נוספים שזיהינו.</a:t>
            </a:r>
            <a:endParaRPr lang="he-IL" dirty="0"/>
          </a:p>
        </p:txBody>
      </p:sp>
      <p:sp>
        <p:nvSpPr>
          <p:cNvPr id="4" name="מציין מיקום של מספר שקופית 3"/>
          <p:cNvSpPr>
            <a:spLocks noGrp="1"/>
          </p:cNvSpPr>
          <p:nvPr>
            <p:ph type="sldNum" sz="quarter" idx="10"/>
          </p:nvPr>
        </p:nvSpPr>
        <p:spPr/>
        <p:txBody>
          <a:bodyPr/>
          <a:lstStyle/>
          <a:p>
            <a:fld id="{9C2C0FDB-A46E-4BDD-B694-CE27B7600998}" type="slidenum">
              <a:rPr lang="he-IL" smtClean="0"/>
              <a:t>8</a:t>
            </a:fld>
            <a:endParaRPr lang="he-IL"/>
          </a:p>
        </p:txBody>
      </p:sp>
    </p:spTree>
    <p:extLst>
      <p:ext uri="{BB962C8B-B14F-4D97-AF65-F5344CB8AC3E}">
        <p14:creationId xmlns:p14="http://schemas.microsoft.com/office/powerpoint/2010/main" val="139822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הרזונטור הוא אבן היסוד של המערכת שלנו. מדובר ברשת של 5 </a:t>
            </a:r>
            <a:r>
              <a:rPr lang="he-IL" dirty="0" err="1" smtClean="0"/>
              <a:t>נוירוני</a:t>
            </a:r>
            <a:r>
              <a:rPr lang="he-IL" dirty="0" smtClean="0"/>
              <a:t> </a:t>
            </a:r>
            <a:r>
              <a:rPr lang="en-US" dirty="0" smtClean="0"/>
              <a:t>SCTN </a:t>
            </a:r>
            <a:r>
              <a:rPr lang="he-IL" dirty="0" smtClean="0"/>
              <a:t>המחוברים בצורה ייחודית, כאשר הנוירון הראשון מקודד את האות והארבעה הנוספים יוצרים תהודה בתדר ספציפי. הסוד טמון בחיבור המשוב בין הנוירון האחרון לנוירון השני, שיוצר תהודה חזקה בתדר המטרה.</a:t>
            </a:r>
            <a:endParaRPr lang="he-IL" dirty="0"/>
          </a:p>
        </p:txBody>
      </p:sp>
      <p:sp>
        <p:nvSpPr>
          <p:cNvPr id="4" name="מציין מיקום של מספר שקופית 3"/>
          <p:cNvSpPr>
            <a:spLocks noGrp="1"/>
          </p:cNvSpPr>
          <p:nvPr>
            <p:ph type="sldNum" sz="quarter" idx="10"/>
          </p:nvPr>
        </p:nvSpPr>
        <p:spPr/>
        <p:txBody>
          <a:bodyPr/>
          <a:lstStyle/>
          <a:p>
            <a:fld id="{9C2C0FDB-A46E-4BDD-B694-CE27B7600998}" type="slidenum">
              <a:rPr lang="he-IL" smtClean="0"/>
              <a:t>11</a:t>
            </a:fld>
            <a:endParaRPr lang="he-IL"/>
          </a:p>
        </p:txBody>
      </p:sp>
    </p:spTree>
    <p:extLst>
      <p:ext uri="{BB962C8B-B14F-4D97-AF65-F5344CB8AC3E}">
        <p14:creationId xmlns:p14="http://schemas.microsoft.com/office/powerpoint/2010/main" val="183159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ABBB-1F76-7579-2AB3-87DC99A2E90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DE31D773-B957-018B-386F-C3F8D07ECFA4}"/>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C4E7A1E-4C40-D96E-EC0E-5F3B7E014615}"/>
              </a:ext>
            </a:extLst>
          </p:cNvPr>
          <p:cNvSpPr>
            <a:spLocks noGrp="1"/>
          </p:cNvSpPr>
          <p:nvPr>
            <p:ph type="body" idx="1"/>
          </p:nvPr>
        </p:nvSpPr>
        <p:spPr/>
        <p:txBody>
          <a:bodyPr/>
          <a:lstStyle/>
          <a:p>
            <a:r>
              <a:rPr lang="en-US" sz="1200" b="1" dirty="0">
                <a:latin typeface="Arial" panose="020B0604020202020204" pitchFamily="34" charset="0"/>
                <a:cs typeface="Arial" panose="020B0604020202020204" pitchFamily="34" charset="0"/>
              </a:rPr>
              <a:t>Combined Environmental Challenges</a:t>
            </a:r>
            <a:r>
              <a:rPr lang="en-US" sz="1200" dirty="0">
                <a:latin typeface="Arial" panose="020B0604020202020204" pitchFamily="34" charset="0"/>
                <a:cs typeface="Arial" panose="020B0604020202020204" pitchFamily="34" charset="0"/>
              </a:rPr>
              <a:t>: The interplay between floor type, distance, and walking style adds complexity to the signal interpretation. Adaptive algorithms will need to account for these combined factors to maintain consistent system performance.</a:t>
            </a:r>
          </a:p>
          <a:p>
            <a:endParaRPr lang="en-US" sz="1200"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Proposed </a:t>
            </a:r>
            <a:r>
              <a:rPr lang="en-US" sz="1200" b="1" dirty="0" err="1">
                <a:latin typeface="Arial" panose="020B0604020202020204" pitchFamily="34" charset="0"/>
                <a:cs typeface="Arial" panose="020B0604020202020204" pitchFamily="34" charset="0"/>
              </a:rPr>
              <a:t>Solution</a:t>
            </a:r>
            <a:r>
              <a:rPr lang="en-US" sz="1200" dirty="0" err="1">
                <a:latin typeface="Arial" panose="020B0604020202020204" pitchFamily="34" charset="0"/>
                <a:cs typeface="Arial" panose="020B0604020202020204" pitchFamily="34" charset="0"/>
              </a:rPr>
              <a:t>:Use</a:t>
            </a:r>
            <a:r>
              <a:rPr lang="en-US" sz="1200" dirty="0">
                <a:latin typeface="Arial" panose="020B0604020202020204" pitchFamily="34" charset="0"/>
                <a:cs typeface="Arial" panose="020B0604020202020204" pitchFamily="34" charset="0"/>
              </a:rPr>
              <a:t> a diverse dataset that includes recordings from multiple floor types, varying distances, and different walking styles. Training the Spiking Neural Network (SNN) on these varied examples fosters adaptability to different conditions and helps ensure consistent performance across complex environments.</a:t>
            </a:r>
          </a:p>
          <a:p>
            <a:r>
              <a:rPr lang="en-US" b="1" dirty="0"/>
              <a:t>Challenge</a:t>
            </a:r>
            <a:r>
              <a:rPr lang="en-US" dirty="0"/>
              <a:t>: Mixed floor types, distances, and walking styles disrupt signal clarity</a:t>
            </a:r>
          </a:p>
          <a:p>
            <a:r>
              <a:rPr lang="en-US" b="1" dirty="0"/>
              <a:t>Solution</a:t>
            </a:r>
            <a:r>
              <a:rPr lang="en-US" dirty="0"/>
              <a:t>: Train SNN using diverse, real-world recordings for better adaptability</a:t>
            </a:r>
          </a:p>
          <a:p>
            <a:pPr algn="l"/>
            <a:endParaRPr lang="he-IL" dirty="0"/>
          </a:p>
        </p:txBody>
      </p:sp>
      <p:sp>
        <p:nvSpPr>
          <p:cNvPr id="4" name="מציין מיקום של מספר שקופית 3">
            <a:extLst>
              <a:ext uri="{FF2B5EF4-FFF2-40B4-BE49-F238E27FC236}">
                <a16:creationId xmlns:a16="http://schemas.microsoft.com/office/drawing/2014/main" id="{DB9BCC55-F998-075F-4284-975038BA0899}"/>
              </a:ext>
            </a:extLst>
          </p:cNvPr>
          <p:cNvSpPr>
            <a:spLocks noGrp="1"/>
          </p:cNvSpPr>
          <p:nvPr>
            <p:ph type="sldNum" sz="quarter" idx="10"/>
          </p:nvPr>
        </p:nvSpPr>
        <p:spPr/>
        <p:txBody>
          <a:bodyPr/>
          <a:lstStyle/>
          <a:p>
            <a:fld id="{9C2C0FDB-A46E-4BDD-B694-CE27B7600998}" type="slidenum">
              <a:rPr lang="he-IL" smtClean="0"/>
              <a:t>25</a:t>
            </a:fld>
            <a:endParaRPr lang="he-IL"/>
          </a:p>
        </p:txBody>
      </p:sp>
    </p:spTree>
    <p:extLst>
      <p:ext uri="{BB962C8B-B14F-4D97-AF65-F5344CB8AC3E}">
        <p14:creationId xmlns:p14="http://schemas.microsoft.com/office/powerpoint/2010/main" val="125548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C17B00-DDC3-44F7-A8D3-810621BBB5C0}"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9B7814-0A67-4F6D-B0AA-2D461592AD3F}"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BE4342-3C76-4742-A0C2-A77577212294}"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4FD6D0-7669-4403-8824-8EE93CF757AD}"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8E0C1-CDC3-4F95-9C97-1571860DE172}"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F52862-3B9C-474A-A923-9380C1815DB5}" type="datetime1">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0A3338-9569-454A-B916-9C0587EDB48E}" type="datetime1">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962EC5-28EA-4763-AF36-5559C19E94CD}" type="datetime1">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2F238-C34A-45F1-B239-D9EC5215D922}" type="datetime1">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CFD9F-1A7F-42E3-B9A1-B2FFAB4433C0}" type="datetime1">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65DF5-F4A2-4A57-B68B-82EFB5CE7E2D}" type="datetime1">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DA352-B075-4BF2-9FE3-E784B540EC93}" type="datetime1">
              <a:rPr lang="en-US" smtClean="0"/>
              <a:t>7/6/2025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mounn@post.bgu.ac.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hyperlink" Target="mailto:eliavne@post.bgu.ac.i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 y="1298448"/>
            <a:ext cx="8330183" cy="4315968"/>
          </a:xfrm>
        </p:spPr>
        <p:txBody>
          <a:bodyPr>
            <a:normAutofit fontScale="90000"/>
          </a:bodyPr>
          <a:lstStyle/>
          <a:p>
            <a:pPr>
              <a:lnSpc>
                <a:spcPct val="150000"/>
              </a:lnSpc>
              <a:spcAft>
                <a:spcPts val="800"/>
              </a:spcAft>
            </a:pPr>
            <a:r>
              <a:rPr lang="en-US" sz="2000" dirty="0"/>
              <a:t/>
            </a:r>
            <a:br>
              <a:rPr lang="en-US" sz="2000" dirty="0"/>
            </a:br>
            <a:r>
              <a:rPr lang="en-US" sz="2000" u="sng" dirty="0">
                <a:latin typeface="Times New Roman" panose="02020603050405020304" pitchFamily="18" charset="0"/>
                <a:ea typeface="Times New Roman" panose="02020603050405020304" pitchFamily="18" charset="0"/>
                <a:cs typeface="Times New Roman" panose="02020603050405020304" pitchFamily="18" charset="0"/>
              </a:rPr>
              <a:t>Detecting human movements based on geophone sensor and SNN</a:t>
            </a:r>
            <a:br>
              <a:rPr lang="en-US" sz="2000" u="sng" dirty="0">
                <a:latin typeface="Times New Roman" panose="02020603050405020304" pitchFamily="18" charset="0"/>
                <a:ea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ea typeface="Times New Roman" panose="02020603050405020304" pitchFamily="18" charset="0"/>
              </a:rPr>
              <a:t/>
            </a:r>
            <a:br>
              <a:rPr lang="en-US" sz="2000" u="sng" dirty="0">
                <a:latin typeface="Times New Roman" panose="02020603050405020304" pitchFamily="18" charset="0"/>
                <a:ea typeface="Times New Roman" panose="02020603050405020304" pitchFamily="18" charset="0"/>
              </a:rPr>
            </a:br>
            <a:r>
              <a:rPr lang="en-US" sz="2000" u="sng" dirty="0">
                <a:latin typeface="Times New Roman" panose="02020603050405020304" pitchFamily="18" charset="0"/>
                <a:ea typeface="Times New Roman" panose="02020603050405020304" pitchFamily="18" charset="0"/>
                <a:cs typeface="Times New Roman" panose="02020603050405020304" pitchFamily="18" charset="0"/>
              </a:rPr>
              <a:t>Project number:</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p-2025-058 </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ea typeface="Times New Roman" panose="02020603050405020304" pitchFamily="18" charset="0"/>
                <a:cs typeface="Times New Roman" panose="02020603050405020304" pitchFamily="18" charset="0"/>
              </a:rPr>
              <a:t>Students: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rPr>
              <a:t>Nachman</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rPr>
              <a:t> </a:t>
            </a:r>
            <a:r>
              <a:rPr lang="en-US" sz="2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rPr>
              <a:t>Mimoun</a:t>
            </a:r>
            <a:r>
              <a:rPr lang="en-US" sz="2000" u="sng"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- 321730558 and </a:t>
            </a:r>
            <a:r>
              <a:rPr lang="en-US" sz="2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Eliav</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 </a:t>
            </a:r>
            <a:r>
              <a:rPr lang="en-US" sz="2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Neeman</a:t>
            </a:r>
            <a:r>
              <a:rPr lang="en-US" sz="2000" u="sng"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he-IL" sz="2000" dirty="0">
                <a:latin typeface="Times New Roman" panose="02020603050405020304" pitchFamily="18" charset="0"/>
                <a:ea typeface="Times New Roman" panose="02020603050405020304" pitchFamily="18" charset="0"/>
              </a:rPr>
              <a:t>                    207549650</a:t>
            </a:r>
            <a:r>
              <a:rPr lang="en-US" sz="2000" u="sng" dirty="0">
                <a:latin typeface="Times New Roman" panose="02020603050405020304" pitchFamily="18" charset="0"/>
                <a:ea typeface="Times New Roman" panose="02020603050405020304" pitchFamily="18" charset="0"/>
              </a:rPr>
              <a:t/>
            </a:r>
            <a:br>
              <a:rPr lang="en-US" sz="2000" u="sng" dirty="0">
                <a:latin typeface="Times New Roman" panose="02020603050405020304" pitchFamily="18" charset="0"/>
                <a:ea typeface="Times New Roman" panose="02020603050405020304" pitchFamily="18" charset="0"/>
              </a:rPr>
            </a:br>
            <a:r>
              <a:rPr lang="en-US" sz="2000" u="sng" dirty="0">
                <a:latin typeface="Times New Roman" panose="02020603050405020304" pitchFamily="18" charset="0"/>
                <a:ea typeface="Times New Roman" panose="02020603050405020304" pitchFamily="18" charset="0"/>
              </a:rPr>
              <a:t/>
            </a:r>
            <a:br>
              <a:rPr lang="en-US" sz="2000" u="sng" dirty="0">
                <a:latin typeface="Times New Roman" panose="02020603050405020304" pitchFamily="18" charset="0"/>
                <a:ea typeface="Times New Roman" panose="02020603050405020304" pitchFamily="18" charset="0"/>
              </a:rPr>
            </a:br>
            <a:r>
              <a:rPr lang="en-US" sz="2000" u="sng" dirty="0">
                <a:latin typeface="Times New Roman" panose="02020603050405020304" pitchFamily="18" charset="0"/>
                <a:ea typeface="Times New Roman" panose="02020603050405020304" pitchFamily="18" charset="0"/>
                <a:cs typeface="Times New Roman" panose="02020603050405020304" pitchFamily="18" charset="0"/>
              </a:rPr>
              <a:t>Supervisors: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Prof.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Shlomo</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Greenberg</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ea typeface="Times New Roman" panose="02020603050405020304" pitchFamily="18" charset="0"/>
              </a:rPr>
              <a:t/>
            </a:r>
            <a:br>
              <a:rPr lang="en-US" sz="2000" u="sng" dirty="0">
                <a:latin typeface="Times New Roman" panose="02020603050405020304" pitchFamily="18" charset="0"/>
                <a:ea typeface="Times New Roman" panose="02020603050405020304" pitchFamily="18" charset="0"/>
              </a:rPr>
            </a:br>
            <a:endParaRPr lang="en-US" sz="2000" dirty="0"/>
          </a:p>
        </p:txBody>
      </p:sp>
      <p:pic>
        <p:nvPicPr>
          <p:cNvPr id="4" name="Picture 1"/>
          <p:cNvPicPr/>
          <p:nvPr/>
        </p:nvPicPr>
        <p:blipFill>
          <a:blip r:embed="rId5"/>
          <a:stretch>
            <a:fillRect/>
          </a:stretch>
        </p:blipFill>
        <p:spPr>
          <a:xfrm>
            <a:off x="199834" y="92076"/>
            <a:ext cx="661035" cy="1005840"/>
          </a:xfrm>
          <a:prstGeom prst="rect">
            <a:avLst/>
          </a:prstGeom>
        </p:spPr>
      </p:pic>
      <p:pic>
        <p:nvPicPr>
          <p:cNvPr id="12" name="תמונה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9184" y="4800219"/>
            <a:ext cx="2466975" cy="18478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מלבן מעוגל 11"/>
          <p:cNvSpPr/>
          <p:nvPr/>
        </p:nvSpPr>
        <p:spPr>
          <a:xfrm>
            <a:off x="4868109" y="3881724"/>
            <a:ext cx="4189627" cy="1995844"/>
          </a:xfrm>
          <a:prstGeom prst="roundRect">
            <a:avLst/>
          </a:prstGeom>
          <a:gradFill>
            <a:gsLst>
              <a:gs pos="71000">
                <a:schemeClr val="tx2">
                  <a:lumMod val="40000"/>
                  <a:lumOff val="60000"/>
                </a:schemeClr>
              </a:gs>
              <a:gs pos="0">
                <a:schemeClr val="accent3">
                  <a:tint val="50000"/>
                  <a:shade val="100000"/>
                  <a:satMod val="350000"/>
                </a:schemeClr>
              </a:gs>
            </a:gsLst>
            <a:lin ang="16200000" scaled="0"/>
          </a:gradFill>
          <a:ln>
            <a:noFill/>
          </a:ln>
        </p:spPr>
        <p:style>
          <a:lnRef idx="1">
            <a:schemeClr val="accent5"/>
          </a:lnRef>
          <a:fillRef idx="3">
            <a:schemeClr val="accent5"/>
          </a:fillRef>
          <a:effectRef idx="2">
            <a:schemeClr val="accent5"/>
          </a:effectRef>
          <a:fontRef idx="minor">
            <a:schemeClr val="lt1"/>
          </a:fontRef>
        </p:style>
        <p:txBody>
          <a:bodyPr rtlCol="1" anchor="ctr"/>
          <a:lstStyle/>
          <a:p>
            <a:pPr algn="ctr"/>
            <a:endParaRPr lang="he-IL"/>
          </a:p>
        </p:txBody>
      </p:sp>
      <p:sp>
        <p:nvSpPr>
          <p:cNvPr id="13" name="מלבן מעוגל 12"/>
          <p:cNvSpPr/>
          <p:nvPr/>
        </p:nvSpPr>
        <p:spPr>
          <a:xfrm>
            <a:off x="1816703" y="2106363"/>
            <a:ext cx="5178287" cy="1178895"/>
          </a:xfrm>
          <a:prstGeom prst="roundRect">
            <a:avLst/>
          </a:prstGeom>
          <a:gradFill>
            <a:gsLst>
              <a:gs pos="17000">
                <a:schemeClr val="tx2">
                  <a:lumMod val="40000"/>
                  <a:lumOff val="60000"/>
                </a:schemeClr>
              </a:gs>
              <a:gs pos="100000">
                <a:schemeClr val="accent3">
                  <a:tint val="50000"/>
                  <a:shade val="100000"/>
                  <a:satMod val="350000"/>
                </a:schemeClr>
              </a:gs>
            </a:gsLst>
          </a:gradFill>
        </p:spPr>
        <p:style>
          <a:lnRef idx="1">
            <a:schemeClr val="accent3"/>
          </a:lnRef>
          <a:fillRef idx="3">
            <a:schemeClr val="accent3"/>
          </a:fillRef>
          <a:effectRef idx="2">
            <a:schemeClr val="accent3"/>
          </a:effectRef>
          <a:fontRef idx="minor">
            <a:schemeClr val="lt1"/>
          </a:fontRef>
        </p:style>
        <p:txBody>
          <a:bodyPr rtlCol="1" anchor="ctr"/>
          <a:lstStyle/>
          <a:p>
            <a:pPr algn="ctr"/>
            <a:endParaRPr lang="he-IL"/>
          </a:p>
        </p:txBody>
      </p:sp>
      <p:sp>
        <p:nvSpPr>
          <p:cNvPr id="10" name="מלבן מעוגל 9"/>
          <p:cNvSpPr/>
          <p:nvPr/>
        </p:nvSpPr>
        <p:spPr>
          <a:xfrm>
            <a:off x="42569" y="3899464"/>
            <a:ext cx="4731026" cy="1995844"/>
          </a:xfrm>
          <a:prstGeom prst="roundRect">
            <a:avLst/>
          </a:prstGeom>
          <a:gradFill>
            <a:gsLst>
              <a:gs pos="71000">
                <a:schemeClr val="tx2">
                  <a:lumMod val="40000"/>
                  <a:lumOff val="60000"/>
                </a:schemeClr>
              </a:gs>
              <a:gs pos="0">
                <a:schemeClr val="accent3">
                  <a:tint val="50000"/>
                  <a:shade val="100000"/>
                  <a:satMod val="350000"/>
                </a:schemeClr>
              </a:gs>
            </a:gsLst>
            <a:lin ang="16200000" scaled="0"/>
          </a:gradFill>
          <a:ln>
            <a:noFill/>
          </a:ln>
        </p:spPr>
        <p:style>
          <a:lnRef idx="1">
            <a:schemeClr val="accent5"/>
          </a:lnRef>
          <a:fillRef idx="3">
            <a:schemeClr val="accent5"/>
          </a:fillRef>
          <a:effectRef idx="2">
            <a:schemeClr val="accent5"/>
          </a:effectRef>
          <a:fontRef idx="minor">
            <a:schemeClr val="lt1"/>
          </a:fontRef>
        </p:style>
        <p:txBody>
          <a:bodyPr rtlCol="1" anchor="ctr"/>
          <a:lstStyle/>
          <a:p>
            <a:pPr algn="ctr"/>
            <a:endParaRPr lang="he-IL"/>
          </a:p>
        </p:txBody>
      </p:sp>
      <p:sp>
        <p:nvSpPr>
          <p:cNvPr id="6" name="TextBox 5"/>
          <p:cNvSpPr txBox="1"/>
          <p:nvPr/>
        </p:nvSpPr>
        <p:spPr>
          <a:xfrm>
            <a:off x="295420" y="3936254"/>
            <a:ext cx="4557688" cy="2308324"/>
          </a:xfrm>
          <a:prstGeom prst="rect">
            <a:avLst/>
          </a:prstGeom>
          <a:noFill/>
        </p:spPr>
        <p:txBody>
          <a:bodyPr wrap="square" rtlCol="1">
            <a:spAutoFit/>
          </a:bodyPr>
          <a:lstStyle/>
          <a:p>
            <a:pPr>
              <a:defRPr sz="1400">
                <a:solidFill>
                  <a:srgbClr val="000000"/>
                </a:solidFill>
                <a:latin typeface="Calibri"/>
              </a:defRPr>
            </a:pPr>
            <a:r>
              <a:rPr lang="en-US" dirty="0" smtClean="0"/>
              <a:t>Car </a:t>
            </a:r>
            <a:r>
              <a:rPr lang="en-US" dirty="0"/>
              <a:t>Movement – 15 Resonators</a:t>
            </a:r>
          </a:p>
          <a:p>
            <a:pPr>
              <a:defRPr sz="1400">
                <a:solidFill>
                  <a:srgbClr val="000000"/>
                </a:solidFill>
                <a:latin typeface="Calibri"/>
              </a:defRPr>
            </a:pPr>
            <a:r>
              <a:rPr lang="en-US" dirty="0"/>
              <a:t>• 22.1 Hz and 28.8 Hz cover the LOW_FREQ range</a:t>
            </a:r>
          </a:p>
          <a:p>
            <a:pPr>
              <a:defRPr sz="1400">
                <a:solidFill>
                  <a:srgbClr val="000000"/>
                </a:solidFill>
                <a:latin typeface="Calibri"/>
              </a:defRPr>
            </a:pPr>
            <a:r>
              <a:rPr lang="en-US" dirty="0"/>
              <a:t>• 30.5 </a:t>
            </a:r>
            <a:r>
              <a:rPr lang="en-US" dirty="0" smtClean="0"/>
              <a:t>Hz</a:t>
            </a:r>
            <a:r>
              <a:rPr lang="en-US" dirty="0"/>
              <a:t> cover the CAR_APPROACH range</a:t>
            </a:r>
            <a:endParaRPr lang="en-US" dirty="0" smtClean="0"/>
          </a:p>
          <a:p>
            <a:pPr>
              <a:defRPr sz="1400">
                <a:solidFill>
                  <a:srgbClr val="000000"/>
                </a:solidFill>
                <a:latin typeface="Calibri"/>
              </a:defRPr>
            </a:pPr>
            <a:r>
              <a:rPr lang="en-US" dirty="0" smtClean="0"/>
              <a:t>• </a:t>
            </a:r>
            <a:r>
              <a:rPr lang="en-US" dirty="0"/>
              <a:t>34.7 Hz, and 37.2 Hz cover the CAR_PEAK range</a:t>
            </a:r>
          </a:p>
          <a:p>
            <a:pPr>
              <a:defRPr sz="1400">
                <a:solidFill>
                  <a:srgbClr val="000000"/>
                </a:solidFill>
                <a:latin typeface="Calibri"/>
              </a:defRPr>
            </a:pPr>
            <a:r>
              <a:rPr lang="en-US" dirty="0"/>
              <a:t>• 40.2 Hz, 43.6 Hz, and 47.7 Hz cover the CAR_TAIL range</a:t>
            </a:r>
          </a:p>
          <a:p>
            <a:pPr>
              <a:defRPr sz="1400">
                <a:solidFill>
                  <a:srgbClr val="000000"/>
                </a:solidFill>
                <a:latin typeface="Calibri"/>
              </a:defRPr>
            </a:pPr>
            <a:r>
              <a:rPr lang="en-US" dirty="0"/>
              <a:t>• 52.6 Hz and 58.7 Hz cover the MID_GAP range</a:t>
            </a:r>
          </a:p>
          <a:p>
            <a:pPr>
              <a:defRPr sz="1400">
                <a:solidFill>
                  <a:srgbClr val="000000"/>
                </a:solidFill>
                <a:latin typeface="Calibri"/>
              </a:defRPr>
            </a:pPr>
            <a:r>
              <a:rPr lang="en-US" dirty="0"/>
              <a:t>• 63.6 Hz and 69.4 Hz cover the HUMAN_PEAK range</a:t>
            </a:r>
          </a:p>
          <a:p>
            <a:pPr>
              <a:defRPr sz="1400">
                <a:solidFill>
                  <a:srgbClr val="000000"/>
                </a:solidFill>
                <a:latin typeface="Calibri"/>
              </a:defRPr>
            </a:pPr>
            <a:r>
              <a:rPr lang="en-US" dirty="0"/>
              <a:t>• 76.3 Hz covers the HUMAN_TAIL range</a:t>
            </a:r>
          </a:p>
          <a:p>
            <a:pPr>
              <a:defRPr sz="1400">
                <a:solidFill>
                  <a:srgbClr val="000000"/>
                </a:solidFill>
                <a:latin typeface="Calibri"/>
              </a:defRPr>
            </a:pPr>
            <a:r>
              <a:rPr lang="en-US" dirty="0"/>
              <a:t>• 89.8 Hz and 95.4 Hz cover the HIGH_FREQ range</a:t>
            </a:r>
          </a:p>
          <a:p>
            <a:endParaRPr lang="he-IL" dirty="0"/>
          </a:p>
        </p:txBody>
      </p:sp>
      <p:sp>
        <p:nvSpPr>
          <p:cNvPr id="7" name="מלבן 6"/>
          <p:cNvSpPr/>
          <p:nvPr/>
        </p:nvSpPr>
        <p:spPr>
          <a:xfrm>
            <a:off x="4952499" y="3881724"/>
            <a:ext cx="4224130" cy="2031325"/>
          </a:xfrm>
          <a:prstGeom prst="rect">
            <a:avLst/>
          </a:prstGeom>
          <a:ln>
            <a:noFill/>
          </a:ln>
        </p:spPr>
        <p:txBody>
          <a:bodyPr wrap="square">
            <a:spAutoFit/>
          </a:bodyPr>
          <a:lstStyle/>
          <a:p>
            <a:pPr>
              <a:defRPr sz="1400">
                <a:solidFill>
                  <a:srgbClr val="000000"/>
                </a:solidFill>
                <a:latin typeface="Calibri"/>
              </a:defRPr>
            </a:pPr>
            <a:r>
              <a:rPr lang="en-US" dirty="0"/>
              <a:t>Human Movement – 10 Resonators</a:t>
            </a:r>
          </a:p>
          <a:p>
            <a:pPr>
              <a:defRPr sz="1400">
                <a:solidFill>
                  <a:srgbClr val="000000"/>
                </a:solidFill>
                <a:latin typeface="Calibri"/>
              </a:defRPr>
            </a:pPr>
            <a:r>
              <a:rPr lang="en-US" dirty="0"/>
              <a:t>• 22.1 Hz covers the LOW_FREQ range</a:t>
            </a:r>
          </a:p>
          <a:p>
            <a:pPr>
              <a:defRPr sz="1400">
                <a:solidFill>
                  <a:srgbClr val="000000"/>
                </a:solidFill>
                <a:latin typeface="Calibri"/>
              </a:defRPr>
            </a:pPr>
            <a:r>
              <a:rPr lang="en-US" dirty="0"/>
              <a:t>• 30.5 Hz and 33.9 Hz cover the CAR_APPROACH range</a:t>
            </a:r>
          </a:p>
          <a:p>
            <a:pPr>
              <a:defRPr sz="1400">
                <a:solidFill>
                  <a:srgbClr val="000000"/>
                </a:solidFill>
                <a:latin typeface="Calibri"/>
              </a:defRPr>
            </a:pPr>
            <a:r>
              <a:rPr lang="en-US" dirty="0"/>
              <a:t>• 34.7 Hz covers the CAR_PEAK range</a:t>
            </a:r>
          </a:p>
          <a:p>
            <a:pPr>
              <a:defRPr sz="1400">
                <a:solidFill>
                  <a:srgbClr val="000000"/>
                </a:solidFill>
                <a:latin typeface="Calibri"/>
              </a:defRPr>
            </a:pPr>
            <a:r>
              <a:rPr lang="en-US" dirty="0"/>
              <a:t>• 41.2 Hz covers the CAR_TAIL range</a:t>
            </a:r>
          </a:p>
          <a:p>
            <a:pPr>
              <a:defRPr sz="1400">
                <a:solidFill>
                  <a:srgbClr val="000000"/>
                </a:solidFill>
                <a:latin typeface="Calibri"/>
              </a:defRPr>
            </a:pPr>
            <a:r>
              <a:rPr lang="en-US" dirty="0"/>
              <a:t>• 50.9 Hz and 52.6 Hz cover the MID_GAP range</a:t>
            </a:r>
          </a:p>
          <a:p>
            <a:pPr>
              <a:defRPr sz="1400">
                <a:solidFill>
                  <a:srgbClr val="000000"/>
                </a:solidFill>
                <a:latin typeface="Calibri"/>
              </a:defRPr>
            </a:pPr>
            <a:r>
              <a:rPr lang="en-US" dirty="0"/>
              <a:t>• 63.6 Hz covers the HUMAN_PEAK range</a:t>
            </a:r>
          </a:p>
          <a:p>
            <a:pPr>
              <a:defRPr sz="1400">
                <a:solidFill>
                  <a:srgbClr val="000000"/>
                </a:solidFill>
                <a:latin typeface="Calibri"/>
              </a:defRPr>
            </a:pPr>
            <a:r>
              <a:rPr lang="en-US" dirty="0"/>
              <a:t>• 76.3 Hz covers the HUMAN_TAIL range</a:t>
            </a:r>
          </a:p>
          <a:p>
            <a:pPr>
              <a:defRPr sz="1400">
                <a:solidFill>
                  <a:srgbClr val="000000"/>
                </a:solidFill>
                <a:latin typeface="Calibri"/>
              </a:defRPr>
            </a:pPr>
            <a:r>
              <a:rPr lang="en-US" dirty="0"/>
              <a:t>• 95.4 Hz covers the HIGH_FREQ range</a:t>
            </a:r>
          </a:p>
        </p:txBody>
      </p:sp>
      <p:sp>
        <p:nvSpPr>
          <p:cNvPr id="8" name="TextBox 7"/>
          <p:cNvSpPr txBox="1"/>
          <p:nvPr/>
        </p:nvSpPr>
        <p:spPr>
          <a:xfrm>
            <a:off x="2085060" y="2106363"/>
            <a:ext cx="2514600" cy="1446550"/>
          </a:xfrm>
          <a:prstGeom prst="rect">
            <a:avLst/>
          </a:prstGeom>
          <a:noFill/>
        </p:spPr>
        <p:txBody>
          <a:bodyPr wrap="square" rtlCol="1">
            <a:spAutoFit/>
          </a:bodyPr>
          <a:lstStyle/>
          <a:p>
            <a:pPr>
              <a:defRPr sz="1400">
                <a:solidFill>
                  <a:srgbClr val="000000"/>
                </a:solidFill>
                <a:latin typeface="Calibri"/>
              </a:defRPr>
            </a:pPr>
            <a:r>
              <a:rPr lang="en-US" dirty="0"/>
              <a:t>Frequency Band Definitions:</a:t>
            </a:r>
          </a:p>
          <a:p>
            <a:pPr>
              <a:defRPr sz="1400">
                <a:solidFill>
                  <a:srgbClr val="000000"/>
                </a:solidFill>
                <a:latin typeface="Calibri"/>
              </a:defRPr>
            </a:pPr>
            <a:r>
              <a:rPr lang="en-US" dirty="0"/>
              <a:t>• LOW_FREQ     : 20–30 Hz</a:t>
            </a:r>
          </a:p>
          <a:p>
            <a:pPr>
              <a:defRPr sz="1400">
                <a:solidFill>
                  <a:srgbClr val="000000"/>
                </a:solidFill>
                <a:latin typeface="Calibri"/>
              </a:defRPr>
            </a:pPr>
            <a:r>
              <a:rPr lang="en-US" dirty="0"/>
              <a:t>• CAR_APPROACH : 30–34 Hz</a:t>
            </a:r>
          </a:p>
          <a:p>
            <a:pPr>
              <a:defRPr sz="1400">
                <a:solidFill>
                  <a:srgbClr val="000000"/>
                </a:solidFill>
                <a:latin typeface="Calibri"/>
              </a:defRPr>
            </a:pPr>
            <a:r>
              <a:rPr lang="en-US" dirty="0"/>
              <a:t>• CAR_PEAK     : 34–40 Hz</a:t>
            </a:r>
          </a:p>
          <a:p>
            <a:pPr>
              <a:defRPr sz="1400">
                <a:solidFill>
                  <a:srgbClr val="000000"/>
                </a:solidFill>
                <a:latin typeface="Calibri"/>
              </a:defRPr>
            </a:pPr>
            <a:r>
              <a:rPr lang="en-US" dirty="0"/>
              <a:t>• CAR_TAIL     : 40–48 Hz</a:t>
            </a:r>
          </a:p>
          <a:p>
            <a:endParaRPr lang="he-IL" dirty="0"/>
          </a:p>
        </p:txBody>
      </p:sp>
      <p:sp>
        <p:nvSpPr>
          <p:cNvPr id="9" name="מלבן 8"/>
          <p:cNvSpPr/>
          <p:nvPr/>
        </p:nvSpPr>
        <p:spPr>
          <a:xfrm>
            <a:off x="4450573" y="2331151"/>
            <a:ext cx="2415208" cy="954107"/>
          </a:xfrm>
          <a:prstGeom prst="rect">
            <a:avLst/>
          </a:prstGeom>
        </p:spPr>
        <p:txBody>
          <a:bodyPr wrap="square">
            <a:spAutoFit/>
          </a:bodyPr>
          <a:lstStyle/>
          <a:p>
            <a:pPr>
              <a:defRPr sz="1400">
                <a:solidFill>
                  <a:srgbClr val="000000"/>
                </a:solidFill>
                <a:latin typeface="Calibri"/>
              </a:defRPr>
            </a:pPr>
            <a:r>
              <a:rPr lang="en-US" dirty="0"/>
              <a:t>• MID_GAP      : 48–60 Hz</a:t>
            </a:r>
          </a:p>
          <a:p>
            <a:pPr>
              <a:defRPr sz="1400">
                <a:solidFill>
                  <a:srgbClr val="000000"/>
                </a:solidFill>
                <a:latin typeface="Calibri"/>
              </a:defRPr>
            </a:pPr>
            <a:r>
              <a:rPr lang="en-US" dirty="0"/>
              <a:t>• HUMAN_PEAK   : 60–70 Hz</a:t>
            </a:r>
          </a:p>
          <a:p>
            <a:pPr>
              <a:defRPr sz="1400">
                <a:solidFill>
                  <a:srgbClr val="000000"/>
                </a:solidFill>
                <a:latin typeface="Calibri"/>
              </a:defRPr>
            </a:pPr>
            <a:r>
              <a:rPr lang="en-US" dirty="0"/>
              <a:t>• HUMAN_TAIL   : 70–80 Hz</a:t>
            </a:r>
          </a:p>
          <a:p>
            <a:pPr>
              <a:defRPr sz="1400">
                <a:solidFill>
                  <a:srgbClr val="000000"/>
                </a:solidFill>
                <a:latin typeface="Calibri"/>
              </a:defRPr>
            </a:pPr>
            <a:r>
              <a:rPr lang="en-US" dirty="0"/>
              <a:t>• HIGH_FREQ    : 90–100 Hz</a:t>
            </a:r>
          </a:p>
        </p:txBody>
      </p:sp>
      <p:sp>
        <p:nvSpPr>
          <p:cNvPr id="18" name="TextBox 17"/>
          <p:cNvSpPr txBox="1"/>
          <p:nvPr/>
        </p:nvSpPr>
        <p:spPr>
          <a:xfrm>
            <a:off x="350682" y="307249"/>
            <a:ext cx="8796130" cy="369332"/>
          </a:xfrm>
          <a:prstGeom prst="rect">
            <a:avLst/>
          </a:prstGeom>
          <a:noFill/>
        </p:spPr>
        <p:txBody>
          <a:bodyPr wrap="square" rtlCol="1">
            <a:spAutoFit/>
          </a:bodyPr>
          <a:lstStyle/>
          <a:p>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understanding the characteristics of the signals, the appropriate frequency range </a:t>
            </a:r>
            <a:r>
              <a:rPr lang="en-US" dirty="0" smtClean="0">
                <a:latin typeface="Times New Roman" panose="02020603050405020304" pitchFamily="18" charset="0"/>
                <a:cs typeface="Times New Roman" panose="02020603050405020304" pitchFamily="18" charset="0"/>
              </a:rPr>
              <a:t>is:</a:t>
            </a:r>
            <a:endParaRPr lang="he-IL" dirty="0">
              <a:latin typeface="Times New Roman" panose="02020603050405020304" pitchFamily="18" charset="0"/>
              <a:cs typeface="Times New Roman" panose="02020603050405020304" pitchFamily="18" charset="0"/>
            </a:endParaRPr>
          </a:p>
        </p:txBody>
      </p:sp>
      <p:pic>
        <p:nvPicPr>
          <p:cNvPr id="2" name="תמונה 1"/>
          <p:cNvPicPr>
            <a:picLocks noChangeAspect="1"/>
          </p:cNvPicPr>
          <p:nvPr/>
        </p:nvPicPr>
        <p:blipFill>
          <a:blip r:embed="rId2"/>
          <a:stretch>
            <a:fillRect/>
          </a:stretch>
        </p:blipFill>
        <p:spPr>
          <a:xfrm>
            <a:off x="2809960" y="979109"/>
            <a:ext cx="3086334" cy="742282"/>
          </a:xfrm>
          <a:prstGeom prst="rect">
            <a:avLst/>
          </a:prstGeom>
        </p:spPr>
      </p:pic>
    </p:spTree>
    <p:extLst>
      <p:ext uri="{BB962C8B-B14F-4D97-AF65-F5344CB8AC3E}">
        <p14:creationId xmlns:p14="http://schemas.microsoft.com/office/powerpoint/2010/main" val="3163867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9ED5833-B85B-4103-8A3B-CAB0308E6C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07471-F5F5-18BF-7050-94D2A05DBD23}"/>
              </a:ext>
            </a:extLst>
          </p:cNvPr>
          <p:cNvSpPr>
            <a:spLocks noGrp="1"/>
          </p:cNvSpPr>
          <p:nvPr>
            <p:ph type="title"/>
          </p:nvPr>
        </p:nvSpPr>
        <p:spPr>
          <a:xfrm>
            <a:off x="963513" y="-45557"/>
            <a:ext cx="7346729" cy="1114380"/>
          </a:xfrm>
        </p:spPr>
        <p:txBody>
          <a:bodyPr vert="horz" lIns="91440" tIns="45720" rIns="91440" bIns="45720" rtlCol="0" anchor="b">
            <a:normAutofit/>
          </a:bodyPr>
          <a:lstStyle/>
          <a:p>
            <a:pPr defTabSz="914400">
              <a:lnSpc>
                <a:spcPct val="90000"/>
              </a:lnSpc>
            </a:pPr>
            <a:r>
              <a:rPr lang="en-US" sz="4500" dirty="0">
                <a:latin typeface="Times New Roman" panose="02020603050405020304" pitchFamily="18" charset="0"/>
                <a:cs typeface="Times New Roman" panose="02020603050405020304" pitchFamily="18" charset="0"/>
              </a:rPr>
              <a:t>SCTN Resonator</a:t>
            </a:r>
          </a:p>
        </p:txBody>
      </p:sp>
      <p:sp>
        <p:nvSpPr>
          <p:cNvPr id="3" name="TextBox 2"/>
          <p:cNvSpPr txBox="1"/>
          <p:nvPr/>
        </p:nvSpPr>
        <p:spPr>
          <a:xfrm>
            <a:off x="145915" y="972765"/>
            <a:ext cx="9309369" cy="1200329"/>
          </a:xfrm>
          <a:prstGeom prst="rect">
            <a:avLst/>
          </a:prstGeom>
          <a:noFill/>
        </p:spPr>
        <p:txBody>
          <a:bodyPr wrap="square" rtlCol="1">
            <a:spAutoFit/>
          </a:bodyPr>
          <a:lstStyle/>
          <a:p>
            <a:pPr lvl="0"/>
            <a:r>
              <a:rPr lang="en-US" kern="0" dirty="0">
                <a:solidFill>
                  <a:prstClr val="black"/>
                </a:solidFill>
                <a:latin typeface="Times New Roman" panose="02020603050405020304" pitchFamily="18" charset="0"/>
                <a:cs typeface="Times New Roman" panose="02020603050405020304" pitchFamily="18" charset="0"/>
              </a:rPr>
              <a:t>A biologically inspired neuron model capable of replicating real neural behavior. By interconnecting basic neuron blocks, SCTNs can form efficient networks suitable for cognitive algorithms and voice processing applications</a:t>
            </a:r>
            <a:r>
              <a:rPr lang="en-US" sz="1600" kern="0" dirty="0">
                <a:solidFill>
                  <a:prstClr val="black"/>
                </a:solidFill>
                <a:latin typeface="Times New Roman" panose="02020603050405020304" pitchFamily="18" charset="0"/>
                <a:cs typeface="Times New Roman" panose="02020603050405020304" pitchFamily="18" charset="0"/>
              </a:rPr>
              <a:t>.</a:t>
            </a:r>
          </a:p>
          <a:p>
            <a:endParaRPr lang="he-IL" dirty="0"/>
          </a:p>
        </p:txBody>
      </p:sp>
      <p:pic>
        <p:nvPicPr>
          <p:cNvPr id="4" name="תמונה 3"/>
          <p:cNvPicPr>
            <a:picLocks noChangeAspect="1"/>
          </p:cNvPicPr>
          <p:nvPr/>
        </p:nvPicPr>
        <p:blipFill>
          <a:blip r:embed="rId3"/>
          <a:stretch>
            <a:fillRect/>
          </a:stretch>
        </p:blipFill>
        <p:spPr>
          <a:xfrm>
            <a:off x="1821483" y="1355288"/>
            <a:ext cx="5958231" cy="5415163"/>
          </a:xfrm>
          <a:prstGeom prst="rect">
            <a:avLst/>
          </a:prstGeom>
        </p:spPr>
      </p:pic>
      <p:sp>
        <p:nvSpPr>
          <p:cNvPr id="5" name="מלבן 4"/>
          <p:cNvSpPr/>
          <p:nvPr/>
        </p:nvSpPr>
        <p:spPr>
          <a:xfrm>
            <a:off x="145915" y="1710820"/>
            <a:ext cx="7991061" cy="507831"/>
          </a:xfrm>
          <a:prstGeom prst="rect">
            <a:avLst/>
          </a:prstGeom>
        </p:spPr>
        <p:txBody>
          <a:bodyPr wrap="square">
            <a:spAutoFit/>
          </a:bodyPr>
          <a:lstStyle/>
          <a:p>
            <a:pPr>
              <a:lnSpc>
                <a:spcPct val="150000"/>
              </a:lnSpc>
              <a:spcAft>
                <a:spcPts val="800"/>
              </a:spcAft>
            </a:pPr>
            <a:r>
              <a:rPr lang="en-US" dirty="0">
                <a:solidFill>
                  <a:prstClr val="black"/>
                </a:solidFill>
                <a:latin typeface="Times New Roman" panose="02020603050405020304" pitchFamily="18" charset="0"/>
                <a:ea typeface="Times New Roman" panose="02020603050405020304" pitchFamily="18" charset="0"/>
              </a:rPr>
              <a:t>The Spiking Continuous Time Neuron (SCTN) mathematical model is defined by:</a:t>
            </a:r>
            <a:endParaRPr lang="en-US" u="sng" dirty="0">
              <a:solidFill>
                <a:prstClr val="black"/>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0504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lex equation&#10;&#10;AI-generated content may be incorrect.">
            <a:extLst>
              <a:ext uri="{FF2B5EF4-FFF2-40B4-BE49-F238E27FC236}">
                <a16:creationId xmlns:a16="http://schemas.microsoft.com/office/drawing/2014/main" id="{AD871025-1B9C-932B-ECF3-B01762F95D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324"/>
          <a:stretch/>
        </p:blipFill>
        <p:spPr bwMode="auto">
          <a:xfrm>
            <a:off x="956477" y="1927965"/>
            <a:ext cx="4371196" cy="14256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3244433" y="5218726"/>
                <a:ext cx="2792897" cy="675121"/>
              </a:xfrm>
              <a:prstGeom prst="rect">
                <a:avLst/>
              </a:prstGeom>
              <a:noFill/>
            </p:spPr>
            <p:txBody>
              <a:bodyPr wrap="square" rtlCol="1">
                <a:spAutoFit/>
              </a:bodyPr>
              <a:lstStyle/>
              <a:p>
                <a:pPr defTabSz="4319588"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he-IL"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𝑓</m:t>
                          </m:r>
                        </m:e>
                        <m:sub>
                          <m:r>
                            <a:rPr lang="he-IL" i="1" smtClean="0">
                              <a:solidFill>
                                <a:prstClr val="black"/>
                              </a:solidFill>
                              <a:latin typeface="Cambria Math" panose="02040503050406030204" pitchFamily="18" charset="0"/>
                            </a:rPr>
                            <m:t>0</m:t>
                          </m:r>
                        </m:sub>
                      </m:sSub>
                      <m:r>
                        <a:rPr lang="he-IL" i="1" smtClean="0">
                          <a:solidFill>
                            <a:prstClr val="black"/>
                          </a:solidFill>
                          <a:latin typeface="Cambria Math" panose="02040503050406030204" pitchFamily="18" charset="0"/>
                          <a:ea typeface="Cambria Math" panose="02040503050406030204" pitchFamily="18" charset="0"/>
                        </a:rPr>
                        <m:t>=</m:t>
                      </m:r>
                      <m:f>
                        <m:fPr>
                          <m:ctrlPr>
                            <a:rPr lang="he-IL" i="1" smtClean="0">
                              <a:solidFill>
                                <a:prstClr val="black"/>
                              </a:solidFill>
                              <a:latin typeface="Cambria Math" panose="02040503050406030204" pitchFamily="18" charset="0"/>
                              <a:ea typeface="Cambria Math" panose="02040503050406030204" pitchFamily="18" charset="0"/>
                            </a:rPr>
                          </m:ctrlPr>
                        </m:fPr>
                        <m:num>
                          <m:sSub>
                            <m:sSubPr>
                              <m:ctrlPr>
                                <a:rPr lang="he-IL" i="1" smtClean="0">
                                  <a:solidFill>
                                    <a:prstClr val="black"/>
                                  </a:solidFill>
                                  <a:latin typeface="Cambria Math" panose="02040503050406030204" pitchFamily="18" charset="0"/>
                                  <a:ea typeface="Cambria Math" panose="02040503050406030204" pitchFamily="18" charset="0"/>
                                </a:rPr>
                              </m:ctrlPr>
                            </m:sSubPr>
                            <m:e>
                              <m:r>
                                <a:rPr lang="en-US" i="1" smtClean="0">
                                  <a:solidFill>
                                    <a:prstClr val="black"/>
                                  </a:solidFill>
                                  <a:latin typeface="Cambria Math" panose="02040503050406030204" pitchFamily="18" charset="0"/>
                                  <a:ea typeface="Cambria Math" panose="02040503050406030204" pitchFamily="18" charset="0"/>
                                </a:rPr>
                                <m:t>𝑓</m:t>
                              </m:r>
                            </m:e>
                            <m:sub>
                              <m:r>
                                <a:rPr lang="en-US" i="1" smtClean="0">
                                  <a:solidFill>
                                    <a:prstClr val="black"/>
                                  </a:solidFill>
                                  <a:latin typeface="Cambria Math" panose="02040503050406030204" pitchFamily="18" charset="0"/>
                                  <a:ea typeface="Cambria Math" panose="02040503050406030204" pitchFamily="18" charset="0"/>
                                </a:rPr>
                                <m:t>𝑝𝑢𝑙𝑠𝑒𝑠</m:t>
                              </m:r>
                            </m:sub>
                          </m:sSub>
                        </m:num>
                        <m:den>
                          <m:sSup>
                            <m:sSupPr>
                              <m:ctrlPr>
                                <a:rPr lang="he-IL" i="1" smtClean="0">
                                  <a:solidFill>
                                    <a:prstClr val="black"/>
                                  </a:solidFill>
                                  <a:latin typeface="Cambria Math" panose="02040503050406030204" pitchFamily="18" charset="0"/>
                                  <a:ea typeface="Cambria Math" panose="02040503050406030204" pitchFamily="18" charset="0"/>
                                </a:rPr>
                              </m:ctrlPr>
                            </m:sSupPr>
                            <m:e>
                              <m:r>
                                <a:rPr lang="he-IL" i="1" smtClean="0">
                                  <a:solidFill>
                                    <a:prstClr val="black"/>
                                  </a:solidFill>
                                  <a:latin typeface="Cambria Math" panose="02040503050406030204" pitchFamily="18" charset="0"/>
                                  <a:ea typeface="Cambria Math" panose="02040503050406030204" pitchFamily="18" charset="0"/>
                                </a:rPr>
                                <m:t>2</m:t>
                              </m:r>
                            </m:e>
                            <m:sup>
                              <m:r>
                                <a:rPr lang="en-US" i="1" smtClean="0">
                                  <a:solidFill>
                                    <a:prstClr val="black"/>
                                  </a:solidFill>
                                  <a:latin typeface="Cambria Math" panose="02040503050406030204" pitchFamily="18" charset="0"/>
                                  <a:ea typeface="Cambria Math" panose="02040503050406030204" pitchFamily="18" charset="0"/>
                                </a:rPr>
                                <m:t>𝐿𝐹</m:t>
                              </m:r>
                            </m:sup>
                          </m:sSup>
                          <m:r>
                            <a:rPr lang="he-IL" i="1">
                              <a:solidFill>
                                <a:prstClr val="black"/>
                              </a:solidFill>
                              <a:latin typeface="Cambria Math" panose="02040503050406030204" pitchFamily="18" charset="0"/>
                              <a:ea typeface="Cambria Math" panose="02040503050406030204" pitchFamily="18" charset="0"/>
                            </a:rPr>
                            <m:t>·</m:t>
                          </m:r>
                          <m:r>
                            <a:rPr lang="he-IL" i="1" smtClean="0">
                              <a:solidFill>
                                <a:prstClr val="black"/>
                              </a:solidFill>
                              <a:latin typeface="Cambria Math" panose="02040503050406030204" pitchFamily="18" charset="0"/>
                              <a:ea typeface="Cambria Math" panose="02040503050406030204" pitchFamily="18" charset="0"/>
                            </a:rPr>
                            <m:t>2</m:t>
                          </m:r>
                          <m:r>
                            <a:rPr lang="he-IL" i="1" smtClean="0">
                              <a:solidFill>
                                <a:prstClr val="black"/>
                              </a:solidFill>
                              <a:latin typeface="Cambria Math" panose="02040503050406030204" pitchFamily="18" charset="0"/>
                              <a:ea typeface="Cambria Math" panose="02040503050406030204" pitchFamily="18" charset="0"/>
                            </a:rPr>
                            <m:t>𝜋</m:t>
                          </m:r>
                          <m:r>
                            <a:rPr lang="he-IL" i="1">
                              <a:solidFill>
                                <a:prstClr val="black"/>
                              </a:solidFill>
                              <a:latin typeface="Cambria Math" panose="02040503050406030204" pitchFamily="18" charset="0"/>
                              <a:ea typeface="Cambria Math" panose="02040503050406030204" pitchFamily="18" charset="0"/>
                            </a:rPr>
                            <m:t>·</m:t>
                          </m:r>
                          <m:r>
                            <a:rPr lang="en-US" i="1" smtClean="0">
                              <a:solidFill>
                                <a:prstClr val="black"/>
                              </a:solidFill>
                              <a:latin typeface="Cambria Math" panose="02040503050406030204" pitchFamily="18" charset="0"/>
                              <a:ea typeface="Cambria Math" panose="02040503050406030204" pitchFamily="18" charset="0"/>
                            </a:rPr>
                            <m:t>(</m:t>
                          </m:r>
                          <m:r>
                            <a:rPr lang="en-US" i="1" smtClean="0">
                              <a:solidFill>
                                <a:prstClr val="black"/>
                              </a:solidFill>
                              <a:latin typeface="Cambria Math" panose="02040503050406030204" pitchFamily="18" charset="0"/>
                              <a:ea typeface="Cambria Math" panose="02040503050406030204" pitchFamily="18" charset="0"/>
                            </a:rPr>
                            <m:t>1</m:t>
                          </m:r>
                          <m:r>
                            <a:rPr lang="en-US" i="1" smtClean="0">
                              <a:solidFill>
                                <a:prstClr val="black"/>
                              </a:solidFill>
                              <a:latin typeface="Cambria Math" panose="02040503050406030204" pitchFamily="18" charset="0"/>
                              <a:ea typeface="Cambria Math" panose="02040503050406030204" pitchFamily="18" charset="0"/>
                            </a:rPr>
                            <m:t>+</m:t>
                          </m:r>
                          <m:r>
                            <a:rPr lang="en-US" i="1" smtClean="0">
                              <a:solidFill>
                                <a:prstClr val="black"/>
                              </a:solidFill>
                              <a:latin typeface="Cambria Math" panose="02040503050406030204" pitchFamily="18" charset="0"/>
                              <a:ea typeface="Cambria Math" panose="02040503050406030204" pitchFamily="18" charset="0"/>
                            </a:rPr>
                            <m:t>𝐿𝐹</m:t>
                          </m:r>
                          <m:r>
                            <a:rPr lang="en-US" i="1" smtClean="0">
                              <a:solidFill>
                                <a:prstClr val="black"/>
                              </a:solidFill>
                              <a:latin typeface="Cambria Math" panose="02040503050406030204" pitchFamily="18" charset="0"/>
                              <a:ea typeface="Cambria Math" panose="02040503050406030204" pitchFamily="18" charset="0"/>
                            </a:rPr>
                            <m:t>)</m:t>
                          </m:r>
                        </m:den>
                      </m:f>
                    </m:oMath>
                  </m:oMathPara>
                </a14:m>
                <a:endParaRPr lang="he-IL" dirty="0">
                  <a:solidFill>
                    <a:prstClr val="black"/>
                  </a:solidFill>
                  <a:latin typeface="Arial" panose="020B06040202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244433" y="5218726"/>
                <a:ext cx="2792897" cy="675121"/>
              </a:xfrm>
              <a:prstGeom prst="rect">
                <a:avLst/>
              </a:prstGeom>
              <a:blipFill>
                <a:blip r:embed="rId3"/>
                <a:stretch>
                  <a:fillRect/>
                </a:stretch>
              </a:blipFill>
            </p:spPr>
            <p:txBody>
              <a:bodyPr/>
              <a:lstStyle/>
              <a:p>
                <a:r>
                  <a:rPr lang="he-IL">
                    <a:noFill/>
                  </a:rPr>
                  <a:t> </a:t>
                </a:r>
              </a:p>
            </p:txBody>
          </p:sp>
        </mc:Fallback>
      </mc:AlternateContent>
      <p:sp>
        <p:nvSpPr>
          <p:cNvPr id="8" name="TextBox 7"/>
          <p:cNvSpPr txBox="1"/>
          <p:nvPr/>
        </p:nvSpPr>
        <p:spPr>
          <a:xfrm>
            <a:off x="137764" y="492538"/>
            <a:ext cx="9006236" cy="1200329"/>
          </a:xfrm>
          <a:prstGeom prst="rect">
            <a:avLst/>
          </a:prstGeom>
          <a:noFill/>
        </p:spPr>
        <p:txBody>
          <a:bodyPr wrap="square" rtlCol="1">
            <a:spAutoFit/>
          </a:bodyPr>
          <a:lstStyle/>
          <a:p>
            <a:r>
              <a:rPr lang="en-US" dirty="0">
                <a:latin typeface="Times New Roman" panose="02020603050405020304" pitchFamily="18" charset="0"/>
                <a:cs typeface="Times New Roman" panose="02020603050405020304" pitchFamily="18" charset="0"/>
              </a:rPr>
              <a:t>A resonator is a component that responds strongly to a specific frequency and reacts only to it or to a narrow band around it.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Each resonator is built from 4 SCTN (Spike Continuous Time Neurons), which are connected in a way that creates a focused resonant response.</a:t>
            </a:r>
            <a:endParaRPr lang="he-IL"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48022" y="3588709"/>
            <a:ext cx="7076661" cy="1200329"/>
          </a:xfrm>
          <a:prstGeom prst="rect">
            <a:avLst/>
          </a:prstGeom>
          <a:noFill/>
        </p:spPr>
        <p:txBody>
          <a:bodyPr wrap="square" rtlCol="1">
            <a:spAutoFit/>
          </a:bodyPr>
          <a:lstStyle/>
          <a:p>
            <a:r>
              <a:rPr lang="en-US" dirty="0">
                <a:latin typeface="Times New Roman" panose="02020603050405020304" pitchFamily="18" charset="0"/>
                <a:cs typeface="Times New Roman" panose="02020603050405020304" pitchFamily="18" charset="0"/>
              </a:rPr>
              <a:t>(2) The connections and parameters (such as leakage and time constants) are tuned so that the system generates a peak response only at the desired frequency.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frequency is defined by the following formula:</a:t>
            </a:r>
            <a:endParaRPr lang="he-IL" dirty="0">
              <a:latin typeface="Times New Roman" panose="02020603050405020304" pitchFamily="18" charset="0"/>
              <a:cs typeface="Times New Roman" panose="02020603050405020304" pitchFamily="18" charset="0"/>
            </a:endParaRPr>
          </a:p>
        </p:txBody>
      </p:sp>
      <p:pic>
        <p:nvPicPr>
          <p:cNvPr id="6" name="Picture 2" descr="Sensors 21 01065 g003"/>
          <p:cNvPicPr>
            <a:picLocks noChangeAspect="1" noChangeArrowheads="1"/>
          </p:cNvPicPr>
          <p:nvPr/>
        </p:nvPicPr>
        <p:blipFill rotWithShape="1">
          <a:blip r:embed="rId4" cstate="hqprint">
            <a:extLst>
              <a:ext uri="{BEBA8EAE-BF5A-486C-A8C5-ECC9F3942E4B}">
                <a14:imgProps xmlns:a14="http://schemas.microsoft.com/office/drawing/2010/main">
                  <a14:imgLayer r:embed="rId5">
                    <a14:imgEffect>
                      <a14:brightnessContrast contrast="47000"/>
                    </a14:imgEffect>
                  </a14:imgLayer>
                </a14:imgProps>
              </a:ext>
              <a:ext uri="{28A0092B-C50C-407E-A947-70E740481C1C}">
                <a14:useLocalDpi xmlns:a14="http://schemas.microsoft.com/office/drawing/2010/main" val="0"/>
              </a:ext>
            </a:extLst>
          </a:blip>
          <a:srcRect l="1534" t="4810" r="2704" b="3007"/>
          <a:stretch>
            <a:fillRect/>
          </a:stretch>
        </p:blipFill>
        <p:spPr bwMode="auto">
          <a:xfrm>
            <a:off x="5660761" y="2003540"/>
            <a:ext cx="2029753" cy="1274496"/>
          </a:xfrm>
          <a:prstGeom prst="roundRect">
            <a:avLst>
              <a:gd name="adj" fmla="val 26487"/>
            </a:avLst>
          </a:prstGeom>
          <a:ln>
            <a:noFill/>
          </a:ln>
          <a:effectLst>
            <a:outerShdw blurRad="1270000" dist="38100" dir="7800000" sx="200000" sy="200000" algn="tl" rotWithShape="0">
              <a:srgbClr val="000000">
                <a:alpha val="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3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5" y="1307546"/>
            <a:ext cx="3865383" cy="2566531"/>
          </a:xfrm>
          <a:prstGeom prst="rect">
            <a:avLst/>
          </a:prstGeom>
        </p:spPr>
      </p:pic>
      <p:sp>
        <p:nvSpPr>
          <p:cNvPr id="6" name="מלבן 5"/>
          <p:cNvSpPr/>
          <p:nvPr/>
        </p:nvSpPr>
        <p:spPr>
          <a:xfrm>
            <a:off x="327991" y="107217"/>
            <a:ext cx="8647044"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built all the resonators using the parameters defined above.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input a sine wave signal into each resonator to observe its response and to obtain a spike at the desired frequency.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example, for the frequency </a:t>
            </a:r>
            <a:r>
              <a:rPr lang="en-US" dirty="0" smtClean="0">
                <a:latin typeface="Times New Roman" panose="02020603050405020304" pitchFamily="18" charset="0"/>
                <a:cs typeface="Times New Roman" panose="02020603050405020304" pitchFamily="18" charset="0"/>
              </a:rPr>
              <a:t>69.96,37.2 </a:t>
            </a:r>
            <a:r>
              <a:rPr lang="en-US" dirty="0">
                <a:latin typeface="Times New Roman" panose="02020603050405020304" pitchFamily="18" charset="0"/>
                <a:cs typeface="Times New Roman" panose="02020603050405020304" pitchFamily="18" charset="0"/>
              </a:rPr>
              <a:t>Hz, the output of the resonator is:</a:t>
            </a:r>
            <a:endParaRPr lang="he-IL" dirty="0">
              <a:latin typeface="Times New Roman" panose="02020603050405020304" pitchFamily="18" charset="0"/>
              <a:cs typeface="Times New Roman" panose="02020603050405020304" pitchFamily="18" charset="0"/>
            </a:endParaRPr>
          </a:p>
        </p:txBody>
      </p:sp>
      <p:pic>
        <p:nvPicPr>
          <p:cNvPr id="7" name="תמונה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018" y="1307546"/>
            <a:ext cx="3916017" cy="2600151"/>
          </a:xfrm>
          <a:prstGeom prst="rect">
            <a:avLst/>
          </a:prstGeom>
        </p:spPr>
      </p:pic>
      <p:sp>
        <p:nvSpPr>
          <p:cNvPr id="8" name="TextBox 7"/>
          <p:cNvSpPr txBox="1"/>
          <p:nvPr/>
        </p:nvSpPr>
        <p:spPr>
          <a:xfrm>
            <a:off x="61825" y="3874077"/>
            <a:ext cx="3597965" cy="369332"/>
          </a:xfrm>
          <a:prstGeom prst="rect">
            <a:avLst/>
          </a:prstGeom>
          <a:noFill/>
        </p:spPr>
        <p:txBody>
          <a:bodyPr wrap="square" rtlCol="1">
            <a:spAutoFit/>
          </a:bodyPr>
          <a:lstStyle/>
          <a:p>
            <a:r>
              <a:rPr lang="en-US" dirty="0">
                <a:latin typeface="Times New Roman" panose="02020603050405020304" pitchFamily="18" charset="0"/>
                <a:cs typeface="Times New Roman" panose="02020603050405020304" pitchFamily="18" charset="0"/>
              </a:rPr>
              <a:t>And for the entire set of resonators:</a:t>
            </a:r>
            <a:endParaRPr lang="he-IL" dirty="0">
              <a:latin typeface="Times New Roman" panose="02020603050405020304" pitchFamily="18" charset="0"/>
              <a:cs typeface="Times New Roman" panose="02020603050405020304" pitchFamily="18" charset="0"/>
            </a:endParaRPr>
          </a:p>
        </p:txBody>
      </p:sp>
      <p:pic>
        <p:nvPicPr>
          <p:cNvPr id="10" name="תמונה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155" y="4487996"/>
            <a:ext cx="8666922" cy="1710615"/>
          </a:xfrm>
          <a:prstGeom prst="roundRect">
            <a:avLst>
              <a:gd name="adj" fmla="val 2085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421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9148" y="39757"/>
            <a:ext cx="9481930" cy="629823"/>
          </a:xfrm>
        </p:spPr>
        <p:txBody>
          <a:bodyPr>
            <a:noAutofit/>
          </a:bodyPr>
          <a:lstStyle/>
          <a:p>
            <a:r>
              <a:rPr lang="en-US" sz="3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3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eature extraction- </a:t>
            </a:r>
            <a:r>
              <a:rPr lang="en-US" sz="3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SCTN-based resonators</a:t>
            </a:r>
            <a:endParaRPr lang="he-IL" sz="3600" dirty="0">
              <a:latin typeface="Times New Roman" panose="02020603050405020304" pitchFamily="18" charset="0"/>
              <a:cs typeface="Times New Roman" panose="02020603050405020304" pitchFamily="18" charset="0"/>
            </a:endParaRPr>
          </a:p>
        </p:txBody>
      </p:sp>
      <p:sp>
        <p:nvSpPr>
          <p:cNvPr id="4" name="מציין מיקום תוכן 2"/>
          <p:cNvSpPr>
            <a:spLocks noGrp="1"/>
          </p:cNvSpPr>
          <p:nvPr>
            <p:ph idx="1"/>
          </p:nvPr>
        </p:nvSpPr>
        <p:spPr>
          <a:xfrm>
            <a:off x="2676431" y="577038"/>
            <a:ext cx="4042166" cy="488278"/>
          </a:xfrm>
        </p:spPr>
        <p:txBody>
          <a:bodyPr/>
          <a:lstStyle/>
          <a:p>
            <a:pPr>
              <a:buNone/>
            </a:pPr>
            <a:r>
              <a:rPr lang="en-US" sz="2200" b="1" dirty="0">
                <a:latin typeface="Times New Roman" panose="02020603050405020304" pitchFamily="18" charset="0"/>
                <a:cs typeface="Times New Roman" panose="02020603050405020304" pitchFamily="18" charset="0"/>
              </a:rPr>
              <a:t>FFT vs. Spikegram Comparison</a:t>
            </a:r>
          </a:p>
          <a:p>
            <a:pPr marL="0" indent="0">
              <a:buNone/>
            </a:pPr>
            <a:endParaRPr lang="he-IL" dirty="0"/>
          </a:p>
        </p:txBody>
      </p:sp>
      <p:sp>
        <p:nvSpPr>
          <p:cNvPr id="5" name="TextBox 4"/>
          <p:cNvSpPr txBox="1"/>
          <p:nvPr/>
        </p:nvSpPr>
        <p:spPr>
          <a:xfrm>
            <a:off x="52246" y="1065316"/>
            <a:ext cx="598462" cy="369332"/>
          </a:xfrm>
          <a:prstGeom prst="rect">
            <a:avLst/>
          </a:prstGeom>
          <a:noFill/>
        </p:spPr>
        <p:txBody>
          <a:bodyPr wrap="square" rtlCol="1">
            <a:spAutoFit/>
          </a:bodyPr>
          <a:lstStyle/>
          <a:p>
            <a:r>
              <a:rPr lang="en-US" dirty="0" smtClean="0"/>
              <a:t>Car:</a:t>
            </a:r>
            <a:endParaRPr lang="he-IL" dirty="0"/>
          </a:p>
        </p:txBody>
      </p:sp>
      <p:pic>
        <p:nvPicPr>
          <p:cNvPr id="3" name="תמונה 2"/>
          <p:cNvPicPr>
            <a:picLocks noChangeAspect="1"/>
          </p:cNvPicPr>
          <p:nvPr/>
        </p:nvPicPr>
        <p:blipFill rotWithShape="1">
          <a:blip r:embed="rId2">
            <a:extLst>
              <a:ext uri="{28A0092B-C50C-407E-A947-70E740481C1C}">
                <a14:useLocalDpi xmlns:a14="http://schemas.microsoft.com/office/drawing/2010/main" val="0"/>
              </a:ext>
            </a:extLst>
          </a:blip>
          <a:srcRect t="26792" r="7304"/>
          <a:stretch/>
        </p:blipFill>
        <p:spPr>
          <a:xfrm>
            <a:off x="860305" y="974306"/>
            <a:ext cx="8070360" cy="2571151"/>
          </a:xfrm>
          <a:prstGeom prst="rect">
            <a:avLst/>
          </a:prstGeom>
        </p:spPr>
      </p:pic>
      <p:pic>
        <p:nvPicPr>
          <p:cNvPr id="6" name="תמונה 5"/>
          <p:cNvPicPr>
            <a:picLocks noChangeAspect="1"/>
          </p:cNvPicPr>
          <p:nvPr/>
        </p:nvPicPr>
        <p:blipFill rotWithShape="1">
          <a:blip r:embed="rId3">
            <a:extLst>
              <a:ext uri="{28A0092B-C50C-407E-A947-70E740481C1C}">
                <a14:useLocalDpi xmlns:a14="http://schemas.microsoft.com/office/drawing/2010/main" val="0"/>
              </a:ext>
            </a:extLst>
          </a:blip>
          <a:srcRect t="26919" r="7520"/>
          <a:stretch/>
        </p:blipFill>
        <p:spPr>
          <a:xfrm>
            <a:off x="872080" y="3666226"/>
            <a:ext cx="7995721" cy="2846717"/>
          </a:xfrm>
          <a:prstGeom prst="rect">
            <a:avLst/>
          </a:prstGeom>
        </p:spPr>
      </p:pic>
      <p:sp>
        <p:nvSpPr>
          <p:cNvPr id="8" name="TextBox 7"/>
          <p:cNvSpPr txBox="1"/>
          <p:nvPr/>
        </p:nvSpPr>
        <p:spPr>
          <a:xfrm>
            <a:off x="0" y="3421176"/>
            <a:ext cx="1454559" cy="369332"/>
          </a:xfrm>
          <a:prstGeom prst="rect">
            <a:avLst/>
          </a:prstGeom>
          <a:noFill/>
        </p:spPr>
        <p:txBody>
          <a:bodyPr wrap="square" rtlCol="1">
            <a:spAutoFit/>
          </a:bodyPr>
          <a:lstStyle/>
          <a:p>
            <a:r>
              <a:rPr lang="en-US" dirty="0" err="1" smtClean="0"/>
              <a:t>Car_nothing</a:t>
            </a:r>
            <a:r>
              <a:rPr lang="en-US" dirty="0" smtClean="0"/>
              <a:t>:</a:t>
            </a:r>
            <a:endParaRPr lang="he-IL" dirty="0"/>
          </a:p>
        </p:txBody>
      </p:sp>
    </p:spTree>
    <p:extLst>
      <p:ext uri="{BB962C8B-B14F-4D97-AF65-F5344CB8AC3E}">
        <p14:creationId xmlns:p14="http://schemas.microsoft.com/office/powerpoint/2010/main" val="324372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3593"/>
            <a:ext cx="1007455" cy="369332"/>
          </a:xfrm>
          <a:prstGeom prst="rect">
            <a:avLst/>
          </a:prstGeom>
          <a:noFill/>
        </p:spPr>
        <p:txBody>
          <a:bodyPr wrap="square" rtlCol="1">
            <a:spAutoFit/>
          </a:bodyPr>
          <a:lstStyle/>
          <a:p>
            <a:r>
              <a:rPr lang="en-US" dirty="0" smtClean="0"/>
              <a:t>Human:</a:t>
            </a:r>
            <a:endParaRPr lang="he-IL" dirty="0"/>
          </a:p>
        </p:txBody>
      </p:sp>
      <p:pic>
        <p:nvPicPr>
          <p:cNvPr id="3" name="תמונה 2"/>
          <p:cNvPicPr>
            <a:picLocks noChangeAspect="1"/>
          </p:cNvPicPr>
          <p:nvPr/>
        </p:nvPicPr>
        <p:blipFill rotWithShape="1">
          <a:blip r:embed="rId2">
            <a:extLst>
              <a:ext uri="{28A0092B-C50C-407E-A947-70E740481C1C}">
                <a14:useLocalDpi xmlns:a14="http://schemas.microsoft.com/office/drawing/2010/main" val="0"/>
              </a:ext>
            </a:extLst>
          </a:blip>
          <a:srcRect t="26667" r="7961"/>
          <a:stretch/>
        </p:blipFill>
        <p:spPr>
          <a:xfrm>
            <a:off x="838186" y="-1"/>
            <a:ext cx="8305814" cy="3519577"/>
          </a:xfrm>
          <a:prstGeom prst="rect">
            <a:avLst/>
          </a:prstGeom>
        </p:spPr>
      </p:pic>
      <p:pic>
        <p:nvPicPr>
          <p:cNvPr id="4" name="תמונה 3"/>
          <p:cNvPicPr>
            <a:picLocks noChangeAspect="1"/>
          </p:cNvPicPr>
          <p:nvPr/>
        </p:nvPicPr>
        <p:blipFill rotWithShape="1">
          <a:blip r:embed="rId3">
            <a:extLst>
              <a:ext uri="{28A0092B-C50C-407E-A947-70E740481C1C}">
                <a14:useLocalDpi xmlns:a14="http://schemas.microsoft.com/office/drawing/2010/main" val="0"/>
              </a:ext>
            </a:extLst>
          </a:blip>
          <a:srcRect t="26919" r="7597"/>
          <a:stretch/>
        </p:blipFill>
        <p:spPr>
          <a:xfrm>
            <a:off x="751863" y="3583170"/>
            <a:ext cx="8392137" cy="3274830"/>
          </a:xfrm>
          <a:prstGeom prst="rect">
            <a:avLst/>
          </a:prstGeom>
        </p:spPr>
      </p:pic>
      <p:sp>
        <p:nvSpPr>
          <p:cNvPr id="5" name="מלבן 4"/>
          <p:cNvSpPr/>
          <p:nvPr/>
        </p:nvSpPr>
        <p:spPr>
          <a:xfrm>
            <a:off x="0" y="3366707"/>
            <a:ext cx="1824538" cy="369332"/>
          </a:xfrm>
          <a:prstGeom prst="rect">
            <a:avLst/>
          </a:prstGeom>
        </p:spPr>
        <p:txBody>
          <a:bodyPr wrap="none">
            <a:spAutoFit/>
          </a:bodyPr>
          <a:lstStyle/>
          <a:p>
            <a:r>
              <a:rPr lang="en-US" dirty="0" err="1" smtClean="0"/>
              <a:t>Human_nothing</a:t>
            </a:r>
            <a:r>
              <a:rPr lang="en-US" dirty="0" smtClean="0"/>
              <a:t>:</a:t>
            </a:r>
            <a:endParaRPr lang="he-IL" dirty="0"/>
          </a:p>
        </p:txBody>
      </p:sp>
    </p:spTree>
    <p:extLst>
      <p:ext uri="{BB962C8B-B14F-4D97-AF65-F5344CB8AC3E}">
        <p14:creationId xmlns:p14="http://schemas.microsoft.com/office/powerpoint/2010/main" val="378029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3682475" y="3129145"/>
            <a:ext cx="1355350" cy="523220"/>
          </a:xfrm>
          <a:prstGeom prst="rect">
            <a:avLst/>
          </a:prstGeom>
        </p:spPr>
        <p:txBody>
          <a:bodyPr wrap="square">
            <a:spAutoFit/>
          </a:bodyPr>
          <a:lstStyle/>
          <a:p>
            <a:r>
              <a:rPr lang="he-IL" sz="2800" u="sng" dirty="0" err="1">
                <a:latin typeface="Times New Roman" panose="02020603050405020304" pitchFamily="18" charset="0"/>
                <a:cs typeface="Times New Roman" panose="02020603050405020304" pitchFamily="18" charset="0"/>
              </a:rPr>
              <a:t>Results</a:t>
            </a:r>
            <a:r>
              <a:rPr lang="he-IL" sz="2800" u="sng" dirty="0">
                <a:latin typeface="Times New Roman" panose="02020603050405020304" pitchFamily="18" charset="0"/>
                <a:cs typeface="Times New Roman" panose="02020603050405020304" pitchFamily="18" charset="0"/>
              </a:rPr>
              <a:t>:</a:t>
            </a:r>
          </a:p>
        </p:txBody>
      </p:sp>
      <p:sp>
        <p:nvSpPr>
          <p:cNvPr id="10" name="מלבן 9"/>
          <p:cNvSpPr/>
          <p:nvPr/>
        </p:nvSpPr>
        <p:spPr>
          <a:xfrm>
            <a:off x="180652" y="3768356"/>
            <a:ext cx="9169879" cy="2862322"/>
          </a:xfrm>
          <a:prstGeom prst="rect">
            <a:avLst/>
          </a:prstGeom>
        </p:spPr>
        <p:txBody>
          <a:bodyPr wrap="square">
            <a:spAutoFit/>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observe that for both vehicle and human movement, there is a concentration of energy within the desired frequency </a:t>
            </a:r>
            <a:r>
              <a:rPr lang="en-US" dirty="0" err="1">
                <a:latin typeface="Times New Roman" panose="02020603050405020304" pitchFamily="18" charset="0"/>
                <a:cs typeface="Times New Roman" panose="02020603050405020304" pitchFamily="18" charset="0"/>
              </a:rPr>
              <a:t>range.There</a:t>
            </a:r>
            <a:r>
              <a:rPr lang="en-US" dirty="0">
                <a:latin typeface="Times New Roman" panose="02020603050405020304" pitchFamily="18" charset="0"/>
                <a:cs typeface="Times New Roman" panose="02020603050405020304" pitchFamily="18" charset="0"/>
              </a:rPr>
              <a:t> is a clear distinction between periods of movement and no movement</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correlation between FFT spectrogram and SCTN </a:t>
            </a:r>
            <a:r>
              <a:rPr lang="en-US" dirty="0" err="1" smtClean="0">
                <a:latin typeface="Times New Roman" panose="02020603050405020304" pitchFamily="18" charset="0"/>
                <a:cs typeface="Times New Roman" panose="02020603050405020304" pitchFamily="18" charset="0"/>
              </a:rPr>
              <a:t>spikegram</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There </a:t>
            </a:r>
            <a:r>
              <a:rPr lang="en-US" dirty="0">
                <a:latin typeface="Times New Roman" panose="02020603050405020304" pitchFamily="18" charset="0"/>
                <a:cs typeface="Times New Roman" panose="02020603050405020304" pitchFamily="18" charset="0"/>
              </a:rPr>
              <a:t>is a clear distinction between the frequency bands of human and vehicle movement</a:t>
            </a:r>
            <a:r>
              <a:rPr lang="en-US" dirty="0" smtClean="0">
                <a:latin typeface="Times New Roman" panose="02020603050405020304" pitchFamily="18" charset="0"/>
                <a:cs typeface="Times New Roman" panose="02020603050405020304" pitchFamily="18" charset="0"/>
              </a:rPr>
              <a:t>.</a:t>
            </a:r>
          </a:p>
          <a:p>
            <a:endParaRPr lang="he-IL"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defined resonators are able to separate similar signals in real </a:t>
            </a:r>
            <a:r>
              <a:rPr lang="en-US" dirty="0" smtClean="0">
                <a:latin typeface="Times New Roman" panose="02020603050405020304" pitchFamily="18" charset="0"/>
                <a:cs typeface="Times New Roman" panose="02020603050405020304" pitchFamily="18" charset="0"/>
              </a:rPr>
              <a:t>time. </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מלבן 3"/>
          <p:cNvSpPr/>
          <p:nvPr/>
        </p:nvSpPr>
        <p:spPr>
          <a:xfrm>
            <a:off x="560717" y="704831"/>
            <a:ext cx="8281358" cy="2308324"/>
          </a:xfrm>
          <a:prstGeom prst="rect">
            <a:avLst/>
          </a:prstGeom>
        </p:spPr>
        <p:txBody>
          <a:bodyPr wrap="square">
            <a:spAutoFit/>
          </a:bodyPr>
          <a:lstStyle/>
          <a:p>
            <a:pPr>
              <a:defRPr sz="1800">
                <a:latin typeface="Calibri"/>
              </a:defRPr>
            </a:pPr>
            <a:r>
              <a:rPr lang="en-US" dirty="0">
                <a:latin typeface="Times New Roman" panose="02020603050405020304" pitchFamily="18" charset="0"/>
                <a:cs typeface="Times New Roman" panose="02020603050405020304" pitchFamily="18" charset="0"/>
              </a:rPr>
              <a:t>To handle the large amount of data, the system processes the recordings in chunks</a:t>
            </a:r>
            <a:r>
              <a:rPr lang="en-US" dirty="0" smtClean="0">
                <a:latin typeface="Times New Roman" panose="02020603050405020304" pitchFamily="18" charset="0"/>
                <a:cs typeface="Times New Roman" panose="02020603050405020304" pitchFamily="18" charset="0"/>
              </a:rPr>
              <a:t>:</a:t>
            </a:r>
          </a:p>
          <a:p>
            <a:pPr>
              <a:defRPr sz="1800">
                <a:latin typeface="Calibri"/>
              </a:defRPr>
            </a:pPr>
            <a:endParaRPr lang="en-US" dirty="0">
              <a:latin typeface="Times New Roman" panose="02020603050405020304" pitchFamily="18" charset="0"/>
              <a:cs typeface="Times New Roman" panose="02020603050405020304" pitchFamily="18" charset="0"/>
            </a:endParaRPr>
          </a:p>
          <a:p>
            <a:pPr>
              <a:defRPr sz="1800">
                <a:latin typeface="Calibri"/>
              </a:defRPr>
            </a:pPr>
            <a:r>
              <a:rPr lang="en-US" dirty="0">
                <a:latin typeface="Times New Roman" panose="02020603050405020304" pitchFamily="18" charset="0"/>
                <a:cs typeface="Times New Roman" panose="02020603050405020304" pitchFamily="18" charset="0"/>
              </a:rPr>
              <a:t>• Chunk Size: 30 seconds (30,000 samples</a:t>
            </a:r>
            <a:r>
              <a:rPr lang="en-US" dirty="0" smtClean="0">
                <a:latin typeface="Times New Roman" panose="02020603050405020304" pitchFamily="18" charset="0"/>
                <a:cs typeface="Times New Roman" panose="02020603050405020304" pitchFamily="18" charset="0"/>
              </a:rPr>
              <a:t>)</a:t>
            </a:r>
          </a:p>
          <a:p>
            <a:pPr>
              <a:defRPr sz="1800">
                <a:latin typeface="Calibri"/>
              </a:defRPr>
            </a:pPr>
            <a:endParaRPr lang="en-US" dirty="0">
              <a:latin typeface="Times New Roman" panose="02020603050405020304" pitchFamily="18" charset="0"/>
              <a:cs typeface="Times New Roman" panose="02020603050405020304" pitchFamily="18" charset="0"/>
            </a:endParaRPr>
          </a:p>
          <a:p>
            <a:pPr>
              <a:defRPr sz="1800">
                <a:latin typeface="Calibri"/>
              </a:defRPr>
            </a:pPr>
            <a:r>
              <a:rPr lang="en-US" dirty="0">
                <a:latin typeface="Times New Roman" panose="02020603050405020304" pitchFamily="18" charset="0"/>
                <a:cs typeface="Times New Roman" panose="02020603050405020304" pitchFamily="18" charset="0"/>
              </a:rPr>
              <a:t>• Total After Processing</a:t>
            </a:r>
            <a:r>
              <a:rPr lang="en-US" dirty="0" smtClean="0">
                <a:latin typeface="Times New Roman" panose="02020603050405020304" pitchFamily="18" charset="0"/>
                <a:cs typeface="Times New Roman" panose="02020603050405020304" pitchFamily="18" charset="0"/>
              </a:rPr>
              <a:t>:</a:t>
            </a:r>
          </a:p>
          <a:p>
            <a:pPr>
              <a:defRPr sz="1800">
                <a:latin typeface="Calibri"/>
              </a:defRPr>
            </a:pPr>
            <a:endParaRPr lang="en-US" dirty="0">
              <a:latin typeface="Times New Roman" panose="02020603050405020304" pitchFamily="18" charset="0"/>
              <a:cs typeface="Times New Roman" panose="02020603050405020304" pitchFamily="18" charset="0"/>
            </a:endParaRPr>
          </a:p>
          <a:p>
            <a:pPr>
              <a:defRPr sz="1800">
                <a:latin typeface="Calibri"/>
              </a:defRPr>
            </a:pPr>
            <a:r>
              <a:rPr lang="en-US" dirty="0">
                <a:latin typeface="Times New Roman" panose="02020603050405020304" pitchFamily="18" charset="0"/>
                <a:cs typeface="Times New Roman" panose="02020603050405020304" pitchFamily="18" charset="0"/>
              </a:rPr>
              <a:t>  - Human: 80 samples (47 signal + 33 noise)</a:t>
            </a:r>
          </a:p>
          <a:p>
            <a:pPr>
              <a:defRPr sz="1800">
                <a:latin typeface="Calibri"/>
              </a:defRPr>
            </a:pPr>
            <a:r>
              <a:rPr lang="en-US" dirty="0">
                <a:latin typeface="Times New Roman" panose="02020603050405020304" pitchFamily="18" charset="0"/>
                <a:cs typeface="Times New Roman" panose="02020603050405020304" pitchFamily="18" charset="0"/>
              </a:rPr>
              <a:t>  - Vehicle: 44 samples (28 signal + 16 noise)</a:t>
            </a:r>
          </a:p>
        </p:txBody>
      </p:sp>
    </p:spTree>
    <p:extLst>
      <p:ext uri="{BB962C8B-B14F-4D97-AF65-F5344CB8AC3E}">
        <p14:creationId xmlns:p14="http://schemas.microsoft.com/office/powerpoint/2010/main" val="2658845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4118"/>
            <a:ext cx="9099198" cy="4478880"/>
          </a:xfrm>
          <a:prstGeom prst="rect">
            <a:avLst/>
          </a:prstGeom>
        </p:spPr>
      </p:pic>
      <p:sp>
        <p:nvSpPr>
          <p:cNvPr id="4" name="מלבן 3"/>
          <p:cNvSpPr/>
          <p:nvPr/>
        </p:nvSpPr>
        <p:spPr>
          <a:xfrm>
            <a:off x="3230616" y="917390"/>
            <a:ext cx="3172663" cy="369332"/>
          </a:xfrm>
          <a:prstGeom prst="rect">
            <a:avLst/>
          </a:prstGeom>
        </p:spPr>
        <p:txBody>
          <a:bodyPr wrap="none">
            <a:spAutoFit/>
          </a:bodyPr>
          <a:lstStyle/>
          <a:p>
            <a:pPr>
              <a:spcAft>
                <a:spcPts val="1000"/>
              </a:spcAft>
            </a:pPr>
            <a:r>
              <a:rPr lang="en-US" i="1" u="sng" dirty="0">
                <a:latin typeface="Times New Roman" panose="02020603050405020304" pitchFamily="18" charset="0"/>
                <a:ea typeface="Times New Roman" panose="02020603050405020304" pitchFamily="18" charset="0"/>
              </a:rPr>
              <a:t>System Block </a:t>
            </a:r>
            <a:r>
              <a:rPr lang="en-US" i="1" u="sng" dirty="0" smtClean="0">
                <a:latin typeface="Times New Roman" panose="02020603050405020304" pitchFamily="18" charset="0"/>
                <a:ea typeface="Times New Roman" panose="02020603050405020304" pitchFamily="18" charset="0"/>
              </a:rPr>
              <a:t>Diagram - Human</a:t>
            </a:r>
            <a:endParaRPr lang="en-US" i="1"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688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תמונה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8533"/>
            <a:ext cx="9144000" cy="4500933"/>
          </a:xfrm>
          <a:prstGeom prst="rect">
            <a:avLst/>
          </a:prstGeom>
        </p:spPr>
      </p:pic>
      <p:sp>
        <p:nvSpPr>
          <p:cNvPr id="2" name="מלבן 1"/>
          <p:cNvSpPr/>
          <p:nvPr/>
        </p:nvSpPr>
        <p:spPr>
          <a:xfrm>
            <a:off x="3360271" y="576197"/>
            <a:ext cx="2852063" cy="369332"/>
          </a:xfrm>
          <a:prstGeom prst="rect">
            <a:avLst/>
          </a:prstGeom>
        </p:spPr>
        <p:txBody>
          <a:bodyPr wrap="none">
            <a:spAutoFit/>
          </a:bodyPr>
          <a:lstStyle/>
          <a:p>
            <a:pPr>
              <a:spcAft>
                <a:spcPts val="1000"/>
              </a:spcAft>
            </a:pPr>
            <a:r>
              <a:rPr lang="en-US" i="1" u="sng" dirty="0">
                <a:latin typeface="Times New Roman" panose="02020603050405020304" pitchFamily="18" charset="0"/>
                <a:ea typeface="Times New Roman" panose="02020603050405020304" pitchFamily="18" charset="0"/>
              </a:rPr>
              <a:t>System Block </a:t>
            </a:r>
            <a:r>
              <a:rPr lang="en-US" i="1" u="sng" dirty="0" smtClean="0">
                <a:latin typeface="Times New Roman" panose="02020603050405020304" pitchFamily="18" charset="0"/>
                <a:ea typeface="Times New Roman" panose="02020603050405020304" pitchFamily="18" charset="0"/>
              </a:rPr>
              <a:t>Diagram - Car</a:t>
            </a:r>
            <a:endParaRPr lang="en-US" i="1"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0699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Dataset Split &amp; Extracted Features</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82880" y="1387188"/>
            <a:ext cx="8503920" cy="3323987"/>
          </a:xfrm>
          <a:prstGeom prst="rect">
            <a:avLst/>
          </a:prstGeom>
          <a:noFill/>
        </p:spPr>
        <p:txBody>
          <a:bodyPr wrap="square">
            <a:spAutoFit/>
          </a:bodyPr>
          <a:lstStyle/>
          <a:p>
            <a:endParaRPr dirty="0"/>
          </a:p>
          <a:p>
            <a:pPr>
              <a:defRPr sz="1600">
                <a:latin typeface="Calibri"/>
              </a:defRPr>
            </a:pPr>
            <a:r>
              <a:rPr dirty="0">
                <a:latin typeface="Times New Roman" panose="02020603050405020304" pitchFamily="18" charset="0"/>
                <a:cs typeface="Times New Roman" panose="02020603050405020304" pitchFamily="18" charset="0"/>
              </a:rPr>
              <a:t>Train/Test Split</a:t>
            </a:r>
            <a:r>
              <a:rPr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defRPr sz="1600">
                <a:latin typeface="Calibri"/>
              </a:defRPr>
            </a:pPr>
            <a:endParaRPr dirty="0">
              <a:latin typeface="Times New Roman" panose="02020603050405020304" pitchFamily="18" charset="0"/>
              <a:cs typeface="Times New Roman" panose="02020603050405020304" pitchFamily="18" charset="0"/>
            </a:endParaRPr>
          </a:p>
          <a:p>
            <a:pPr>
              <a:defRPr sz="1600">
                <a:latin typeface="Calibri"/>
              </a:defRPr>
            </a:pPr>
            <a:r>
              <a:rPr dirty="0">
                <a:latin typeface="Times New Roman" panose="02020603050405020304" pitchFamily="18" charset="0"/>
                <a:cs typeface="Times New Roman" panose="02020603050405020304" pitchFamily="18" charset="0"/>
              </a:rPr>
              <a:t>• Human Classifier: Train 68% (54 samples), Test 32% (26 samples</a:t>
            </a:r>
            <a:r>
              <a:rPr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defRPr sz="1600">
                <a:latin typeface="Calibri"/>
              </a:defRPr>
            </a:pPr>
            <a:r>
              <a:rPr dirty="0">
                <a:latin typeface="Times New Roman" panose="02020603050405020304" pitchFamily="18" charset="0"/>
                <a:cs typeface="Times New Roman" panose="02020603050405020304" pitchFamily="18" charset="0"/>
              </a:rPr>
              <a:t>• Vehicle Classifier: Train 75% (33 samples), Test 25% (11 samples)</a:t>
            </a:r>
          </a:p>
          <a:p>
            <a:pPr>
              <a:defRPr sz="1600">
                <a:latin typeface="Calibri"/>
              </a:defRPr>
            </a:pPr>
            <a:endParaRPr dirty="0">
              <a:latin typeface="Times New Roman" panose="02020603050405020304" pitchFamily="18" charset="0"/>
              <a:cs typeface="Times New Roman" panose="02020603050405020304" pitchFamily="18" charset="0"/>
            </a:endParaRPr>
          </a:p>
          <a:p>
            <a:pPr>
              <a:defRPr sz="1600">
                <a:latin typeface="Calibri"/>
              </a:defRPr>
            </a:pPr>
            <a:r>
              <a:rPr dirty="0">
                <a:latin typeface="Times New Roman" panose="02020603050405020304" pitchFamily="18" charset="0"/>
                <a:cs typeface="Times New Roman" panose="02020603050405020304" pitchFamily="18" charset="0"/>
              </a:rPr>
              <a:t>Extracted Features – Total: </a:t>
            </a:r>
            <a:r>
              <a:rPr dirty="0" smtClean="0">
                <a:latin typeface="Times New Roman" panose="02020603050405020304" pitchFamily="18" charset="0"/>
                <a:cs typeface="Times New Roman" panose="02020603050405020304" pitchFamily="18" charset="0"/>
              </a:rPr>
              <a:t>32</a:t>
            </a:r>
            <a:endParaRPr lang="en-US" dirty="0" smtClean="0">
              <a:latin typeface="Times New Roman" panose="02020603050405020304" pitchFamily="18" charset="0"/>
              <a:cs typeface="Times New Roman" panose="02020603050405020304" pitchFamily="18" charset="0"/>
            </a:endParaRPr>
          </a:p>
          <a:p>
            <a:pPr>
              <a:defRPr sz="1600">
                <a:latin typeface="Calibri"/>
              </a:defRPr>
            </a:pPr>
            <a:endParaRPr dirty="0">
              <a:latin typeface="Times New Roman" panose="02020603050405020304" pitchFamily="18" charset="0"/>
              <a:cs typeface="Times New Roman" panose="02020603050405020304" pitchFamily="18" charset="0"/>
            </a:endParaRPr>
          </a:p>
          <a:p>
            <a:pPr>
              <a:defRPr sz="1600">
                <a:latin typeface="Calibri"/>
              </a:defRPr>
            </a:pPr>
            <a:r>
              <a:rPr dirty="0">
                <a:latin typeface="Times New Roman" panose="02020603050405020304" pitchFamily="18" charset="0"/>
                <a:cs typeface="Times New Roman" panose="02020603050405020304" pitchFamily="18" charset="0"/>
              </a:rPr>
              <a:t>• Group 1 – </a:t>
            </a:r>
            <a:r>
              <a:rPr dirty="0" err="1">
                <a:latin typeface="Times New Roman" panose="02020603050405020304" pitchFamily="18" charset="0"/>
                <a:cs typeface="Times New Roman" panose="02020603050405020304" pitchFamily="18" charset="0"/>
              </a:rPr>
              <a:t>Spectro</a:t>
            </a:r>
            <a:r>
              <a:rPr dirty="0">
                <a:latin typeface="Times New Roman" panose="02020603050405020304" pitchFamily="18" charset="0"/>
                <a:cs typeface="Times New Roman" panose="02020603050405020304" pitchFamily="18" charset="0"/>
              </a:rPr>
              <a:t>-Temporal Signatures (8): car/human signature, peak ratios, max/mean intensity</a:t>
            </a:r>
          </a:p>
          <a:p>
            <a:pPr>
              <a:defRPr sz="1600">
                <a:latin typeface="Calibri"/>
              </a:defRPr>
            </a:pPr>
            <a:r>
              <a:rPr dirty="0">
                <a:latin typeface="Times New Roman" panose="02020603050405020304" pitchFamily="18" charset="0"/>
                <a:cs typeface="Times New Roman" panose="02020603050405020304" pitchFamily="18" charset="0"/>
              </a:rPr>
              <a:t>• Group 2 – Temporal Dynamics (4): peak, range, asymmetry, active periods</a:t>
            </a:r>
          </a:p>
          <a:p>
            <a:pPr>
              <a:defRPr sz="1600">
                <a:latin typeface="Calibri"/>
              </a:defRPr>
            </a:pPr>
            <a:r>
              <a:rPr dirty="0">
                <a:latin typeface="Times New Roman" panose="02020603050405020304" pitchFamily="18" charset="0"/>
                <a:cs typeface="Times New Roman" panose="02020603050405020304" pitchFamily="18" charset="0"/>
              </a:rPr>
              <a:t>• Group 3 – Resonator Persistence (4): burst length, activity concentration, entropy, efficiency</a:t>
            </a:r>
          </a:p>
          <a:p>
            <a:pPr>
              <a:defRPr sz="1600">
                <a:latin typeface="Calibri"/>
              </a:defRPr>
            </a:pPr>
            <a:r>
              <a:rPr dirty="0">
                <a:latin typeface="Times New Roman" panose="02020603050405020304" pitchFamily="18" charset="0"/>
                <a:cs typeface="Times New Roman" panose="02020603050405020304" pitchFamily="18" charset="0"/>
              </a:rPr>
              <a:t>• Group 4 – Advanced Distinguishability (16): spectral centroid, event strength, clustering, autocorrelation</a:t>
            </a:r>
          </a:p>
        </p:txBody>
      </p:sp>
    </p:spTree>
    <p:extLst>
      <p:ext uri="{BB962C8B-B14F-4D97-AF65-F5344CB8AC3E}">
        <p14:creationId xmlns:p14="http://schemas.microsoft.com/office/powerpoint/2010/main" val="287564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he-IL" dirty="0">
              <a:latin typeface="Times New Roman" panose="02020603050405020304" pitchFamily="18" charset="0"/>
              <a:cs typeface="Times New Roman" panose="02020603050405020304" pitchFamily="18" charset="0"/>
            </a:endParaRPr>
          </a:p>
        </p:txBody>
      </p:sp>
      <p:sp>
        <p:nvSpPr>
          <p:cNvPr id="3" name="מציין מיקום תוכן 2"/>
          <p:cNvSpPr>
            <a:spLocks noGrp="1"/>
          </p:cNvSpPr>
          <p:nvPr>
            <p:ph idx="1"/>
          </p:nvPr>
        </p:nvSpPr>
        <p:spPr>
          <a:xfrm>
            <a:off x="273423" y="1322294"/>
            <a:ext cx="8736106" cy="5131669"/>
          </a:xfrm>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Problem Description</a:t>
            </a:r>
          </a:p>
          <a:p>
            <a:r>
              <a:rPr lang="en-US" sz="2600" dirty="0">
                <a:latin typeface="Times New Roman" panose="02020603050405020304" pitchFamily="18" charset="0"/>
                <a:cs typeface="Times New Roman" panose="02020603050405020304" pitchFamily="18" charset="0"/>
              </a:rPr>
              <a:t>Detecting human and vehicle movement is essential for security, monitoring, and smart-home </a:t>
            </a:r>
            <a:r>
              <a:rPr lang="en-US" sz="2600" dirty="0" smtClean="0">
                <a:latin typeface="Times New Roman" panose="02020603050405020304" pitchFamily="18" charset="0"/>
                <a:cs typeface="Times New Roman" panose="02020603050405020304" pitchFamily="18" charset="0"/>
              </a:rPr>
              <a:t>systems.</a:t>
            </a:r>
          </a:p>
          <a:p>
            <a:r>
              <a:rPr lang="en-US" sz="2600" dirty="0" smtClean="0">
                <a:latin typeface="Times New Roman" panose="02020603050405020304" pitchFamily="18" charset="0"/>
                <a:cs typeface="Times New Roman" panose="02020603050405020304" pitchFamily="18" charset="0"/>
              </a:rPr>
              <a:t>Traditional </a:t>
            </a:r>
            <a:r>
              <a:rPr lang="en-US" sz="2600" dirty="0">
                <a:latin typeface="Times New Roman" panose="02020603050405020304" pitchFamily="18" charset="0"/>
                <a:cs typeface="Times New Roman" panose="02020603050405020304" pitchFamily="18" charset="0"/>
              </a:rPr>
              <a:t>methods (e.g., cameras, RF sensors) are often intrusive, expensive, or sensitive to environmental changes.</a:t>
            </a:r>
          </a:p>
          <a:p>
            <a:pPr marL="0" indent="0">
              <a:buNone/>
            </a:pPr>
            <a:r>
              <a:rPr lang="en-US" sz="2600" b="1" dirty="0" smtClean="0">
                <a:latin typeface="Times New Roman" panose="02020603050405020304" pitchFamily="18" charset="0"/>
                <a:cs typeface="Times New Roman" panose="02020603050405020304" pitchFamily="18" charset="0"/>
              </a:rPr>
              <a:t>Project </a:t>
            </a:r>
            <a:r>
              <a:rPr lang="en-US" sz="2600" b="1" dirty="0">
                <a:latin typeface="Times New Roman" panose="02020603050405020304" pitchFamily="18" charset="0"/>
                <a:cs typeface="Times New Roman" panose="02020603050405020304" pitchFamily="18" charset="0"/>
              </a:rPr>
              <a:t>Objective</a:t>
            </a:r>
          </a:p>
          <a:p>
            <a:r>
              <a:rPr lang="en-US" sz="2600" dirty="0">
                <a:latin typeface="Times New Roman" panose="02020603050405020304" pitchFamily="18" charset="0"/>
                <a:cs typeface="Times New Roman" panose="02020603050405020304" pitchFamily="18" charset="0"/>
              </a:rPr>
              <a:t>Develop a system using geophone sensors to capture ground vibrations caused by </a:t>
            </a:r>
            <a:r>
              <a:rPr lang="en-US" sz="2600" dirty="0" smtClean="0">
                <a:latin typeface="Times New Roman" panose="02020603050405020304" pitchFamily="18" charset="0"/>
                <a:cs typeface="Times New Roman" panose="02020603050405020304" pitchFamily="18" charset="0"/>
              </a:rPr>
              <a:t>footsteps (</a:t>
            </a:r>
            <a:r>
              <a:rPr kumimoji="0" lang="he-IL" altLang="he-IL"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Works</a:t>
            </a:r>
            <a:r>
              <a:rPr kumimoji="0" lang="he-IL" altLang="he-IL"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he-IL" altLang="he-IL"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a:t>
            </a:r>
            <a:r>
              <a:rPr kumimoji="0" lang="he-IL" altLang="he-IL"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he-IL" altLang="he-IL"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various</a:t>
            </a:r>
            <a:r>
              <a:rPr kumimoji="0" lang="he-IL" altLang="he-IL"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he-IL" altLang="he-IL"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floors</a:t>
            </a:r>
            <a:r>
              <a:rPr kumimoji="0" lang="he-IL" altLang="he-IL"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a:t>
            </a:r>
            <a:r>
              <a:rPr kumimoji="0" lang="he-IL" altLang="he-IL"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conditions</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Advanced SCTN Ensemble </a:t>
            </a:r>
            <a:r>
              <a:rPr lang="en-US" sz="2600" dirty="0" smtClean="0">
                <a:latin typeface="Times New Roman" panose="02020603050405020304" pitchFamily="18" charset="0"/>
                <a:cs typeface="Times New Roman" panose="02020603050405020304" pitchFamily="18" charset="0"/>
              </a:rPr>
              <a:t>Architecture for </a:t>
            </a:r>
            <a:r>
              <a:rPr lang="en-US" sz="2600" dirty="0">
                <a:latin typeface="Times New Roman" panose="02020603050405020304" pitchFamily="18" charset="0"/>
                <a:cs typeface="Times New Roman" panose="02020603050405020304" pitchFamily="18" charset="0"/>
              </a:rPr>
              <a:t>non-intrusive, energy-efficient movement classification</a:t>
            </a:r>
            <a:r>
              <a:rPr lang="en-US" sz="2600" dirty="0" smtClean="0">
                <a:latin typeface="Times New Roman" panose="02020603050405020304" pitchFamily="18" charset="0"/>
                <a:cs typeface="Times New Roman" panose="02020603050405020304" pitchFamily="18" charset="0"/>
              </a:rPr>
              <a:t>.</a:t>
            </a:r>
            <a:endParaRPr lang="en-US" sz="2600" dirty="0">
              <a:solidFill>
                <a:srgbClr val="FF0000"/>
              </a:solidFill>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Aim for high classification(95%) accuracy with ultra-low power consumption(</a:t>
            </a:r>
            <a:r>
              <a:rPr kumimoji="0" lang="en-US" altLang="he-IL"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1µW</a:t>
            </a:r>
            <a:r>
              <a:rPr kumimoji="0" lang="en-US" altLang="he-IL"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a:t>
            </a:r>
          </a:p>
          <a:p>
            <a:endParaRPr lang="he-IL" dirty="0"/>
          </a:p>
        </p:txBody>
      </p:sp>
    </p:spTree>
    <p:extLst>
      <p:ext uri="{BB962C8B-B14F-4D97-AF65-F5344CB8AC3E}">
        <p14:creationId xmlns:p14="http://schemas.microsoft.com/office/powerpoint/2010/main" val="3784436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מלבן מעוגל 11"/>
          <p:cNvSpPr/>
          <p:nvPr/>
        </p:nvSpPr>
        <p:spPr>
          <a:xfrm>
            <a:off x="780690" y="3503006"/>
            <a:ext cx="7625751" cy="2821873"/>
          </a:xfrm>
          <a:prstGeom prst="roundRect">
            <a:avLst>
              <a:gd name="adj" fmla="val 11735"/>
            </a:avLst>
          </a:prstGeom>
          <a:gradFill>
            <a:gsLst>
              <a:gs pos="0">
                <a:schemeClr val="accent1">
                  <a:lumMod val="5000"/>
                  <a:lumOff val="95000"/>
                </a:schemeClr>
              </a:gs>
              <a:gs pos="11000">
                <a:schemeClr val="accent6">
                  <a:lumMod val="40000"/>
                  <a:lumOff val="60000"/>
                </a:schemeClr>
              </a:gs>
              <a:gs pos="85000">
                <a:schemeClr val="accent1">
                  <a:lumMod val="30000"/>
                  <a:lumOff val="70000"/>
                </a:scheme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a:p>
        </p:txBody>
      </p:sp>
      <p:sp>
        <p:nvSpPr>
          <p:cNvPr id="11" name="מלבן מעוגל 10"/>
          <p:cNvSpPr/>
          <p:nvPr/>
        </p:nvSpPr>
        <p:spPr>
          <a:xfrm>
            <a:off x="5447248" y="1607978"/>
            <a:ext cx="3696752" cy="1521476"/>
          </a:xfrm>
          <a:prstGeom prst="roundRect">
            <a:avLst>
              <a:gd name="adj" fmla="val 14745"/>
            </a:avLst>
          </a:prstGeom>
          <a:gradFill>
            <a:gsLst>
              <a:gs pos="0">
                <a:schemeClr val="accent1">
                  <a:lumMod val="5000"/>
                  <a:lumOff val="95000"/>
                </a:schemeClr>
              </a:gs>
              <a:gs pos="11000">
                <a:schemeClr val="accent6">
                  <a:lumMod val="40000"/>
                  <a:lumOff val="60000"/>
                </a:schemeClr>
              </a:gs>
              <a:gs pos="85000">
                <a:schemeClr val="accent1">
                  <a:lumMod val="30000"/>
                  <a:lumOff val="70000"/>
                </a:scheme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a:p>
        </p:txBody>
      </p:sp>
      <p:sp>
        <p:nvSpPr>
          <p:cNvPr id="10" name="מלבן מעוגל 9"/>
          <p:cNvSpPr/>
          <p:nvPr/>
        </p:nvSpPr>
        <p:spPr>
          <a:xfrm>
            <a:off x="-1" y="1417638"/>
            <a:ext cx="5348377" cy="1903532"/>
          </a:xfrm>
          <a:prstGeom prst="roundRect">
            <a:avLst>
              <a:gd name="adj" fmla="val 16910"/>
            </a:avLst>
          </a:prstGeom>
          <a:gradFill>
            <a:gsLst>
              <a:gs pos="0">
                <a:schemeClr val="accent1">
                  <a:lumMod val="5000"/>
                  <a:lumOff val="95000"/>
                </a:schemeClr>
              </a:gs>
              <a:gs pos="11000">
                <a:schemeClr val="accent6">
                  <a:lumMod val="40000"/>
                  <a:lumOff val="60000"/>
                </a:schemeClr>
              </a:gs>
              <a:gs pos="85000">
                <a:schemeClr val="accent1">
                  <a:lumMod val="30000"/>
                  <a:lumOff val="70000"/>
                </a:scheme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a:p>
        </p:txBody>
      </p:sp>
      <p:sp>
        <p:nvSpPr>
          <p:cNvPr id="2" name="Title 1"/>
          <p:cNvSpPr txBox="1">
            <a:spLocks/>
          </p:cNvSpPr>
          <p:nvPr/>
        </p:nvSpPr>
        <p:spPr>
          <a:xfrm>
            <a:off x="211015" y="274638"/>
            <a:ext cx="9001996" cy="1143000"/>
          </a:xfrm>
          <a:prstGeom prst="rect">
            <a:avLst/>
          </a:prstGeom>
        </p:spPr>
        <p:txBody>
          <a:bodyP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Advanced SCTN Ensemble Architecture</a:t>
            </a:r>
            <a:endParaRPr lang="en-US" dirty="0">
              <a:latin typeface="Times New Roman" panose="02020603050405020304" pitchFamily="18" charset="0"/>
              <a:cs typeface="Times New Roman" panose="02020603050405020304" pitchFamily="18" charset="0"/>
            </a:endParaRPr>
          </a:p>
        </p:txBody>
      </p:sp>
      <p:sp>
        <p:nvSpPr>
          <p:cNvPr id="5" name="מלבן 4"/>
          <p:cNvSpPr/>
          <p:nvPr/>
        </p:nvSpPr>
        <p:spPr>
          <a:xfrm>
            <a:off x="1017584" y="3063883"/>
            <a:ext cx="7487729" cy="3693319"/>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Bootstrap </a:t>
            </a:r>
            <a:r>
              <a:rPr lang="en-US" dirty="0">
                <a:latin typeface="Times New Roman" panose="02020603050405020304" pitchFamily="18" charset="0"/>
                <a:cs typeface="Times New Roman" panose="02020603050405020304" pitchFamily="18" charset="0"/>
              </a:rPr>
              <a:t>Diversification:</a:t>
            </a:r>
          </a:p>
          <a:p>
            <a:r>
              <a:rPr lang="en-US" dirty="0">
                <a:latin typeface="Times New Roman" panose="02020603050405020304" pitchFamily="18" charset="0"/>
                <a:cs typeface="Times New Roman" panose="02020603050405020304" pitchFamily="18" charset="0"/>
              </a:rPr>
              <a:t>• Each SCTN model is trained on a random subset of the original dataset</a:t>
            </a:r>
          </a:p>
          <a:p>
            <a:r>
              <a:rPr lang="en-US" dirty="0">
                <a:latin typeface="Times New Roman" panose="02020603050405020304" pitchFamily="18" charset="0"/>
                <a:cs typeface="Times New Roman" panose="02020603050405020304" pitchFamily="18" charset="0"/>
              </a:rPr>
              <a:t>• Ensures model diversity and improves generalization</a:t>
            </a:r>
          </a:p>
          <a:p>
            <a:r>
              <a:rPr lang="en-US" dirty="0">
                <a:latin typeface="Times New Roman" panose="02020603050405020304" pitchFamily="18" charset="0"/>
                <a:cs typeface="Times New Roman" panose="02020603050405020304" pitchFamily="18" charset="0"/>
              </a:rPr>
              <a:t>• Augmentation factor increases the training set size (×6 for human, ×4 for car)</a:t>
            </a:r>
          </a:p>
          <a:p>
            <a:r>
              <a:rPr lang="en-US" dirty="0">
                <a:latin typeface="Times New Roman" panose="02020603050405020304" pitchFamily="18" charset="0"/>
                <a:cs typeface="Times New Roman" panose="02020603050405020304" pitchFamily="18" charset="0"/>
              </a:rPr>
              <a:t>• Ensemble leverages model variability for more robust </a:t>
            </a:r>
            <a:r>
              <a:rPr lang="en-US" dirty="0" smtClean="0">
                <a:latin typeface="Times New Roman" panose="02020603050405020304" pitchFamily="18" charset="0"/>
                <a:cs typeface="Times New Roman" panose="02020603050405020304" pitchFamily="18" charset="0"/>
              </a:rPr>
              <a:t>predictions</a:t>
            </a:r>
          </a:p>
          <a:p>
            <a:r>
              <a:rPr lang="en-US" dirty="0" smtClean="0">
                <a:latin typeface="Times New Roman" panose="02020603050405020304" pitchFamily="18" charset="0"/>
                <a:cs typeface="Times New Roman" panose="02020603050405020304" pitchFamily="18" charset="0"/>
              </a:rPr>
              <a:t>2) Feature </a:t>
            </a:r>
            <a:r>
              <a:rPr lang="en-US" dirty="0">
                <a:latin typeface="Times New Roman" panose="02020603050405020304" pitchFamily="18" charset="0"/>
                <a:cs typeface="Times New Roman" panose="02020603050405020304" pitchFamily="18" charset="0"/>
              </a:rPr>
              <a:t>Selection (24 of 32 features):</a:t>
            </a:r>
          </a:p>
          <a:p>
            <a:r>
              <a:rPr lang="en-US" dirty="0">
                <a:latin typeface="Times New Roman" panose="02020603050405020304" pitchFamily="18" charset="0"/>
                <a:cs typeface="Times New Roman" panose="02020603050405020304" pitchFamily="18" charset="0"/>
              </a:rPr>
              <a:t>• Automatically selects the most discriminative features</a:t>
            </a:r>
          </a:p>
          <a:p>
            <a:r>
              <a:rPr lang="en-US" dirty="0">
                <a:latin typeface="Times New Roman" panose="02020603050405020304" pitchFamily="18" charset="0"/>
                <a:cs typeface="Times New Roman" panose="02020603050405020304" pitchFamily="18" charset="0"/>
              </a:rPr>
              <a:t>• Reduces overfitting and improves training speed</a:t>
            </a:r>
          </a:p>
          <a:p>
            <a:r>
              <a:rPr lang="en-US" dirty="0">
                <a:latin typeface="Times New Roman" panose="02020603050405020304" pitchFamily="18" charset="0"/>
                <a:cs typeface="Times New Roman" panose="02020603050405020304" pitchFamily="18" charset="0"/>
              </a:rPr>
              <a:t>• Separate optimized features for human and car detection</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
        <p:nvSpPr>
          <p:cNvPr id="7" name="מלבן 6"/>
          <p:cNvSpPr/>
          <p:nvPr/>
        </p:nvSpPr>
        <p:spPr>
          <a:xfrm>
            <a:off x="112143" y="966484"/>
            <a:ext cx="8738558"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Instead of a single network, the system uses an advanced SCTN ensemble architecture:</a:t>
            </a:r>
          </a:p>
        </p:txBody>
      </p:sp>
      <p:sp>
        <p:nvSpPr>
          <p:cNvPr id="8" name="מלבן 7"/>
          <p:cNvSpPr/>
          <p:nvPr/>
        </p:nvSpPr>
        <p:spPr>
          <a:xfrm>
            <a:off x="-1" y="1488936"/>
            <a:ext cx="5788325"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Human Detection:</a:t>
            </a:r>
          </a:p>
          <a:p>
            <a:r>
              <a:rPr lang="en-US" dirty="0">
                <a:latin typeface="Times New Roman" panose="02020603050405020304" pitchFamily="18" charset="0"/>
                <a:cs typeface="Times New Roman" panose="02020603050405020304" pitchFamily="18" charset="0"/>
              </a:rPr>
              <a:t>• 10 SCTN models with varied parameters</a:t>
            </a:r>
          </a:p>
          <a:p>
            <a:r>
              <a:rPr lang="en-US" dirty="0">
                <a:latin typeface="Times New Roman" panose="02020603050405020304" pitchFamily="18" charset="0"/>
                <a:cs typeface="Times New Roman" panose="02020603050405020304" pitchFamily="18" charset="0"/>
              </a:rPr>
              <a:t>• Bootstrap sampling – each model trained on a different subset</a:t>
            </a:r>
          </a:p>
          <a:p>
            <a:r>
              <a:rPr lang="en-US" dirty="0">
                <a:latin typeface="Times New Roman" panose="02020603050405020304" pitchFamily="18" charset="0"/>
                <a:cs typeface="Times New Roman" panose="02020603050405020304" pitchFamily="18" charset="0"/>
              </a:rPr>
              <a:t>• Weighted voting based on validation performance</a:t>
            </a:r>
          </a:p>
          <a:p>
            <a:r>
              <a:rPr lang="en-US" dirty="0">
                <a:latin typeface="Times New Roman" panose="02020603050405020304" pitchFamily="18" charset="0"/>
                <a:cs typeface="Times New Roman" panose="02020603050405020304" pitchFamily="18" charset="0"/>
              </a:rPr>
              <a:t>• Optimized for transient event detection</a:t>
            </a:r>
          </a:p>
          <a:p>
            <a:endParaRPr lang="en-US" dirty="0">
              <a:latin typeface="Times New Roman" panose="02020603050405020304" pitchFamily="18" charset="0"/>
              <a:cs typeface="Times New Roman" panose="02020603050405020304" pitchFamily="18" charset="0"/>
            </a:endParaRPr>
          </a:p>
        </p:txBody>
      </p:sp>
      <p:sp>
        <p:nvSpPr>
          <p:cNvPr id="9" name="מלבן 8"/>
          <p:cNvSpPr/>
          <p:nvPr/>
        </p:nvSpPr>
        <p:spPr>
          <a:xfrm>
            <a:off x="5397812" y="1735766"/>
            <a:ext cx="3815199" cy="1200329"/>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Car </a:t>
            </a:r>
            <a:r>
              <a:rPr lang="en-US" dirty="0">
                <a:latin typeface="Times New Roman" panose="02020603050405020304" pitchFamily="18" charset="0"/>
                <a:cs typeface="Times New Roman" panose="02020603050405020304" pitchFamily="18" charset="0"/>
              </a:rPr>
              <a:t>Detection:</a:t>
            </a:r>
          </a:p>
          <a:p>
            <a:r>
              <a:rPr lang="en-US" dirty="0">
                <a:latin typeface="Times New Roman" panose="02020603050405020304" pitchFamily="18" charset="0"/>
                <a:cs typeface="Times New Roman" panose="02020603050405020304" pitchFamily="18" charset="0"/>
              </a:rPr>
              <a:t>• 7 efficient SCTN models</a:t>
            </a:r>
          </a:p>
          <a:p>
            <a:r>
              <a:rPr lang="en-US" dirty="0">
                <a:latin typeface="Times New Roman" panose="02020603050405020304" pitchFamily="18" charset="0"/>
                <a:cs typeface="Times New Roman" panose="02020603050405020304" pitchFamily="18" charset="0"/>
              </a:rPr>
              <a:t>• Parameters tuned for periodic patterns</a:t>
            </a:r>
          </a:p>
          <a:p>
            <a:r>
              <a:rPr lang="en-US" dirty="0">
                <a:latin typeface="Times New Roman" panose="02020603050405020304" pitchFamily="18" charset="0"/>
                <a:cs typeface="Times New Roman" panose="02020603050405020304" pitchFamily="18" charset="0"/>
              </a:rPr>
              <a:t>• Weighted consensus voting strategy</a:t>
            </a:r>
          </a:p>
        </p:txBody>
      </p:sp>
    </p:spTree>
    <p:extLst>
      <p:ext uri="{BB962C8B-B14F-4D97-AF65-F5344CB8AC3E}">
        <p14:creationId xmlns:p14="http://schemas.microsoft.com/office/powerpoint/2010/main" val="161637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מעוגל 8"/>
          <p:cNvSpPr/>
          <p:nvPr/>
        </p:nvSpPr>
        <p:spPr>
          <a:xfrm>
            <a:off x="2440113" y="5262504"/>
            <a:ext cx="3556407" cy="1232794"/>
          </a:xfrm>
          <a:prstGeom prst="roundRect">
            <a:avLst>
              <a:gd name="adj" fmla="val 14745"/>
            </a:avLst>
          </a:prstGeom>
          <a:gradFill>
            <a:gsLst>
              <a:gs pos="0">
                <a:schemeClr val="accent1">
                  <a:lumMod val="5000"/>
                  <a:lumOff val="95000"/>
                </a:schemeClr>
              </a:gs>
              <a:gs pos="11000">
                <a:schemeClr val="accent6">
                  <a:lumMod val="40000"/>
                  <a:lumOff val="60000"/>
                </a:schemeClr>
              </a:gs>
              <a:gs pos="85000">
                <a:schemeClr val="accent1">
                  <a:lumMod val="30000"/>
                  <a:lumOff val="70000"/>
                </a:scheme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a:p>
        </p:txBody>
      </p:sp>
      <p:sp>
        <p:nvSpPr>
          <p:cNvPr id="7" name="מלבן מעוגל 6"/>
          <p:cNvSpPr/>
          <p:nvPr/>
        </p:nvSpPr>
        <p:spPr>
          <a:xfrm>
            <a:off x="94891" y="2879044"/>
            <a:ext cx="3696752" cy="2199735"/>
          </a:xfrm>
          <a:prstGeom prst="roundRect">
            <a:avLst>
              <a:gd name="adj" fmla="val 14745"/>
            </a:avLst>
          </a:prstGeom>
          <a:gradFill>
            <a:gsLst>
              <a:gs pos="0">
                <a:schemeClr val="accent2">
                  <a:tint val="50000"/>
                  <a:satMod val="300000"/>
                </a:schemeClr>
              </a:gs>
              <a:gs pos="0">
                <a:schemeClr val="accent1">
                  <a:lumMod val="40000"/>
                  <a:lumOff val="60000"/>
                </a:schemeClr>
              </a:gs>
              <a:gs pos="52000">
                <a:schemeClr val="accent2">
                  <a:tint val="15000"/>
                  <a:satMod val="350000"/>
                </a:schemeClr>
              </a:gs>
            </a:gsLst>
          </a:gradFill>
          <a:ln/>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5" name="מלבן מעוגל 4"/>
          <p:cNvSpPr/>
          <p:nvPr/>
        </p:nvSpPr>
        <p:spPr>
          <a:xfrm>
            <a:off x="4686134" y="2879044"/>
            <a:ext cx="3696752" cy="2199735"/>
          </a:xfrm>
          <a:prstGeom prst="roundRect">
            <a:avLst>
              <a:gd name="adj" fmla="val 14745"/>
            </a:avLst>
          </a:prstGeom>
          <a:gradFill>
            <a:gsLst>
              <a:gs pos="0">
                <a:schemeClr val="accent2">
                  <a:tint val="50000"/>
                  <a:satMod val="300000"/>
                </a:schemeClr>
              </a:gs>
              <a:gs pos="0">
                <a:schemeClr val="accent1">
                  <a:lumMod val="40000"/>
                  <a:lumOff val="60000"/>
                </a:schemeClr>
              </a:gs>
              <a:gs pos="52000">
                <a:schemeClr val="accent2">
                  <a:tint val="15000"/>
                  <a:satMod val="350000"/>
                </a:schemeClr>
              </a:gs>
            </a:gsLst>
          </a:gradFill>
          <a:ln/>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 name="Title 1"/>
          <p:cNvSpPr txBox="1">
            <a:spLocks/>
          </p:cNvSpPr>
          <p:nvPr/>
        </p:nvSpPr>
        <p:spPr>
          <a:xfrm>
            <a:off x="457200" y="274638"/>
            <a:ext cx="8229600" cy="1143000"/>
          </a:xfrm>
          <a:prstGeom prst="rect">
            <a:avLst/>
          </a:prstGeom>
        </p:spPr>
        <p:txBody>
          <a:bodyP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5 Fold Cross-Validation Performance</a:t>
            </a:r>
            <a:endParaRPr lang="en-US" dirty="0">
              <a:latin typeface="Times New Roman" panose="02020603050405020304" pitchFamily="18" charset="0"/>
              <a:cs typeface="Times New Roman" panose="02020603050405020304" pitchFamily="18" charset="0"/>
            </a:endParaRPr>
          </a:p>
        </p:txBody>
      </p:sp>
      <p:sp>
        <p:nvSpPr>
          <p:cNvPr id="3" name="מלבן 2"/>
          <p:cNvSpPr/>
          <p:nvPr/>
        </p:nvSpPr>
        <p:spPr>
          <a:xfrm>
            <a:off x="94891" y="680716"/>
            <a:ext cx="8246852" cy="2985433"/>
          </a:xfrm>
          <a:prstGeom prst="rect">
            <a:avLst/>
          </a:prstGeom>
        </p:spPr>
        <p:txBody>
          <a:bodyPr wrap="square">
            <a:spAutoFit/>
          </a:bodyPr>
          <a:lstStyle/>
          <a:p>
            <a:endParaRPr lang="en-US" dirty="0"/>
          </a:p>
          <a:p>
            <a:pPr>
              <a:defRPr sz="1700">
                <a:latin typeface="Calibri"/>
              </a:defRPr>
            </a:pPr>
            <a:r>
              <a:rPr lang="en-US" dirty="0">
                <a:latin typeface="Times New Roman" panose="02020603050405020304" pitchFamily="18" charset="0"/>
                <a:cs typeface="Times New Roman" panose="02020603050405020304" pitchFamily="18" charset="0"/>
              </a:rPr>
              <a:t>The system uses 5-Fold Stratified Cross-Validation to ensure robust and unbiased evaluation:</a:t>
            </a:r>
          </a:p>
          <a:p>
            <a:pPr>
              <a:defRPr sz="1700">
                <a:latin typeface="Calibri"/>
              </a:defRPr>
            </a:pPr>
            <a:endParaRPr lang="en-US" dirty="0">
              <a:latin typeface="Times New Roman" panose="02020603050405020304" pitchFamily="18" charset="0"/>
              <a:cs typeface="Times New Roman" panose="02020603050405020304" pitchFamily="18" charset="0"/>
            </a:endParaRPr>
          </a:p>
          <a:p>
            <a:pPr>
              <a:defRPr sz="1700">
                <a:latin typeface="Calibri"/>
              </a:defRPr>
            </a:pPr>
            <a:r>
              <a:rPr lang="en-US" dirty="0" smtClean="0">
                <a:latin typeface="Times New Roman" panose="02020603050405020304" pitchFamily="18" charset="0"/>
                <a:cs typeface="Times New Roman" panose="02020603050405020304" pitchFamily="18" charset="0"/>
              </a:rPr>
              <a:t>5-Fold </a:t>
            </a:r>
            <a:r>
              <a:rPr lang="en-US" dirty="0">
                <a:latin typeface="Times New Roman" panose="02020603050405020304" pitchFamily="18" charset="0"/>
                <a:cs typeface="Times New Roman" panose="02020603050405020304" pitchFamily="18" charset="0"/>
              </a:rPr>
              <a:t>Cross-Validation?</a:t>
            </a:r>
          </a:p>
          <a:p>
            <a:pPr>
              <a:defRPr sz="1700">
                <a:latin typeface="Calibri"/>
              </a:defRPr>
            </a:pPr>
            <a:r>
              <a:rPr lang="en-US" dirty="0">
                <a:latin typeface="Times New Roman" panose="02020603050405020304" pitchFamily="18" charset="0"/>
                <a:cs typeface="Times New Roman" panose="02020603050405020304" pitchFamily="18" charset="0"/>
              </a:rPr>
              <a:t>• The dataset is split into 5 equal parts (folds)</a:t>
            </a:r>
          </a:p>
          <a:p>
            <a:pPr>
              <a:defRPr sz="1700">
                <a:latin typeface="Calibri"/>
              </a:defRPr>
            </a:pPr>
            <a:r>
              <a:rPr lang="en-US" dirty="0">
                <a:latin typeface="Times New Roman" panose="02020603050405020304" pitchFamily="18" charset="0"/>
                <a:cs typeface="Times New Roman" panose="02020603050405020304" pitchFamily="18" charset="0"/>
              </a:rPr>
              <a:t>• In each round, 4 folds are used for training and 1 for testing</a:t>
            </a:r>
          </a:p>
          <a:p>
            <a:pPr>
              <a:defRPr sz="1700">
                <a:latin typeface="Calibri"/>
              </a:defRPr>
            </a:pPr>
            <a:r>
              <a:rPr lang="en-US" dirty="0">
                <a:latin typeface="Times New Roman" panose="02020603050405020304" pitchFamily="18" charset="0"/>
                <a:cs typeface="Times New Roman" panose="02020603050405020304" pitchFamily="18" charset="0"/>
              </a:rPr>
              <a:t>• The process repeats 5 times so each sample is tested once</a:t>
            </a:r>
          </a:p>
          <a:p>
            <a:pPr>
              <a:defRPr sz="1700">
                <a:latin typeface="Calibri"/>
              </a:defRPr>
            </a:pPr>
            <a:r>
              <a:rPr lang="en-US" dirty="0">
                <a:latin typeface="Times New Roman" panose="02020603050405020304" pitchFamily="18" charset="0"/>
                <a:cs typeface="Times New Roman" panose="02020603050405020304" pitchFamily="18" charset="0"/>
              </a:rPr>
              <a:t>• Final results are averaged for a more reliable estimate</a:t>
            </a:r>
          </a:p>
          <a:p>
            <a:pPr>
              <a:defRPr sz="1700">
                <a:latin typeface="Calibri"/>
              </a:defRPr>
            </a:pPr>
            <a:endParaRPr lang="en-US" dirty="0">
              <a:latin typeface="Times New Roman" panose="02020603050405020304" pitchFamily="18" charset="0"/>
              <a:cs typeface="Times New Roman" panose="02020603050405020304" pitchFamily="18" charset="0"/>
            </a:endParaRPr>
          </a:p>
          <a:p>
            <a:pPr>
              <a:defRPr sz="1700">
                <a:latin typeface="Calibri"/>
              </a:defRPr>
            </a:pPr>
            <a:endParaRPr lang="en-US" dirty="0">
              <a:latin typeface="Times New Roman" panose="02020603050405020304" pitchFamily="18" charset="0"/>
              <a:cs typeface="Times New Roman" panose="02020603050405020304" pitchFamily="18" charset="0"/>
            </a:endParaRPr>
          </a:p>
          <a:p>
            <a:pPr>
              <a:defRPr sz="1700">
                <a:latin typeface="Calibri"/>
              </a:defRPr>
            </a:pPr>
            <a:endParaRPr lang="en-US" dirty="0">
              <a:latin typeface="Times New Roman" panose="02020603050405020304" pitchFamily="18" charset="0"/>
              <a:cs typeface="Times New Roman" panose="02020603050405020304" pitchFamily="18" charset="0"/>
            </a:endParaRPr>
          </a:p>
        </p:txBody>
      </p:sp>
      <p:sp>
        <p:nvSpPr>
          <p:cNvPr id="4" name="מלבן 3"/>
          <p:cNvSpPr/>
          <p:nvPr/>
        </p:nvSpPr>
        <p:spPr>
          <a:xfrm>
            <a:off x="4705377" y="3059153"/>
            <a:ext cx="4572000" cy="1923604"/>
          </a:xfrm>
          <a:prstGeom prst="rect">
            <a:avLst/>
          </a:prstGeom>
        </p:spPr>
        <p:txBody>
          <a:bodyPr>
            <a:spAutoFit/>
          </a:bodyPr>
          <a:lstStyle/>
          <a:p>
            <a:pPr>
              <a:defRPr sz="1700">
                <a:latin typeface="Calibri"/>
              </a:defRPr>
            </a:pPr>
            <a:r>
              <a:rPr lang="en-US" dirty="0" smtClean="0">
                <a:latin typeface="Times New Roman" panose="02020603050405020304" pitchFamily="18" charset="0"/>
                <a:cs typeface="Times New Roman" panose="02020603050405020304" pitchFamily="18" charset="0"/>
              </a:rPr>
              <a:t>Car </a:t>
            </a:r>
            <a:r>
              <a:rPr lang="en-US" dirty="0">
                <a:latin typeface="Times New Roman" panose="02020603050405020304" pitchFamily="18" charset="0"/>
                <a:cs typeface="Times New Roman" panose="02020603050405020304" pitchFamily="18" charset="0"/>
              </a:rPr>
              <a:t>Detection Example </a:t>
            </a:r>
            <a:r>
              <a:rPr lang="en-US" dirty="0" smtClean="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a:p>
            <a:pPr>
              <a:defRPr sz="1700">
                <a:latin typeface="Calibri"/>
              </a:defRPr>
            </a:pPr>
            <a:r>
              <a:rPr lang="en-US" dirty="0">
                <a:latin typeface="Times New Roman" panose="02020603050405020304" pitchFamily="18" charset="0"/>
                <a:cs typeface="Times New Roman" panose="02020603050405020304" pitchFamily="18" charset="0"/>
              </a:rPr>
              <a:t> (7-model ensemble):</a:t>
            </a:r>
          </a:p>
          <a:p>
            <a:pPr>
              <a:defRPr sz="1700">
                <a:latin typeface="Calibri"/>
              </a:defRPr>
            </a:pPr>
            <a:r>
              <a:rPr lang="en-US" dirty="0">
                <a:latin typeface="Times New Roman" panose="02020603050405020304" pitchFamily="18" charset="0"/>
                <a:cs typeface="Times New Roman" panose="02020603050405020304" pitchFamily="18" charset="0"/>
              </a:rPr>
              <a:t>• Fold 1: Accuracy = 88.9%, F1 = 0.91</a:t>
            </a:r>
          </a:p>
          <a:p>
            <a:pPr>
              <a:defRPr sz="1700">
                <a:latin typeface="Calibri"/>
              </a:defRPr>
            </a:pPr>
            <a:r>
              <a:rPr lang="en-US" dirty="0">
                <a:latin typeface="Times New Roman" panose="02020603050405020304" pitchFamily="18" charset="0"/>
                <a:cs typeface="Times New Roman" panose="02020603050405020304" pitchFamily="18" charset="0"/>
              </a:rPr>
              <a:t>• Fold 2: Accuracy = 100%, F1 = 1.00</a:t>
            </a:r>
          </a:p>
          <a:p>
            <a:pPr>
              <a:defRPr sz="1700">
                <a:latin typeface="Calibri"/>
              </a:defRPr>
            </a:pPr>
            <a:r>
              <a:rPr lang="en-US" dirty="0">
                <a:latin typeface="Times New Roman" panose="02020603050405020304" pitchFamily="18" charset="0"/>
                <a:cs typeface="Times New Roman" panose="02020603050405020304" pitchFamily="18" charset="0"/>
              </a:rPr>
              <a:t>• Fold 3: Accuracy = 88.9%, F1 = 0.92</a:t>
            </a:r>
          </a:p>
          <a:p>
            <a:pPr>
              <a:defRPr sz="1700">
                <a:latin typeface="Calibri"/>
              </a:defRPr>
            </a:pPr>
            <a:r>
              <a:rPr lang="en-US" dirty="0">
                <a:latin typeface="Times New Roman" panose="02020603050405020304" pitchFamily="18" charset="0"/>
                <a:cs typeface="Times New Roman" panose="02020603050405020304" pitchFamily="18" charset="0"/>
              </a:rPr>
              <a:t>• Fold 4: Accuracy = 100%, F1 = 1.00</a:t>
            </a:r>
          </a:p>
          <a:p>
            <a:pPr>
              <a:defRPr sz="1700">
                <a:latin typeface="Calibri"/>
              </a:defRPr>
            </a:pPr>
            <a:r>
              <a:rPr lang="en-US" dirty="0">
                <a:latin typeface="Times New Roman" panose="02020603050405020304" pitchFamily="18" charset="0"/>
                <a:cs typeface="Times New Roman" panose="02020603050405020304" pitchFamily="18" charset="0"/>
              </a:rPr>
              <a:t>• Fold 5: Accuracy = 87.5%, F1 = 0.91</a:t>
            </a:r>
          </a:p>
        </p:txBody>
      </p:sp>
      <p:sp>
        <p:nvSpPr>
          <p:cNvPr id="8" name="מלבן 7"/>
          <p:cNvSpPr/>
          <p:nvPr/>
        </p:nvSpPr>
        <p:spPr>
          <a:xfrm>
            <a:off x="2691441" y="5440320"/>
            <a:ext cx="3416061" cy="877163"/>
          </a:xfrm>
          <a:prstGeom prst="rect">
            <a:avLst/>
          </a:prstGeom>
        </p:spPr>
        <p:txBody>
          <a:bodyPr wrap="square">
            <a:spAutoFit/>
          </a:bodyPr>
          <a:lstStyle/>
          <a:p>
            <a:pPr>
              <a:defRPr sz="1700">
                <a:latin typeface="Calibri"/>
              </a:defRPr>
            </a:pPr>
            <a:r>
              <a:rPr lang="en-US" dirty="0">
                <a:latin typeface="Times New Roman" panose="02020603050405020304" pitchFamily="18" charset="0"/>
                <a:cs typeface="Times New Roman" panose="02020603050405020304" pitchFamily="18" charset="0"/>
              </a:rPr>
              <a:t>Final Cross-Validation Performance:</a:t>
            </a:r>
          </a:p>
          <a:p>
            <a:pPr>
              <a:defRPr sz="1700">
                <a:latin typeface="Calibri"/>
              </a:defRPr>
            </a:pPr>
            <a:r>
              <a:rPr lang="en-US" dirty="0">
                <a:latin typeface="Times New Roman" panose="02020603050405020304" pitchFamily="18" charset="0"/>
                <a:cs typeface="Times New Roman" panose="02020603050405020304" pitchFamily="18" charset="0"/>
              </a:rPr>
              <a:t>• Human: 86.25% ± 10.75%</a:t>
            </a:r>
          </a:p>
          <a:p>
            <a:pPr>
              <a:defRPr sz="1700">
                <a:latin typeface="Calibri"/>
              </a:defRPr>
            </a:pPr>
            <a:r>
              <a:rPr lang="en-US" dirty="0">
                <a:latin typeface="Times New Roman" panose="02020603050405020304" pitchFamily="18" charset="0"/>
                <a:cs typeface="Times New Roman" panose="02020603050405020304" pitchFamily="18" charset="0"/>
              </a:rPr>
              <a:t>• Vehicle: 93.06% ± 5.69%</a:t>
            </a:r>
          </a:p>
        </p:txBody>
      </p:sp>
      <p:sp>
        <p:nvSpPr>
          <p:cNvPr id="10" name="מלבן 9"/>
          <p:cNvSpPr/>
          <p:nvPr/>
        </p:nvSpPr>
        <p:spPr>
          <a:xfrm>
            <a:off x="155276" y="3054491"/>
            <a:ext cx="4572000" cy="1923604"/>
          </a:xfrm>
          <a:prstGeom prst="rect">
            <a:avLst/>
          </a:prstGeom>
        </p:spPr>
        <p:txBody>
          <a:bodyPr>
            <a:spAutoFit/>
          </a:bodyPr>
          <a:lstStyle/>
          <a:p>
            <a:pPr>
              <a:defRPr sz="1700">
                <a:latin typeface="Calibri"/>
              </a:defRPr>
            </a:pPr>
            <a:r>
              <a:rPr lang="en-US" dirty="0">
                <a:latin typeface="Times New Roman" panose="02020603050405020304" pitchFamily="18" charset="0"/>
                <a:cs typeface="Times New Roman" panose="02020603050405020304" pitchFamily="18" charset="0"/>
              </a:rPr>
              <a:t> Human Detection Example Results, </a:t>
            </a:r>
          </a:p>
          <a:p>
            <a:pPr>
              <a:defRPr sz="1700">
                <a:latin typeface="Calibri"/>
              </a:defRPr>
            </a:pPr>
            <a:r>
              <a:rPr lang="en-US" dirty="0">
                <a:latin typeface="Times New Roman" panose="02020603050405020304" pitchFamily="18" charset="0"/>
                <a:cs typeface="Times New Roman" panose="02020603050405020304" pitchFamily="18" charset="0"/>
              </a:rPr>
              <a:t>(10-model ensemble):</a:t>
            </a:r>
          </a:p>
          <a:p>
            <a:pPr>
              <a:defRPr sz="1700">
                <a:latin typeface="Calibri"/>
              </a:defRPr>
            </a:pPr>
            <a:r>
              <a:rPr lang="en-US" dirty="0">
                <a:latin typeface="Times New Roman" panose="02020603050405020304" pitchFamily="18" charset="0"/>
                <a:cs typeface="Times New Roman" panose="02020603050405020304" pitchFamily="18" charset="0"/>
              </a:rPr>
              <a:t>• Fold 1: Accuracy = 87.5%, F1 = 0.89</a:t>
            </a:r>
          </a:p>
          <a:p>
            <a:pPr>
              <a:defRPr sz="1700">
                <a:latin typeface="Calibri"/>
              </a:defRPr>
            </a:pPr>
            <a:r>
              <a:rPr lang="en-US" dirty="0">
                <a:latin typeface="Times New Roman" panose="02020603050405020304" pitchFamily="18" charset="0"/>
                <a:cs typeface="Times New Roman" panose="02020603050405020304" pitchFamily="18" charset="0"/>
              </a:rPr>
              <a:t>• Fold 2: Accuracy = 75.0%, F1 = 0.80</a:t>
            </a:r>
          </a:p>
          <a:p>
            <a:pPr>
              <a:defRPr sz="1700">
                <a:latin typeface="Calibri"/>
              </a:defRPr>
            </a:pPr>
            <a:r>
              <a:rPr lang="en-US" dirty="0">
                <a:latin typeface="Times New Roman" panose="02020603050405020304" pitchFamily="18" charset="0"/>
                <a:cs typeface="Times New Roman" panose="02020603050405020304" pitchFamily="18" charset="0"/>
              </a:rPr>
              <a:t>• Fold 3: Accuracy = 87.5%, F1 = 0.90</a:t>
            </a:r>
          </a:p>
          <a:p>
            <a:pPr>
              <a:defRPr sz="1700">
                <a:latin typeface="Calibri"/>
              </a:defRPr>
            </a:pPr>
            <a:r>
              <a:rPr lang="en-US" dirty="0">
                <a:latin typeface="Times New Roman" panose="02020603050405020304" pitchFamily="18" charset="0"/>
                <a:cs typeface="Times New Roman" panose="02020603050405020304" pitchFamily="18" charset="0"/>
              </a:rPr>
              <a:t>• Fold 4: Accuracy = 93.75%, F1 = 0.95</a:t>
            </a:r>
          </a:p>
          <a:p>
            <a:pPr>
              <a:defRPr sz="1700">
                <a:latin typeface="Calibri"/>
              </a:defRPr>
            </a:pPr>
            <a:r>
              <a:rPr lang="en-US" dirty="0">
                <a:latin typeface="Times New Roman" panose="02020603050405020304" pitchFamily="18" charset="0"/>
                <a:cs typeface="Times New Roman" panose="02020603050405020304" pitchFamily="18" charset="0"/>
              </a:rPr>
              <a:t>• Fold 5: Accuracy = 100%, F1 = 1.00</a:t>
            </a:r>
          </a:p>
        </p:txBody>
      </p:sp>
    </p:spTree>
    <p:extLst>
      <p:ext uri="{BB962C8B-B14F-4D97-AF65-F5344CB8AC3E}">
        <p14:creationId xmlns:p14="http://schemas.microsoft.com/office/powerpoint/2010/main" val="322174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p:cNvPicPr/>
          <p:nvPr/>
        </p:nvPicPr>
        <p:blipFill rotWithShape="1">
          <a:blip r:embed="rId2">
            <a:extLst>
              <a:ext uri="{28A0092B-C50C-407E-A947-70E740481C1C}">
                <a14:useLocalDpi xmlns:a14="http://schemas.microsoft.com/office/drawing/2010/main" val="0"/>
              </a:ext>
            </a:extLst>
          </a:blip>
          <a:srcRect l="5498" b="8972"/>
          <a:stretch/>
        </p:blipFill>
        <p:spPr bwMode="auto">
          <a:xfrm>
            <a:off x="2065548" y="0"/>
            <a:ext cx="5568829" cy="3218454"/>
          </a:xfrm>
          <a:prstGeom prst="rect">
            <a:avLst/>
          </a:prstGeom>
          <a:noFill/>
          <a:ln>
            <a:noFill/>
          </a:ln>
        </p:spPr>
      </p:pic>
      <p:sp>
        <p:nvSpPr>
          <p:cNvPr id="2" name="מלבן 1"/>
          <p:cNvSpPr/>
          <p:nvPr/>
        </p:nvSpPr>
        <p:spPr>
          <a:xfrm>
            <a:off x="0" y="49049"/>
            <a:ext cx="2191626"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Human Detection –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Classification </a:t>
            </a:r>
            <a:r>
              <a:rPr lang="en-US" dirty="0">
                <a:latin typeface="Times New Roman" panose="02020603050405020304" pitchFamily="18" charset="0"/>
                <a:cs typeface="Times New Roman" panose="02020603050405020304" pitchFamily="18" charset="0"/>
              </a:rPr>
              <a:t>Results</a:t>
            </a:r>
            <a:endParaRPr lang="he-IL" dirty="0">
              <a:latin typeface="Times New Roman" panose="02020603050405020304" pitchFamily="18" charset="0"/>
              <a:cs typeface="Times New Roman" panose="02020603050405020304" pitchFamily="18" charset="0"/>
            </a:endParaRPr>
          </a:p>
        </p:txBody>
      </p:sp>
      <p:pic>
        <p:nvPicPr>
          <p:cNvPr id="4" name="תמונה 3"/>
          <p:cNvPicPr/>
          <p:nvPr/>
        </p:nvPicPr>
        <p:blipFill rotWithShape="1">
          <a:blip r:embed="rId3">
            <a:extLst>
              <a:ext uri="{28A0092B-C50C-407E-A947-70E740481C1C}">
                <a14:useLocalDpi xmlns:a14="http://schemas.microsoft.com/office/drawing/2010/main" val="0"/>
              </a:ext>
            </a:extLst>
          </a:blip>
          <a:srcRect t="1641" r="4820"/>
          <a:stretch/>
        </p:blipFill>
        <p:spPr bwMode="auto">
          <a:xfrm>
            <a:off x="2544792" y="3424687"/>
            <a:ext cx="4425351" cy="3433313"/>
          </a:xfrm>
          <a:prstGeom prst="rect">
            <a:avLst/>
          </a:prstGeom>
          <a:noFill/>
          <a:ln>
            <a:noFill/>
          </a:ln>
        </p:spPr>
      </p:pic>
    </p:spTree>
    <p:extLst>
      <p:ext uri="{BB962C8B-B14F-4D97-AF65-F5344CB8AC3E}">
        <p14:creationId xmlns:p14="http://schemas.microsoft.com/office/powerpoint/2010/main" val="2584091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0" y="17405"/>
            <a:ext cx="2191626" cy="64633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Car </a:t>
            </a:r>
            <a:r>
              <a:rPr lang="en-US" dirty="0">
                <a:latin typeface="Times New Roman" panose="02020603050405020304" pitchFamily="18" charset="0"/>
                <a:cs typeface="Times New Roman" panose="02020603050405020304" pitchFamily="18" charset="0"/>
              </a:rPr>
              <a:t>Detection –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Classification </a:t>
            </a:r>
            <a:r>
              <a:rPr lang="en-US" dirty="0">
                <a:latin typeface="Times New Roman" panose="02020603050405020304" pitchFamily="18" charset="0"/>
                <a:cs typeface="Times New Roman" panose="02020603050405020304" pitchFamily="18" charset="0"/>
              </a:rPr>
              <a:t>Results</a:t>
            </a:r>
            <a:endParaRPr lang="he-IL" dirty="0">
              <a:latin typeface="Times New Roman" panose="02020603050405020304" pitchFamily="18" charset="0"/>
              <a:cs typeface="Times New Roman" panose="02020603050405020304" pitchFamily="18" charset="0"/>
            </a:endParaRPr>
          </a:p>
        </p:txBody>
      </p:sp>
      <p:pic>
        <p:nvPicPr>
          <p:cNvPr id="3" name="תמונה 2"/>
          <p:cNvPicPr/>
          <p:nvPr/>
        </p:nvPicPr>
        <p:blipFill rotWithShape="1">
          <a:blip r:embed="rId2">
            <a:extLst>
              <a:ext uri="{28A0092B-C50C-407E-A947-70E740481C1C}">
                <a14:useLocalDpi xmlns:a14="http://schemas.microsoft.com/office/drawing/2010/main" val="0"/>
              </a:ext>
            </a:extLst>
          </a:blip>
          <a:srcRect l="4948" t="2801" r="3645" b="8838"/>
          <a:stretch/>
        </p:blipFill>
        <p:spPr bwMode="auto">
          <a:xfrm>
            <a:off x="2268748" y="86265"/>
            <a:ext cx="5443268" cy="3157268"/>
          </a:xfrm>
          <a:prstGeom prst="rect">
            <a:avLst/>
          </a:prstGeom>
          <a:noFill/>
          <a:ln>
            <a:noFill/>
          </a:ln>
        </p:spPr>
      </p:pic>
      <p:pic>
        <p:nvPicPr>
          <p:cNvPr id="4" name="תמונה 3" descr="תמונה שמכילה טקסט, צילום מסך, תרשים, מלבן&#10;&#10;תוכן בינה מלאכותית גנרטיבית עשוי להיות שגוי."/>
          <p:cNvPicPr/>
          <p:nvPr/>
        </p:nvPicPr>
        <p:blipFill rotWithShape="1">
          <a:blip r:embed="rId3">
            <a:extLst>
              <a:ext uri="{28A0092B-C50C-407E-A947-70E740481C1C}">
                <a14:useLocalDpi xmlns:a14="http://schemas.microsoft.com/office/drawing/2010/main" val="0"/>
              </a:ext>
            </a:extLst>
          </a:blip>
          <a:srcRect t="1911" r="8324" b="2172"/>
          <a:stretch/>
        </p:blipFill>
        <p:spPr bwMode="auto">
          <a:xfrm>
            <a:off x="2583258" y="3390181"/>
            <a:ext cx="4361007" cy="3312543"/>
          </a:xfrm>
          <a:prstGeom prst="rect">
            <a:avLst/>
          </a:prstGeom>
          <a:noFill/>
          <a:ln>
            <a:noFill/>
          </a:ln>
        </p:spPr>
      </p:pic>
    </p:spTree>
    <p:extLst>
      <p:ext uri="{BB962C8B-B14F-4D97-AF65-F5344CB8AC3E}">
        <p14:creationId xmlns:p14="http://schemas.microsoft.com/office/powerpoint/2010/main" val="275435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latin typeface="Times New Roman" panose="02020603050405020304" pitchFamily="18" charset="0"/>
                <a:cs typeface="Times New Roman" panose="02020603050405020304" pitchFamily="18" charset="0"/>
              </a:rPr>
              <a:t>Final </a:t>
            </a:r>
            <a:r>
              <a:rPr dirty="0">
                <a:latin typeface="Times New Roman" panose="02020603050405020304" pitchFamily="18" charset="0"/>
                <a:cs typeface="Times New Roman" panose="02020603050405020304" pitchFamily="18" charset="0"/>
              </a:rPr>
              <a:t>Summary</a:t>
            </a:r>
          </a:p>
        </p:txBody>
      </p:sp>
      <p:sp>
        <p:nvSpPr>
          <p:cNvPr id="3" name="TextBox 2"/>
          <p:cNvSpPr txBox="1"/>
          <p:nvPr/>
        </p:nvSpPr>
        <p:spPr>
          <a:xfrm>
            <a:off x="347358" y="1573945"/>
            <a:ext cx="7772400" cy="3077766"/>
          </a:xfrm>
          <a:prstGeom prst="rect">
            <a:avLst/>
          </a:prstGeom>
          <a:noFill/>
        </p:spPr>
        <p:txBody>
          <a:bodyPr wrap="square">
            <a:spAutoFit/>
          </a:bodyPr>
          <a:lstStyle/>
          <a:p>
            <a:endParaRPr dirty="0"/>
          </a:p>
          <a:p>
            <a:pPr>
              <a:defRPr sz="1600">
                <a:latin typeface="Calibri"/>
              </a:defRPr>
            </a:pPr>
            <a:r>
              <a:rPr dirty="0">
                <a:latin typeface="Times New Roman" panose="02020603050405020304" pitchFamily="18" charset="0"/>
                <a:cs typeface="Times New Roman" panose="02020603050405020304" pitchFamily="18" charset="0"/>
              </a:rPr>
              <a:t>The improved system delivers a major leap in geophone signal classification</a:t>
            </a:r>
            <a:r>
              <a:rPr dirty="0" smtClean="0">
                <a:latin typeface="Times New Roman" panose="02020603050405020304" pitchFamily="18" charset="0"/>
                <a:cs typeface="Times New Roman" panose="02020603050405020304" pitchFamily="18" charset="0"/>
              </a:rPr>
              <a:t>.</a:t>
            </a:r>
            <a:endParaRPr lang="he-IL" dirty="0" smtClean="0">
              <a:latin typeface="Times New Roman" panose="02020603050405020304" pitchFamily="18" charset="0"/>
              <a:cs typeface="Times New Roman" panose="02020603050405020304" pitchFamily="18" charset="0"/>
            </a:endParaRPr>
          </a:p>
          <a:p>
            <a:pPr>
              <a:defRPr sz="1600">
                <a:latin typeface="Calibri"/>
              </a:defRPr>
            </a:pPr>
            <a:endParaRPr dirty="0">
              <a:latin typeface="Times New Roman" panose="02020603050405020304" pitchFamily="18" charset="0"/>
              <a:cs typeface="Times New Roman" panose="02020603050405020304" pitchFamily="18" charset="0"/>
            </a:endParaRPr>
          </a:p>
          <a:p>
            <a:pPr>
              <a:defRPr sz="1600">
                <a:latin typeface="Calibri"/>
              </a:defRPr>
            </a:pPr>
            <a:r>
              <a:rPr dirty="0">
                <a:latin typeface="Times New Roman" panose="02020603050405020304" pitchFamily="18" charset="0"/>
                <a:cs typeface="Times New Roman" panose="02020603050405020304" pitchFamily="18" charset="0"/>
              </a:rPr>
              <a:t>• 32 engineered features for full signal </a:t>
            </a:r>
            <a:r>
              <a:rPr dirty="0" smtClean="0">
                <a:latin typeface="Times New Roman" panose="02020603050405020304" pitchFamily="18" charset="0"/>
                <a:cs typeface="Times New Roman" panose="02020603050405020304" pitchFamily="18" charset="0"/>
              </a:rPr>
              <a:t>representation</a:t>
            </a:r>
            <a:r>
              <a:rPr lang="he-IL" dirty="0" smtClean="0">
                <a:latin typeface="Times New Roman" panose="02020603050405020304" pitchFamily="18" charset="0"/>
                <a:cs typeface="Times New Roman" panose="02020603050405020304" pitchFamily="18" charset="0"/>
              </a:rPr>
              <a:t>.</a:t>
            </a:r>
          </a:p>
          <a:p>
            <a:pPr>
              <a:defRPr sz="1600">
                <a:latin typeface="Calibri"/>
              </a:defRPr>
            </a:pPr>
            <a:endParaRPr dirty="0">
              <a:latin typeface="Times New Roman" panose="02020603050405020304" pitchFamily="18" charset="0"/>
              <a:cs typeface="Times New Roman" panose="02020603050405020304" pitchFamily="18" charset="0"/>
            </a:endParaRPr>
          </a:p>
          <a:p>
            <a:pPr>
              <a:defRPr sz="1600">
                <a:latin typeface="Calibri"/>
              </a:defRPr>
            </a:pPr>
            <a:r>
              <a:rPr dirty="0">
                <a:latin typeface="Times New Roman" panose="02020603050405020304" pitchFamily="18" charset="0"/>
                <a:cs typeface="Times New Roman" panose="02020603050405020304" pitchFamily="18" charset="0"/>
              </a:rPr>
              <a:t>• Multi-SCTN ensemble with adaptive tuning per signal </a:t>
            </a:r>
            <a:r>
              <a:rPr dirty="0" smtClean="0">
                <a:latin typeface="Times New Roman" panose="02020603050405020304" pitchFamily="18" charset="0"/>
                <a:cs typeface="Times New Roman" panose="02020603050405020304" pitchFamily="18" charset="0"/>
              </a:rPr>
              <a:t>type</a:t>
            </a:r>
            <a:r>
              <a:rPr lang="en-US" dirty="0" smtClean="0">
                <a:latin typeface="Times New Roman" panose="02020603050405020304" pitchFamily="18" charset="0"/>
                <a:cs typeface="Times New Roman" panose="02020603050405020304" pitchFamily="18" charset="0"/>
              </a:rPr>
              <a:t>.</a:t>
            </a:r>
          </a:p>
          <a:p>
            <a:pPr>
              <a:defRPr sz="1600">
                <a:latin typeface="Calibri"/>
              </a:defRPr>
            </a:pPr>
            <a:endParaRPr dirty="0">
              <a:latin typeface="Times New Roman" panose="02020603050405020304" pitchFamily="18" charset="0"/>
              <a:cs typeface="Times New Roman" panose="02020603050405020304" pitchFamily="18" charset="0"/>
            </a:endParaRPr>
          </a:p>
          <a:p>
            <a:pPr>
              <a:defRPr sz="1600">
                <a:latin typeface="Calibri"/>
              </a:defRPr>
            </a:pPr>
            <a:r>
              <a:rPr dirty="0">
                <a:latin typeface="Times New Roman" panose="02020603050405020304" pitchFamily="18" charset="0"/>
                <a:cs typeface="Times New Roman" panose="02020603050405020304" pitchFamily="18" charset="0"/>
              </a:rPr>
              <a:t>• Weighted voting ensures confident </a:t>
            </a:r>
            <a:r>
              <a:rPr dirty="0" smtClean="0">
                <a:latin typeface="Times New Roman" panose="02020603050405020304" pitchFamily="18" charset="0"/>
                <a:cs typeface="Times New Roman" panose="02020603050405020304" pitchFamily="18" charset="0"/>
              </a:rPr>
              <a:t>decision-making</a:t>
            </a:r>
            <a:r>
              <a:rPr lang="en-US" dirty="0" smtClean="0">
                <a:latin typeface="Times New Roman" panose="02020603050405020304" pitchFamily="18" charset="0"/>
                <a:cs typeface="Times New Roman" panose="02020603050405020304" pitchFamily="18" charset="0"/>
              </a:rPr>
              <a:t>.</a:t>
            </a:r>
          </a:p>
          <a:p>
            <a:pPr>
              <a:defRPr sz="1600">
                <a:latin typeface="Calibri"/>
              </a:defRPr>
            </a:pPr>
            <a:endParaRPr dirty="0">
              <a:latin typeface="Times New Roman" panose="02020603050405020304" pitchFamily="18" charset="0"/>
              <a:cs typeface="Times New Roman" panose="02020603050405020304" pitchFamily="18" charset="0"/>
            </a:endParaRPr>
          </a:p>
          <a:p>
            <a:pPr>
              <a:defRPr sz="1600">
                <a:latin typeface="Calibri"/>
              </a:defRPr>
            </a:pPr>
            <a:r>
              <a:rPr dirty="0">
                <a:latin typeface="Times New Roman" panose="02020603050405020304" pitchFamily="18" charset="0"/>
                <a:cs typeface="Times New Roman" panose="02020603050405020304" pitchFamily="18" charset="0"/>
              </a:rPr>
              <a:t>• Achieved 96.15% accuracy for human and 100% for vehicle </a:t>
            </a:r>
            <a:r>
              <a:rPr dirty="0" smtClean="0">
                <a:latin typeface="Times New Roman" panose="02020603050405020304" pitchFamily="18" charset="0"/>
                <a:cs typeface="Times New Roman" panose="02020603050405020304" pitchFamily="18" charset="0"/>
              </a:rPr>
              <a:t>detection</a:t>
            </a:r>
            <a:r>
              <a:rPr lang="en-US" dirty="0" smtClean="0">
                <a:latin typeface="Times New Roman" panose="02020603050405020304" pitchFamily="18" charset="0"/>
                <a:cs typeface="Times New Roman" panose="02020603050405020304" pitchFamily="18" charset="0"/>
              </a:rPr>
              <a:t>.</a:t>
            </a:r>
          </a:p>
          <a:p>
            <a:pPr>
              <a:defRPr sz="1600">
                <a:latin typeface="Calibri"/>
              </a:defRPr>
            </a:pPr>
            <a:endParaRPr dirty="0">
              <a:latin typeface="Times New Roman" panose="02020603050405020304" pitchFamily="18" charset="0"/>
              <a:cs typeface="Times New Roman" panose="02020603050405020304" pitchFamily="18" charset="0"/>
            </a:endParaRPr>
          </a:p>
          <a:p>
            <a:pPr>
              <a:defRPr sz="1600">
                <a:latin typeface="Calibri"/>
              </a:defRPr>
            </a:pPr>
            <a:r>
              <a:rPr dirty="0">
                <a:latin typeface="Times New Roman" panose="02020603050405020304" pitchFamily="18" charset="0"/>
                <a:cs typeface="Times New Roman" panose="02020603050405020304" pitchFamily="18" charset="0"/>
              </a:rPr>
              <a:t>• Fully deployable in production environments</a:t>
            </a:r>
          </a:p>
        </p:txBody>
      </p:sp>
    </p:spTree>
    <p:extLst>
      <p:ext uri="{BB962C8B-B14F-4D97-AF65-F5344CB8AC3E}">
        <p14:creationId xmlns:p14="http://schemas.microsoft.com/office/powerpoint/2010/main" val="3178945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80889-3426-E142-68FC-1AB45A2CCBD1}"/>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90E1CD84-C1DB-4875-E17A-9EB0D9D9B0EE}"/>
              </a:ext>
            </a:extLst>
          </p:cNvPr>
          <p:cNvSpPr>
            <a:spLocks noGrp="1" noChangeArrowheads="1"/>
          </p:cNvSpPr>
          <p:nvPr>
            <p:ph type="title"/>
          </p:nvPr>
        </p:nvSpPr>
        <p:spPr bwMode="auto">
          <a:xfrm>
            <a:off x="2637771" y="493737"/>
            <a:ext cx="3841949" cy="31291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2200" dirty="0">
                <a:latin typeface="Times New Roman" panose="02020603050405020304" pitchFamily="18" charset="0"/>
                <a:cs typeface="Times New Roman" panose="02020603050405020304" pitchFamily="18" charset="0"/>
              </a:rPr>
              <a:t>Technical Challenges &amp; Solutions</a:t>
            </a:r>
            <a:endParaRPr kumimoji="0" lang="he-IL" altLang="he-IL"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14D5F7D0-EE6B-DC04-40F5-27BCEBDFAB9C}"/>
              </a:ext>
            </a:extLst>
          </p:cNvPr>
          <p:cNvSpPr>
            <a:spLocks noGrp="1"/>
          </p:cNvSpPr>
          <p:nvPr>
            <p:ph idx="1"/>
          </p:nvPr>
        </p:nvSpPr>
        <p:spPr>
          <a:xfrm>
            <a:off x="60385" y="1600200"/>
            <a:ext cx="9178505" cy="4525963"/>
          </a:xfrm>
        </p:spPr>
        <p:txBody>
          <a:bodyPr>
            <a:normAutofit/>
          </a:bodyPr>
          <a:lstStyle/>
          <a:p>
            <a:pPr>
              <a:buNone/>
            </a:pPr>
            <a:r>
              <a:rPr lang="en-US" sz="2000" b="1" dirty="0">
                <a:latin typeface="Times New Roman" panose="02020603050405020304" pitchFamily="18" charset="0"/>
                <a:cs typeface="Times New Roman" panose="02020603050405020304" pitchFamily="18" charset="0"/>
              </a:rPr>
              <a:t>Challenge</a:t>
            </a:r>
            <a:r>
              <a:rPr lang="en-US" sz="2000" dirty="0">
                <a:latin typeface="Times New Roman" panose="02020603050405020304" pitchFamily="18" charset="0"/>
                <a:cs typeface="Times New Roman" panose="02020603050405020304" pitchFamily="18" charset="0"/>
              </a:rPr>
              <a:t>: Precise frequency tuning of resonators</a:t>
            </a:r>
          </a:p>
          <a:p>
            <a:pPr marL="0" indent="0">
              <a:buNone/>
            </a:pPr>
            <a:r>
              <a:rPr lang="en-US" sz="2000" b="1"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Adaptive tuning of resonator parameters was performed based on frequency analysis. In addition, existing resonators were reused by applying a frequency division factor of 10 (clock divided to 1 MHz).</a:t>
            </a:r>
          </a:p>
          <a:p>
            <a:pPr>
              <a:buNone/>
            </a:pPr>
            <a:endParaRPr lang="en-US" sz="22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Challenge</a:t>
            </a:r>
            <a:r>
              <a:rPr lang="en-US" sz="2000" dirty="0">
                <a:latin typeface="Times New Roman" panose="02020603050405020304" pitchFamily="18" charset="0"/>
                <a:cs typeface="Times New Roman" panose="02020603050405020304" pitchFamily="18" charset="0"/>
              </a:rPr>
              <a:t>: Limitations in computational resources for real-time processing</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Execution was carried out using Gennady's computational </a:t>
            </a:r>
            <a:r>
              <a:rPr lang="en-US" sz="2000" dirty="0" smtClean="0">
                <a:latin typeface="Times New Roman" panose="02020603050405020304" pitchFamily="18" charset="0"/>
                <a:cs typeface="Times New Roman" panose="02020603050405020304" pitchFamily="18" charset="0"/>
              </a:rPr>
              <a:t>resources</a:t>
            </a:r>
          </a:p>
        </p:txBody>
      </p:sp>
    </p:spTree>
    <p:extLst>
      <p:ext uri="{BB962C8B-B14F-4D97-AF65-F5344CB8AC3E}">
        <p14:creationId xmlns:p14="http://schemas.microsoft.com/office/powerpoint/2010/main" val="206093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38328" y="2908110"/>
            <a:ext cx="8229600" cy="1143000"/>
          </a:xfrm>
        </p:spPr>
        <p:txBody>
          <a:bodyPr/>
          <a:lstStyle/>
          <a:p>
            <a:r>
              <a:rPr lang="en-US" dirty="0">
                <a:latin typeface="Times New Roman" panose="02020603050405020304" pitchFamily="18" charset="0"/>
                <a:cs typeface="Times New Roman" panose="02020603050405020304" pitchFamily="18" charset="0"/>
              </a:rPr>
              <a:t>Questions?</a:t>
            </a:r>
            <a:endParaRPr lang="he-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934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8FD0-77EE-618A-BFDA-C5D72EB3EA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Technical Approach</a:t>
            </a:r>
          </a:p>
        </p:txBody>
      </p:sp>
      <p:sp>
        <p:nvSpPr>
          <p:cNvPr id="3" name="Content Placeholder 2">
            <a:extLst>
              <a:ext uri="{FF2B5EF4-FFF2-40B4-BE49-F238E27FC236}">
                <a16:creationId xmlns:a16="http://schemas.microsoft.com/office/drawing/2014/main" id="{465C304C-8797-16AD-BCED-D9B82998C484}"/>
              </a:ext>
            </a:extLst>
          </p:cNvPr>
          <p:cNvSpPr>
            <a:spLocks noGrp="1"/>
          </p:cNvSpPr>
          <p:nvPr>
            <p:ph idx="1"/>
          </p:nvPr>
        </p:nvSpPr>
        <p:spPr/>
        <p:txBody>
          <a:bodyPr>
            <a:normAutofit fontScale="92500"/>
          </a:bodyPr>
          <a:lstStyle/>
          <a:p>
            <a:pPr marL="0" indent="0">
              <a:buNone/>
            </a:pPr>
            <a:r>
              <a:rPr lang="en-US" sz="2400" b="1" dirty="0">
                <a:latin typeface="Times New Roman" panose="02020603050405020304" pitchFamily="18" charset="0"/>
                <a:cs typeface="Times New Roman" panose="02020603050405020304" pitchFamily="18" charset="0"/>
              </a:rPr>
              <a:t>System Architecture</a:t>
            </a:r>
          </a:p>
          <a:p>
            <a:r>
              <a:rPr lang="en-US" sz="2400" dirty="0">
                <a:latin typeface="Times New Roman" panose="02020603050405020304" pitchFamily="18" charset="0"/>
                <a:cs typeface="Times New Roman" panose="02020603050405020304" pitchFamily="18" charset="0"/>
              </a:rPr>
              <a:t>Geophone sensor module: Captures structural vibrations (1-200 Hz range) </a:t>
            </a:r>
          </a:p>
          <a:p>
            <a:r>
              <a:rPr lang="en-US" sz="2400" dirty="0">
                <a:latin typeface="Times New Roman" panose="02020603050405020304" pitchFamily="18" charset="0"/>
                <a:cs typeface="Times New Roman" panose="02020603050405020304" pitchFamily="18" charset="0"/>
              </a:rPr>
              <a:t>Feature extraction: SCTN-based resonator bank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Classification: Advanced SCTN Ensemble Architecture binary classifier (movement/no movement)</a:t>
            </a:r>
          </a:p>
          <a:p>
            <a:pPr marL="0" indent="0">
              <a:buNone/>
            </a:pPr>
            <a:r>
              <a:rPr lang="en-US" sz="2600" b="1" dirty="0">
                <a:latin typeface="Times New Roman" panose="02020603050405020304" pitchFamily="18" charset="0"/>
                <a:cs typeface="Times New Roman" panose="02020603050405020304" pitchFamily="18" charset="0"/>
              </a:rPr>
              <a:t>Key Innovations</a:t>
            </a:r>
          </a:p>
          <a:p>
            <a:r>
              <a:rPr lang="en-US" sz="2600" dirty="0">
                <a:latin typeface="Times New Roman" panose="02020603050405020304" pitchFamily="18" charset="0"/>
                <a:cs typeface="Times New Roman" panose="02020603050405020304" pitchFamily="18" charset="0"/>
              </a:rPr>
              <a:t>Direct continuous-time processing (no frame-based windowing) </a:t>
            </a:r>
          </a:p>
          <a:p>
            <a:r>
              <a:rPr lang="en-US" sz="2600" dirty="0">
                <a:latin typeface="Times New Roman" panose="02020603050405020304" pitchFamily="18" charset="0"/>
                <a:cs typeface="Times New Roman" panose="02020603050405020304" pitchFamily="18" charset="0"/>
              </a:rPr>
              <a:t>Ultra-low power SCTN neurons (&lt;40 nW per resonator) </a:t>
            </a:r>
          </a:p>
          <a:p>
            <a:r>
              <a:rPr lang="en-US" sz="2600" dirty="0">
                <a:latin typeface="Times New Roman" panose="02020603050405020304" pitchFamily="18" charset="0"/>
                <a:cs typeface="Times New Roman" panose="02020603050405020304" pitchFamily="18" charset="0"/>
              </a:rPr>
              <a:t>Neuromorphic frequency detection using spiking resonators</a:t>
            </a:r>
          </a:p>
        </p:txBody>
      </p:sp>
    </p:spTree>
    <p:extLst>
      <p:ext uri="{BB962C8B-B14F-4D97-AF65-F5344CB8AC3E}">
        <p14:creationId xmlns:p14="http://schemas.microsoft.com/office/powerpoint/2010/main" val="518443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3467405" y="657888"/>
            <a:ext cx="2300630" cy="369332"/>
          </a:xfrm>
          <a:prstGeom prst="rect">
            <a:avLst/>
          </a:prstGeom>
        </p:spPr>
        <p:txBody>
          <a:bodyPr wrap="none">
            <a:spAutoFit/>
          </a:bodyPr>
          <a:lstStyle/>
          <a:p>
            <a:pPr>
              <a:spcAft>
                <a:spcPts val="1000"/>
              </a:spcAft>
            </a:pPr>
            <a:r>
              <a:rPr lang="en-US" i="1" u="sng" dirty="0">
                <a:latin typeface="Times New Roman" panose="02020603050405020304" pitchFamily="18" charset="0"/>
                <a:ea typeface="Times New Roman" panose="02020603050405020304" pitchFamily="18" charset="0"/>
              </a:rPr>
              <a:t>System Block Diagram</a:t>
            </a:r>
          </a:p>
        </p:txBody>
      </p:sp>
      <p:pic>
        <p:nvPicPr>
          <p:cNvPr id="3" name="תמונה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8152"/>
            <a:ext cx="9144000" cy="2804496"/>
          </a:xfrm>
          <a:prstGeom prst="rect">
            <a:avLst/>
          </a:prstGeom>
        </p:spPr>
      </p:pic>
    </p:spTree>
    <p:extLst>
      <p:ext uri="{BB962C8B-B14F-4D97-AF65-F5344CB8AC3E}">
        <p14:creationId xmlns:p14="http://schemas.microsoft.com/office/powerpoint/2010/main" val="5140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לבן מעוגל 7"/>
          <p:cNvSpPr/>
          <p:nvPr/>
        </p:nvSpPr>
        <p:spPr>
          <a:xfrm>
            <a:off x="69672" y="1953606"/>
            <a:ext cx="8048895" cy="993982"/>
          </a:xfrm>
          <a:prstGeom prst="roundRect">
            <a:avLst>
              <a:gd name="adj" fmla="val 14745"/>
            </a:avLst>
          </a:prstGeom>
          <a:gradFill>
            <a:gsLst>
              <a:gs pos="0">
                <a:schemeClr val="accent1">
                  <a:lumMod val="5000"/>
                  <a:lumOff val="95000"/>
                </a:schemeClr>
              </a:gs>
              <a:gs pos="11000">
                <a:schemeClr val="accent6">
                  <a:lumMod val="40000"/>
                  <a:lumOff val="60000"/>
                </a:schemeClr>
              </a:gs>
              <a:gs pos="85000">
                <a:schemeClr val="accent1">
                  <a:lumMod val="30000"/>
                  <a:lumOff val="70000"/>
                </a:scheme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a:p>
        </p:txBody>
      </p:sp>
      <p:sp>
        <p:nvSpPr>
          <p:cNvPr id="7" name="מלבן מעוגל 6"/>
          <p:cNvSpPr/>
          <p:nvPr/>
        </p:nvSpPr>
        <p:spPr>
          <a:xfrm>
            <a:off x="69672" y="3069899"/>
            <a:ext cx="7802877" cy="1197038"/>
          </a:xfrm>
          <a:prstGeom prst="roundRect">
            <a:avLst>
              <a:gd name="adj" fmla="val 14745"/>
            </a:avLst>
          </a:prstGeom>
          <a:gradFill>
            <a:gsLst>
              <a:gs pos="0">
                <a:schemeClr val="accent1">
                  <a:lumMod val="5000"/>
                  <a:lumOff val="95000"/>
                </a:schemeClr>
              </a:gs>
              <a:gs pos="97000">
                <a:schemeClr val="accent6">
                  <a:lumMod val="40000"/>
                  <a:lumOff val="60000"/>
                </a:schemeClr>
              </a:gs>
              <a:gs pos="30000">
                <a:schemeClr val="accent1">
                  <a:lumMod val="30000"/>
                  <a:lumOff val="70000"/>
                </a:scheme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a:p>
        </p:txBody>
      </p:sp>
      <p:sp>
        <p:nvSpPr>
          <p:cNvPr id="5" name="מלבן מעוגל 4"/>
          <p:cNvSpPr/>
          <p:nvPr/>
        </p:nvSpPr>
        <p:spPr>
          <a:xfrm>
            <a:off x="3263898" y="4389248"/>
            <a:ext cx="2511365" cy="548640"/>
          </a:xfrm>
          <a:prstGeom prst="roundRect">
            <a:avLst>
              <a:gd name="adj" fmla="val 14745"/>
            </a:avLst>
          </a:prstGeom>
          <a:gradFill>
            <a:gsLst>
              <a:gs pos="0">
                <a:schemeClr val="accent1">
                  <a:lumMod val="5000"/>
                  <a:lumOff val="95000"/>
                </a:schemeClr>
              </a:gs>
              <a:gs pos="11000">
                <a:schemeClr val="accent6">
                  <a:lumMod val="40000"/>
                  <a:lumOff val="60000"/>
                </a:schemeClr>
              </a:gs>
              <a:gs pos="85000">
                <a:schemeClr val="accent1">
                  <a:lumMod val="30000"/>
                  <a:lumOff val="70000"/>
                </a:scheme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a:p>
        </p:txBody>
      </p:sp>
      <p:sp>
        <p:nvSpPr>
          <p:cNvPr id="2" name="כותרת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Geophone Signal Analysis</a:t>
            </a:r>
            <a:endParaRPr lang="he-IL" dirty="0"/>
          </a:p>
        </p:txBody>
      </p:sp>
      <p:sp>
        <p:nvSpPr>
          <p:cNvPr id="3" name="מציין מיקום תוכן 2"/>
          <p:cNvSpPr>
            <a:spLocks noGrp="1"/>
          </p:cNvSpPr>
          <p:nvPr>
            <p:ph idx="1"/>
          </p:nvPr>
        </p:nvSpPr>
        <p:spPr>
          <a:xfrm>
            <a:off x="69672" y="1350409"/>
            <a:ext cx="8798944" cy="2835765"/>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Four separate CSV files were provided for comparison</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1800" u="sng" dirty="0">
                <a:latin typeface="Times New Roman" panose="02020603050405020304" pitchFamily="18" charset="0"/>
                <a:cs typeface="Times New Roman" panose="02020603050405020304" pitchFamily="18" charset="0"/>
              </a:rPr>
              <a:t>Human Data</a:t>
            </a:r>
            <a:r>
              <a:rPr lang="en-US" sz="1800" u="sng"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defRPr sz="1800">
                <a:latin typeface="Calibri"/>
              </a:defRPr>
            </a:pPr>
            <a:r>
              <a:rPr lang="en-US" sz="1800" dirty="0">
                <a:latin typeface="Times New Roman" panose="02020603050405020304" pitchFamily="18" charset="0"/>
                <a:cs typeface="Times New Roman" panose="02020603050405020304" pitchFamily="18" charset="0"/>
              </a:rPr>
              <a:t>• human.csv: 1,400,040 samples (1,400 seconds</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Signal with human </a:t>
            </a:r>
            <a:r>
              <a:rPr lang="en-US" sz="1800" dirty="0" smtClean="0">
                <a:latin typeface="Times New Roman" panose="02020603050405020304" pitchFamily="18" charset="0"/>
                <a:cs typeface="Times New Roman" panose="02020603050405020304" pitchFamily="18" charset="0"/>
              </a:rPr>
              <a:t>movement</a:t>
            </a:r>
            <a:endParaRPr lang="en-US" sz="1800" dirty="0">
              <a:latin typeface="Times New Roman" panose="02020603050405020304" pitchFamily="18" charset="0"/>
              <a:cs typeface="Times New Roman" panose="02020603050405020304" pitchFamily="18" charset="0"/>
            </a:endParaRPr>
          </a:p>
          <a:p>
            <a:pPr marL="0" indent="0">
              <a:buNone/>
              <a:defRPr sz="1800">
                <a:latin typeface="Calibri"/>
              </a:defRPr>
            </a:pPr>
            <a:r>
              <a:rPr lang="en-US" sz="1800" dirty="0">
                <a:latin typeface="Times New Roman" panose="02020603050405020304" pitchFamily="18" charset="0"/>
                <a:cs typeface="Times New Roman" panose="02020603050405020304" pitchFamily="18" charset="0"/>
              </a:rPr>
              <a:t>• human_nothing.csv: 998,440 samples (998 seconds</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Baseline signal with no </a:t>
            </a:r>
            <a:r>
              <a:rPr lang="en-US" sz="1800" dirty="0" smtClean="0">
                <a:latin typeface="Times New Roman" panose="02020603050405020304" pitchFamily="18" charset="0"/>
                <a:cs typeface="Times New Roman" panose="02020603050405020304" pitchFamily="18" charset="0"/>
              </a:rPr>
              <a:t>human.</a:t>
            </a:r>
            <a:endParaRPr lang="en-US" sz="1800" dirty="0" smtClean="0">
              <a:latin typeface="Times New Roman" panose="02020603050405020304" pitchFamily="18" charset="0"/>
              <a:cs typeface="Times New Roman" panose="02020603050405020304" pitchFamily="18" charset="0"/>
            </a:endParaRPr>
          </a:p>
          <a:p>
            <a:pPr marL="0" indent="0">
              <a:buNone/>
              <a:defRPr sz="1800">
                <a:latin typeface="Calibri"/>
              </a:defRPr>
            </a:pPr>
            <a:endParaRPr lang="en-US" sz="1800" dirty="0">
              <a:latin typeface="Times New Roman" panose="02020603050405020304" pitchFamily="18" charset="0"/>
              <a:cs typeface="Times New Roman" panose="02020603050405020304" pitchFamily="18" charset="0"/>
            </a:endParaRPr>
          </a:p>
          <a:p>
            <a:pPr marL="0" indent="0">
              <a:buNone/>
              <a:defRPr sz="1800">
                <a:latin typeface="Calibri"/>
              </a:defRPr>
            </a:pPr>
            <a:r>
              <a:rPr lang="en-US" sz="1800" dirty="0">
                <a:latin typeface="Times New Roman" panose="02020603050405020304" pitchFamily="18" charset="0"/>
                <a:cs typeface="Times New Roman" panose="02020603050405020304" pitchFamily="18" charset="0"/>
              </a:rPr>
              <a:t> </a:t>
            </a:r>
            <a:r>
              <a:rPr lang="en-US" sz="1800" u="sng" dirty="0">
                <a:latin typeface="Times New Roman" panose="02020603050405020304" pitchFamily="18" charset="0"/>
                <a:cs typeface="Times New Roman" panose="02020603050405020304" pitchFamily="18" charset="0"/>
              </a:rPr>
              <a:t>Vehicle Data</a:t>
            </a:r>
            <a:r>
              <a:rPr lang="en-US" sz="1800" u="sng"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defRPr sz="1800">
                <a:latin typeface="Calibri"/>
              </a:defRPr>
            </a:pPr>
            <a:r>
              <a:rPr lang="en-US" sz="1800" dirty="0">
                <a:latin typeface="Times New Roman" panose="02020603050405020304" pitchFamily="18" charset="0"/>
                <a:cs typeface="Times New Roman" panose="02020603050405020304" pitchFamily="18" charset="0"/>
              </a:rPr>
              <a:t>• car.csv: 840,024 samples (840 seconds</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Signal with vehicle </a:t>
            </a:r>
            <a:r>
              <a:rPr lang="en-US" sz="1800" dirty="0" smtClean="0">
                <a:latin typeface="Times New Roman" panose="02020603050405020304" pitchFamily="18" charset="0"/>
                <a:cs typeface="Times New Roman" panose="02020603050405020304" pitchFamily="18" charset="0"/>
              </a:rPr>
              <a:t>movement.</a:t>
            </a:r>
          </a:p>
          <a:p>
            <a:pPr marL="0" indent="0">
              <a:buNone/>
              <a:defRPr sz="1800">
                <a:latin typeface="Calibri"/>
              </a:defRPr>
            </a:pPr>
            <a:r>
              <a:rPr lang="en-US" sz="1800" dirty="0" smtClean="0">
                <a:latin typeface="Times New Roman" panose="02020603050405020304" pitchFamily="18" charset="0"/>
                <a:cs typeface="Times New Roman" panose="02020603050405020304" pitchFamily="18" charset="0"/>
              </a:rPr>
              <a:t>• car_nothing.csv: 480,036 samples (480 seconds),</a:t>
            </a:r>
            <a:r>
              <a:rPr lang="en-US" sz="1800" dirty="0">
                <a:latin typeface="Times New Roman" panose="02020603050405020304" pitchFamily="18" charset="0"/>
                <a:cs typeface="Times New Roman" panose="02020603050405020304" pitchFamily="18" charset="0"/>
              </a:rPr>
              <a:t> Baseline signal with no vehicle.</a:t>
            </a:r>
          </a:p>
          <a:p>
            <a:pPr marL="0" indent="0">
              <a:buNone/>
              <a:defRPr sz="1800">
                <a:latin typeface="Calibri"/>
              </a:defRPr>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מלבן 3"/>
          <p:cNvSpPr/>
          <p:nvPr/>
        </p:nvSpPr>
        <p:spPr>
          <a:xfrm>
            <a:off x="3314334" y="4446245"/>
            <a:ext cx="2460930" cy="369332"/>
          </a:xfrm>
          <a:prstGeom prst="rect">
            <a:avLst/>
          </a:prstGeom>
        </p:spPr>
        <p:txBody>
          <a:bodyPr wrap="none">
            <a:spAutoFit/>
          </a:bodyPr>
          <a:lstStyle/>
          <a:p>
            <a:pPr>
              <a:defRPr sz="1800">
                <a:latin typeface="Calibri"/>
              </a:defRPr>
            </a:pPr>
            <a:r>
              <a:rPr lang="en-US" dirty="0">
                <a:latin typeface="Times New Roman" panose="02020603050405020304" pitchFamily="18" charset="0"/>
                <a:cs typeface="Times New Roman" panose="02020603050405020304" pitchFamily="18" charset="0"/>
              </a:rPr>
              <a:t>Sampling Rate: 1000 Hz</a:t>
            </a:r>
          </a:p>
        </p:txBody>
      </p:sp>
      <p:sp>
        <p:nvSpPr>
          <p:cNvPr id="6" name="מלבן 5"/>
          <p:cNvSpPr/>
          <p:nvPr/>
        </p:nvSpPr>
        <p:spPr>
          <a:xfrm>
            <a:off x="176351" y="5140962"/>
            <a:ext cx="7942216"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These files enable a direct comparison between activity and  baseline, and support accurate frequency-domain analysis for both human and vehicle </a:t>
            </a:r>
            <a:r>
              <a:rPr lang="en-US" dirty="0" smtClean="0">
                <a:latin typeface="Times New Roman" panose="02020603050405020304" pitchFamily="18" charset="0"/>
                <a:cs typeface="Times New Roman" panose="02020603050405020304" pitchFamily="18" charset="0"/>
              </a:rPr>
              <a:t>movement.</a:t>
            </a:r>
            <a:endParaRPr lang="he-IL" dirty="0"/>
          </a:p>
        </p:txBody>
      </p:sp>
    </p:spTree>
    <p:extLst>
      <p:ext uri="{BB962C8B-B14F-4D97-AF65-F5344CB8AC3E}">
        <p14:creationId xmlns:p14="http://schemas.microsoft.com/office/powerpoint/2010/main" val="206365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12843" y="128071"/>
            <a:ext cx="8229600" cy="646992"/>
          </a:xfrm>
        </p:spPr>
        <p:txBody>
          <a:bodyPr>
            <a:noAutofit/>
          </a:bodyPr>
          <a:lstStyle/>
          <a:p>
            <a:r>
              <a:rPr lang="en-US" dirty="0" err="1" smtClean="0">
                <a:latin typeface="Times New Roman" panose="02020603050405020304" pitchFamily="18" charset="0"/>
                <a:cs typeface="Times New Roman" panose="02020603050405020304" pitchFamily="18" charset="0"/>
              </a:rPr>
              <a:t>exemple</a:t>
            </a:r>
            <a:endParaRPr lang="he-IL"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263558" y="849008"/>
            <a:ext cx="1031132" cy="369332"/>
          </a:xfrm>
          <a:prstGeom prst="rect">
            <a:avLst/>
          </a:prstGeom>
          <a:noFill/>
        </p:spPr>
        <p:txBody>
          <a:bodyPr wrap="square" rtlCol="1">
            <a:spAutoFit/>
          </a:bodyPr>
          <a:lstStyle/>
          <a:p>
            <a:pPr algn="ctr"/>
            <a:r>
              <a:rPr lang="en-US" dirty="0" smtClean="0">
                <a:latin typeface="Times New Roman" panose="02020603050405020304" pitchFamily="18" charset="0"/>
                <a:cs typeface="Times New Roman" panose="02020603050405020304" pitchFamily="18" charset="0"/>
              </a:rPr>
              <a:t>Car</a:t>
            </a:r>
            <a:r>
              <a:rPr lang="en-US" dirty="0" smtClean="0"/>
              <a:t>:</a:t>
            </a:r>
            <a:endParaRPr lang="he-IL" dirty="0"/>
          </a:p>
        </p:txBody>
      </p:sp>
      <p:pic>
        <p:nvPicPr>
          <p:cNvPr id="6" name="תמונה 5"/>
          <p:cNvPicPr>
            <a:picLocks noChangeAspect="1"/>
          </p:cNvPicPr>
          <p:nvPr/>
        </p:nvPicPr>
        <p:blipFill rotWithShape="1">
          <a:blip r:embed="rId2">
            <a:extLst>
              <a:ext uri="{28A0092B-C50C-407E-A947-70E740481C1C}">
                <a14:useLocalDpi xmlns:a14="http://schemas.microsoft.com/office/drawing/2010/main" val="0"/>
              </a:ext>
            </a:extLst>
          </a:blip>
          <a:srcRect l="9392" b="73475"/>
          <a:stretch/>
        </p:blipFill>
        <p:spPr>
          <a:xfrm>
            <a:off x="938639" y="1218340"/>
            <a:ext cx="7488951" cy="1879146"/>
          </a:xfrm>
          <a:prstGeom prst="rect">
            <a:avLst/>
          </a:prstGeom>
        </p:spPr>
      </p:pic>
      <p:sp>
        <p:nvSpPr>
          <p:cNvPr id="7" name="TextBox 6"/>
          <p:cNvSpPr txBox="1"/>
          <p:nvPr/>
        </p:nvSpPr>
        <p:spPr>
          <a:xfrm>
            <a:off x="3782125" y="3637665"/>
            <a:ext cx="1801977" cy="369332"/>
          </a:xfrm>
          <a:prstGeom prst="rect">
            <a:avLst/>
          </a:prstGeom>
          <a:noFill/>
        </p:spPr>
        <p:txBody>
          <a:bodyPr wrap="square" rtlCol="1">
            <a:spAutoFit/>
          </a:bodyPr>
          <a:lstStyle/>
          <a:p>
            <a:pPr algn="ctr"/>
            <a:r>
              <a:rPr lang="en-US" dirty="0" smtClean="0">
                <a:latin typeface="Times New Roman" panose="02020603050405020304" pitchFamily="18" charset="0"/>
                <a:cs typeface="Times New Roman" panose="02020603050405020304" pitchFamily="18" charset="0"/>
              </a:rPr>
              <a:t>Human</a:t>
            </a:r>
            <a:r>
              <a:rPr lang="en-US" dirty="0" smtClean="0"/>
              <a:t>:</a:t>
            </a:r>
            <a:endParaRPr lang="he-IL" dirty="0"/>
          </a:p>
        </p:txBody>
      </p:sp>
      <p:pic>
        <p:nvPicPr>
          <p:cNvPr id="9" name="תמונה 8"/>
          <p:cNvPicPr>
            <a:picLocks noChangeAspect="1"/>
          </p:cNvPicPr>
          <p:nvPr/>
        </p:nvPicPr>
        <p:blipFill rotWithShape="1">
          <a:blip r:embed="rId3">
            <a:extLst>
              <a:ext uri="{28A0092B-C50C-407E-A947-70E740481C1C}">
                <a14:useLocalDpi xmlns:a14="http://schemas.microsoft.com/office/drawing/2010/main" val="0"/>
              </a:ext>
            </a:extLst>
          </a:blip>
          <a:srcRect l="10000" b="73192"/>
          <a:stretch/>
        </p:blipFill>
        <p:spPr>
          <a:xfrm>
            <a:off x="802257" y="4009942"/>
            <a:ext cx="7761716" cy="1981715"/>
          </a:xfrm>
          <a:prstGeom prst="rect">
            <a:avLst/>
          </a:prstGeom>
        </p:spPr>
      </p:pic>
    </p:spTree>
    <p:extLst>
      <p:ext uri="{BB962C8B-B14F-4D97-AF65-F5344CB8AC3E}">
        <p14:creationId xmlns:p14="http://schemas.microsoft.com/office/powerpoint/2010/main" val="171268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35357" y="418289"/>
            <a:ext cx="1828800" cy="369332"/>
          </a:xfrm>
          <a:prstGeom prst="rect">
            <a:avLst/>
          </a:prstGeom>
          <a:noFill/>
        </p:spPr>
        <p:txBody>
          <a:bodyPr wrap="square" rtlCol="1">
            <a:spAutoFit/>
          </a:bodyPr>
          <a:lstStyle/>
          <a:p>
            <a:r>
              <a:rPr lang="en-US" dirty="0" smtClean="0">
                <a:latin typeface="Times New Roman" panose="02020603050405020304" pitchFamily="18" charset="0"/>
                <a:cs typeface="Times New Roman" panose="02020603050405020304" pitchFamily="18" charset="0"/>
              </a:rPr>
              <a:t>Car _nothin</a:t>
            </a:r>
            <a:r>
              <a:rPr lang="en-US" dirty="0">
                <a:latin typeface="Times New Roman" panose="02020603050405020304" pitchFamily="18" charset="0"/>
                <a:cs typeface="Times New Roman" panose="02020603050405020304" pitchFamily="18" charset="0"/>
              </a:rPr>
              <a:t>g</a:t>
            </a:r>
            <a:endParaRPr lang="he-IL" dirty="0">
              <a:latin typeface="Times New Roman" panose="02020603050405020304" pitchFamily="18" charset="0"/>
              <a:cs typeface="Times New Roman" panose="02020603050405020304" pitchFamily="18" charset="0"/>
            </a:endParaRPr>
          </a:p>
        </p:txBody>
      </p:sp>
      <p:pic>
        <p:nvPicPr>
          <p:cNvPr id="7" name="תמונה 6"/>
          <p:cNvPicPr>
            <a:picLocks noChangeAspect="1"/>
          </p:cNvPicPr>
          <p:nvPr/>
        </p:nvPicPr>
        <p:blipFill rotWithShape="1">
          <a:blip r:embed="rId2">
            <a:extLst>
              <a:ext uri="{28A0092B-C50C-407E-A947-70E740481C1C}">
                <a14:useLocalDpi xmlns:a14="http://schemas.microsoft.com/office/drawing/2010/main" val="0"/>
              </a:ext>
            </a:extLst>
          </a:blip>
          <a:srcRect l="8662" b="73333"/>
          <a:stretch/>
        </p:blipFill>
        <p:spPr>
          <a:xfrm>
            <a:off x="573012" y="787620"/>
            <a:ext cx="7848984" cy="1964205"/>
          </a:xfrm>
          <a:prstGeom prst="rect">
            <a:avLst/>
          </a:prstGeom>
        </p:spPr>
      </p:pic>
      <p:sp>
        <p:nvSpPr>
          <p:cNvPr id="10" name="מלבן 9"/>
          <p:cNvSpPr/>
          <p:nvPr/>
        </p:nvSpPr>
        <p:spPr>
          <a:xfrm>
            <a:off x="3899185" y="3589448"/>
            <a:ext cx="176202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Human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_nothing</a:t>
            </a:r>
            <a:endParaRPr lang="he-IL" dirty="0">
              <a:latin typeface="Times New Roman" panose="02020603050405020304" pitchFamily="18" charset="0"/>
              <a:cs typeface="Times New Roman" panose="02020603050405020304" pitchFamily="18" charset="0"/>
            </a:endParaRPr>
          </a:p>
        </p:txBody>
      </p:sp>
      <p:pic>
        <p:nvPicPr>
          <p:cNvPr id="11" name="תמונה 10"/>
          <p:cNvPicPr>
            <a:picLocks noChangeAspect="1"/>
          </p:cNvPicPr>
          <p:nvPr/>
        </p:nvPicPr>
        <p:blipFill rotWithShape="1">
          <a:blip r:embed="rId3">
            <a:extLst>
              <a:ext uri="{28A0092B-C50C-407E-A947-70E740481C1C}">
                <a14:useLocalDpi xmlns:a14="http://schemas.microsoft.com/office/drawing/2010/main" val="0"/>
              </a:ext>
            </a:extLst>
          </a:blip>
          <a:srcRect l="8298" b="72482"/>
          <a:stretch/>
        </p:blipFill>
        <p:spPr>
          <a:xfrm>
            <a:off x="649857" y="4019909"/>
            <a:ext cx="7926802" cy="2038846"/>
          </a:xfrm>
          <a:prstGeom prst="rect">
            <a:avLst/>
          </a:prstGeom>
        </p:spPr>
      </p:pic>
    </p:spTree>
    <p:extLst>
      <p:ext uri="{BB962C8B-B14F-4D97-AF65-F5344CB8AC3E}">
        <p14:creationId xmlns:p14="http://schemas.microsoft.com/office/powerpoint/2010/main" val="99602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AA79B-F47C-2C70-CE2B-F6B7265984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6F4A9E-103A-01B3-C958-9B4EEDD063E1}"/>
              </a:ext>
            </a:extLst>
          </p:cNvPr>
          <p:cNvSpPr>
            <a:spLocks noGrp="1"/>
          </p:cNvSpPr>
          <p:nvPr>
            <p:ph type="title"/>
          </p:nvPr>
        </p:nvSpPr>
        <p:spPr>
          <a:xfrm>
            <a:off x="544749" y="99540"/>
            <a:ext cx="8229600" cy="581396"/>
          </a:xfrm>
        </p:spPr>
        <p:txBody>
          <a:bodyPr>
            <a:noAutofit/>
          </a:bodyPr>
          <a:lstStyle/>
          <a:p>
            <a:r>
              <a:rPr lang="en-US" sz="3600" dirty="0">
                <a:latin typeface="Times New Roman" panose="02020603050405020304" pitchFamily="18" charset="0"/>
                <a:cs typeface="Times New Roman" panose="02020603050405020304" pitchFamily="18" charset="0"/>
              </a:rPr>
              <a:t>Data Analysis Results</a:t>
            </a:r>
          </a:p>
        </p:txBody>
      </p:sp>
      <p:sp>
        <p:nvSpPr>
          <p:cNvPr id="6" name="TextBox 5"/>
          <p:cNvSpPr txBox="1"/>
          <p:nvPr/>
        </p:nvSpPr>
        <p:spPr>
          <a:xfrm>
            <a:off x="129725" y="560973"/>
            <a:ext cx="8324490" cy="923330"/>
          </a:xfrm>
          <a:prstGeom prst="rect">
            <a:avLst/>
          </a:prstGeom>
          <a:noFill/>
        </p:spPr>
        <p:txBody>
          <a:bodyPr wrap="square" rtlCol="1">
            <a:spAutoFit/>
          </a:bodyPr>
          <a:lstStyle/>
          <a:p>
            <a:r>
              <a:rPr lang="en-US" dirty="0">
                <a:latin typeface="Times New Roman" panose="02020603050405020304" pitchFamily="18" charset="0"/>
                <a:cs typeface="Times New Roman" panose="02020603050405020304" pitchFamily="18" charset="0"/>
              </a:rPr>
              <a:t>To identify the characteristic patterns of human and vehicle movement, we performed FFT-based frequency </a:t>
            </a:r>
            <a:r>
              <a:rPr lang="en-US" dirty="0" smtClean="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a:p>
            <a:endParaRPr lang="he-IL" dirty="0"/>
          </a:p>
        </p:txBody>
      </p:sp>
      <p:sp>
        <p:nvSpPr>
          <p:cNvPr id="3" name="מלבן 2"/>
          <p:cNvSpPr/>
          <p:nvPr/>
        </p:nvSpPr>
        <p:spPr>
          <a:xfrm>
            <a:off x="2064280" y="1114971"/>
            <a:ext cx="5543006" cy="369332"/>
          </a:xfrm>
          <a:prstGeom prst="rect">
            <a:avLst/>
          </a:prstGeom>
        </p:spPr>
        <p:txBody>
          <a:bodyPr wrap="square">
            <a:spAutoFit/>
          </a:bodyPr>
          <a:lstStyle/>
          <a:p>
            <a:pPr>
              <a:buNone/>
            </a:pPr>
            <a:r>
              <a:rPr lang="en-US" dirty="0">
                <a:latin typeface="Times New Roman" panose="02020603050405020304" pitchFamily="18" charset="0"/>
                <a:cs typeface="Times New Roman" panose="02020603050405020304" pitchFamily="18" charset="0"/>
              </a:rPr>
              <a:t>Human Movement: Main frequency band: </a:t>
            </a:r>
            <a:r>
              <a:rPr lang="en-US" dirty="0" smtClean="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0–70 </a:t>
            </a:r>
            <a:r>
              <a:rPr lang="en-US" dirty="0">
                <a:latin typeface="Times New Roman" panose="02020603050405020304" pitchFamily="18" charset="0"/>
                <a:cs typeface="Times New Roman" panose="02020603050405020304" pitchFamily="18" charset="0"/>
              </a:rPr>
              <a:t>Hz</a:t>
            </a:r>
          </a:p>
        </p:txBody>
      </p:sp>
      <p:pic>
        <p:nvPicPr>
          <p:cNvPr id="14" name="תמונה 13"/>
          <p:cNvPicPr>
            <a:picLocks noChangeAspect="1"/>
          </p:cNvPicPr>
          <p:nvPr/>
        </p:nvPicPr>
        <p:blipFill rotWithShape="1">
          <a:blip r:embed="rId3"/>
          <a:srcRect t="95874"/>
          <a:stretch/>
        </p:blipFill>
        <p:spPr>
          <a:xfrm>
            <a:off x="1251659" y="5968272"/>
            <a:ext cx="6696492" cy="293398"/>
          </a:xfrm>
          <a:prstGeom prst="rect">
            <a:avLst/>
          </a:prstGeom>
        </p:spPr>
      </p:pic>
      <p:pic>
        <p:nvPicPr>
          <p:cNvPr id="16" name="תמונה 15"/>
          <p:cNvPicPr>
            <a:picLocks noChangeAspect="1"/>
          </p:cNvPicPr>
          <p:nvPr/>
        </p:nvPicPr>
        <p:blipFill rotWithShape="1">
          <a:blip r:embed="rId3"/>
          <a:srcRect t="5621" b="33468"/>
          <a:stretch/>
        </p:blipFill>
        <p:spPr>
          <a:xfrm>
            <a:off x="1251659" y="1698171"/>
            <a:ext cx="6696486" cy="4331487"/>
          </a:xfrm>
          <a:prstGeom prst="rect">
            <a:avLst/>
          </a:prstGeom>
        </p:spPr>
      </p:pic>
    </p:spTree>
    <p:extLst>
      <p:ext uri="{BB962C8B-B14F-4D97-AF65-F5344CB8AC3E}">
        <p14:creationId xmlns:p14="http://schemas.microsoft.com/office/powerpoint/2010/main" val="3034856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972725" y="425561"/>
            <a:ext cx="5909094" cy="369332"/>
          </a:xfrm>
          <a:prstGeom prst="rect">
            <a:avLst/>
          </a:prstGeom>
        </p:spPr>
        <p:txBody>
          <a:bodyPr wrap="square">
            <a:spAutoFit/>
          </a:bodyPr>
          <a:lstStyle/>
          <a:p>
            <a:pPr>
              <a:buNone/>
            </a:pPr>
            <a:r>
              <a:rPr lang="en-US" dirty="0" smtClean="0">
                <a:latin typeface="Times New Roman" panose="02020603050405020304" pitchFamily="18" charset="0"/>
                <a:cs typeface="Times New Roman" panose="02020603050405020304" pitchFamily="18" charset="0"/>
              </a:rPr>
              <a:t>Car </a:t>
            </a:r>
            <a:r>
              <a:rPr lang="en-US" dirty="0">
                <a:latin typeface="Times New Roman" panose="02020603050405020304" pitchFamily="18" charset="0"/>
                <a:cs typeface="Times New Roman" panose="02020603050405020304" pitchFamily="18" charset="0"/>
              </a:rPr>
              <a:t>Movement: Main frequency band: </a:t>
            </a:r>
            <a:r>
              <a:rPr lang="en-US" dirty="0" smtClean="0">
                <a:latin typeface="Times New Roman" panose="02020603050405020304" pitchFamily="18" charset="0"/>
                <a:cs typeface="Times New Roman" panose="02020603050405020304" pitchFamily="18" charset="0"/>
              </a:rPr>
              <a:t>34</a:t>
            </a:r>
            <a:r>
              <a:rPr lang="en-US" dirty="0" smtClean="0">
                <a:latin typeface="Times New Roman" panose="02020603050405020304" pitchFamily="18" charset="0"/>
                <a:cs typeface="Times New Roman" panose="02020603050405020304" pitchFamily="18" charset="0"/>
              </a:rPr>
              <a:t>–40 </a:t>
            </a:r>
            <a:r>
              <a:rPr lang="en-US" dirty="0" smtClean="0">
                <a:latin typeface="Times New Roman" panose="02020603050405020304" pitchFamily="18" charset="0"/>
                <a:cs typeface="Times New Roman" panose="02020603050405020304" pitchFamily="18" charset="0"/>
              </a:rPr>
              <a:t>Hz</a:t>
            </a:r>
            <a:endParaRPr lang="en-US" dirty="0">
              <a:latin typeface="Times New Roman" panose="02020603050405020304" pitchFamily="18" charset="0"/>
              <a:cs typeface="Times New Roman" panose="02020603050405020304" pitchFamily="18" charset="0"/>
            </a:endParaRPr>
          </a:p>
        </p:txBody>
      </p:sp>
      <p:pic>
        <p:nvPicPr>
          <p:cNvPr id="5" name="תמונה 4"/>
          <p:cNvPicPr>
            <a:picLocks noChangeAspect="1"/>
          </p:cNvPicPr>
          <p:nvPr/>
        </p:nvPicPr>
        <p:blipFill rotWithShape="1">
          <a:blip r:embed="rId2"/>
          <a:srcRect t="5658" b="34049"/>
          <a:stretch/>
        </p:blipFill>
        <p:spPr>
          <a:xfrm>
            <a:off x="797966" y="1114697"/>
            <a:ext cx="7818332" cy="5005740"/>
          </a:xfrm>
          <a:prstGeom prst="rect">
            <a:avLst/>
          </a:prstGeom>
        </p:spPr>
      </p:pic>
      <p:pic>
        <p:nvPicPr>
          <p:cNvPr id="6" name="תמונה 5"/>
          <p:cNvPicPr>
            <a:picLocks noChangeAspect="1"/>
          </p:cNvPicPr>
          <p:nvPr/>
        </p:nvPicPr>
        <p:blipFill rotWithShape="1">
          <a:blip r:embed="rId2"/>
          <a:srcRect t="95969" b="-1"/>
          <a:stretch/>
        </p:blipFill>
        <p:spPr>
          <a:xfrm>
            <a:off x="797965" y="6061582"/>
            <a:ext cx="7818321" cy="334710"/>
          </a:xfrm>
          <a:prstGeom prst="rect">
            <a:avLst/>
          </a:prstGeom>
        </p:spPr>
      </p:pic>
    </p:spTree>
    <p:extLst>
      <p:ext uri="{BB962C8B-B14F-4D97-AF65-F5344CB8AC3E}">
        <p14:creationId xmlns:p14="http://schemas.microsoft.com/office/powerpoint/2010/main" val="4262111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11904</TotalTime>
  <Words>1926</Words>
  <Application>Microsoft Office PowerPoint</Application>
  <PresentationFormat>‫הצגה על המסך (4:3)</PresentationFormat>
  <Paragraphs>220</Paragraphs>
  <Slides>26</Slides>
  <Notes>6</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26</vt:i4>
      </vt:variant>
    </vt:vector>
  </HeadingPairs>
  <TitlesOfParts>
    <vt:vector size="31" baseType="lpstr">
      <vt:lpstr>Arial</vt:lpstr>
      <vt:lpstr>Calibri</vt:lpstr>
      <vt:lpstr>Cambria Math</vt:lpstr>
      <vt:lpstr>Times New Roman</vt:lpstr>
      <vt:lpstr>Office Theme</vt:lpstr>
      <vt:lpstr> Detecting human movements based on geophone sensor and SNN  Project number:  p-2025-058                                                                                               Students: Nachman Mimoun - 321730558 and Eliav Neeman –                     207549650  Supervisors: Prof. Shlomo Greenberg  </vt:lpstr>
      <vt:lpstr>introduction</vt:lpstr>
      <vt:lpstr>Technical Approach</vt:lpstr>
      <vt:lpstr>מצגת של PowerPoint‏</vt:lpstr>
      <vt:lpstr>Geophone Signal Analysis</vt:lpstr>
      <vt:lpstr>exemple</vt:lpstr>
      <vt:lpstr>מצגת של PowerPoint‏</vt:lpstr>
      <vt:lpstr>Data Analysis Results</vt:lpstr>
      <vt:lpstr>מצגת של PowerPoint‏</vt:lpstr>
      <vt:lpstr>מצגת של PowerPoint‏</vt:lpstr>
      <vt:lpstr>SCTN Resonator</vt:lpstr>
      <vt:lpstr>מצגת של PowerPoint‏</vt:lpstr>
      <vt:lpstr>מצגת של PowerPoint‏</vt:lpstr>
      <vt:lpstr>Feature extraction- SCTN-based resonators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Final Summary</vt:lpstr>
      <vt:lpstr>Technical Challenges &amp; Solutions</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subject/>
  <dc:creator>WIN10</dc:creator>
  <cp:keywords/>
  <dc:description>generated using python-pptx</dc:description>
  <cp:lastModifiedBy>אליאב נאמן</cp:lastModifiedBy>
  <cp:revision>117</cp:revision>
  <dcterms:created xsi:type="dcterms:W3CDTF">2013-01-27T09:14:16Z</dcterms:created>
  <dcterms:modified xsi:type="dcterms:W3CDTF">2025-07-06T18:56:13Z</dcterms:modified>
  <cp:category/>
</cp:coreProperties>
</file>