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c502f575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c502f575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c502f575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c502f575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c502f575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c502f575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5ec01dbd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5ec01dbd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5ec01dbd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5ec01dbd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5ec01dbd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5ec01dbd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5ec01dbd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5ec01dbd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9DAF8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146575" y="508325"/>
            <a:ext cx="6965100" cy="102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TRABAJO FINAL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20200" y="1779150"/>
            <a:ext cx="8703600" cy="17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Series Temporales de Activos Financieros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Estadística Actuarial 2° Cuatrimestre 2019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Alberto H. Landro y Rodrigo Del Rosso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841175" y="3508650"/>
            <a:ext cx="75759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Julián Barrales, Ignacio Borovsky, Iván Cohen Falah, Lucas Lopatka y Dana Zajdenberg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9DAF8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2720400" y="254975"/>
            <a:ext cx="37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Fase de identificación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5084" l="0" r="0" t="17647"/>
          <a:stretch/>
        </p:blipFill>
        <p:spPr>
          <a:xfrm>
            <a:off x="240550" y="1697200"/>
            <a:ext cx="3703200" cy="174912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9450" y="1269113"/>
            <a:ext cx="4729125" cy="260527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4" name="Google Shape;64;p14"/>
          <p:cNvSpPr txBox="1"/>
          <p:nvPr/>
        </p:nvSpPr>
        <p:spPr>
          <a:xfrm>
            <a:off x="691950" y="3446325"/>
            <a:ext cx="3168600" cy="7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observa que los retornos del activo revierten a la media (0).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4425463" y="3874400"/>
            <a:ext cx="421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FAC tiene un comportamiento sinusoidal amortiguado.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9DAF8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326250"/>
            <a:ext cx="868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descriptivo          </a:t>
            </a:r>
            <a:r>
              <a:rPr lang="es"/>
              <a:t>Análisis de estacionariedad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931800" y="975150"/>
            <a:ext cx="5060400" cy="8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Con el objetivo de determinar la existencia o no de raíces unitarias se efectúan los tests de Dickey-Fuller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025" y="975150"/>
            <a:ext cx="2997350" cy="2909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3675" y="3338675"/>
            <a:ext cx="3286945" cy="118525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6977" y="1712402"/>
            <a:ext cx="2740350" cy="140603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5" name="Google Shape;75;p15"/>
          <p:cNvSpPr txBox="1"/>
          <p:nvPr/>
        </p:nvSpPr>
        <p:spPr>
          <a:xfrm>
            <a:off x="5306975" y="1870650"/>
            <a:ext cx="258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Tau empíricos</a:t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5126675" y="3404300"/>
            <a:ext cx="19125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Tau críticos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188700" y="4121900"/>
            <a:ext cx="43833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Por lo tanto se puede afirmar con un nivel de significatividad cercano al 5pct que la serie no es estacionaria para todos los modelos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9DAF8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54575" y="187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Fase de estimación y de validación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717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chemeClr val="dk1"/>
                </a:solidFill>
              </a:rPr>
              <a:t>Se </a:t>
            </a:r>
            <a:r>
              <a:rPr lang="es" sz="1400">
                <a:solidFill>
                  <a:schemeClr val="dk1"/>
                </a:solidFill>
              </a:rPr>
              <a:t>evalúan</a:t>
            </a:r>
            <a:r>
              <a:rPr lang="es" sz="1400">
                <a:solidFill>
                  <a:schemeClr val="dk1"/>
                </a:solidFill>
              </a:rPr>
              <a:t> todas las posibles combinaciones de modelos ARIMA (p,d,q) con p, d y q entre 0 y 4 con el fin de seleccionar aquel que mejor ajusta en base a los criterios de </a:t>
            </a:r>
            <a:r>
              <a:rPr lang="es" sz="1400">
                <a:solidFill>
                  <a:schemeClr val="dk1"/>
                </a:solidFill>
              </a:rPr>
              <a:t>información</a:t>
            </a:r>
            <a:r>
              <a:rPr lang="es" sz="1400">
                <a:solidFill>
                  <a:schemeClr val="dk1"/>
                </a:solidFill>
              </a:rPr>
              <a:t> vistos en clase.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311700" y="1886963"/>
            <a:ext cx="60123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Según el criterio BIC, el modelo que mejor se ajusta es un ARIMA(2,1,1)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72796" l="26583" r="24087" t="20169"/>
          <a:stretch/>
        </p:blipFill>
        <p:spPr>
          <a:xfrm>
            <a:off x="407175" y="1346350"/>
            <a:ext cx="7141066" cy="572702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6" name="Google Shape;86;p16"/>
          <p:cNvSpPr txBox="1"/>
          <p:nvPr/>
        </p:nvSpPr>
        <p:spPr>
          <a:xfrm>
            <a:off x="311700" y="2931913"/>
            <a:ext cx="83046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utilizó el paquete Test T para testear la significatividad individual de los parámetros del modelo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4">
            <a:alphaModFix/>
          </a:blip>
          <a:srcRect b="38058" l="24797" r="44448" t="54730"/>
          <a:stretch/>
        </p:blipFill>
        <p:spPr>
          <a:xfrm>
            <a:off x="311700" y="3439725"/>
            <a:ext cx="4875398" cy="642951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8" name="Google Shape;88;p16"/>
          <p:cNvSpPr txBox="1"/>
          <p:nvPr/>
        </p:nvSpPr>
        <p:spPr>
          <a:xfrm>
            <a:off x="311700" y="4140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rechaza la hipótesis nula de que los coeficientes no son significativos ya que los respectivos tests empíricos resultaron ser mayores o iguales a 2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 rotWithShape="1">
          <a:blip r:embed="rId5">
            <a:alphaModFix/>
          </a:blip>
          <a:srcRect b="51475" l="38672" r="39296" t="44165"/>
          <a:stretch/>
        </p:blipFill>
        <p:spPr>
          <a:xfrm>
            <a:off x="2018250" y="2330963"/>
            <a:ext cx="4891488" cy="544439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0" name="Google Shape;90;p16"/>
          <p:cNvPicPr preferRelativeResize="0"/>
          <p:nvPr/>
        </p:nvPicPr>
        <p:blipFill rotWithShape="1">
          <a:blip r:embed="rId5">
            <a:alphaModFix/>
          </a:blip>
          <a:srcRect b="54429" l="38672" r="59338" t="44165"/>
          <a:stretch/>
        </p:blipFill>
        <p:spPr>
          <a:xfrm>
            <a:off x="2075400" y="2504849"/>
            <a:ext cx="395194" cy="92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9DAF8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Condiciones de estacionariedad e invertibilidad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017725"/>
            <a:ext cx="3535200" cy="4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Se calcula mediante coeficientes</a:t>
            </a:r>
            <a:r>
              <a:rPr lang="es"/>
              <a:t> </a:t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311700" y="1459925"/>
            <a:ext cx="2485200" cy="14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-0.7230-(-1.2741)&lt;1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-0.7230+(-1.2741)&lt;1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|</a:t>
            </a:r>
            <a:r>
              <a:rPr lang="es">
                <a:solidFill>
                  <a:schemeClr val="dk1"/>
                </a:solidFill>
              </a:rPr>
              <a:t>-0.7230</a:t>
            </a:r>
            <a:r>
              <a:rPr lang="es" sz="1200">
                <a:solidFill>
                  <a:schemeClr val="dk1"/>
                </a:solidFill>
              </a:rPr>
              <a:t>|&lt;1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Se cumplen las condiciones de Liapunov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2497825" y="1459925"/>
            <a:ext cx="11133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MA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|</a:t>
            </a:r>
            <a:r>
              <a:rPr lang="es">
                <a:solidFill>
                  <a:schemeClr val="dk1"/>
                </a:solidFill>
              </a:rPr>
              <a:t>0,6280</a:t>
            </a:r>
            <a:r>
              <a:rPr lang="es" sz="1200">
                <a:solidFill>
                  <a:schemeClr val="dk1"/>
                </a:solidFill>
              </a:rPr>
              <a:t>|&lt;1</a:t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 rotWithShape="1">
          <a:blip r:embed="rId3">
            <a:alphaModFix/>
          </a:blip>
          <a:srcRect b="50588" l="24264" r="44162" t="17836"/>
          <a:stretch/>
        </p:blipFill>
        <p:spPr>
          <a:xfrm>
            <a:off x="3507125" y="1735925"/>
            <a:ext cx="5325178" cy="299545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0" name="Google Shape;100;p17"/>
          <p:cNvSpPr txBox="1"/>
          <p:nvPr/>
        </p:nvSpPr>
        <p:spPr>
          <a:xfrm>
            <a:off x="247400" y="2949725"/>
            <a:ext cx="3043200" cy="17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inversas de las </a:t>
            </a:r>
            <a:r>
              <a:rPr lang="es"/>
              <a:t>raíces se encuentran dentro del círculo, por lo tanto son menores a uno en módulo.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Podemos intuir que el modelo cumple con las condiciones de estacionariedad e invertibilidad.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9DAF8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2600850" y="254725"/>
            <a:ext cx="394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los residuos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11700" y="763150"/>
            <a:ext cx="85206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Test de Jarque Bera (normalidad)                         </a:t>
            </a:r>
            <a:r>
              <a:rPr lang="es">
                <a:solidFill>
                  <a:srgbClr val="000000"/>
                </a:solidFill>
              </a:rPr>
              <a:t>Test de Ljung-Box (incorrelación)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 rotWithShape="1">
          <a:blip r:embed="rId3">
            <a:alphaModFix/>
          </a:blip>
          <a:srcRect b="33300" l="25687" r="49486" t="42476"/>
          <a:stretch/>
        </p:blipFill>
        <p:spPr>
          <a:xfrm>
            <a:off x="182150" y="2596080"/>
            <a:ext cx="4277395" cy="2347596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8" name="Google Shape;108;p18"/>
          <p:cNvSpPr txBox="1"/>
          <p:nvPr/>
        </p:nvSpPr>
        <p:spPr>
          <a:xfrm>
            <a:off x="235500" y="2036038"/>
            <a:ext cx="462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Como el p-valor es 0,6567 y es mayor a un </a:t>
            </a:r>
            <a:r>
              <a:rPr lang="es" sz="1200">
                <a:solidFill>
                  <a:schemeClr val="dk1"/>
                </a:solidFill>
              </a:rPr>
              <a:t>α </a:t>
            </a:r>
            <a:r>
              <a:rPr lang="es">
                <a:solidFill>
                  <a:schemeClr val="dk1"/>
                </a:solidFill>
              </a:rPr>
              <a:t>de 0,1 no rechaza la hipótesis nula de normalidad de los residuos.</a:t>
            </a:r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 rotWithShape="1">
          <a:blip r:embed="rId4">
            <a:alphaModFix/>
          </a:blip>
          <a:srcRect b="0" l="0" r="0" t="11777"/>
          <a:stretch/>
        </p:blipFill>
        <p:spPr>
          <a:xfrm>
            <a:off x="311700" y="1175050"/>
            <a:ext cx="3514725" cy="803788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0" name="Google Shape;110;p18"/>
          <p:cNvPicPr preferRelativeResize="0"/>
          <p:nvPr/>
        </p:nvPicPr>
        <p:blipFill rotWithShape="1">
          <a:blip r:embed="rId5">
            <a:alphaModFix/>
          </a:blip>
          <a:srcRect b="-7" l="0" r="29661" t="26623"/>
          <a:stretch/>
        </p:blipFill>
        <p:spPr>
          <a:xfrm>
            <a:off x="5435450" y="1232250"/>
            <a:ext cx="3396851" cy="80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 rotWithShape="1">
          <a:blip r:embed="rId6">
            <a:alphaModFix/>
          </a:blip>
          <a:srcRect b="0" l="0" r="29937" t="33572"/>
          <a:stretch/>
        </p:blipFill>
        <p:spPr>
          <a:xfrm>
            <a:off x="5435450" y="2198450"/>
            <a:ext cx="3396850" cy="74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 rotWithShape="1">
          <a:blip r:embed="rId7">
            <a:alphaModFix/>
          </a:blip>
          <a:srcRect b="0" l="0" r="28652" t="29676"/>
          <a:stretch/>
        </p:blipFill>
        <p:spPr>
          <a:xfrm>
            <a:off x="5411050" y="3107450"/>
            <a:ext cx="3421250" cy="80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/>
        </p:nvSpPr>
        <p:spPr>
          <a:xfrm>
            <a:off x="4672700" y="4073650"/>
            <a:ext cx="42774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Como los tres tests con distintos lags tienen un p-valor mayor a un </a:t>
            </a:r>
            <a:r>
              <a:rPr lang="es" sz="1200">
                <a:solidFill>
                  <a:schemeClr val="dk1"/>
                </a:solidFill>
              </a:rPr>
              <a:t>α </a:t>
            </a:r>
            <a:r>
              <a:rPr lang="es">
                <a:solidFill>
                  <a:schemeClr val="dk1"/>
                </a:solidFill>
              </a:rPr>
              <a:t>de 0,1 no rechazo la hipótesis nula de que los residuos son incorrelacionados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9DAF8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2970450" y="166425"/>
            <a:ext cx="3203100" cy="4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Fase de predicción</a:t>
            </a:r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 rotWithShape="1">
          <a:blip r:embed="rId3">
            <a:alphaModFix/>
          </a:blip>
          <a:srcRect b="47727" l="32017" r="30092" t="34030"/>
          <a:stretch/>
        </p:blipFill>
        <p:spPr>
          <a:xfrm>
            <a:off x="2325325" y="1099343"/>
            <a:ext cx="4377600" cy="1185451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0" name="Google Shape;120;p19"/>
          <p:cNvSpPr txBox="1"/>
          <p:nvPr/>
        </p:nvSpPr>
        <p:spPr>
          <a:xfrm>
            <a:off x="506425" y="739175"/>
            <a:ext cx="80154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predicción para un horizonte de 1, 2, 3 y 20 períodos con un nivel de confianza del 95% es :</a:t>
            </a:r>
            <a:endParaRPr/>
          </a:p>
        </p:txBody>
      </p:sp>
      <p:pic>
        <p:nvPicPr>
          <p:cNvPr id="121" name="Google Shape;121;p19"/>
          <p:cNvPicPr preferRelativeResize="0"/>
          <p:nvPr/>
        </p:nvPicPr>
        <p:blipFill rotWithShape="1">
          <a:blip r:embed="rId4">
            <a:alphaModFix/>
          </a:blip>
          <a:srcRect b="0" l="0" r="4260" t="0"/>
          <a:stretch/>
        </p:blipFill>
        <p:spPr>
          <a:xfrm>
            <a:off x="194675" y="3943550"/>
            <a:ext cx="8754650" cy="93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 rotWithShape="1">
          <a:blip r:embed="rId3">
            <a:alphaModFix/>
          </a:blip>
          <a:srcRect b="22304" l="32017" r="30092" t="59453"/>
          <a:stretch/>
        </p:blipFill>
        <p:spPr>
          <a:xfrm>
            <a:off x="2325325" y="2284806"/>
            <a:ext cx="4377600" cy="1185451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3" name="Google Shape;123;p19"/>
          <p:cNvSpPr txBox="1"/>
          <p:nvPr/>
        </p:nvSpPr>
        <p:spPr>
          <a:xfrm>
            <a:off x="117850" y="3589300"/>
            <a:ext cx="7490100" cy="2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calcularon los intervalos para el 94, 95 y 99% de confianza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9DAF8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581250" y="209275"/>
            <a:ext cx="198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Conclusión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247400" y="863550"/>
            <a:ext cx="866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La serie A resultó no ser estacionaria. Se modelizó la misma para un ARIMA(2,1,1), se testearon todos los supuestos vistos en la materia y se concluyó con una predicción para 20 períodos.</a:t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Se observa que el activo financiero tiene un comportamiento que a lo largo del tiempo tiende al cero. Por lo tanto la inversión en el activo financiero correspondiente a la serie A no sería la más adecuada. </a:t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De todos modos, se debería tener en cuenta que la predicción para un horizonte mayor a 2 en un modelo ARIMA(2,1,1) conlleva un error significativo.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