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6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7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8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6" r:id="rId3"/>
    <p:sldMasterId id="2147483728" r:id="rId4"/>
    <p:sldMasterId id="2147483751" r:id="rId5"/>
    <p:sldMasterId id="2147483772" r:id="rId6"/>
    <p:sldMasterId id="2147483793" r:id="rId7"/>
    <p:sldMasterId id="2147483812" r:id="rId8"/>
    <p:sldMasterId id="2147483835" r:id="rId9"/>
  </p:sldMasterIdLst>
  <p:notesMasterIdLst>
    <p:notesMasterId r:id="rId11"/>
  </p:notesMasterIdLst>
  <p:sldIdLst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C8383"/>
    <a:srgbClr val="E7ECF3"/>
    <a:srgbClr val="ECE7F2"/>
    <a:srgbClr val="ECE7F3"/>
    <a:srgbClr val="E9E7F2"/>
    <a:srgbClr val="E7E9F2"/>
    <a:srgbClr val="E7F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4" autoAdjust="0"/>
    <p:restoredTop sz="66331" autoAdjust="0"/>
  </p:normalViewPr>
  <p:slideViewPr>
    <p:cSldViewPr>
      <p:cViewPr>
        <p:scale>
          <a:sx n="100" d="100"/>
          <a:sy n="100" d="100"/>
        </p:scale>
        <p:origin x="-134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32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rai1\Desktop\Projects\partners\compli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712661209199646"/>
          <c:y val="3.0888318765822889E-2"/>
          <c:w val="0.68034383202099735"/>
          <c:h val="0.83309419655876349"/>
        </c:manualLayout>
      </c:layout>
      <c:bar3DChart>
        <c:barDir val="bar"/>
        <c:grouping val="clustered"/>
        <c:varyColors val="0"/>
        <c:ser>
          <c:idx val="0"/>
          <c:order val="0"/>
          <c:spPr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c:spPr>
          <c:invertIfNegative val="0"/>
          <c:dPt>
            <c:idx val="0"/>
            <c:invertIfNegative val="0"/>
            <c:bubble3D val="0"/>
            <c:spPr>
              <a:solidFill>
                <a:srgbClr val="FFCC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E02C2C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cat>
            <c:strRef>
              <c:f>Sheet1!$A$1:$A$4</c:f>
              <c:strCache>
                <c:ptCount val="4"/>
                <c:pt idx="0">
                  <c:v>Planned clusters</c:v>
                </c:pt>
                <c:pt idx="1">
                  <c:v>Clusters not in compl</c:v>
                </c:pt>
                <c:pt idx="2">
                  <c:v>Clusters in compl</c:v>
                </c:pt>
                <c:pt idx="3">
                  <c:v>Total clusters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4195200"/>
        <c:axId val="44201088"/>
        <c:axId val="0"/>
      </c:bar3DChart>
      <c:catAx>
        <c:axId val="44195200"/>
        <c:scaling>
          <c:orientation val="minMax"/>
        </c:scaling>
        <c:delete val="0"/>
        <c:axPos val="l"/>
        <c:majorTickMark val="out"/>
        <c:minorTickMark val="none"/>
        <c:tickLblPos val="nextTo"/>
        <c:crossAx val="44201088"/>
        <c:crosses val="autoZero"/>
        <c:auto val="1"/>
        <c:lblAlgn val="ctr"/>
        <c:lblOffset val="100"/>
        <c:noMultiLvlLbl val="0"/>
      </c:catAx>
      <c:valAx>
        <c:axId val="442010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4195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4F26-6B92-4C33-B67E-375FD31F8CB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0AB21-CBCC-4261-82C5-A0758A0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85734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491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297680" cy="111585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84509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517778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77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18357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2086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2571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6369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72" y="1703923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2387514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5181606"/>
            <a:ext cx="8383588" cy="5519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1" y="5791200"/>
            <a:ext cx="8383587" cy="3599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7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484721"/>
            <a:ext cx="5175204" cy="233468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3254375"/>
            <a:ext cx="5175204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3173"/>
            <a:ext cx="3276600" cy="6854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4443919"/>
            <a:ext cx="5175204" cy="47727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5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800"/>
            <a:ext cx="84582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5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7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9"/>
            <a:ext cx="795528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81158081"/>
      </p:ext>
    </p:extLst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8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2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320799"/>
            <a:ext cx="6096000" cy="47307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320800"/>
            <a:ext cx="2133600" cy="4730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9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727199"/>
            <a:ext cx="6096000" cy="43243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727200"/>
            <a:ext cx="2133600" cy="432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3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805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805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9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349028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349028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0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805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73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805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8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9413" y="6144685"/>
            <a:ext cx="3524872" cy="413563"/>
            <a:chOff x="5393493" y="4651595"/>
            <a:chExt cx="3524872" cy="31017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8398452" y="4780760"/>
              <a:ext cx="519913" cy="790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7515" y="4759229"/>
              <a:ext cx="413968" cy="9490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6985629" y="4737831"/>
              <a:ext cx="294939" cy="137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0582" y="4745338"/>
              <a:ext cx="380424" cy="12268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41805" y="4710211"/>
              <a:ext cx="192940" cy="192940"/>
            </a:xfrm>
            <a:prstGeom prst="rect">
              <a:avLst/>
            </a:prstGeom>
          </p:spPr>
        </p:pic>
        <p:pic>
          <p:nvPicPr>
            <p:cNvPr id="22" name="Picture 21" descr="Federation_Logo_Color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3493" y="4651595"/>
              <a:ext cx="310626" cy="310172"/>
            </a:xfrm>
            <a:prstGeom prst="rect">
              <a:avLst/>
            </a:prstGeom>
          </p:spPr>
        </p:pic>
        <p:pic>
          <p:nvPicPr>
            <p:cNvPr id="23" name="Picture 22" descr="VirtuStream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89087" y="4732069"/>
              <a:ext cx="501392" cy="120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69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6172201"/>
            <a:ext cx="787466" cy="2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869362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6172200"/>
            <a:ext cx="609600" cy="379477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9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22" y="6142573"/>
            <a:ext cx="366563" cy="488751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79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 descr="Virtustream no 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22" y="6142573"/>
            <a:ext cx="1041373" cy="3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22" y="6172200"/>
            <a:ext cx="1045441" cy="211957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2" y="937339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8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006" y="2209801"/>
            <a:ext cx="4899905" cy="21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385722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1" y="300284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51605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392217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1" y="300284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1682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392217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1" y="300284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5525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352839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62287714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28695613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2955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5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56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85750" indent="-285750">
              <a:buFont typeface="Arial"/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167053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050342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7" y="356940"/>
            <a:ext cx="428527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706880"/>
            <a:ext cx="428386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2036119"/>
      </p:ext>
    </p:extLst>
  </p:cSld>
  <p:clrMapOvr>
    <a:masterClrMapping/>
  </p:clrMapOvr>
  <p:transition spd="med">
    <p:wipe dir="r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865304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23213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5308353"/>
      </p:ext>
    </p:extLst>
  </p:cSld>
  <p:clrMapOvr>
    <a:masterClrMapping/>
  </p:clrMapOvr>
  <p:transition spd="med">
    <p:wipe dir="r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297680" cy="111585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84489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674054"/>
      </p:ext>
    </p:extLst>
  </p:cSld>
  <p:clrMapOvr>
    <a:masterClrMapping/>
  </p:clrMapOvr>
  <p:transition spd="med">
    <p:wipe dir="r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7"/>
            <a:ext cx="795528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893334411"/>
      </p:ext>
    </p:extLst>
  </p:cSld>
  <p:clrMapOvr>
    <a:masterClrMapping/>
  </p:clrMapOvr>
  <p:transition spd="med">
    <p:wipe dir="r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857197"/>
      </p:ext>
    </p:extLst>
  </p:cSld>
  <p:clrMapOvr>
    <a:masterClrMapping/>
  </p:clrMapOvr>
  <p:transition spd="med">
    <p:wipe dir="r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9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95047"/>
      </p:ext>
    </p:extLst>
  </p:cSld>
  <p:clrMapOvr>
    <a:masterClrMapping/>
  </p:clrMapOvr>
  <p:transition spd="med">
    <p:wipe dir="r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9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28081"/>
      </p:ext>
    </p:extLst>
  </p:cSld>
  <p:clrMapOvr>
    <a:masterClrMapping/>
  </p:clrMapOvr>
  <p:transition spd="med">
    <p:wipe dir="r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9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4335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65787"/>
      </p:ext>
    </p:extLst>
  </p:cSld>
  <p:clrMapOvr>
    <a:masterClrMapping/>
  </p:clrMapOvr>
  <p:transition spd="med">
    <p:wipe dir="r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3359"/>
      </p:ext>
    </p:extLst>
  </p:cSld>
  <p:clrMapOvr>
    <a:masterClrMapping/>
  </p:clrMapOvr>
  <p:transition spd="med">
    <p:wipe dir="r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8316"/>
      </p:ext>
    </p:extLst>
  </p:cSld>
  <p:clrMapOvr>
    <a:masterClrMapping/>
  </p:clrMapOvr>
  <p:transition spd="med">
    <p:wipe dir="r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0121"/>
      </p:ext>
    </p:extLst>
  </p:cSld>
  <p:clrMapOvr>
    <a:masterClrMapping/>
  </p:clrMapOvr>
  <p:transition spd="med">
    <p:wipe dir="r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85734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8259"/>
      </p:ext>
    </p:extLst>
  </p:cSld>
  <p:clrMapOvr>
    <a:masterClrMapping/>
  </p:clrMapOvr>
  <p:transition spd="med">
    <p:wipe dir="r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8310"/>
      </p:ext>
    </p:extLst>
  </p:cSld>
  <p:clrMapOvr>
    <a:masterClrMapping/>
  </p:clrMapOvr>
  <p:transition spd="med">
    <p:wipe dir="r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8421"/>
      </p:ext>
    </p:extLst>
  </p:cSld>
  <p:clrMapOvr>
    <a:masterClrMapping/>
  </p:clrMapOvr>
  <p:transition spd="med">
    <p:wipe dir="r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352839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32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55833841"/>
      </p:ext>
    </p:extLst>
  </p:cSld>
  <p:clrMapOvr>
    <a:masterClrMapping/>
  </p:clrMapOvr>
  <p:transition spd="med">
    <p:wipe dir="r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32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5021592"/>
      </p:ext>
    </p:extLst>
  </p:cSld>
  <p:clrMapOvr>
    <a:masterClrMapping/>
  </p:clrMapOvr>
  <p:transition spd="med">
    <p:wipe dir="r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5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76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85750" indent="-285750">
              <a:buFont typeface="Arial"/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6713682"/>
      </p:ext>
    </p:extLst>
  </p:cSld>
  <p:clrMapOvr>
    <a:masterClrMapping/>
  </p:clrMapOvr>
  <p:transition spd="med">
    <p:wipe dir="r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371926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7174"/>
      </p:ext>
    </p:extLst>
  </p:cSld>
  <p:clrMapOvr>
    <a:masterClrMapping/>
  </p:clrMapOvr>
  <p:transition spd="med">
    <p:wipe dir="r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7" y="356940"/>
            <a:ext cx="428527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706880"/>
            <a:ext cx="428386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35790052"/>
      </p:ext>
    </p:extLst>
  </p:cSld>
  <p:clrMapOvr>
    <a:masterClrMapping/>
  </p:clrMapOvr>
  <p:transition spd="med">
    <p:wipe dir="r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865304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23233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307385"/>
      </p:ext>
    </p:extLst>
  </p:cSld>
  <p:clrMapOvr>
    <a:masterClrMapping/>
  </p:clrMapOvr>
  <p:transition spd="med">
    <p:wipe dir="r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297680" cy="111585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84509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4531951"/>
      </p:ext>
    </p:extLst>
  </p:cSld>
  <p:clrMapOvr>
    <a:masterClrMapping/>
  </p:clrMapOvr>
  <p:transition spd="med">
    <p:wipe dir="r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9"/>
            <a:ext cx="795528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487271680"/>
      </p:ext>
    </p:extLst>
  </p:cSld>
  <p:clrMapOvr>
    <a:masterClrMapping/>
  </p:clrMapOvr>
  <p:transition spd="med">
    <p:wipe dir="r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992310"/>
      </p:ext>
    </p:extLst>
  </p:cSld>
  <p:clrMapOvr>
    <a:masterClrMapping/>
  </p:clrMapOvr>
  <p:transition spd="med">
    <p:wipe dir="r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86156"/>
      </p:ext>
    </p:extLst>
  </p:cSld>
  <p:clrMapOvr>
    <a:masterClrMapping/>
  </p:clrMapOvr>
  <p:transition spd="med">
    <p:wipe dir="r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8434"/>
      </p:ext>
    </p:extLst>
  </p:cSld>
  <p:clrMapOvr>
    <a:masterClrMapping/>
  </p:clrMapOvr>
  <p:transition spd="med">
    <p:wipe dir="r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5844"/>
      </p:ext>
    </p:extLst>
  </p:cSld>
  <p:clrMapOvr>
    <a:masterClrMapping/>
  </p:clrMapOvr>
  <p:transition spd="med">
    <p:wipe dir="r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5601"/>
      </p:ext>
    </p:extLst>
  </p:cSld>
  <p:clrMapOvr>
    <a:masterClrMapping/>
  </p:clrMapOvr>
  <p:transition spd="med">
    <p:wipe dir="r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3496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4866"/>
      </p:ext>
    </p:extLst>
  </p:cSld>
  <p:clrMapOvr>
    <a:masterClrMapping/>
  </p:clrMapOvr>
  <p:transition spd="med">
    <p:wipe dir="r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457"/>
      </p:ext>
    </p:extLst>
  </p:cSld>
  <p:clrMapOvr>
    <a:masterClrMapping/>
  </p:clrMapOvr>
  <p:transition spd="med">
    <p:wipe dir="r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74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8847743"/>
      </p:ext>
    </p:extLst>
  </p:cSld>
  <p:clrMapOvr>
    <a:masterClrMapping/>
  </p:clrMapOvr>
  <p:transition spd="med">
    <p:wipe dir="r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74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5921803"/>
      </p:ext>
    </p:extLst>
  </p:cSld>
  <p:clrMapOvr>
    <a:masterClrMapping/>
  </p:clrMapOvr>
  <p:transition spd="med">
    <p:wipe dir="r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3"/>
            <a:ext cx="84582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6" y="876322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0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new_topgrph_sq_RGB_lo-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4"/>
            <a:ext cx="9144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6" descr="top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8913813" y="6716714"/>
            <a:ext cx="2286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9E17EE2C-3BC4-4237-846C-1544C15565D5}" type="slidenum">
              <a:rPr lang="en-US" altLang="en-US" sz="60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60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0" y="779463"/>
            <a:ext cx="9144000" cy="5715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05176" y="4841876"/>
            <a:ext cx="5472113" cy="11525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50"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5176" y="2392365"/>
            <a:ext cx="5472113" cy="14700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550056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98189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366434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4" y="2046288"/>
            <a:ext cx="4129087" cy="4583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288"/>
            <a:ext cx="4129088" cy="4583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03414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728073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62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169"/>
      </p:ext>
    </p:extLst>
  </p:cSld>
  <p:clrMapOvr>
    <a:masterClrMapping/>
  </p:clrMapOvr>
  <p:transition spd="med">
    <p:wipe dir="r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07359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141830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99859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56223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1066800"/>
            <a:ext cx="21018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4" y="1066800"/>
            <a:ext cx="615632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3759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154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74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5021775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3270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74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458157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3"/>
            <a:ext cx="84582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6" y="876322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24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85734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4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7878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4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2932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4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45591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352839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32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539528209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32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177818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5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74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85750" indent="-285750">
              <a:buFont typeface="Arial"/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161780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7620547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7" y="356940"/>
            <a:ext cx="428527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706880"/>
            <a:ext cx="428386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64577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5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9749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865304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23232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119978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297680" cy="111585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84508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9881671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9"/>
            <a:ext cx="795528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17243075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866421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1882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0763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3347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53591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58898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1970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352839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32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64100668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16059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4878987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74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2055297"/>
            <a:ext cx="7958137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61056302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3"/>
            <a:ext cx="84582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4" y="876321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8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85734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0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32703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0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94624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30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60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32777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352839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7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21797355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7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5341744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5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70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85750" indent="-285750">
              <a:buFont typeface="Arial"/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50771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32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6952753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6628788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7" y="356940"/>
            <a:ext cx="428527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706880"/>
            <a:ext cx="428386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29709998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865304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23228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624855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297680" cy="111585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84504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6376388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9"/>
            <a:ext cx="795528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004503785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34072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7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6666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57893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9130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5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76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85750" indent="-285750">
              <a:buFont typeface="Arial"/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223709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4466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63567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7996651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1703930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965355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70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2055297"/>
            <a:ext cx="7958137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06511312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85733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56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28099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27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56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0065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32" y="392227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32" y="3002856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6003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352839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7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576105673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7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77537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2613111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5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66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85750" indent="-285750">
              <a:buFont typeface="Arial"/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313007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2465807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7" y="356940"/>
            <a:ext cx="428527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706880"/>
            <a:ext cx="428386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1213183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865304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23224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170956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297680" cy="111585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84500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138593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9"/>
            <a:ext cx="795528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762219411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977951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06316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163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82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3615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7" y="356940"/>
            <a:ext cx="428527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706880"/>
            <a:ext cx="428386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7965652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1535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77919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3009517"/>
            <a:ext cx="3046048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7258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1703929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4088824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73" y="1703929"/>
            <a:ext cx="7958137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00577921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4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3"/>
            <a:ext cx="84582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24" y="876313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8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9" y="385727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9" y="3002850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1985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9" y="392222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9" y="3002850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69492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9" y="392222"/>
            <a:ext cx="5200791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9" y="3002850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5832092"/>
            <a:ext cx="1630654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00184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352839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7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85896929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865304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23233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678232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7" y="1706880"/>
            <a:ext cx="795527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0908902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5"/>
            <a:ext cx="795528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10361"/>
            <a:ext cx="7960422" cy="417689"/>
          </a:xfrm>
          <a:prstGeom prst="rect">
            <a:avLst/>
          </a:prstGeom>
        </p:spPr>
        <p:txBody>
          <a:bodyPr lIns="0" rIns="0" anchor="t" anchorCtr="0"/>
          <a:lstStyle>
            <a:lvl1pPr marL="285750" indent="-285750">
              <a:buFont typeface="Arial"/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22086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6"/>
            <a:ext cx="795528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4385669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7" y="356940"/>
            <a:ext cx="428527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706880"/>
            <a:ext cx="428386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2964510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865304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23218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14901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6941"/>
            <a:ext cx="4297680" cy="111585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484494"/>
            <a:ext cx="4305300" cy="417689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2727698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53699"/>
            <a:ext cx="795528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21431915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435929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77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732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331028"/>
            <a:ext cx="6850901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77" y="6451335"/>
            <a:ext cx="675925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254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07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image" Target="../media/image5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45.xml"/><Relationship Id="rId21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19" y="6464734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49" y="6464734"/>
            <a:ext cx="1657505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>
                <a:solidFill>
                  <a:srgbClr val="7F7F7F"/>
                </a:solidFill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19" y="6464734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686" y="6464734"/>
            <a:ext cx="134652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5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6451825"/>
            <a:ext cx="675370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72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19" y="6464732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49" y="6464732"/>
            <a:ext cx="1657505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>
                <a:solidFill>
                  <a:srgbClr val="7F7F7F"/>
                </a:solidFill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19" y="6464732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686" y="6464732"/>
            <a:ext cx="134652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5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6451823"/>
            <a:ext cx="675370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819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19" y="6464726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49" y="6464726"/>
            <a:ext cx="1657505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>
                <a:solidFill>
                  <a:srgbClr val="7F7F7F"/>
                </a:solidFill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19" y="6464726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686" y="6464726"/>
            <a:ext cx="134652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5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6451819"/>
            <a:ext cx="675370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146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19" y="6464720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49" y="6464720"/>
            <a:ext cx="1657505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>
                <a:solidFill>
                  <a:srgbClr val="7F7F7F"/>
                </a:solidFill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19" y="6464720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686" y="6464720"/>
            <a:ext cx="134652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5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6451815"/>
            <a:ext cx="675370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78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50" r:id="rId21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85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85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17" y="6464712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46" y="6464712"/>
            <a:ext cx="1657505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>
                <a:solidFill>
                  <a:srgbClr val="7F7F7F"/>
                </a:solidFill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17" y="6464712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686" y="6464712"/>
            <a:ext cx="134652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5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6451810"/>
            <a:ext cx="675370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15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6710727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algn="r" defTabSz="457200"/>
            <a:fld id="{61F684CE-B7BB-4223-BA2B-B47808B845F1}" type="slidenum">
              <a:rPr lang="en-US" smtClean="0">
                <a:solidFill>
                  <a:srgbClr val="717074"/>
                </a:solidFill>
              </a:rPr>
              <a:pPr algn="r" defTabSz="457200"/>
              <a:t>‹#›</a:t>
            </a:fld>
            <a:endParaRPr lang="en-US" dirty="0">
              <a:solidFill>
                <a:srgbClr val="71707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66714" y="6710727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717074"/>
                </a:solidFill>
              </a:rPr>
              <a:t>© Copyright 2015 EMC Corporation. All rights reserved.</a:t>
            </a:r>
          </a:p>
        </p:txBody>
      </p:sp>
      <p:pic>
        <p:nvPicPr>
          <p:cNvPr id="2" name="Picture 1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6147137"/>
            <a:ext cx="621792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09" y="6464704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38" y="6464704"/>
            <a:ext cx="1657505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>
                <a:solidFill>
                  <a:srgbClr val="7F7F7F"/>
                </a:solidFill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09" y="6464704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686" y="6464704"/>
            <a:ext cx="134652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5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6451805"/>
            <a:ext cx="675370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19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8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7DB8"/>
              </a:buClr>
            </a:pPr>
            <a:fld id="{E00CF047-7350-4707-AA1A-E56FA69586CC}" type="datetime1">
              <a:rPr lang="en-US" sz="9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600"/>
                </a:spcBef>
                <a:buClr>
                  <a:srgbClr val="007DB8"/>
                </a:buClr>
              </a:pPr>
              <a:t>7/27/2017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19" y="6464734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49" y="6464734"/>
            <a:ext cx="1657505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>
                <a:solidFill>
                  <a:srgbClr val="7F7F7F"/>
                </a:solidFill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19" y="6464734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686" y="6464734"/>
            <a:ext cx="134652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50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5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6451825"/>
            <a:ext cx="675370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13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4" r:id="rId21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top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4" y="1066801"/>
            <a:ext cx="841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4" y="2046288"/>
            <a:ext cx="8410575" cy="458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gray">
          <a:xfrm>
            <a:off x="8913813" y="6716714"/>
            <a:ext cx="2286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85CF915-806E-4720-B8F8-2B3CD5A8A803}" type="slidenum">
              <a:rPr lang="en-US" altLang="en-US" sz="60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600">
              <a:solidFill>
                <a:srgbClr val="000000"/>
              </a:solidFill>
            </a:endParaRP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0" y="779463"/>
            <a:ext cx="9144000" cy="5715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</a:defRPr>
      </a:lvl9pPr>
    </p:titleStyle>
    <p:bodyStyle>
      <a:lvl1pPr marL="214313" indent="-214313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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•"/>
        <a:defRPr sz="105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050">
          <a:solidFill>
            <a:schemeClr val="tx1"/>
          </a:solidFill>
          <a:latin typeface="+mn-lt"/>
        </a:defRPr>
      </a:lvl5pPr>
      <a:lvl6pPr marL="1885950" indent="-17145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050">
          <a:solidFill>
            <a:schemeClr val="tx1"/>
          </a:solidFill>
          <a:latin typeface="+mn-lt"/>
        </a:defRPr>
      </a:lvl6pPr>
      <a:lvl7pPr marL="2228850" indent="-17145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050">
          <a:solidFill>
            <a:schemeClr val="tx1"/>
          </a:solidFill>
          <a:latin typeface="+mn-lt"/>
        </a:defRPr>
      </a:lvl7pPr>
      <a:lvl8pPr marL="2571750" indent="-17145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050">
          <a:solidFill>
            <a:schemeClr val="tx1"/>
          </a:solidFill>
          <a:latin typeface="+mn-lt"/>
        </a:defRPr>
      </a:lvl8pPr>
      <a:lvl9pPr marL="2914650" indent="-17145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0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carrai1\Desktop\Projects\partners\tasks.xlsx" TargetMode="External"/><Relationship Id="rId3" Type="http://schemas.openxmlformats.org/officeDocument/2006/relationships/image" Target="../media/image21.png"/><Relationship Id="rId7" Type="http://schemas.openxmlformats.org/officeDocument/2006/relationships/image" Target="file:///C:\Users\carrai1\Desktop\Projects\partners\risk.png" TargetMode="External"/><Relationship Id="rId2" Type="http://schemas.openxmlformats.org/officeDocument/2006/relationships/slideLayout" Target="../slideLayouts/slideLayout16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hyperlink" Target="risk.png" TargetMode="External"/><Relationship Id="rId10" Type="http://schemas.openxmlformats.org/officeDocument/2006/relationships/chart" Target="../charts/chart1.xml"/><Relationship Id="rId4" Type="http://schemas.openxmlformats.org/officeDocument/2006/relationships/image" Target="../media/image22.png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914400" y="92075"/>
            <a:ext cx="465177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lnSpc>
                <a:spcPct val="100000"/>
              </a:lnSpc>
              <a:spcBef>
                <a:spcPct val="20000"/>
              </a:spcBef>
              <a:buClrTx/>
              <a:buNone/>
              <a:defRPr/>
            </a:pPr>
            <a:r>
              <a:rPr lang="en-US" altLang="en-US" sz="1800" kern="0" dirty="0" smtClean="0">
                <a:solidFill>
                  <a:srgbClr val="FFFFFF"/>
                </a:solidFill>
              </a:rPr>
              <a:t>Strategic Isilon Dashboard</a:t>
            </a:r>
            <a:endParaRPr lang="en-US" altLang="en-US" sz="1800" kern="0" dirty="0">
              <a:solidFill>
                <a:srgbClr val="FFFFFF"/>
              </a:solidFill>
            </a:endParaRPr>
          </a:p>
        </p:txBody>
      </p:sp>
      <p:pic>
        <p:nvPicPr>
          <p:cNvPr id="308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09" y="189022"/>
            <a:ext cx="12763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98" y="209549"/>
            <a:ext cx="1572816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63774" y="3200400"/>
            <a:ext cx="4155826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defTabSz="68580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en-US" sz="1000" kern="0" dirty="0" smtClean="0"/>
              <a:t>[</a:t>
            </a:r>
            <a:r>
              <a:rPr lang="en-US" altLang="en-US" sz="1000" kern="0" dirty="0"/>
              <a:t>In </a:t>
            </a:r>
            <a:r>
              <a:rPr lang="en-US" altLang="en-US" sz="1000" kern="0" dirty="0" smtClean="0"/>
              <a:t>Progress] Working on recommendations list (Tier homes)</a:t>
            </a:r>
            <a:endParaRPr lang="en-US" altLang="en-US" sz="1000" kern="0" dirty="0" smtClean="0"/>
          </a:p>
          <a:p>
            <a:pPr marL="285750" indent="-285750" defTabSz="68580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en-US" sz="1000" kern="0" dirty="0" smtClean="0"/>
              <a:t>[Win] </a:t>
            </a:r>
            <a:r>
              <a:rPr lang="en-US" altLang="en-US" sz="1000" kern="0" dirty="0" smtClean="0"/>
              <a:t>Fixed </a:t>
            </a:r>
            <a:r>
              <a:rPr lang="en-US" altLang="en-US" sz="1000" kern="0" dirty="0" err="1" smtClean="0"/>
              <a:t>HomeDir</a:t>
            </a:r>
            <a:r>
              <a:rPr lang="en-US" altLang="en-US" sz="1000" kern="0" dirty="0" smtClean="0"/>
              <a:t> replication</a:t>
            </a:r>
            <a:endParaRPr lang="en-US" altLang="en-US" sz="1000" kern="0" dirty="0" smtClean="0"/>
          </a:p>
          <a:p>
            <a:pPr marL="285750" indent="-285750" defTabSz="68580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en-US" sz="1000" kern="0" dirty="0"/>
              <a:t>[In </a:t>
            </a:r>
            <a:r>
              <a:rPr lang="en-US" altLang="en-US" sz="1000" kern="0" dirty="0" smtClean="0"/>
              <a:t>Progress] Investigating </a:t>
            </a:r>
            <a:r>
              <a:rPr lang="en-US" altLang="en-US" sz="1000" kern="0" dirty="0"/>
              <a:t>possible DU on GP2 (SR 08035954)</a:t>
            </a:r>
            <a:endParaRPr lang="en-US" altLang="en-US" sz="1000" kern="0" dirty="0" smtClean="0"/>
          </a:p>
          <a:p>
            <a:pPr marL="285750" indent="-285750" defTabSz="68580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en-US" sz="1000" kern="0" dirty="0" smtClean="0"/>
              <a:t>[In Progress] Adding GP to </a:t>
            </a:r>
            <a:r>
              <a:rPr lang="en-US" altLang="en-US" sz="1000" kern="0" dirty="0" err="1" smtClean="0"/>
              <a:t>Superna</a:t>
            </a:r>
            <a:r>
              <a:rPr lang="en-US" altLang="en-US" sz="1000" kern="0" dirty="0" smtClean="0"/>
              <a:t> Eyeglass</a:t>
            </a:r>
            <a:endParaRPr lang="en-US" altLang="en-US" sz="1000" kern="0" dirty="0" smtClean="0"/>
          </a:p>
          <a:p>
            <a:pPr marL="285750" indent="-285750" algn="ctr" defTabSz="68580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 altLang="en-US" sz="1350" b="1" kern="0" dirty="0" smtClean="0">
              <a:solidFill>
                <a:srgbClr val="FF6309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63775" y="870788"/>
            <a:ext cx="4155825" cy="2253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lang="en-US" altLang="en-US" sz="1350" b="1" kern="0">
              <a:solidFill>
                <a:srgbClr val="FF6309"/>
              </a:solidFill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263775" y="4572000"/>
            <a:ext cx="8573199" cy="2122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lang="en-US" altLang="en-US" sz="1350" b="1" kern="0">
              <a:solidFill>
                <a:srgbClr val="FF6309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19249" y="870788"/>
            <a:ext cx="1733550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en-US" sz="825" b="1" kern="0" dirty="0">
                <a:solidFill>
                  <a:srgbClr val="165CC4"/>
                </a:solidFill>
              </a:rPr>
              <a:t>Cluster </a:t>
            </a:r>
            <a:r>
              <a:rPr lang="en-US" altLang="en-US" sz="825" b="1" kern="0" dirty="0" smtClean="0">
                <a:solidFill>
                  <a:srgbClr val="165CC4"/>
                </a:solidFill>
              </a:rPr>
              <a:t>Compliance Status</a:t>
            </a:r>
            <a:endParaRPr lang="en-US" altLang="en-US" sz="825" b="1" u="sng" kern="0" dirty="0">
              <a:solidFill>
                <a:srgbClr val="165CC4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300161" y="3200400"/>
            <a:ext cx="205263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825" b="1" kern="0" dirty="0" smtClean="0">
                <a:solidFill>
                  <a:srgbClr val="165CC4"/>
                </a:solidFill>
              </a:rPr>
              <a:t>Progress / Wins</a:t>
            </a:r>
            <a:endParaRPr lang="en-US" altLang="en-US" sz="825" b="1" u="sng" kern="0" dirty="0">
              <a:solidFill>
                <a:srgbClr val="165CC4"/>
              </a:solidFill>
            </a:endParaRPr>
          </a:p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lang="en-US" altLang="en-US" sz="675" u="sng" kern="0" dirty="0">
              <a:solidFill>
                <a:srgbClr val="000000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11736" y="4663857"/>
            <a:ext cx="170591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825" b="1" kern="0" dirty="0">
                <a:solidFill>
                  <a:srgbClr val="165CC4"/>
                </a:solidFill>
              </a:rPr>
              <a:t>High Impact </a:t>
            </a:r>
            <a:r>
              <a:rPr lang="en-US" altLang="en-US" sz="825" b="1" kern="0" dirty="0" smtClean="0">
                <a:solidFill>
                  <a:srgbClr val="165CC4"/>
                </a:solidFill>
              </a:rPr>
              <a:t>Variables / Issues</a:t>
            </a:r>
            <a:endParaRPr lang="en-US" altLang="en-US" sz="825" b="1" kern="0" dirty="0">
              <a:solidFill>
                <a:srgbClr val="165CC4"/>
              </a:solidFill>
            </a:endParaRPr>
          </a:p>
        </p:txBody>
      </p:sp>
      <p:sp>
        <p:nvSpPr>
          <p:cNvPr id="12" name="Rectangle 27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4495800" y="870788"/>
            <a:ext cx="4338658" cy="3625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lang="en-US" altLang="en-US" sz="1350" b="1" kern="0">
              <a:solidFill>
                <a:srgbClr val="FF6309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59648" y="980433"/>
            <a:ext cx="1733550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en-US" sz="825" b="1" kern="0" dirty="0" smtClean="0">
                <a:solidFill>
                  <a:srgbClr val="165CC4"/>
                </a:solidFill>
              </a:rPr>
              <a:t>Business Risk Status</a:t>
            </a:r>
            <a:endParaRPr lang="en-US" altLang="en-US" sz="825" b="1" u="sng" kern="0" dirty="0">
              <a:solidFill>
                <a:srgbClr val="165CC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4" y="1176881"/>
            <a:ext cx="4258025" cy="311655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>
            <a:off x="5607851" y="4322012"/>
            <a:ext cx="2286000" cy="0"/>
          </a:xfrm>
          <a:prstGeom prst="straightConnector1">
            <a:avLst/>
          </a:prstGeom>
          <a:solidFill>
            <a:schemeClr val="hlink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92644"/>
              </p:ext>
            </p:extLst>
          </p:nvPr>
        </p:nvGraphicFramePr>
        <p:xfrm>
          <a:off x="342900" y="5189538"/>
          <a:ext cx="84391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8" imgW="8439234" imgH="962012" progId="Excel.Sheet.12">
                  <p:link updateAutomatic="1"/>
                </p:oleObj>
              </mc:Choice>
              <mc:Fallback>
                <p:oleObj name="Worksheet" r:id="rId8" imgW="8439234" imgH="9620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00" y="5189538"/>
                        <a:ext cx="843915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957051"/>
              </p:ext>
            </p:extLst>
          </p:nvPr>
        </p:nvGraphicFramePr>
        <p:xfrm>
          <a:off x="263775" y="1079073"/>
          <a:ext cx="3927225" cy="206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426075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lon RTE LLB v2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ilon RTE LLB v2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3.xml><?xml version="1.0" encoding="utf-8"?>
<a:theme xmlns:a="http://schemas.openxmlformats.org/drawingml/2006/main" name="2_Isilon RTE LLB v2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4.xml><?xml version="1.0" encoding="utf-8"?>
<a:theme xmlns:a="http://schemas.openxmlformats.org/drawingml/2006/main" name="3_Isilon RTE LLB v2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5.xml><?xml version="1.0" encoding="utf-8"?>
<a:theme xmlns:a="http://schemas.openxmlformats.org/drawingml/2006/main" name="4_Isilon RTE LLB v2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6.xml><?xml version="1.0" encoding="utf-8"?>
<a:theme xmlns:a="http://schemas.openxmlformats.org/drawingml/2006/main" name="2015 EMC Template4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Isilon RTE LLB v2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8.xml><?xml version="1.0" encoding="utf-8"?>
<a:theme xmlns:a="http://schemas.openxmlformats.org/drawingml/2006/main" name="6_Isilon RTE LLB v2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ellEMC_PPT_Template_16x9" id="{B8B5C6D0-E3FF-4310-9DCF-1B14F86F2E69}" vid="{627FB30F-31F4-4FBE-8A3A-F7BC81DAC0BD}"/>
    </a:ext>
  </a:extLst>
</a:theme>
</file>

<file path=ppt/theme/theme9.xml><?xml version="1.0" encoding="utf-8"?>
<a:theme xmlns:a="http://schemas.openxmlformats.org/drawingml/2006/main" name="2006 EMC Confidential Template Standard Font">
  <a:themeElements>
    <a:clrScheme name="">
      <a:dk1>
        <a:srgbClr val="000000"/>
      </a:dk1>
      <a:lt1>
        <a:srgbClr val="FFFFFF"/>
      </a:lt1>
      <a:dk2>
        <a:srgbClr val="09357A"/>
      </a:dk2>
      <a:lt2>
        <a:srgbClr val="969696"/>
      </a:lt2>
      <a:accent1>
        <a:srgbClr val="FFE100"/>
      </a:accent1>
      <a:accent2>
        <a:srgbClr val="FF6309"/>
      </a:accent2>
      <a:accent3>
        <a:srgbClr val="FFFFFF"/>
      </a:accent3>
      <a:accent4>
        <a:srgbClr val="000000"/>
      </a:accent4>
      <a:accent5>
        <a:srgbClr val="FFEEAA"/>
      </a:accent5>
      <a:accent6>
        <a:srgbClr val="E75907"/>
      </a:accent6>
      <a:hlink>
        <a:srgbClr val="41B7C8"/>
      </a:hlink>
      <a:folHlink>
        <a:srgbClr val="6EBB1F"/>
      </a:folHlink>
    </a:clrScheme>
    <a:fontScheme name="2006 EMC Confidential Template 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 EMC Confidential Template Standard Fo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 EMC Confidential Template Standard Fo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 EMC Confidential Template Standard Fo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 EMC Confidential Template Standard Fo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 EMC Confidential Template Standard Fo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 EMC Confidential Template Standard Fo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 EMC Confidential Template Standard Fo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 EMC Confidential Template Standard Font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14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DAF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15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73A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 EMC Confidential Template Standard Font 16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A2EA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17200</TotalTime>
  <Words>57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Isilon RTE LLB v2</vt:lpstr>
      <vt:lpstr>1_Isilon RTE LLB v2</vt:lpstr>
      <vt:lpstr>2_Isilon RTE LLB v2</vt:lpstr>
      <vt:lpstr>3_Isilon RTE LLB v2</vt:lpstr>
      <vt:lpstr>4_Isilon RTE LLB v2</vt:lpstr>
      <vt:lpstr>2015 EMC Template4</vt:lpstr>
      <vt:lpstr>5_Isilon RTE LLB v2</vt:lpstr>
      <vt:lpstr>6_Isilon RTE LLB v2</vt:lpstr>
      <vt:lpstr>2006 EMC Confidential Template Standard Font</vt:lpstr>
      <vt:lpstr>C:\Users\carrai1\Desktop\Projects\partners\tasks.xlsx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Wayfair Tell Analytics</dc:title>
  <dc:creator>EMC</dc:creator>
  <cp:lastModifiedBy>EMC</cp:lastModifiedBy>
  <cp:revision>442</cp:revision>
  <dcterms:created xsi:type="dcterms:W3CDTF">2016-10-27T15:57:14Z</dcterms:created>
  <dcterms:modified xsi:type="dcterms:W3CDTF">2017-07-27T16:04:08Z</dcterms:modified>
</cp:coreProperties>
</file>