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301" r:id="rId3"/>
    <p:sldId id="272" r:id="rId4"/>
    <p:sldId id="291" r:id="rId5"/>
    <p:sldId id="305" r:id="rId6"/>
    <p:sldId id="309" r:id="rId7"/>
    <p:sldId id="310" r:id="rId8"/>
  </p:sldIdLst>
  <p:sldSz cx="8961438" cy="6721475"/>
  <p:notesSz cx="6743700" cy="9906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ín Gutierrez" initials="AG" lastIdx="15" clrIdx="0">
    <p:extLst>
      <p:ext uri="{19B8F6BF-5375-455C-9EA6-DF929625EA0E}">
        <p15:presenceInfo xmlns="" xmlns:p15="http://schemas.microsoft.com/office/powerpoint/2012/main" userId="Agustín Gutierrez" providerId="None"/>
      </p:ext>
    </p:extLst>
  </p:cmAuthor>
  <p:cmAuthor id="2" name="Maria Echeverri" initials="ME" lastIdx="4" clrIdx="1">
    <p:extLst>
      <p:ext uri="{19B8F6BF-5375-455C-9EA6-DF929625EA0E}">
        <p15:presenceInfo xmlns="" xmlns:p15="http://schemas.microsoft.com/office/powerpoint/2012/main" userId="S-1-5-21-602162358-1897051121-1417001333-420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67"/>
    <a:srgbClr val="000000"/>
    <a:srgbClr val="808080"/>
    <a:srgbClr val="0065CC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0" autoAdjust="0"/>
    <p:restoredTop sz="94684" autoAdjust="0"/>
  </p:normalViewPr>
  <p:slideViewPr>
    <p:cSldViewPr snapToGrid="0" snapToObjects="1">
      <p:cViewPr>
        <p:scale>
          <a:sx n="83" d="100"/>
          <a:sy n="83" d="100"/>
        </p:scale>
        <p:origin x="-1062" y="72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53" y="77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7T16:33:42.528" idx="2">
    <p:pos x="5413" y="187"/>
    <p:text>Otro nombre?</p:text>
    <p:extLst mod="1">
      <p:ext uri="{C676402C-5697-4E1C-873F-D02D1690AC5C}">
        <p15:threadingInfo xmlns=""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8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1867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Last Modified 28/07/2015 05:00 p.m. Argentina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2" name="Title Elements"/>
          <p:cNvGrpSpPr/>
          <p:nvPr userDrawn="1"/>
        </p:nvGrpSpPr>
        <p:grpSpPr>
          <a:xfrm>
            <a:off x="0" y="0"/>
            <a:ext cx="8958264" cy="6723063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5975"/>
              <a:ext cx="51212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‹Nº›</a:t>
            </a:fld>
            <a:endParaRPr lang="en-US" dirty="0"/>
          </a:p>
        </p:txBody>
      </p:sp>
      <p:sp>
        <p:nvSpPr>
          <p:cNvPr id="4" name="SlideLogoSeparator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52564" y="1951380"/>
            <a:ext cx="4302125" cy="147732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48072" y="6229812"/>
            <a:ext cx="2091002" cy="357856"/>
          </a:xfrm>
          <a:prstGeom prst="rect">
            <a:avLst/>
          </a:prstGeom>
        </p:spPr>
        <p:txBody>
          <a:bodyPr/>
          <a:lstStyle/>
          <a:p>
            <a:fld id="{C8D25313-F510-4170-945E-6897F023C180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61825" y="6229812"/>
            <a:ext cx="2837789" cy="3578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22364" y="6229812"/>
            <a:ext cx="2091002" cy="357856"/>
          </a:xfrm>
          <a:prstGeom prst="rect">
            <a:avLst/>
          </a:prstGeom>
        </p:spPr>
        <p:txBody>
          <a:bodyPr/>
          <a:lstStyle/>
          <a:p>
            <a:fld id="{F1235ABC-1260-47C2-A970-EB32AD89B48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algn="l"/>
            <a:fld id="{A4CED8DB-E37D-4838-9B31-70B39066DF0E}" type="slidenum">
              <a:rPr lang="es-AR" sz="1000" b="0" i="0" baseline="0" smtClean="0"/>
              <a:pPr algn="l"/>
              <a:t>‹Nº›</a:t>
            </a:fld>
            <a:endParaRPr lang="es-AR" sz="1000" b="0" i="0" baseline="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5C285392-C277-4CEB-88F8-97D5563ED75A}" type="slidenum">
              <a:rPr lang="es-AR" sz="1000" b="0" i="0" baseline="0" smtClean="0"/>
              <a:pPr algn="l"/>
              <a:t>‹Nº›</a:t>
            </a:fld>
            <a:endParaRPr lang="es-AR" sz="1000" b="0" i="0" baseline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6F6C84A7-AB4D-49F9-8C4E-EB58AC861CB9}" type="slidenum">
              <a:rPr lang="es-AR" sz="1000" b="0" i="0" baseline="0" smtClean="0"/>
              <a:pPr algn="l"/>
              <a:t>‹Nº›</a:t>
            </a:fld>
            <a:endParaRPr lang="es-AR" sz="1000" b="0" i="0" baseline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CBE62A93-C6D3-4657-8ED9-F915855BBCDB}" type="slidenum">
              <a:rPr lang="es-AR" sz="1000" b="0" i="0" baseline="0" smtClean="0"/>
              <a:pPr algn="l"/>
              <a:t>‹Nº›</a:t>
            </a:fld>
            <a:endParaRPr lang="es-AR" sz="1000" b="0" i="0" baseline="0"/>
          </a:p>
        </p:txBody>
      </p:sp>
    </p:spTree>
    <p:extLst>
      <p:ext uri="{BB962C8B-B14F-4D97-AF65-F5344CB8AC3E}">
        <p14:creationId xmlns:p14="http://schemas.microsoft.com/office/powerpoint/2010/main" val="80959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279998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16779" y="6285189"/>
            <a:ext cx="2139192" cy="422275"/>
          </a:xfrm>
          <a:prstGeom prst="rect">
            <a:avLst/>
          </a:prstGeom>
          <a:solidFill>
            <a:srgbClr val="FFE267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824789" y="1940591"/>
            <a:ext cx="21335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Last Modified 28/07/2015 05:00 p.m. Argentina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BottomBar"/>
          <p:cNvSpPr>
            <a:spLocks noChangeArrowheads="1"/>
          </p:cNvSpPr>
          <p:nvPr userDrawn="1"/>
        </p:nvSpPr>
        <p:spPr bwMode="auto">
          <a:xfrm>
            <a:off x="2130804" y="6293577"/>
            <a:ext cx="6822245" cy="4222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4927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25167" y="25167"/>
            <a:ext cx="2101646" cy="2175310"/>
          </a:xfrm>
          <a:prstGeom prst="rect">
            <a:avLst/>
          </a:prstGeom>
          <a:solidFill>
            <a:srgbClr val="FFE267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25167" y="2199604"/>
            <a:ext cx="2101646" cy="450509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14845" y="1704303"/>
            <a:ext cx="5831126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Planes de </a:t>
            </a:r>
            <a:r>
              <a:rPr lang="es-ES" sz="2400" b="1" dirty="0" smtClean="0">
                <a:solidFill>
                  <a:schemeClr val="tx1"/>
                </a:solidFill>
              </a:rPr>
              <a:t>T</a:t>
            </a:r>
            <a:r>
              <a:rPr lang="es-ES" sz="2400" b="1" dirty="0" smtClean="0">
                <a:solidFill>
                  <a:schemeClr val="tx1"/>
                </a:solidFill>
              </a:rPr>
              <a:t>ransferencia Condicionada</a:t>
            </a:r>
            <a:r>
              <a:rPr lang="es-ES" sz="2400" b="1" dirty="0" smtClean="0">
                <a:solidFill>
                  <a:schemeClr val="tx1"/>
                </a:solidFill>
              </a:rPr>
              <a:t>: </a:t>
            </a:r>
            <a:r>
              <a:rPr lang="es-ES" sz="2400" b="1" dirty="0" smtClean="0">
                <a:solidFill>
                  <a:schemeClr val="tx1"/>
                </a:solidFill>
              </a:rPr>
              <a:t>Midiendo </a:t>
            </a:r>
            <a:r>
              <a:rPr lang="es-ES" sz="2400" b="1" dirty="0" smtClean="0">
                <a:solidFill>
                  <a:schemeClr val="tx1"/>
                </a:solidFill>
              </a:rPr>
              <a:t>el </a:t>
            </a:r>
            <a:r>
              <a:rPr lang="es-ES" sz="2400" b="1" dirty="0" smtClean="0">
                <a:solidFill>
                  <a:schemeClr val="tx1"/>
                </a:solidFill>
              </a:rPr>
              <a:t>Impacto </a:t>
            </a:r>
            <a:r>
              <a:rPr lang="es-ES" sz="2400" b="1" dirty="0" smtClean="0">
                <a:solidFill>
                  <a:schemeClr val="tx1"/>
                </a:solidFill>
              </a:rPr>
              <a:t>en </a:t>
            </a:r>
            <a:r>
              <a:rPr lang="es-ES" sz="2400" b="1" dirty="0" smtClean="0">
                <a:solidFill>
                  <a:schemeClr val="tx1"/>
                </a:solidFill>
              </a:rPr>
              <a:t>Educación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78" name="Rectangle 57"/>
          <p:cNvSpPr>
            <a:spLocks noGrp="1" noChangeArrowheads="1"/>
          </p:cNvSpPr>
          <p:nvPr>
            <p:ph type="subTitle" idx="1"/>
          </p:nvPr>
        </p:nvSpPr>
        <p:spPr>
          <a:xfrm>
            <a:off x="2614845" y="3078235"/>
            <a:ext cx="4935537" cy="1077218"/>
          </a:xfrm>
        </p:spPr>
        <p:txBody>
          <a:bodyPr vert="horz" lIns="0" tIns="0" rIns="0" bIns="0" rtlCol="0">
            <a:spAutoFit/>
          </a:bodyPr>
          <a:lstStyle/>
          <a:p>
            <a:r>
              <a:rPr lang="es-ES" b="1" dirty="0" smtClean="0"/>
              <a:t>Ignacio </a:t>
            </a:r>
            <a:r>
              <a:rPr lang="es-ES" b="1" dirty="0" err="1" smtClean="0"/>
              <a:t>Cigliutti</a:t>
            </a:r>
            <a:r>
              <a:rPr lang="es-ES" b="1" dirty="0" smtClean="0"/>
              <a:t> </a:t>
            </a:r>
          </a:p>
          <a:p>
            <a:r>
              <a:rPr lang="es-ES" b="1" dirty="0" smtClean="0"/>
              <a:t>María </a:t>
            </a:r>
            <a:r>
              <a:rPr lang="es-ES" b="1" dirty="0"/>
              <a:t>Echeverri </a:t>
            </a:r>
            <a:r>
              <a:rPr lang="es-ES" b="1" dirty="0" smtClean="0"/>
              <a:t>Gómez</a:t>
            </a:r>
          </a:p>
          <a:p>
            <a:r>
              <a:rPr lang="es-ES" b="1" dirty="0" smtClean="0"/>
              <a:t>Facundo </a:t>
            </a:r>
            <a:r>
              <a:rPr lang="es-ES" b="1" dirty="0" err="1" smtClean="0"/>
              <a:t>Golinsky</a:t>
            </a:r>
            <a:endParaRPr lang="es-ES" b="1" dirty="0" smtClean="0"/>
          </a:p>
          <a:p>
            <a:r>
              <a:rPr lang="es-ES" b="1" dirty="0" smtClean="0"/>
              <a:t>Agustín Gutiérrez</a:t>
            </a:r>
          </a:p>
          <a:p>
            <a:r>
              <a:rPr lang="es-ES" b="1" dirty="0" smtClean="0"/>
              <a:t>Marcos </a:t>
            </a:r>
            <a:r>
              <a:rPr lang="es-ES" b="1" dirty="0" err="1"/>
              <a:t>Sorá</a:t>
            </a:r>
            <a:endParaRPr lang="es-ES" b="1" dirty="0"/>
          </a:p>
        </p:txBody>
      </p:sp>
      <p:sp>
        <p:nvSpPr>
          <p:cNvPr id="3079" name="Date"/>
          <p:cNvSpPr txBox="1">
            <a:spLocks noChangeArrowheads="1"/>
          </p:cNvSpPr>
          <p:nvPr/>
        </p:nvSpPr>
        <p:spPr bwMode="auto">
          <a:xfrm>
            <a:off x="2614844" y="5443418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 smtClean="0"/>
              <a:t>Julio 31, 2015 </a:t>
            </a:r>
            <a:endParaRPr lang="en-US" b="1" dirty="0"/>
          </a:p>
        </p:txBody>
      </p:sp>
      <p:sp>
        <p:nvSpPr>
          <p:cNvPr id="3080" name="Document type"/>
          <p:cNvSpPr txBox="1">
            <a:spLocks noChangeArrowheads="1"/>
          </p:cNvSpPr>
          <p:nvPr/>
        </p:nvSpPr>
        <p:spPr bwMode="auto">
          <a:xfrm>
            <a:off x="2614845" y="4460991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 smtClean="0"/>
              <a:t>Tutor: </a:t>
            </a:r>
            <a:r>
              <a:rPr lang="en-US" b="1" dirty="0" err="1" smtClean="0"/>
              <a:t>Hernán</a:t>
            </a:r>
            <a:r>
              <a:rPr lang="en-US" b="1" dirty="0" smtClean="0"/>
              <a:t> </a:t>
            </a:r>
            <a:r>
              <a:rPr lang="en-US" b="1" dirty="0" err="1" smtClean="0"/>
              <a:t>Ruffo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891" y="6195816"/>
            <a:ext cx="2497455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424645" y="908598"/>
            <a:ext cx="8098812" cy="4996561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1400" u="sng" dirty="0" smtClean="0"/>
          </a:p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u="sng" dirty="0" smtClean="0"/>
              <a:t>Objetivo</a:t>
            </a:r>
            <a:r>
              <a:rPr lang="es-ES" sz="2000" dirty="0" smtClean="0"/>
              <a:t> </a:t>
            </a:r>
            <a:r>
              <a:rPr lang="es-ES" sz="2000" dirty="0" smtClean="0"/>
              <a:t>Identificar el efecto de </a:t>
            </a:r>
            <a:r>
              <a:rPr lang="es-ES" sz="2000" dirty="0" smtClean="0"/>
              <a:t>Planes de Transferencia Condicionada sobre la educación</a:t>
            </a:r>
            <a:endParaRPr lang="es-ES" sz="2000" dirty="0"/>
          </a:p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u="sng" dirty="0" smtClean="0"/>
          </a:p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u="sng" dirty="0" smtClean="0"/>
              <a:t>Variable de Interés:</a:t>
            </a:r>
            <a:r>
              <a:rPr lang="es-ES" sz="2000" dirty="0" smtClean="0"/>
              <a:t> Tasa Bruta de Matriculación en el Nivel </a:t>
            </a:r>
            <a:r>
              <a:rPr lang="es-ES" sz="2000" dirty="0"/>
              <a:t>S</a:t>
            </a:r>
            <a:r>
              <a:rPr lang="es-ES" sz="2000" dirty="0" smtClean="0"/>
              <a:t>ecundario (SGER). </a:t>
            </a:r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1800" dirty="0" smtClean="0"/>
              <a:t>SGER: es el número de niños matriculados en nivel  secundario, independientemente de su edad, </a:t>
            </a:r>
            <a:r>
              <a:rPr lang="es-ES" sz="1800" dirty="0" smtClean="0"/>
              <a:t>dividido </a:t>
            </a:r>
            <a:r>
              <a:rPr lang="es-ES" sz="1800" dirty="0" smtClean="0"/>
              <a:t>por la cantidad de niños en edad de atender a ese nivel</a:t>
            </a:r>
            <a:r>
              <a:rPr lang="es-ES" sz="1800" dirty="0" smtClean="0"/>
              <a:t>.</a:t>
            </a:r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u="sng" dirty="0" smtClean="0"/>
              <a:t>Método</a:t>
            </a:r>
            <a:r>
              <a:rPr lang="es-ES" sz="2000" dirty="0" smtClean="0"/>
              <a:t> </a:t>
            </a:r>
            <a:r>
              <a:rPr lang="es-ES" sz="2000" dirty="0" err="1" smtClean="0"/>
              <a:t>Contrafactual</a:t>
            </a:r>
            <a:r>
              <a:rPr lang="es-ES" sz="2000" dirty="0" smtClean="0"/>
              <a:t> Sintético (</a:t>
            </a:r>
            <a:r>
              <a:rPr lang="es-ES" sz="2000" dirty="0" err="1" smtClean="0"/>
              <a:t>Abadie</a:t>
            </a:r>
            <a:r>
              <a:rPr lang="es-ES" sz="2000" dirty="0" smtClean="0"/>
              <a:t> </a:t>
            </a:r>
            <a:r>
              <a:rPr lang="es-ES" sz="2000" dirty="0"/>
              <a:t>&amp; </a:t>
            </a:r>
            <a:r>
              <a:rPr lang="es-ES" sz="2000" dirty="0" err="1"/>
              <a:t>Gardeazabal</a:t>
            </a:r>
            <a:r>
              <a:rPr lang="es-ES" sz="2000" dirty="0"/>
              <a:t> </a:t>
            </a:r>
            <a:r>
              <a:rPr lang="es-ES" sz="2000" dirty="0" smtClean="0"/>
              <a:t>(AER), con reseña en </a:t>
            </a:r>
            <a:r>
              <a:rPr lang="en-US" sz="2000" dirty="0" smtClean="0"/>
              <a:t>Wooldridge &amp; </a:t>
            </a:r>
            <a:r>
              <a:rPr lang="en-US" sz="2000" dirty="0" err="1" smtClean="0"/>
              <a:t>Imbens</a:t>
            </a:r>
            <a:r>
              <a:rPr lang="es-AR" sz="2000" dirty="0" smtClean="0"/>
              <a:t> (NBER))</a:t>
            </a:r>
          </a:p>
          <a:p>
            <a:pPr marL="285750" lvl="2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118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865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/>
          </p:cNvSpPr>
          <p:nvPr/>
        </p:nvSpPr>
        <p:spPr>
          <a:xfrm>
            <a:off x="448072" y="679189"/>
            <a:ext cx="8164705" cy="5427676"/>
          </a:xfrm>
          <a:prstGeom prst="rect">
            <a:avLst/>
          </a:prstGeom>
          <a:ln w="28575">
            <a:solidFill>
              <a:schemeClr val="tx2"/>
            </a:solidFill>
            <a:miter lim="800000"/>
          </a:ln>
        </p:spPr>
        <p:txBody>
          <a:bodyPr vert="horz" lIns="144000" tIns="144000" rIns="144000" bIns="14400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u="sng" dirty="0" smtClean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u="sng" dirty="0" smtClean="0"/>
              <a:t>Caso </a:t>
            </a:r>
            <a:r>
              <a:rPr lang="es-ES" sz="2000" u="sng" dirty="0" smtClean="0"/>
              <a:t>principal de </a:t>
            </a:r>
            <a:r>
              <a:rPr lang="es-ES" sz="2000" u="sng" dirty="0" smtClean="0"/>
              <a:t>estudio</a:t>
            </a:r>
            <a:r>
              <a:rPr lang="es-ES" sz="2000" dirty="0" smtClean="0"/>
              <a:t> </a:t>
            </a:r>
            <a:r>
              <a:rPr lang="es-ES" sz="2000" dirty="0" smtClean="0"/>
              <a:t>Argentina – AUH</a:t>
            </a:r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3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ES" sz="2000" u="sng" dirty="0" smtClean="0"/>
          </a:p>
          <a:p>
            <a:pPr marL="457200" lvl="3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ES" sz="2000" dirty="0" smtClean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marL="1587" lvl="1" indent="0">
              <a:spcAft>
                <a:spcPts val="840"/>
              </a:spcAft>
              <a:buNone/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 smtClean="0"/>
          </a:p>
          <a:p>
            <a:pPr lvl="1">
              <a:spcAft>
                <a:spcPts val="840"/>
              </a:spcAft>
            </a:pPr>
            <a:endParaRPr lang="es-ES" sz="1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072" y="212591"/>
            <a:ext cx="8065294" cy="292388"/>
          </a:xfrm>
        </p:spPr>
        <p:txBody>
          <a:bodyPr/>
          <a:lstStyle/>
          <a:p>
            <a:r>
              <a:rPr lang="es-ES" dirty="0" smtClean="0"/>
              <a:t>Caso de Estudio</a:t>
            </a:r>
            <a:endParaRPr lang="en-US" dirty="0"/>
          </a:p>
        </p:txBody>
      </p:sp>
      <p:pic>
        <p:nvPicPr>
          <p:cNvPr id="6" name="Picture 4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75"/>
          <a:stretch/>
        </p:blipFill>
        <p:spPr bwMode="auto">
          <a:xfrm>
            <a:off x="1206548" y="1791204"/>
            <a:ext cx="6624892" cy="3958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37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4399" y="363486"/>
            <a:ext cx="8065294" cy="500951"/>
          </a:xfrm>
        </p:spPr>
        <p:txBody>
          <a:bodyPr>
            <a:normAutofit/>
          </a:bodyPr>
          <a:lstStyle/>
          <a:p>
            <a:r>
              <a:rPr lang="es-ES" dirty="0" smtClean="0"/>
              <a:t>Obstáculos para la Estimación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195262" lvl="2" indent="0">
                  <a:spcAft>
                    <a:spcPts val="840"/>
                  </a:spcAft>
                  <a:buNone/>
                </a:pPr>
                <a:r>
                  <a:rPr lang="es-ES" sz="2000" kern="1200" dirty="0" smtClean="0">
                    <a:ea typeface="+mn-ea"/>
                    <a:cs typeface="+mn-cs"/>
                  </a:rPr>
                  <a:t/>
                </a:r>
                <a:br>
                  <a:rPr lang="es-ES" sz="2000" kern="1200" dirty="0" smtClean="0">
                    <a:ea typeface="+mn-ea"/>
                    <a:cs typeface="+mn-cs"/>
                  </a:rPr>
                </a:br>
                <a:endParaRPr lang="es-ES" sz="2000" u="sng" kern="1200" dirty="0" smtClean="0">
                  <a:ea typeface="+mn-ea"/>
                  <a:cs typeface="+mn-cs"/>
                </a:endParaRPr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u="sng" kern="1200" dirty="0" smtClean="0">
                    <a:ea typeface="+mn-ea"/>
                    <a:cs typeface="+mn-cs"/>
                  </a:rPr>
                  <a:t>Obstáculos</a:t>
                </a:r>
                <a:r>
                  <a:rPr lang="es-ES" sz="2000" kern="1200" dirty="0" smtClean="0">
                    <a:ea typeface="+mn-ea"/>
                    <a:cs typeface="+mn-cs"/>
                  </a:rPr>
                  <a:t> </a:t>
                </a:r>
                <a:r>
                  <a:rPr lang="es-ES" sz="2000" kern="1200" dirty="0" smtClean="0">
                    <a:ea typeface="+mn-ea"/>
                    <a:cs typeface="+mn-cs"/>
                  </a:rPr>
                  <a:t>Método y Datos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s-ES" sz="2000" kern="1200" dirty="0"/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kern="1200" dirty="0" smtClean="0"/>
                  <a:t>Datos: </a:t>
                </a:r>
                <a:r>
                  <a:rPr lang="es-ES" sz="2000" kern="1200" dirty="0"/>
                  <a:t>Tradicionalmente se utilizaría micro-data, </a:t>
                </a:r>
                <a:r>
                  <a:rPr lang="es-ES" sz="2000" kern="1200" dirty="0" smtClean="0"/>
                  <a:t>pero en este caso: </a:t>
                </a:r>
                <a:endParaRPr lang="es-ES" sz="2000" kern="1200" dirty="0"/>
              </a:p>
              <a:p>
                <a:pPr lvl="4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1800" kern="1200" dirty="0"/>
                  <a:t>No se encuentra disponible</a:t>
                </a:r>
              </a:p>
              <a:p>
                <a:pPr lvl="4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1800" kern="1200" dirty="0"/>
                  <a:t>Aún si lo estuviera, habría un problema de auto-selección 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s-ES" sz="2000" kern="1200" dirty="0" smtClean="0"/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kern="1200" dirty="0" smtClean="0"/>
                  <a:t>Método: La </a:t>
                </a:r>
                <a:r>
                  <a:rPr lang="es-ES" sz="2000" kern="1200" dirty="0"/>
                  <a:t>variable de contraste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kern="1200">
                            <a:latin typeface="Cambria Math"/>
                          </a:rPr>
                        </m:ctrlPr>
                      </m:sSubSupPr>
                      <m:e>
                        <m:r>
                          <a:rPr lang="es-AR" sz="2000" i="1" kern="12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AR" sz="2000" i="1" kern="120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s-AR" sz="2000" i="1" kern="120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s-AR" sz="2000" i="1" kern="1200">
                        <a:latin typeface="Cambria Math"/>
                      </a:rPr>
                      <m:t> </m:t>
                    </m:r>
                  </m:oMath>
                </a14:m>
                <a:r>
                  <a:rPr lang="es-ES" sz="2000" kern="1200" dirty="0"/>
                  <a:t>(cómo hubiese evolucionado la variable de interés en ausencia de la política) NO es </a:t>
                </a:r>
                <a:r>
                  <a:rPr lang="es-ES" sz="2000" kern="1200" dirty="0" smtClean="0"/>
                  <a:t>observable.</a:t>
                </a:r>
                <a:endParaRPr lang="es-ES" sz="2000" kern="1200" dirty="0"/>
              </a:p>
              <a:p>
                <a:pPr marL="195262" lvl="2" indent="0">
                  <a:spcAft>
                    <a:spcPts val="840"/>
                  </a:spcAft>
                  <a:buNone/>
                </a:pPr>
                <a:endParaRPr lang="en-US" sz="1568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blipFill rotWithShape="1">
                <a:blip r:embed="rId2"/>
                <a:stretch>
                  <a:fillRect r="-171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5ABC-1260-47C2-A970-EB32AD89B4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4399" y="363486"/>
            <a:ext cx="8065294" cy="500951"/>
          </a:xfrm>
        </p:spPr>
        <p:txBody>
          <a:bodyPr>
            <a:normAutofit/>
          </a:bodyPr>
          <a:lstStyle/>
          <a:p>
            <a:r>
              <a:rPr lang="es-ES" dirty="0" smtClean="0"/>
              <a:t>Método del Contra-factual Sintético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195262" lvl="2" indent="0">
                  <a:spcAft>
                    <a:spcPts val="840"/>
                  </a:spcAft>
                  <a:buNone/>
                </a:pPr>
                <a:r>
                  <a:rPr lang="es-ES" sz="1400" kern="1200" dirty="0" smtClean="0">
                    <a:ea typeface="+mn-ea"/>
                    <a:cs typeface="+mn-cs"/>
                  </a:rPr>
                  <a:t/>
                </a:r>
                <a:br>
                  <a:rPr lang="es-ES" sz="1400" kern="1200" dirty="0" smtClean="0">
                    <a:ea typeface="+mn-ea"/>
                    <a:cs typeface="+mn-cs"/>
                  </a:rPr>
                </a:br>
                <a:endParaRPr lang="es-ES" sz="1400" u="sng" kern="1200" dirty="0" smtClean="0">
                  <a:ea typeface="+mn-ea"/>
                  <a:cs typeface="+mn-cs"/>
                </a:endParaRPr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u="sng" kern="1200" dirty="0" smtClean="0">
                    <a:ea typeface="+mn-ea"/>
                    <a:cs typeface="+mn-cs"/>
                  </a:rPr>
                  <a:t>Solución:</a:t>
                </a:r>
                <a:r>
                  <a:rPr lang="es-ES" sz="2000" kern="1200" dirty="0" smtClean="0">
                    <a:ea typeface="+mn-ea"/>
                    <a:cs typeface="+mn-cs"/>
                  </a:rPr>
                  <a:t> Método de Control Sintético </a:t>
                </a:r>
                <a:endParaRPr lang="es-ES" sz="2000" kern="1200" dirty="0">
                  <a:ea typeface="+mn-ea"/>
                  <a:cs typeface="+mn-cs"/>
                </a:endParaRP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1800" kern="1200" dirty="0" smtClean="0">
                    <a:ea typeface="+mn-ea"/>
                    <a:cs typeface="+mn-cs"/>
                  </a:rPr>
                  <a:t>Desarrollado</a:t>
                </a:r>
                <a:r>
                  <a:rPr lang="es-ES" sz="1800" kern="1200" dirty="0" smtClean="0">
                    <a:ea typeface="+mn-ea"/>
                    <a:cs typeface="+mn-cs"/>
                  </a:rPr>
                  <a:t> </a:t>
                </a:r>
                <a:r>
                  <a:rPr lang="es-ES" sz="1800" kern="1200" dirty="0" smtClean="0">
                    <a:ea typeface="+mn-ea"/>
                    <a:cs typeface="+mn-cs"/>
                  </a:rPr>
                  <a:t>por </a:t>
                </a:r>
                <a:r>
                  <a:rPr lang="es-ES" sz="1800" kern="1200" dirty="0" err="1" smtClean="0">
                    <a:ea typeface="+mn-ea"/>
                    <a:cs typeface="+mn-cs"/>
                  </a:rPr>
                  <a:t>Abadie</a:t>
                </a:r>
                <a:r>
                  <a:rPr lang="es-ES" sz="1800" kern="1200" dirty="0" smtClean="0">
                    <a:ea typeface="+mn-ea"/>
                    <a:cs typeface="+mn-cs"/>
                  </a:rPr>
                  <a:t> &amp; </a:t>
                </a:r>
                <a:r>
                  <a:rPr lang="es-ES" sz="1800" kern="1200" dirty="0" err="1" smtClean="0">
                    <a:ea typeface="+mn-ea"/>
                    <a:cs typeface="+mn-cs"/>
                  </a:rPr>
                  <a:t>Gardeazabal</a:t>
                </a:r>
                <a:r>
                  <a:rPr lang="es-ES" sz="1800" kern="1200" dirty="0" smtClean="0">
                    <a:ea typeface="+mn-ea"/>
                    <a:cs typeface="+mn-cs"/>
                  </a:rPr>
                  <a:t> (2003</a:t>
                </a:r>
                <a:r>
                  <a:rPr lang="es-ES" sz="1800" kern="1200" dirty="0" smtClean="0">
                    <a:ea typeface="+mn-ea"/>
                    <a:cs typeface="+mn-cs"/>
                  </a:rPr>
                  <a:t>), </a:t>
                </a:r>
                <a:r>
                  <a:rPr lang="es-ES" sz="1800" kern="1200" dirty="0" err="1"/>
                  <a:t>Abadie</a:t>
                </a:r>
                <a:r>
                  <a:rPr lang="es-ES" sz="1800" kern="1200" dirty="0"/>
                  <a:t> et </a:t>
                </a:r>
                <a:r>
                  <a:rPr lang="es-ES" sz="1800" kern="1200" dirty="0" smtClean="0"/>
                  <a:t>al. </a:t>
                </a:r>
                <a:r>
                  <a:rPr lang="es-ES" sz="1800" kern="1200" dirty="0"/>
                  <a:t>(2010)</a:t>
                </a:r>
                <a:endParaRPr lang="es-ES" sz="1800" kern="1200" dirty="0" smtClean="0">
                  <a:ea typeface="+mn-ea"/>
                  <a:cs typeface="+mn-cs"/>
                </a:endParaRP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1800" kern="1200" dirty="0" smtClean="0">
                    <a:ea typeface="+mn-ea"/>
                    <a:cs typeface="+mn-cs"/>
                  </a:rPr>
                  <a:t>Otras referencias: </a:t>
                </a:r>
                <a:r>
                  <a:rPr lang="es-ES" sz="1800" kern="1200" dirty="0" err="1" smtClean="0">
                    <a:ea typeface="+mn-ea"/>
                    <a:cs typeface="+mn-cs"/>
                  </a:rPr>
                  <a:t>Imbens</a:t>
                </a:r>
                <a:r>
                  <a:rPr lang="es-ES" sz="1800" kern="1200" dirty="0" smtClean="0">
                    <a:ea typeface="+mn-ea"/>
                    <a:cs typeface="+mn-cs"/>
                  </a:rPr>
                  <a:t> &amp; </a:t>
                </a:r>
                <a:r>
                  <a:rPr lang="es-ES" sz="1800" kern="1200" dirty="0" err="1" smtClean="0">
                    <a:ea typeface="+mn-ea"/>
                    <a:cs typeface="+mn-cs"/>
                  </a:rPr>
                  <a:t>Wooldrigde</a:t>
                </a:r>
                <a:r>
                  <a:rPr lang="es-ES" sz="1800" kern="1200" dirty="0" smtClean="0">
                    <a:ea typeface="+mn-ea"/>
                    <a:cs typeface="+mn-cs"/>
                  </a:rPr>
                  <a:t> (2009), </a:t>
                </a:r>
                <a:r>
                  <a:rPr lang="es-ES" sz="1800" kern="1200" dirty="0" err="1" smtClean="0">
                    <a:ea typeface="+mn-ea"/>
                    <a:cs typeface="+mn-cs"/>
                  </a:rPr>
                  <a:t>Galiani</a:t>
                </a:r>
                <a:r>
                  <a:rPr lang="es-ES" sz="1800" kern="1200" dirty="0" smtClean="0">
                    <a:ea typeface="+mn-ea"/>
                    <a:cs typeface="+mn-cs"/>
                  </a:rPr>
                  <a:t> et </a:t>
                </a:r>
                <a:r>
                  <a:rPr lang="es-ES" sz="1800" kern="1200" dirty="0" smtClean="0">
                    <a:ea typeface="+mn-ea"/>
                    <a:cs typeface="+mn-cs"/>
                  </a:rPr>
                  <a:t>al. </a:t>
                </a:r>
                <a:r>
                  <a:rPr lang="es-ES" sz="1800" kern="1200" dirty="0" smtClean="0">
                    <a:ea typeface="+mn-ea"/>
                    <a:cs typeface="+mn-cs"/>
                  </a:rPr>
                  <a:t>(2010)</a:t>
                </a:r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s-ES" sz="2000" u="sng" kern="1200" dirty="0" smtClean="0">
                  <a:ea typeface="+mn-ea"/>
                  <a:cs typeface="+mn-cs"/>
                </a:endParaRPr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u="sng" kern="1200" dirty="0"/>
                  <a:t>Muestra:</a:t>
                </a:r>
                <a:r>
                  <a:rPr lang="es-ES" sz="2000" kern="1200" dirty="0"/>
                  <a:t> Datos de </a:t>
                </a:r>
                <a14:m>
                  <m:oMath xmlns:m="http://schemas.openxmlformats.org/officeDocument/2006/math">
                    <m:r>
                      <a:rPr lang="es-ES" sz="2000" i="1" kern="1200" dirty="0" smtClean="0">
                        <a:latin typeface="Cambria Math"/>
                      </a:rPr>
                      <m:t>𝐽</m:t>
                    </m:r>
                    <m:r>
                      <a:rPr lang="es-ES" sz="2000" i="1" kern="1200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s-ES" sz="2000" kern="1200" dirty="0"/>
                  <a:t> </a:t>
                </a:r>
                <a:r>
                  <a:rPr lang="es-ES" sz="2000" kern="1200" dirty="0" smtClean="0"/>
                  <a:t>países </a:t>
                </a:r>
                <a:r>
                  <a:rPr lang="es-ES" sz="2000" kern="1200" dirty="0" smtClean="0"/>
                  <a:t>en </a:t>
                </a:r>
                <a14:m>
                  <m:oMath xmlns:m="http://schemas.openxmlformats.org/officeDocument/2006/math">
                    <m:r>
                      <a:rPr lang="es-ES" sz="2000" i="1" kern="1200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s-ES" sz="2000" kern="1200" dirty="0"/>
                  <a:t> períodos.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1800" kern="1200" dirty="0"/>
                  <a:t>j=1: País de tratamiento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ES" sz="1800" i="1" kern="1200" dirty="0" smtClean="0">
                        <a:latin typeface="Cambria Math"/>
                      </a:rPr>
                      <m:t>𝐽</m:t>
                    </m:r>
                  </m:oMath>
                </a14:m>
                <a:r>
                  <a:rPr lang="es-ES" sz="1800" kern="1200" dirty="0" smtClean="0"/>
                  <a:t> </a:t>
                </a:r>
                <a:r>
                  <a:rPr lang="es-ES" sz="1800" kern="1200" dirty="0"/>
                  <a:t>países como potenciales </a:t>
                </a:r>
                <a:r>
                  <a:rPr lang="es-ES" sz="1800" kern="1200" dirty="0" smtClean="0"/>
                  <a:t>controles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kern="1200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1800" i="1" kern="1200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s-ES" sz="1800" i="1" kern="12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1800" kern="1200" dirty="0"/>
                  <a:t>: Período de tratamiento</a:t>
                </a:r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kern="1200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kern="1200" dirty="0"/>
                  <a:t>: Conjunto de variables predictivas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800" i="1" kern="12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1800" i="1" kern="120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s-AR" sz="1800" kern="1200" dirty="0" smtClean="0"/>
              </a:p>
              <a:p>
                <a:pPr lvl="3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kern="1200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800" b="0" i="1" kern="1200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800" b="0" i="1" kern="1200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AR" sz="1800" b="0" i="1" kern="120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800" i="1" kern="1200" dirty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800" b="0" i="1" kern="1200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1800" i="1" kern="12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800" i="1" kern="12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AR" sz="1800" i="1" kern="120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s-AR" sz="1800" b="0" i="1" kern="1200" smtClean="0">
                            <a:latin typeface="Cambria Math"/>
                          </a:rPr>
                          <m:t>, </m:t>
                        </m:r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AR" sz="1800" i="1" kern="12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1800" b="0" i="1" kern="1200" dirty="0" smtClean="0">
                        <a:latin typeface="Cambria Math"/>
                      </a:rPr>
                      <m:t>)</m:t>
                    </m:r>
                  </m:oMath>
                </a14:m>
                <a:endParaRPr lang="es-ES" sz="1800" kern="1200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7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4399" y="363486"/>
            <a:ext cx="8065294" cy="500951"/>
          </a:xfrm>
        </p:spPr>
        <p:txBody>
          <a:bodyPr>
            <a:normAutofit/>
          </a:bodyPr>
          <a:lstStyle/>
          <a:p>
            <a:r>
              <a:rPr lang="es-ES" dirty="0" smtClean="0"/>
              <a:t>Método del Contra-factual Sintético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n-US" sz="1400" dirty="0" smtClean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s-ES" sz="1400" kern="1200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s-ES" sz="2000" u="sng" kern="1200" dirty="0" smtClean="0"/>
                  <a:t>Modelo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kern="1200">
                            <a:latin typeface="Cambria Math"/>
                          </a:rPr>
                        </m:ctrlPr>
                      </m:sSubSup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s-AR" sz="2000" i="1" kern="12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000" i="1" kern="1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000" i="1" kern="1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kern="1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kern="1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000" i="1" kern="120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AR" sz="2000" i="1" kern="120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s-AR" sz="2000" i="1" kern="1200" dirty="0" smtClean="0">
                  <a:latin typeface="Cambria Math"/>
                </a:endParaRPr>
              </a:p>
              <a:p>
                <a:pPr marL="195262" lvl="2" indent="0">
                  <a:spcAft>
                    <a:spcPts val="8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n-US" sz="2000" u="sng" dirty="0" err="1" smtClean="0"/>
                  <a:t>Objetivo</a:t>
                </a:r>
                <a:r>
                  <a:rPr lang="es-A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s-AR" sz="20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/>
                          </a:rPr>
                          <m:t>𝑎𝑟𝑔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𝑚𝑖𝑛</m:t>
                        </m:r>
                      </m:e>
                    </m:func>
                    <m:d>
                      <m:dPr>
                        <m:begChr m:val="{"/>
                        <m:endChr m:val="}"/>
                        <m:ctrlPr>
                          <a:rPr lang="es-AR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A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A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    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.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≥0 ∀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 ,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s-AR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A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AR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u="sng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n-US" sz="2000" u="sng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n-US" sz="2000" u="sng" dirty="0" err="1"/>
                  <a:t>Construcción</a:t>
                </a:r>
                <a:r>
                  <a:rPr lang="en-US" sz="2000" u="sng" dirty="0"/>
                  <a:t> del </a:t>
                </a:r>
                <a:r>
                  <a:rPr lang="en-US" sz="2000" u="sng" dirty="0" err="1" smtClean="0"/>
                  <a:t>Contrafactual</a:t>
                </a:r>
                <a:endParaRPr lang="en-US" sz="2000" u="sng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n-US" sz="2000" u="sng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r>
                  <a:rPr lang="en-US" sz="2000" u="sng" dirty="0" err="1" smtClean="0"/>
                  <a:t>Estimación</a:t>
                </a:r>
                <a:r>
                  <a:rPr lang="en-US" sz="2000" u="sng" dirty="0" smtClean="0"/>
                  <a:t> </a:t>
                </a:r>
                <a:r>
                  <a:rPr lang="en-US" sz="2000" u="sng" dirty="0"/>
                  <a:t>del </a:t>
                </a:r>
                <a:r>
                  <a:rPr lang="en-US" sz="2000" u="sng" dirty="0" err="1" smtClean="0"/>
                  <a:t>Efecto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1</m:t>
                            </m:r>
                            <m:r>
                              <a:rPr lang="en-US" sz="140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4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s-A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1</m:t>
                        </m:r>
                        <m:r>
                          <a:rPr lang="en-US" sz="140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s-ES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400">
                            <a:latin typeface="Cambria Math"/>
                          </a:rPr>
                          <m:t>𝑗</m:t>
                        </m:r>
                        <m:r>
                          <a:rPr lang="es-AR" sz="140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s-AR" sz="1400">
                            <a:latin typeface="Cambria Math"/>
                          </a:rPr>
                          <m:t>𝐽</m:t>
                        </m:r>
                        <m:r>
                          <a:rPr lang="es-AR" sz="1400">
                            <a:latin typeface="Cambria Math"/>
                          </a:rPr>
                          <m:t>+1</m:t>
                        </m:r>
                      </m:sup>
                      <m:e>
                        <m:sSubSup>
                          <m:sSubSupPr>
                            <m:ctrlPr>
                              <a:rPr lang="es-ES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s-ES" sz="140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s-AR" sz="140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s-AR" sz="140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s-AR" sz="14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A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40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s-AR" sz="1400">
                                <a:latin typeface="Cambria Math"/>
                              </a:rPr>
                              <m:t>𝑗𝑡</m:t>
                            </m:r>
                          </m:sub>
                        </m:sSub>
                      </m:e>
                    </m:nary>
                  </m:oMath>
                </a14:m>
                <a:endParaRPr lang="es-ES" sz="1400" dirty="0"/>
              </a:p>
              <a:p>
                <a:pPr lvl="2">
                  <a:spcAft>
                    <a:spcPts val="840"/>
                  </a:spcAft>
                  <a:buFont typeface="Wingdings" panose="05000000000000000000" pitchFamily="2" charset="2"/>
                  <a:buChar char="§"/>
                </a:pPr>
                <a:endParaRPr lang="en-US" sz="1568" u="sng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54" y="939567"/>
                <a:ext cx="8152639" cy="4787647"/>
              </a:xfr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Rectángulo"/>
              <p:cNvSpPr/>
              <p:nvPr/>
            </p:nvSpPr>
            <p:spPr>
              <a:xfrm>
                <a:off x="4337517" y="2954473"/>
                <a:ext cx="1610697" cy="812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17" y="2954473"/>
                <a:ext cx="1610697" cy="812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5ABC-1260-47C2-A970-EB32AD89B4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6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Maria Echeverri\Desktop\20150725 Tesis v1.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English (US)">
  <a:themeElements>
    <a:clrScheme name="Firm Forma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EAEA"/>
      </a:accent1>
      <a:accent2>
        <a:srgbClr val="D0D0D0"/>
      </a:accent2>
      <a:accent3>
        <a:srgbClr val="909090"/>
      </a:accent3>
      <a:accent4>
        <a:srgbClr val="606060"/>
      </a:accent4>
      <a:accent5>
        <a:srgbClr val="FF6600"/>
      </a:accent5>
      <a:accent6>
        <a:srgbClr val="808080"/>
      </a:accent6>
      <a:hlink>
        <a:srgbClr val="909090"/>
      </a:hlink>
      <a:folHlink>
        <a:srgbClr val="6060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Firm Format - English (US).potx" id="{04F4158E-B82F-4005-BC45-DDA695879C64}" vid="{E11D8FF4-BD1A-4D1E-85C9-98B2B42913B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280</Words>
  <Application>Microsoft Office PowerPoint</Application>
  <PresentationFormat>Personalizado</PresentationFormat>
  <Paragraphs>74</Paragraphs>
  <Slides>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Firm Format - English (US)</vt:lpstr>
      <vt:lpstr>think-cell Slide</vt:lpstr>
      <vt:lpstr>Planes de Transferencia Condicionada: Midiendo el Impacto en Educación  </vt:lpstr>
      <vt:lpstr>Motivación</vt:lpstr>
      <vt:lpstr>Caso de Estudio</vt:lpstr>
      <vt:lpstr>Obstáculos para la Estimación</vt:lpstr>
      <vt:lpstr>Método del Contra-factual Sintético</vt:lpstr>
      <vt:lpstr>Método del Contra-factual Sintético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 Echeverri</dc:creator>
  <cp:lastModifiedBy>Rodrigo</cp:lastModifiedBy>
  <cp:revision>211</cp:revision>
  <cp:lastPrinted>2008-09-19T11:06:26Z</cp:lastPrinted>
  <dcterms:created xsi:type="dcterms:W3CDTF">2015-07-25T23:00:21Z</dcterms:created>
  <dcterms:modified xsi:type="dcterms:W3CDTF">2015-07-29T22:24:20Z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