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Medium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jd9becu7vVrxca7H06f7oQ4M+V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.fntdata"/><Relationship Id="rId11" Type="http://schemas.openxmlformats.org/officeDocument/2006/relationships/slide" Target="slides/slide6.xml"/><Relationship Id="rId22" Type="http://schemas.openxmlformats.org/officeDocument/2006/relationships/font" Target="fonts/RobotoMedium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edium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ff0848eff_1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8ff0848ef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a31152d8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a31152d8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ff0848eff_1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8ff0848ef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000eee76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000eee7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8" name="Google Shape;78;p1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2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1">
  <p:cSld name="SECTION_TITLE_AND_DESCRIPTION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1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p1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1">
  <p:cSld name="SECTION_HEADER_1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0" name="Google Shape;40;p1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0" name="Google Shape;50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5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59" name="Google Shape;59;p1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9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825" y="1436700"/>
            <a:ext cx="8899174" cy="26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>
            <p:ph type="ctrTitle"/>
          </p:nvPr>
        </p:nvSpPr>
        <p:spPr>
          <a:xfrm>
            <a:off x="122400" y="1352825"/>
            <a:ext cx="88992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985">
                <a:latin typeface="Roboto Medium"/>
                <a:ea typeface="Roboto Medium"/>
                <a:cs typeface="Roboto Medium"/>
                <a:sym typeface="Roboto Medium"/>
              </a:rPr>
              <a:t>RPA</a:t>
            </a:r>
            <a:endParaRPr sz="5985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480">
                <a:latin typeface="Roboto Medium"/>
                <a:ea typeface="Roboto Medium"/>
                <a:cs typeface="Roboto Medium"/>
                <a:sym typeface="Roboto Medium"/>
              </a:rPr>
              <a:t>Robotic Process Automation</a:t>
            </a:r>
            <a:endParaRPr sz="448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453600" y="2404025"/>
            <a:ext cx="167700" cy="16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4697800" y="2404025"/>
            <a:ext cx="167700" cy="16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7296150" y="2404025"/>
            <a:ext cx="167700" cy="16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"/>
          <p:cNvCxnSpPr>
            <a:endCxn id="111" idx="6"/>
          </p:cNvCxnSpPr>
          <p:nvPr/>
        </p:nvCxnSpPr>
        <p:spPr>
          <a:xfrm rot="5400000">
            <a:off x="1572400" y="2131475"/>
            <a:ext cx="405300" cy="3075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5" name="Google Shape;115;p1"/>
          <p:cNvCxnSpPr>
            <a:endCxn id="112" idx="2"/>
          </p:cNvCxnSpPr>
          <p:nvPr/>
        </p:nvCxnSpPr>
        <p:spPr>
          <a:xfrm flipH="1" rot="-5400000">
            <a:off x="4312600" y="2102675"/>
            <a:ext cx="391500" cy="3789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6" name="Google Shape;116;p1"/>
          <p:cNvCxnSpPr>
            <a:endCxn id="113" idx="2"/>
          </p:cNvCxnSpPr>
          <p:nvPr/>
        </p:nvCxnSpPr>
        <p:spPr>
          <a:xfrm flipH="1" rot="-5400000">
            <a:off x="6939600" y="2131325"/>
            <a:ext cx="377400" cy="3357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7" name="Google Shape;117;p1"/>
          <p:cNvSpPr txBox="1"/>
          <p:nvPr/>
        </p:nvSpPr>
        <p:spPr>
          <a:xfrm>
            <a:off x="0" y="4666500"/>
            <a:ext cx="703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GRUPO 1 - SGDPV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311700" y="1774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Temas que abordaremos</a:t>
            </a:r>
            <a:endParaRPr b="1"/>
          </a:p>
        </p:txBody>
      </p:sp>
      <p:sp>
        <p:nvSpPr>
          <p:cNvPr id="123" name="Google Shape;123;p2"/>
          <p:cNvSpPr/>
          <p:nvPr/>
        </p:nvSpPr>
        <p:spPr>
          <a:xfrm>
            <a:off x="2315582" y="1551525"/>
            <a:ext cx="2599800" cy="669000"/>
          </a:xfrm>
          <a:prstGeom prst="chevron">
            <a:avLst>
              <a:gd fmla="val 50000" name="adj"/>
            </a:avLst>
          </a:prstGeom>
          <a:solidFill>
            <a:srgbClr val="0A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Ciclo de vida de una solución RPA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4429750" y="1551525"/>
            <a:ext cx="2599800" cy="669000"/>
          </a:xfrm>
          <a:prstGeom prst="chevron">
            <a:avLst>
              <a:gd fmla="val 50000" name="adj"/>
            </a:avLst>
          </a:prstGeom>
          <a:solidFill>
            <a:srgbClr val="76B3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 de automatización Blue Prism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6544140" y="1551525"/>
            <a:ext cx="2599800" cy="669000"/>
          </a:xfrm>
          <a:prstGeom prst="chevron">
            <a:avLst>
              <a:gd fmla="val 50000" name="adj"/>
            </a:avLst>
          </a:prstGeom>
          <a:solidFill>
            <a:srgbClr val="8E8E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Ejemplo práctico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"/>
          <p:cNvPicPr preferRelativeResize="0"/>
          <p:nvPr/>
        </p:nvPicPr>
        <p:blipFill rotWithShape="1">
          <a:blip r:embed="rId3">
            <a:alphaModFix/>
          </a:blip>
          <a:srcRect b="4150" l="9357" r="32768" t="10792"/>
          <a:stretch/>
        </p:blipFill>
        <p:spPr>
          <a:xfrm>
            <a:off x="2895473" y="2394800"/>
            <a:ext cx="1440000" cy="144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7" name="Google Shape;127;p2"/>
          <p:cNvPicPr preferRelativeResize="0"/>
          <p:nvPr/>
        </p:nvPicPr>
        <p:blipFill rotWithShape="1">
          <a:blip r:embed="rId4">
            <a:alphaModFix/>
          </a:blip>
          <a:srcRect b="12967" l="9726" r="8056" t="14541"/>
          <a:stretch/>
        </p:blipFill>
        <p:spPr>
          <a:xfrm>
            <a:off x="7124050" y="240725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4688" y="2407250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"/>
          <p:cNvSpPr/>
          <p:nvPr/>
        </p:nvSpPr>
        <p:spPr>
          <a:xfrm>
            <a:off x="0" y="1551639"/>
            <a:ext cx="2789400" cy="669000"/>
          </a:xfrm>
          <a:prstGeom prst="homePlate">
            <a:avLst>
              <a:gd fmla="val 50000" name="adj"/>
            </a:avLst>
          </a:prstGeom>
          <a:solidFill>
            <a:srgbClr val="2B33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Concept</a:t>
            </a: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ualización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9773" y="2571750"/>
            <a:ext cx="1620000" cy="12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3"/>
          <p:cNvGrpSpPr/>
          <p:nvPr/>
        </p:nvGrpSpPr>
        <p:grpSpPr>
          <a:xfrm>
            <a:off x="3561550" y="719300"/>
            <a:ext cx="5438224" cy="4217576"/>
            <a:chOff x="3561550" y="719300"/>
            <a:chExt cx="5438224" cy="4217576"/>
          </a:xfrm>
        </p:grpSpPr>
        <p:pic>
          <p:nvPicPr>
            <p:cNvPr id="136" name="Google Shape;136;p3"/>
            <p:cNvPicPr preferRelativeResize="0"/>
            <p:nvPr/>
          </p:nvPicPr>
          <p:blipFill rotWithShape="1">
            <a:blip r:embed="rId3">
              <a:alphaModFix/>
            </a:blip>
            <a:srcRect b="2798" l="57790" r="1937" t="26359"/>
            <a:stretch/>
          </p:blipFill>
          <p:spPr>
            <a:xfrm>
              <a:off x="3561550" y="719300"/>
              <a:ext cx="5438224" cy="4217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3"/>
            <p:cNvSpPr txBox="1"/>
            <p:nvPr/>
          </p:nvSpPr>
          <p:spPr>
            <a:xfrm>
              <a:off x="7892425" y="2413225"/>
              <a:ext cx="1013400" cy="738900"/>
            </a:xfrm>
            <a:prstGeom prst="rect">
              <a:avLst/>
            </a:prstGeom>
            <a:solidFill>
              <a:srgbClr val="36AFD8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Mayor velocidad operativa</a:t>
              </a:r>
              <a:endPara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3"/>
            <p:cNvSpPr txBox="1"/>
            <p:nvPr/>
          </p:nvSpPr>
          <p:spPr>
            <a:xfrm>
              <a:off x="4633950" y="1113000"/>
              <a:ext cx="1466400" cy="554100"/>
            </a:xfrm>
            <a:prstGeom prst="rect">
              <a:avLst/>
            </a:prstGeom>
            <a:solidFill>
              <a:srgbClr val="0F76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No es un Robot Físico</a:t>
              </a:r>
              <a:endPara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6422350" y="1128450"/>
              <a:ext cx="1523100" cy="554100"/>
            </a:xfrm>
            <a:prstGeom prst="rect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 un empleado virtual</a:t>
              </a:r>
              <a:endPara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3"/>
            <p:cNvSpPr txBox="1"/>
            <p:nvPr/>
          </p:nvSpPr>
          <p:spPr>
            <a:xfrm>
              <a:off x="6527500" y="3973650"/>
              <a:ext cx="1312800" cy="554100"/>
            </a:xfrm>
            <a:prstGeom prst="rect">
              <a:avLst/>
            </a:prstGeom>
            <a:solidFill>
              <a:srgbClr val="31A3A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No altera la infraestructura</a:t>
              </a:r>
              <a:endPara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3618825" y="2435463"/>
              <a:ext cx="1125000" cy="738900"/>
            </a:xfrm>
            <a:prstGeom prst="rect">
              <a:avLst/>
            </a:prstGeom>
            <a:solidFill>
              <a:srgbClr val="0F5E9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Usa las aplicaciones existentes</a:t>
              </a:r>
              <a:endPara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3"/>
            <p:cNvSpPr txBox="1"/>
            <p:nvPr/>
          </p:nvSpPr>
          <p:spPr>
            <a:xfrm>
              <a:off x="4743825" y="3942750"/>
              <a:ext cx="1312800" cy="554100"/>
            </a:xfrm>
            <a:prstGeom prst="rect">
              <a:avLst/>
            </a:prstGeom>
            <a:solidFill>
              <a:srgbClr val="0091E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Ayuda a estandarizar</a:t>
              </a:r>
              <a:endPara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3" name="Google Shape;143;p3"/>
          <p:cNvSpPr txBox="1"/>
          <p:nvPr>
            <p:ph type="title"/>
          </p:nvPr>
        </p:nvSpPr>
        <p:spPr>
          <a:xfrm>
            <a:off x="910700" y="221350"/>
            <a:ext cx="304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/>
              <a:t>¿Qué es RPA?</a:t>
            </a:r>
            <a:endParaRPr b="1"/>
          </a:p>
        </p:txBody>
      </p:sp>
      <p:pic>
        <p:nvPicPr>
          <p:cNvPr id="144" name="Google Shape;14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149" y="219250"/>
            <a:ext cx="612000" cy="6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 txBox="1"/>
          <p:nvPr>
            <p:ph type="title"/>
          </p:nvPr>
        </p:nvSpPr>
        <p:spPr>
          <a:xfrm>
            <a:off x="0" y="1876600"/>
            <a:ext cx="35619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s" sz="1900"/>
              <a:t>“Tecnología de software que permite automatizar procesos de negocio en sistemas digitales”</a:t>
            </a:r>
            <a:endParaRPr b="1" i="1" sz="1900"/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5">
            <a:alphaModFix/>
          </a:blip>
          <a:srcRect b="11750" l="-875" r="-874" t="5617"/>
          <a:stretch/>
        </p:blipFill>
        <p:spPr>
          <a:xfrm>
            <a:off x="4860313" y="1713438"/>
            <a:ext cx="2840700" cy="2229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477000" y="209625"/>
            <a:ext cx="32457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4180"/>
              <a:t>Beneficios</a:t>
            </a:r>
            <a:endParaRPr b="1" sz="4180"/>
          </a:p>
        </p:txBody>
      </p:sp>
      <p:sp>
        <p:nvSpPr>
          <p:cNvPr id="152" name="Google Shape;152;p4"/>
          <p:cNvSpPr txBox="1"/>
          <p:nvPr/>
        </p:nvSpPr>
        <p:spPr>
          <a:xfrm>
            <a:off x="101100" y="1094100"/>
            <a:ext cx="4470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➔"/>
            </a:pPr>
            <a:r>
              <a:rPr b="1" i="0" lang="e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Incrementa la productividad</a:t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b="1" lang="es" sz="2000">
                <a:latin typeface="Roboto"/>
                <a:ea typeface="Roboto"/>
                <a:cs typeface="Roboto"/>
                <a:sym typeface="Roboto"/>
              </a:rPr>
              <a:t>Otorga mayor resiliencia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b="1" lang="es" sz="2000">
                <a:latin typeface="Roboto"/>
                <a:ea typeface="Roboto"/>
                <a:cs typeface="Roboto"/>
                <a:sym typeface="Roboto"/>
              </a:rPr>
              <a:t>Reduce los errores humanos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b="1" lang="es" sz="2000">
                <a:latin typeface="Roboto"/>
                <a:ea typeface="Roboto"/>
                <a:cs typeface="Roboto"/>
                <a:sym typeface="Roboto"/>
              </a:rPr>
              <a:t>Eficiencia y rapidez en el trabajo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b="1" lang="es" sz="2000">
                <a:latin typeface="Roboto"/>
                <a:ea typeface="Roboto"/>
                <a:cs typeface="Roboto"/>
                <a:sym typeface="Roboto"/>
              </a:rPr>
              <a:t>Incrementa el ahorro de costos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7800" y="1513188"/>
            <a:ext cx="1440000" cy="144002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"/>
          <p:cNvSpPr txBox="1"/>
          <p:nvPr/>
        </p:nvSpPr>
        <p:spPr>
          <a:xfrm>
            <a:off x="7297800" y="2933710"/>
            <a:ext cx="144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Inteligencia Artificial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4571850" y="242406"/>
            <a:ext cx="4625250" cy="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Roboto"/>
              <a:buNone/>
            </a:pPr>
            <a:r>
              <a:rPr b="1" i="0" lang="es" sz="418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Diferencias</a:t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5027275" y="1532700"/>
            <a:ext cx="1440000" cy="140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25" y="1591975"/>
            <a:ext cx="1278576" cy="14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"/>
          <p:cNvSpPr txBox="1"/>
          <p:nvPr/>
        </p:nvSpPr>
        <p:spPr>
          <a:xfrm>
            <a:off x="5062813" y="2933710"/>
            <a:ext cx="144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Pywinauto y AutoPy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>
            <p:ph type="title"/>
          </p:nvPr>
        </p:nvSpPr>
        <p:spPr>
          <a:xfrm>
            <a:off x="144575" y="0"/>
            <a:ext cx="58563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b="1" lang="es" sz="3000"/>
              <a:t>Ciclo de vida de una solución RPA</a:t>
            </a:r>
            <a:endParaRPr b="1" sz="3000"/>
          </a:p>
        </p:txBody>
      </p:sp>
      <p:pic>
        <p:nvPicPr>
          <p:cNvPr id="164" name="Google Shape;16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375" y="1013150"/>
            <a:ext cx="7025250" cy="36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ff0848eff_1_4"/>
          <p:cNvSpPr txBox="1"/>
          <p:nvPr>
            <p:ph type="title"/>
          </p:nvPr>
        </p:nvSpPr>
        <p:spPr>
          <a:xfrm>
            <a:off x="144575" y="0"/>
            <a:ext cx="58563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b="1" lang="es" sz="3000"/>
              <a:t>Ciclo de vida de una solución RPA</a:t>
            </a:r>
            <a:endParaRPr b="1" sz="3000"/>
          </a:p>
        </p:txBody>
      </p:sp>
      <p:pic>
        <p:nvPicPr>
          <p:cNvPr id="170" name="Google Shape;170;g28ff0848eff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50" y="753961"/>
            <a:ext cx="1628031" cy="41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8ff0848eff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4200" y="1075225"/>
            <a:ext cx="5990224" cy="34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27a31152d8d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50" y="607800"/>
            <a:ext cx="4248150" cy="42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7a31152d8d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5150" y="471475"/>
            <a:ext cx="2531450" cy="1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7a31152d8d_0_4"/>
          <p:cNvSpPr txBox="1"/>
          <p:nvPr>
            <p:ph type="title"/>
          </p:nvPr>
        </p:nvSpPr>
        <p:spPr>
          <a:xfrm>
            <a:off x="0" y="0"/>
            <a:ext cx="531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/>
              <a:t>Softwares de automatización</a:t>
            </a:r>
            <a:endParaRPr b="1"/>
          </a:p>
        </p:txBody>
      </p:sp>
      <p:sp>
        <p:nvSpPr>
          <p:cNvPr id="179" name="Google Shape;179;g27a31152d8d_0_4"/>
          <p:cNvSpPr txBox="1"/>
          <p:nvPr/>
        </p:nvSpPr>
        <p:spPr>
          <a:xfrm>
            <a:off x="4572000" y="2363750"/>
            <a:ext cx="45693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Características de seguridad avanzadas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Amplia gama de integraciones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Soporte técnico y formación extensa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Interfaz amigable al usuario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28ff0848eff_1_34"/>
          <p:cNvPicPr preferRelativeResize="0"/>
          <p:nvPr/>
        </p:nvPicPr>
        <p:blipFill rotWithShape="1">
          <a:blip r:embed="rId3">
            <a:alphaModFix/>
          </a:blip>
          <a:srcRect b="59321" l="0" r="0" t="0"/>
          <a:stretch/>
        </p:blipFill>
        <p:spPr>
          <a:xfrm>
            <a:off x="1419725" y="0"/>
            <a:ext cx="6478950" cy="20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8ff0848eff_1_34"/>
          <p:cNvPicPr preferRelativeResize="0"/>
          <p:nvPr/>
        </p:nvPicPr>
        <p:blipFill rotWithShape="1">
          <a:blip r:embed="rId3">
            <a:alphaModFix/>
          </a:blip>
          <a:srcRect b="20057" l="0" r="0" t="40676"/>
          <a:stretch/>
        </p:blipFill>
        <p:spPr>
          <a:xfrm>
            <a:off x="1419725" y="2092275"/>
            <a:ext cx="6478950" cy="201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28ff0848eff_1_34"/>
          <p:cNvPicPr preferRelativeResize="0"/>
          <p:nvPr/>
        </p:nvPicPr>
        <p:blipFill rotWithShape="1">
          <a:blip r:embed="rId3">
            <a:alphaModFix/>
          </a:blip>
          <a:srcRect b="0" l="0" r="0" t="79943"/>
          <a:stretch/>
        </p:blipFill>
        <p:spPr>
          <a:xfrm>
            <a:off x="1419725" y="4111900"/>
            <a:ext cx="6478950" cy="10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8ff0848eff_1_34"/>
          <p:cNvSpPr txBox="1"/>
          <p:nvPr/>
        </p:nvSpPr>
        <p:spPr>
          <a:xfrm>
            <a:off x="184625" y="1845225"/>
            <a:ext cx="12351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16044"/>
                </a:solidFill>
                <a:latin typeface="Roboto"/>
                <a:ea typeface="Roboto"/>
                <a:cs typeface="Roboto"/>
                <a:sym typeface="Roboto"/>
              </a:rPr>
              <a:t>Actions</a:t>
            </a:r>
            <a:endParaRPr b="1" sz="1600">
              <a:solidFill>
                <a:srgbClr val="F160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g28ff0848eff_1_34"/>
          <p:cNvSpPr txBox="1"/>
          <p:nvPr/>
        </p:nvSpPr>
        <p:spPr>
          <a:xfrm>
            <a:off x="0" y="3676000"/>
            <a:ext cx="12351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16044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b="1" sz="1600">
              <a:solidFill>
                <a:srgbClr val="F160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16044"/>
                </a:solidFill>
                <a:latin typeface="Roboto"/>
                <a:ea typeface="Roboto"/>
                <a:cs typeface="Roboto"/>
                <a:sym typeface="Roboto"/>
              </a:rPr>
              <a:t>Modeller</a:t>
            </a:r>
            <a:endParaRPr b="1" sz="1600">
              <a:solidFill>
                <a:srgbClr val="F160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g28ff0848eff_1_34"/>
          <p:cNvSpPr/>
          <p:nvPr/>
        </p:nvSpPr>
        <p:spPr>
          <a:xfrm>
            <a:off x="1162375" y="1569200"/>
            <a:ext cx="566700" cy="1278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g28ff0848eff_1_34"/>
          <p:cNvSpPr/>
          <p:nvPr/>
        </p:nvSpPr>
        <p:spPr>
          <a:xfrm>
            <a:off x="1162375" y="3407025"/>
            <a:ext cx="566700" cy="1278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g28ff0848eff_1_34"/>
          <p:cNvSpPr txBox="1"/>
          <p:nvPr>
            <p:ph type="title"/>
          </p:nvPr>
        </p:nvSpPr>
        <p:spPr>
          <a:xfrm>
            <a:off x="0" y="0"/>
            <a:ext cx="531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/>
              <a:t>Diseño por capas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000eee762_0_7"/>
          <p:cNvSpPr/>
          <p:nvPr/>
        </p:nvSpPr>
        <p:spPr>
          <a:xfrm>
            <a:off x="-14525" y="-14525"/>
            <a:ext cx="9144000" cy="5143500"/>
          </a:xfrm>
          <a:prstGeom prst="rect">
            <a:avLst/>
          </a:prstGeom>
          <a:solidFill>
            <a:srgbClr val="107EC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g29000eee762_0_7"/>
          <p:cNvSpPr txBox="1"/>
          <p:nvPr>
            <p:ph type="title"/>
          </p:nvPr>
        </p:nvSpPr>
        <p:spPr>
          <a:xfrm>
            <a:off x="0" y="0"/>
            <a:ext cx="531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/>
              <a:t>Excepciones</a:t>
            </a:r>
            <a:endParaRPr b="1"/>
          </a:p>
        </p:txBody>
      </p:sp>
      <p:pic>
        <p:nvPicPr>
          <p:cNvPr id="198" name="Google Shape;198;g29000eee76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13" y="607800"/>
            <a:ext cx="8799971" cy="42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