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7" r:id="rId1"/>
  </p:sldMasterIdLst>
  <p:notesMasterIdLst>
    <p:notesMasterId r:id="rId14"/>
  </p:notesMasterIdLst>
  <p:sldIdLst>
    <p:sldId id="834" r:id="rId2"/>
    <p:sldId id="310" r:id="rId3"/>
    <p:sldId id="844" r:id="rId4"/>
    <p:sldId id="845" r:id="rId5"/>
    <p:sldId id="846" r:id="rId6"/>
    <p:sldId id="847" r:id="rId7"/>
    <p:sldId id="848" r:id="rId8"/>
    <p:sldId id="849" r:id="rId9"/>
    <p:sldId id="850" r:id="rId10"/>
    <p:sldId id="843" r:id="rId11"/>
    <p:sldId id="851" r:id="rId12"/>
    <p:sldId id="852" r:id="rId13"/>
  </p:sldIdLst>
  <p:sldSz cx="9144000" cy="6858000" type="screen4x3"/>
  <p:notesSz cx="7315200" cy="9601200"/>
  <p:defaultTextStyle>
    <a:defPPr>
      <a:defRPr lang="es-ES"/>
    </a:defPPr>
    <a:lvl1pPr algn="l" rtl="0" eaLnBrk="0" fontAlgn="base" hangingPunct="0">
      <a:spcBef>
        <a:spcPct val="0"/>
      </a:spcBef>
      <a:spcAft>
        <a:spcPct val="0"/>
      </a:spcAft>
      <a:defRPr kern="1200">
        <a:solidFill>
          <a:schemeClr val="tx1"/>
        </a:solidFill>
        <a:latin typeface="Georgia" pitchFamily="18" charset="0"/>
        <a:ea typeface="+mn-ea"/>
        <a:cs typeface="+mn-cs"/>
      </a:defRPr>
    </a:lvl1pPr>
    <a:lvl2pPr marL="457200" algn="l" rtl="0" eaLnBrk="0" fontAlgn="base" hangingPunct="0">
      <a:spcBef>
        <a:spcPct val="0"/>
      </a:spcBef>
      <a:spcAft>
        <a:spcPct val="0"/>
      </a:spcAft>
      <a:defRPr kern="1200">
        <a:solidFill>
          <a:schemeClr val="tx1"/>
        </a:solidFill>
        <a:latin typeface="Georgia" pitchFamily="18" charset="0"/>
        <a:ea typeface="+mn-ea"/>
        <a:cs typeface="+mn-cs"/>
      </a:defRPr>
    </a:lvl2pPr>
    <a:lvl3pPr marL="914400" algn="l" rtl="0" eaLnBrk="0" fontAlgn="base" hangingPunct="0">
      <a:spcBef>
        <a:spcPct val="0"/>
      </a:spcBef>
      <a:spcAft>
        <a:spcPct val="0"/>
      </a:spcAft>
      <a:defRPr kern="1200">
        <a:solidFill>
          <a:schemeClr val="tx1"/>
        </a:solidFill>
        <a:latin typeface="Georgia" pitchFamily="18" charset="0"/>
        <a:ea typeface="+mn-ea"/>
        <a:cs typeface="+mn-cs"/>
      </a:defRPr>
    </a:lvl3pPr>
    <a:lvl4pPr marL="1371600" algn="l" rtl="0" eaLnBrk="0" fontAlgn="base" hangingPunct="0">
      <a:spcBef>
        <a:spcPct val="0"/>
      </a:spcBef>
      <a:spcAft>
        <a:spcPct val="0"/>
      </a:spcAft>
      <a:defRPr kern="1200">
        <a:solidFill>
          <a:schemeClr val="tx1"/>
        </a:solidFill>
        <a:latin typeface="Georgia" pitchFamily="18" charset="0"/>
        <a:ea typeface="+mn-ea"/>
        <a:cs typeface="+mn-cs"/>
      </a:defRPr>
    </a:lvl4pPr>
    <a:lvl5pPr marL="1828800" algn="l" rtl="0" eaLnBrk="0" fontAlgn="base" hangingPunct="0">
      <a:spcBef>
        <a:spcPct val="0"/>
      </a:spcBef>
      <a:spcAft>
        <a:spcPct val="0"/>
      </a:spcAft>
      <a:defRPr kern="1200">
        <a:solidFill>
          <a:schemeClr val="tx1"/>
        </a:solidFill>
        <a:latin typeface="Georgia" pitchFamily="18" charset="0"/>
        <a:ea typeface="+mn-ea"/>
        <a:cs typeface="+mn-cs"/>
      </a:defRPr>
    </a:lvl5pPr>
    <a:lvl6pPr marL="2286000" algn="l" defTabSz="914400" rtl="0" eaLnBrk="1" latinLnBrk="0" hangingPunct="1">
      <a:defRPr kern="1200">
        <a:solidFill>
          <a:schemeClr val="tx1"/>
        </a:solidFill>
        <a:latin typeface="Georgia" pitchFamily="18" charset="0"/>
        <a:ea typeface="+mn-ea"/>
        <a:cs typeface="+mn-cs"/>
      </a:defRPr>
    </a:lvl6pPr>
    <a:lvl7pPr marL="2743200" algn="l" defTabSz="914400" rtl="0" eaLnBrk="1" latinLnBrk="0" hangingPunct="1">
      <a:defRPr kern="1200">
        <a:solidFill>
          <a:schemeClr val="tx1"/>
        </a:solidFill>
        <a:latin typeface="Georgia" pitchFamily="18" charset="0"/>
        <a:ea typeface="+mn-ea"/>
        <a:cs typeface="+mn-cs"/>
      </a:defRPr>
    </a:lvl7pPr>
    <a:lvl8pPr marL="3200400" algn="l" defTabSz="914400" rtl="0" eaLnBrk="1" latinLnBrk="0" hangingPunct="1">
      <a:defRPr kern="1200">
        <a:solidFill>
          <a:schemeClr val="tx1"/>
        </a:solidFill>
        <a:latin typeface="Georgia" pitchFamily="18" charset="0"/>
        <a:ea typeface="+mn-ea"/>
        <a:cs typeface="+mn-cs"/>
      </a:defRPr>
    </a:lvl8pPr>
    <a:lvl9pPr marL="3657600" algn="l" defTabSz="914400" rtl="0" eaLnBrk="1" latinLnBrk="0" hangingPunct="1">
      <a:defRPr kern="1200">
        <a:solidFill>
          <a:schemeClr val="tx1"/>
        </a:solidFill>
        <a:latin typeface="Georgia"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CC66FF"/>
    <a:srgbClr val="CC0099"/>
    <a:srgbClr val="FFFF99"/>
    <a:srgbClr val="66FF33"/>
    <a:srgbClr val="00CC00"/>
    <a:srgbClr val="FF66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57" autoAdjust="0"/>
    <p:restoredTop sz="96189" autoAdjust="0"/>
  </p:normalViewPr>
  <p:slideViewPr>
    <p:cSldViewPr>
      <p:cViewPr varScale="1">
        <p:scale>
          <a:sx n="91" d="100"/>
          <a:sy n="91" d="100"/>
        </p:scale>
        <p:origin x="116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pPr>
              <a:defRPr/>
            </a:pPr>
            <a:endParaRPr lang="es-CR"/>
          </a:p>
        </p:txBody>
      </p:sp>
      <p:sp>
        <p:nvSpPr>
          <p:cNvPr id="3" name="2 Marcador de fecha"/>
          <p:cNvSpPr>
            <a:spLocks noGrp="1"/>
          </p:cNvSpPr>
          <p:nvPr>
            <p:ph type="dt" idx="1"/>
          </p:nvPr>
        </p:nvSpPr>
        <p:spPr>
          <a:xfrm>
            <a:off x="4143375" y="0"/>
            <a:ext cx="3170238" cy="479425"/>
          </a:xfrm>
          <a:prstGeom prst="rect">
            <a:avLst/>
          </a:prstGeom>
        </p:spPr>
        <p:txBody>
          <a:bodyPr vert="horz" lIns="91440" tIns="45720" rIns="91440" bIns="45720" rtlCol="0"/>
          <a:lstStyle>
            <a:lvl1pPr algn="r">
              <a:defRPr sz="1200"/>
            </a:lvl1pPr>
          </a:lstStyle>
          <a:p>
            <a:pPr>
              <a:defRPr/>
            </a:pPr>
            <a:fld id="{FAC22F83-F95E-4386-A550-1A225EB74EFC}" type="datetimeFigureOut">
              <a:rPr lang="es-CR"/>
              <a:pPr>
                <a:defRPr/>
              </a:pPr>
              <a:t>3/3/2025</a:t>
            </a:fld>
            <a:endParaRPr lang="es-CR"/>
          </a:p>
        </p:txBody>
      </p:sp>
      <p:sp>
        <p:nvSpPr>
          <p:cNvPr id="4" name="3 Marcador de imagen de diapositiva"/>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pPr lvl="0"/>
            <a:endParaRPr lang="es-CR" noProof="0"/>
          </a:p>
        </p:txBody>
      </p:sp>
      <p:sp>
        <p:nvSpPr>
          <p:cNvPr id="5" name="4 Marcador de notas"/>
          <p:cNvSpPr>
            <a:spLocks noGrp="1"/>
          </p:cNvSpPr>
          <p:nvPr>
            <p:ph type="body" sz="quarter" idx="3"/>
          </p:nvPr>
        </p:nvSpPr>
        <p:spPr>
          <a:xfrm>
            <a:off x="731838" y="4560888"/>
            <a:ext cx="5851525" cy="4319587"/>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CR" noProof="0"/>
          </a:p>
        </p:txBody>
      </p:sp>
      <p:sp>
        <p:nvSpPr>
          <p:cNvPr id="6" name="5 Marcador de pie de página"/>
          <p:cNvSpPr>
            <a:spLocks noGrp="1"/>
          </p:cNvSpPr>
          <p:nvPr>
            <p:ph type="ftr" sz="quarter" idx="4"/>
          </p:nvPr>
        </p:nvSpPr>
        <p:spPr>
          <a:xfrm>
            <a:off x="0" y="9120188"/>
            <a:ext cx="3170238" cy="479425"/>
          </a:xfrm>
          <a:prstGeom prst="rect">
            <a:avLst/>
          </a:prstGeom>
        </p:spPr>
        <p:txBody>
          <a:bodyPr vert="horz" lIns="91440" tIns="45720" rIns="91440" bIns="45720" rtlCol="0" anchor="b"/>
          <a:lstStyle>
            <a:lvl1pPr algn="l">
              <a:defRPr sz="1200"/>
            </a:lvl1pPr>
          </a:lstStyle>
          <a:p>
            <a:pPr>
              <a:defRPr/>
            </a:pPr>
            <a:endParaRPr lang="es-CR"/>
          </a:p>
        </p:txBody>
      </p:sp>
      <p:sp>
        <p:nvSpPr>
          <p:cNvPr id="7" name="6 Marcador de número de diapositiva"/>
          <p:cNvSpPr>
            <a:spLocks noGrp="1"/>
          </p:cNvSpPr>
          <p:nvPr>
            <p:ph type="sldNum" sz="quarter" idx="5"/>
          </p:nvPr>
        </p:nvSpPr>
        <p:spPr>
          <a:xfrm>
            <a:off x="4143375" y="9120188"/>
            <a:ext cx="3170238" cy="479425"/>
          </a:xfrm>
          <a:prstGeom prst="rect">
            <a:avLst/>
          </a:prstGeom>
        </p:spPr>
        <p:txBody>
          <a:bodyPr vert="horz" lIns="91440" tIns="45720" rIns="91440" bIns="45720" rtlCol="0" anchor="b"/>
          <a:lstStyle>
            <a:lvl1pPr algn="r">
              <a:defRPr sz="1200"/>
            </a:lvl1pPr>
          </a:lstStyle>
          <a:p>
            <a:pPr>
              <a:defRPr/>
            </a:pPr>
            <a:fld id="{B5EBA9E9-74DE-44DE-A1B7-5B2E8901FBFF}" type="slidenum">
              <a:rPr lang="es-CR"/>
              <a:pPr>
                <a:defRPr/>
              </a:pPr>
              <a:t>‹#›</a:t>
            </a:fld>
            <a:endParaRPr lang="es-CR"/>
          </a:p>
        </p:txBody>
      </p:sp>
    </p:spTree>
    <p:extLst>
      <p:ext uri="{BB962C8B-B14F-4D97-AF65-F5344CB8AC3E}">
        <p14:creationId xmlns:p14="http://schemas.microsoft.com/office/powerpoint/2010/main" val="20985071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1AAFB90E-8DD7-4C87-AD9D-43AC65A277B5}" type="slidenum">
              <a:rPr lang="es-ES" smtClean="0"/>
              <a:pPr/>
              <a:t>1</a:t>
            </a:fld>
            <a:endParaRPr lang="es-ES"/>
          </a:p>
        </p:txBody>
      </p:sp>
      <p:sp>
        <p:nvSpPr>
          <p:cNvPr id="747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7475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CR"/>
          </a:p>
        </p:txBody>
      </p:sp>
    </p:spTree>
    <p:extLst>
      <p:ext uri="{BB962C8B-B14F-4D97-AF65-F5344CB8AC3E}">
        <p14:creationId xmlns:p14="http://schemas.microsoft.com/office/powerpoint/2010/main" val="1175138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pPr>
              <a:defRPr/>
            </a:pPr>
            <a:fld id="{B5EBA9E9-74DE-44DE-A1B7-5B2E8901FBFF}" type="slidenum">
              <a:rPr lang="es-CR" smtClean="0"/>
              <a:pPr>
                <a:defRPr/>
              </a:pPr>
              <a:t>10</a:t>
            </a:fld>
            <a:endParaRPr lang="es-CR"/>
          </a:p>
        </p:txBody>
      </p:sp>
    </p:spTree>
    <p:extLst>
      <p:ext uri="{BB962C8B-B14F-4D97-AF65-F5344CB8AC3E}">
        <p14:creationId xmlns:p14="http://schemas.microsoft.com/office/powerpoint/2010/main" val="28948501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AC828-D2F5-E302-FCDB-45E5B84E0B1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D25FDFF-3243-AA32-16AE-8F31AC9C699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67C0DBC-4BEE-CDF8-BF6C-1761CDD793B7}"/>
              </a:ext>
            </a:extLst>
          </p:cNvPr>
          <p:cNvSpPr>
            <a:spLocks noGrp="1"/>
          </p:cNvSpPr>
          <p:nvPr>
            <p:ph type="body" idx="1"/>
          </p:nvPr>
        </p:nvSpPr>
        <p:spPr/>
        <p:txBody>
          <a:bodyPr/>
          <a:lstStyle/>
          <a:p>
            <a:endParaRPr lang="es-CR" dirty="0"/>
          </a:p>
        </p:txBody>
      </p:sp>
      <p:sp>
        <p:nvSpPr>
          <p:cNvPr id="4" name="Marcador de número de diapositiva 3">
            <a:extLst>
              <a:ext uri="{FF2B5EF4-FFF2-40B4-BE49-F238E27FC236}">
                <a16:creationId xmlns:a16="http://schemas.microsoft.com/office/drawing/2014/main" id="{854D0290-E177-BAB3-C943-D6413EB84C71}"/>
              </a:ext>
            </a:extLst>
          </p:cNvPr>
          <p:cNvSpPr>
            <a:spLocks noGrp="1"/>
          </p:cNvSpPr>
          <p:nvPr>
            <p:ph type="sldNum" sz="quarter" idx="5"/>
          </p:nvPr>
        </p:nvSpPr>
        <p:spPr/>
        <p:txBody>
          <a:bodyPr/>
          <a:lstStyle/>
          <a:p>
            <a:pPr>
              <a:defRPr/>
            </a:pPr>
            <a:fld id="{B5EBA9E9-74DE-44DE-A1B7-5B2E8901FBFF}" type="slidenum">
              <a:rPr lang="es-CR" smtClean="0"/>
              <a:pPr>
                <a:defRPr/>
              </a:pPr>
              <a:t>11</a:t>
            </a:fld>
            <a:endParaRPr lang="es-CR"/>
          </a:p>
        </p:txBody>
      </p:sp>
    </p:spTree>
    <p:extLst>
      <p:ext uri="{BB962C8B-B14F-4D97-AF65-F5344CB8AC3E}">
        <p14:creationId xmlns:p14="http://schemas.microsoft.com/office/powerpoint/2010/main" val="5384963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F9AF8-8DD7-C009-4470-94541353D37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B03567D-C520-7C61-BFB2-F282F5D1261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21688C9-F71E-0830-953F-105DB3D07659}"/>
              </a:ext>
            </a:extLst>
          </p:cNvPr>
          <p:cNvSpPr>
            <a:spLocks noGrp="1"/>
          </p:cNvSpPr>
          <p:nvPr>
            <p:ph type="body" idx="1"/>
          </p:nvPr>
        </p:nvSpPr>
        <p:spPr/>
        <p:txBody>
          <a:bodyPr/>
          <a:lstStyle/>
          <a:p>
            <a:endParaRPr lang="es-CR" dirty="0"/>
          </a:p>
        </p:txBody>
      </p:sp>
      <p:sp>
        <p:nvSpPr>
          <p:cNvPr id="4" name="Marcador de número de diapositiva 3">
            <a:extLst>
              <a:ext uri="{FF2B5EF4-FFF2-40B4-BE49-F238E27FC236}">
                <a16:creationId xmlns:a16="http://schemas.microsoft.com/office/drawing/2014/main" id="{B662A78E-DC13-E836-D303-67C74B509ADA}"/>
              </a:ext>
            </a:extLst>
          </p:cNvPr>
          <p:cNvSpPr>
            <a:spLocks noGrp="1"/>
          </p:cNvSpPr>
          <p:nvPr>
            <p:ph type="sldNum" sz="quarter" idx="5"/>
          </p:nvPr>
        </p:nvSpPr>
        <p:spPr/>
        <p:txBody>
          <a:bodyPr/>
          <a:lstStyle/>
          <a:p>
            <a:pPr>
              <a:defRPr/>
            </a:pPr>
            <a:fld id="{B5EBA9E9-74DE-44DE-A1B7-5B2E8901FBFF}" type="slidenum">
              <a:rPr lang="es-CR" smtClean="0"/>
              <a:pPr>
                <a:defRPr/>
              </a:pPr>
              <a:t>12</a:t>
            </a:fld>
            <a:endParaRPr lang="es-CR"/>
          </a:p>
        </p:txBody>
      </p:sp>
    </p:spTree>
    <p:extLst>
      <p:ext uri="{BB962C8B-B14F-4D97-AF65-F5344CB8AC3E}">
        <p14:creationId xmlns:p14="http://schemas.microsoft.com/office/powerpoint/2010/main" val="32394290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5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9" name="Google Shape;819;p55:notes"/>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55:notes"/>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a:extLst>
            <a:ext uri="{FF2B5EF4-FFF2-40B4-BE49-F238E27FC236}">
              <a16:creationId xmlns:a16="http://schemas.microsoft.com/office/drawing/2014/main" id="{25CBA4C1-ED52-C365-230B-E9ECABE1E80D}"/>
            </a:ext>
          </a:extLst>
        </p:cNvPr>
        <p:cNvGrpSpPr/>
        <p:nvPr/>
      </p:nvGrpSpPr>
      <p:grpSpPr>
        <a:xfrm>
          <a:off x="0" y="0"/>
          <a:ext cx="0" cy="0"/>
          <a:chOff x="0" y="0"/>
          <a:chExt cx="0" cy="0"/>
        </a:xfrm>
      </p:grpSpPr>
      <p:sp>
        <p:nvSpPr>
          <p:cNvPr id="818" name="Google Shape;818;p55:notes">
            <a:extLst>
              <a:ext uri="{FF2B5EF4-FFF2-40B4-BE49-F238E27FC236}">
                <a16:creationId xmlns:a16="http://schemas.microsoft.com/office/drawing/2014/main" id="{054AF719-DC90-3504-6A59-0A8687CC0ED9}"/>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9" name="Google Shape;819;p55:notes">
            <a:extLst>
              <a:ext uri="{FF2B5EF4-FFF2-40B4-BE49-F238E27FC236}">
                <a16:creationId xmlns:a16="http://schemas.microsoft.com/office/drawing/2014/main" id="{72BAC4BA-06F2-55C8-8FCF-1288B6EA8BB2}"/>
              </a:ext>
            </a:extLst>
          </p:cNvPr>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55:notes">
            <a:extLst>
              <a:ext uri="{FF2B5EF4-FFF2-40B4-BE49-F238E27FC236}">
                <a16:creationId xmlns:a16="http://schemas.microsoft.com/office/drawing/2014/main" id="{4B28A39E-7735-29DE-5410-ABC5DA6C6372}"/>
              </a:ext>
            </a:extLst>
          </p:cNvPr>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R"/>
              <a:t>3</a:t>
            </a:fld>
            <a:endParaRPr/>
          </a:p>
        </p:txBody>
      </p:sp>
    </p:spTree>
    <p:extLst>
      <p:ext uri="{BB962C8B-B14F-4D97-AF65-F5344CB8AC3E}">
        <p14:creationId xmlns:p14="http://schemas.microsoft.com/office/powerpoint/2010/main" val="2601165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a:extLst>
            <a:ext uri="{FF2B5EF4-FFF2-40B4-BE49-F238E27FC236}">
              <a16:creationId xmlns:a16="http://schemas.microsoft.com/office/drawing/2014/main" id="{5AEFCE21-F0DD-87D1-ED52-056941C66EB1}"/>
            </a:ext>
          </a:extLst>
        </p:cNvPr>
        <p:cNvGrpSpPr/>
        <p:nvPr/>
      </p:nvGrpSpPr>
      <p:grpSpPr>
        <a:xfrm>
          <a:off x="0" y="0"/>
          <a:ext cx="0" cy="0"/>
          <a:chOff x="0" y="0"/>
          <a:chExt cx="0" cy="0"/>
        </a:xfrm>
      </p:grpSpPr>
      <p:sp>
        <p:nvSpPr>
          <p:cNvPr id="818" name="Google Shape;818;p55:notes">
            <a:extLst>
              <a:ext uri="{FF2B5EF4-FFF2-40B4-BE49-F238E27FC236}">
                <a16:creationId xmlns:a16="http://schemas.microsoft.com/office/drawing/2014/main" id="{B5F3ED95-59D5-92B4-CCC5-6CB02C5DB6D2}"/>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9" name="Google Shape;819;p55:notes">
            <a:extLst>
              <a:ext uri="{FF2B5EF4-FFF2-40B4-BE49-F238E27FC236}">
                <a16:creationId xmlns:a16="http://schemas.microsoft.com/office/drawing/2014/main" id="{BA524FC5-61F0-495E-4E33-FC1E21CD0B02}"/>
              </a:ext>
            </a:extLst>
          </p:cNvPr>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55:notes">
            <a:extLst>
              <a:ext uri="{FF2B5EF4-FFF2-40B4-BE49-F238E27FC236}">
                <a16:creationId xmlns:a16="http://schemas.microsoft.com/office/drawing/2014/main" id="{B4A9C621-1B47-DAF8-95DE-F240EEF2F2C3}"/>
              </a:ext>
            </a:extLst>
          </p:cNvPr>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R"/>
              <a:t>4</a:t>
            </a:fld>
            <a:endParaRPr/>
          </a:p>
        </p:txBody>
      </p:sp>
    </p:spTree>
    <p:extLst>
      <p:ext uri="{BB962C8B-B14F-4D97-AF65-F5344CB8AC3E}">
        <p14:creationId xmlns:p14="http://schemas.microsoft.com/office/powerpoint/2010/main" val="3762769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a:extLst>
            <a:ext uri="{FF2B5EF4-FFF2-40B4-BE49-F238E27FC236}">
              <a16:creationId xmlns:a16="http://schemas.microsoft.com/office/drawing/2014/main" id="{AFB66C19-BDE2-FA60-659F-24AF723E67B3}"/>
            </a:ext>
          </a:extLst>
        </p:cNvPr>
        <p:cNvGrpSpPr/>
        <p:nvPr/>
      </p:nvGrpSpPr>
      <p:grpSpPr>
        <a:xfrm>
          <a:off x="0" y="0"/>
          <a:ext cx="0" cy="0"/>
          <a:chOff x="0" y="0"/>
          <a:chExt cx="0" cy="0"/>
        </a:xfrm>
      </p:grpSpPr>
      <p:sp>
        <p:nvSpPr>
          <p:cNvPr id="818" name="Google Shape;818;p55:notes">
            <a:extLst>
              <a:ext uri="{FF2B5EF4-FFF2-40B4-BE49-F238E27FC236}">
                <a16:creationId xmlns:a16="http://schemas.microsoft.com/office/drawing/2014/main" id="{124EFA6B-D548-2E56-25D9-8DF6CC427419}"/>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9" name="Google Shape;819;p55:notes">
            <a:extLst>
              <a:ext uri="{FF2B5EF4-FFF2-40B4-BE49-F238E27FC236}">
                <a16:creationId xmlns:a16="http://schemas.microsoft.com/office/drawing/2014/main" id="{93EF69CC-5D6F-8D24-B725-D76C93BC7B30}"/>
              </a:ext>
            </a:extLst>
          </p:cNvPr>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55:notes">
            <a:extLst>
              <a:ext uri="{FF2B5EF4-FFF2-40B4-BE49-F238E27FC236}">
                <a16:creationId xmlns:a16="http://schemas.microsoft.com/office/drawing/2014/main" id="{151161BC-82FC-67A0-856C-CB65241AB3AC}"/>
              </a:ext>
            </a:extLst>
          </p:cNvPr>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R"/>
              <a:t>5</a:t>
            </a:fld>
            <a:endParaRPr/>
          </a:p>
        </p:txBody>
      </p:sp>
    </p:spTree>
    <p:extLst>
      <p:ext uri="{BB962C8B-B14F-4D97-AF65-F5344CB8AC3E}">
        <p14:creationId xmlns:p14="http://schemas.microsoft.com/office/powerpoint/2010/main" val="4103673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a:extLst>
            <a:ext uri="{FF2B5EF4-FFF2-40B4-BE49-F238E27FC236}">
              <a16:creationId xmlns:a16="http://schemas.microsoft.com/office/drawing/2014/main" id="{1AAC708D-7FA1-E5C1-A513-0E62A2148ED8}"/>
            </a:ext>
          </a:extLst>
        </p:cNvPr>
        <p:cNvGrpSpPr/>
        <p:nvPr/>
      </p:nvGrpSpPr>
      <p:grpSpPr>
        <a:xfrm>
          <a:off x="0" y="0"/>
          <a:ext cx="0" cy="0"/>
          <a:chOff x="0" y="0"/>
          <a:chExt cx="0" cy="0"/>
        </a:xfrm>
      </p:grpSpPr>
      <p:sp>
        <p:nvSpPr>
          <p:cNvPr id="818" name="Google Shape;818;p55:notes">
            <a:extLst>
              <a:ext uri="{FF2B5EF4-FFF2-40B4-BE49-F238E27FC236}">
                <a16:creationId xmlns:a16="http://schemas.microsoft.com/office/drawing/2014/main" id="{3BCFD17B-72DD-D835-0325-88C825A7C5D4}"/>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9" name="Google Shape;819;p55:notes">
            <a:extLst>
              <a:ext uri="{FF2B5EF4-FFF2-40B4-BE49-F238E27FC236}">
                <a16:creationId xmlns:a16="http://schemas.microsoft.com/office/drawing/2014/main" id="{782F7F14-D76D-32B1-9789-5CEC94AEEA0B}"/>
              </a:ext>
            </a:extLst>
          </p:cNvPr>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55:notes">
            <a:extLst>
              <a:ext uri="{FF2B5EF4-FFF2-40B4-BE49-F238E27FC236}">
                <a16:creationId xmlns:a16="http://schemas.microsoft.com/office/drawing/2014/main" id="{D2EFF9AF-AD53-927D-1541-A0A9189910A5}"/>
              </a:ext>
            </a:extLst>
          </p:cNvPr>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R"/>
              <a:t>6</a:t>
            </a:fld>
            <a:endParaRPr/>
          </a:p>
        </p:txBody>
      </p:sp>
    </p:spTree>
    <p:extLst>
      <p:ext uri="{BB962C8B-B14F-4D97-AF65-F5344CB8AC3E}">
        <p14:creationId xmlns:p14="http://schemas.microsoft.com/office/powerpoint/2010/main" val="3521867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a:extLst>
            <a:ext uri="{FF2B5EF4-FFF2-40B4-BE49-F238E27FC236}">
              <a16:creationId xmlns:a16="http://schemas.microsoft.com/office/drawing/2014/main" id="{87CC1EC3-6FB0-08EA-56C8-D41CFD008951}"/>
            </a:ext>
          </a:extLst>
        </p:cNvPr>
        <p:cNvGrpSpPr/>
        <p:nvPr/>
      </p:nvGrpSpPr>
      <p:grpSpPr>
        <a:xfrm>
          <a:off x="0" y="0"/>
          <a:ext cx="0" cy="0"/>
          <a:chOff x="0" y="0"/>
          <a:chExt cx="0" cy="0"/>
        </a:xfrm>
      </p:grpSpPr>
      <p:sp>
        <p:nvSpPr>
          <p:cNvPr id="818" name="Google Shape;818;p55:notes">
            <a:extLst>
              <a:ext uri="{FF2B5EF4-FFF2-40B4-BE49-F238E27FC236}">
                <a16:creationId xmlns:a16="http://schemas.microsoft.com/office/drawing/2014/main" id="{CD6B6CFF-95CB-99D6-5247-F76CF3A9F9F9}"/>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9" name="Google Shape;819;p55:notes">
            <a:extLst>
              <a:ext uri="{FF2B5EF4-FFF2-40B4-BE49-F238E27FC236}">
                <a16:creationId xmlns:a16="http://schemas.microsoft.com/office/drawing/2014/main" id="{E267BAEF-ACD2-C4C4-A7A3-49A45A264077}"/>
              </a:ext>
            </a:extLst>
          </p:cNvPr>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55:notes">
            <a:extLst>
              <a:ext uri="{FF2B5EF4-FFF2-40B4-BE49-F238E27FC236}">
                <a16:creationId xmlns:a16="http://schemas.microsoft.com/office/drawing/2014/main" id="{AF6D9962-795C-421D-AD7C-C13B05597731}"/>
              </a:ext>
            </a:extLst>
          </p:cNvPr>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R"/>
              <a:t>7</a:t>
            </a:fld>
            <a:endParaRPr/>
          </a:p>
        </p:txBody>
      </p:sp>
    </p:spTree>
    <p:extLst>
      <p:ext uri="{BB962C8B-B14F-4D97-AF65-F5344CB8AC3E}">
        <p14:creationId xmlns:p14="http://schemas.microsoft.com/office/powerpoint/2010/main" val="253328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a:extLst>
            <a:ext uri="{FF2B5EF4-FFF2-40B4-BE49-F238E27FC236}">
              <a16:creationId xmlns:a16="http://schemas.microsoft.com/office/drawing/2014/main" id="{67BAA509-FB9F-88D8-302A-0EE115F7749B}"/>
            </a:ext>
          </a:extLst>
        </p:cNvPr>
        <p:cNvGrpSpPr/>
        <p:nvPr/>
      </p:nvGrpSpPr>
      <p:grpSpPr>
        <a:xfrm>
          <a:off x="0" y="0"/>
          <a:ext cx="0" cy="0"/>
          <a:chOff x="0" y="0"/>
          <a:chExt cx="0" cy="0"/>
        </a:xfrm>
      </p:grpSpPr>
      <p:sp>
        <p:nvSpPr>
          <p:cNvPr id="818" name="Google Shape;818;p55:notes">
            <a:extLst>
              <a:ext uri="{FF2B5EF4-FFF2-40B4-BE49-F238E27FC236}">
                <a16:creationId xmlns:a16="http://schemas.microsoft.com/office/drawing/2014/main" id="{347A43AB-D9DD-5F12-4ED5-8B820DD06C72}"/>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9" name="Google Shape;819;p55:notes">
            <a:extLst>
              <a:ext uri="{FF2B5EF4-FFF2-40B4-BE49-F238E27FC236}">
                <a16:creationId xmlns:a16="http://schemas.microsoft.com/office/drawing/2014/main" id="{BF1CED6F-81C3-D7C3-1C4B-7D147E5B0C1D}"/>
              </a:ext>
            </a:extLst>
          </p:cNvPr>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55:notes">
            <a:extLst>
              <a:ext uri="{FF2B5EF4-FFF2-40B4-BE49-F238E27FC236}">
                <a16:creationId xmlns:a16="http://schemas.microsoft.com/office/drawing/2014/main" id="{9FBB7F7F-C822-1EC1-2A92-C67CCBFE71DF}"/>
              </a:ext>
            </a:extLst>
          </p:cNvPr>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R"/>
              <a:t>8</a:t>
            </a:fld>
            <a:endParaRPr/>
          </a:p>
        </p:txBody>
      </p:sp>
    </p:spTree>
    <p:extLst>
      <p:ext uri="{BB962C8B-B14F-4D97-AF65-F5344CB8AC3E}">
        <p14:creationId xmlns:p14="http://schemas.microsoft.com/office/powerpoint/2010/main" val="4183977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a:extLst>
            <a:ext uri="{FF2B5EF4-FFF2-40B4-BE49-F238E27FC236}">
              <a16:creationId xmlns:a16="http://schemas.microsoft.com/office/drawing/2014/main" id="{9E12A4E8-19EB-56B2-5633-0AB7DE480B82}"/>
            </a:ext>
          </a:extLst>
        </p:cNvPr>
        <p:cNvGrpSpPr/>
        <p:nvPr/>
      </p:nvGrpSpPr>
      <p:grpSpPr>
        <a:xfrm>
          <a:off x="0" y="0"/>
          <a:ext cx="0" cy="0"/>
          <a:chOff x="0" y="0"/>
          <a:chExt cx="0" cy="0"/>
        </a:xfrm>
      </p:grpSpPr>
      <p:sp>
        <p:nvSpPr>
          <p:cNvPr id="818" name="Google Shape;818;p55:notes">
            <a:extLst>
              <a:ext uri="{FF2B5EF4-FFF2-40B4-BE49-F238E27FC236}">
                <a16:creationId xmlns:a16="http://schemas.microsoft.com/office/drawing/2014/main" id="{06E622AE-AD1F-E2CE-C2CC-2AECB5E2BB9C}"/>
              </a:ext>
            </a:extLst>
          </p:cNvPr>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9" name="Google Shape;819;p55:notes">
            <a:extLst>
              <a:ext uri="{FF2B5EF4-FFF2-40B4-BE49-F238E27FC236}">
                <a16:creationId xmlns:a16="http://schemas.microsoft.com/office/drawing/2014/main" id="{C7AD330A-A3F1-3E60-A774-8176FA96218F}"/>
              </a:ext>
            </a:extLst>
          </p:cNvPr>
          <p:cNvSpPr txBox="1">
            <a:spLocks noGrp="1"/>
          </p:cNvSpPr>
          <p:nvPr>
            <p:ph type="body" idx="1"/>
          </p:nvPr>
        </p:nvSpPr>
        <p:spPr>
          <a:xfrm>
            <a:off x="731838" y="4560888"/>
            <a:ext cx="5851525" cy="43195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0" name="Google Shape;820;p55:notes">
            <a:extLst>
              <a:ext uri="{FF2B5EF4-FFF2-40B4-BE49-F238E27FC236}">
                <a16:creationId xmlns:a16="http://schemas.microsoft.com/office/drawing/2014/main" id="{EB877F26-4F14-2C32-C123-01AE31B8734E}"/>
              </a:ext>
            </a:extLst>
          </p:cNvPr>
          <p:cNvSpPr txBox="1">
            <a:spLocks noGrp="1"/>
          </p:cNvSpPr>
          <p:nvPr>
            <p:ph type="sldNum" idx="12"/>
          </p:nvPr>
        </p:nvSpPr>
        <p:spPr>
          <a:xfrm>
            <a:off x="4143375" y="9120188"/>
            <a:ext cx="3170238" cy="47942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CR"/>
              <a:t>9</a:t>
            </a:fld>
            <a:endParaRPr/>
          </a:p>
        </p:txBody>
      </p:sp>
    </p:spTree>
    <p:extLst>
      <p:ext uri="{BB962C8B-B14F-4D97-AF65-F5344CB8AC3E}">
        <p14:creationId xmlns:p14="http://schemas.microsoft.com/office/powerpoint/2010/main" val="3425307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C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6" name="Rectangle 6"/>
          <p:cNvSpPr>
            <a:spLocks noGrp="1" noChangeArrowheads="1"/>
          </p:cNvSpPr>
          <p:nvPr>
            <p:ph type="sldNum" sz="quarter" idx="12"/>
          </p:nvPr>
        </p:nvSpPr>
        <p:spPr>
          <a:ln/>
        </p:spPr>
        <p:txBody>
          <a:bodyPr/>
          <a:lstStyle>
            <a:lvl1pPr>
              <a:defRPr/>
            </a:lvl1pPr>
          </a:lstStyle>
          <a:p>
            <a:pPr>
              <a:defRPr/>
            </a:pPr>
            <a:fld id="{645DBF72-9D83-4D43-8AF7-14CBBDA33275}" type="slidenum">
              <a:rPr lang="en-US" smtClean="0"/>
              <a:pPr>
                <a:defRPr/>
              </a:pPr>
              <a:t>‹#›</a:t>
            </a:fld>
            <a:endParaRPr lang="en-US"/>
          </a:p>
        </p:txBody>
      </p:sp>
      <p:sp>
        <p:nvSpPr>
          <p:cNvPr id="7" name="Rectangle 5"/>
          <p:cNvSpPr txBox="1">
            <a:spLocks noChangeArrowheads="1"/>
          </p:cNvSpPr>
          <p:nvPr/>
        </p:nvSpPr>
        <p:spPr>
          <a:xfrm>
            <a:off x="230400" y="6544800"/>
            <a:ext cx="2895600" cy="295275"/>
          </a:xfrm>
          <a:prstGeom prst="rect">
            <a:avLst/>
          </a:prstGeom>
          <a:ln/>
        </p:spPr>
        <p:txBody>
          <a:bodyPr/>
          <a:lstStyle>
            <a:defPPr>
              <a:defRPr lang="es-ES"/>
            </a:defPPr>
            <a:lvl1pPr algn="l" rtl="0" eaLnBrk="0" fontAlgn="base" hangingPunct="0">
              <a:spcBef>
                <a:spcPct val="0"/>
              </a:spcBef>
              <a:spcAft>
                <a:spcPct val="0"/>
              </a:spcAft>
              <a:defRPr sz="1000" kern="1200">
                <a:solidFill>
                  <a:schemeClr val="bg2">
                    <a:lumMod val="75000"/>
                  </a:schemeClr>
                </a:solidFill>
                <a:latin typeface="Georgia" pitchFamily="18" charset="0"/>
                <a:ea typeface="+mn-ea"/>
                <a:cs typeface="+mn-cs"/>
              </a:defRPr>
            </a:lvl1pPr>
            <a:lvl2pPr marL="457200" algn="l" rtl="0" eaLnBrk="0" fontAlgn="base" hangingPunct="0">
              <a:spcBef>
                <a:spcPct val="0"/>
              </a:spcBef>
              <a:spcAft>
                <a:spcPct val="0"/>
              </a:spcAft>
              <a:defRPr kern="1200">
                <a:solidFill>
                  <a:schemeClr val="tx1"/>
                </a:solidFill>
                <a:latin typeface="Georgia" pitchFamily="18" charset="0"/>
                <a:ea typeface="+mn-ea"/>
                <a:cs typeface="+mn-cs"/>
              </a:defRPr>
            </a:lvl2pPr>
            <a:lvl3pPr marL="914400" algn="l" rtl="0" eaLnBrk="0" fontAlgn="base" hangingPunct="0">
              <a:spcBef>
                <a:spcPct val="0"/>
              </a:spcBef>
              <a:spcAft>
                <a:spcPct val="0"/>
              </a:spcAft>
              <a:defRPr kern="1200">
                <a:solidFill>
                  <a:schemeClr val="tx1"/>
                </a:solidFill>
                <a:latin typeface="Georgia" pitchFamily="18" charset="0"/>
                <a:ea typeface="+mn-ea"/>
                <a:cs typeface="+mn-cs"/>
              </a:defRPr>
            </a:lvl3pPr>
            <a:lvl4pPr marL="1371600" algn="l" rtl="0" eaLnBrk="0" fontAlgn="base" hangingPunct="0">
              <a:spcBef>
                <a:spcPct val="0"/>
              </a:spcBef>
              <a:spcAft>
                <a:spcPct val="0"/>
              </a:spcAft>
              <a:defRPr kern="1200">
                <a:solidFill>
                  <a:schemeClr val="tx1"/>
                </a:solidFill>
                <a:latin typeface="Georgia" pitchFamily="18" charset="0"/>
                <a:ea typeface="+mn-ea"/>
                <a:cs typeface="+mn-cs"/>
              </a:defRPr>
            </a:lvl4pPr>
            <a:lvl5pPr marL="1828800" algn="l" rtl="0" eaLnBrk="0" fontAlgn="base" hangingPunct="0">
              <a:spcBef>
                <a:spcPct val="0"/>
              </a:spcBef>
              <a:spcAft>
                <a:spcPct val="0"/>
              </a:spcAft>
              <a:defRPr kern="1200">
                <a:solidFill>
                  <a:schemeClr val="tx1"/>
                </a:solidFill>
                <a:latin typeface="Georgia" pitchFamily="18" charset="0"/>
                <a:ea typeface="+mn-ea"/>
                <a:cs typeface="+mn-cs"/>
              </a:defRPr>
            </a:lvl5pPr>
            <a:lvl6pPr marL="2286000" algn="l" defTabSz="914400" rtl="0" eaLnBrk="1" latinLnBrk="0" hangingPunct="1">
              <a:defRPr kern="1200">
                <a:solidFill>
                  <a:schemeClr val="tx1"/>
                </a:solidFill>
                <a:latin typeface="Georgia" pitchFamily="18" charset="0"/>
                <a:ea typeface="+mn-ea"/>
                <a:cs typeface="+mn-cs"/>
              </a:defRPr>
            </a:lvl6pPr>
            <a:lvl7pPr marL="2743200" algn="l" defTabSz="914400" rtl="0" eaLnBrk="1" latinLnBrk="0" hangingPunct="1">
              <a:defRPr kern="1200">
                <a:solidFill>
                  <a:schemeClr val="tx1"/>
                </a:solidFill>
                <a:latin typeface="Georgia" pitchFamily="18" charset="0"/>
                <a:ea typeface="+mn-ea"/>
                <a:cs typeface="+mn-cs"/>
              </a:defRPr>
            </a:lvl7pPr>
            <a:lvl8pPr marL="3200400" algn="l" defTabSz="914400" rtl="0" eaLnBrk="1" latinLnBrk="0" hangingPunct="1">
              <a:defRPr kern="1200">
                <a:solidFill>
                  <a:schemeClr val="tx1"/>
                </a:solidFill>
                <a:latin typeface="Georgia" pitchFamily="18" charset="0"/>
                <a:ea typeface="+mn-ea"/>
                <a:cs typeface="+mn-cs"/>
              </a:defRPr>
            </a:lvl8pPr>
            <a:lvl9pPr marL="3657600" algn="l" defTabSz="914400" rtl="0" eaLnBrk="1" latinLnBrk="0" hangingPunct="1">
              <a:defRPr kern="1200">
                <a:solidFill>
                  <a:schemeClr val="tx1"/>
                </a:solidFill>
                <a:latin typeface="Georgia" pitchFamily="18" charset="0"/>
                <a:ea typeface="+mn-ea"/>
                <a:cs typeface="+mn-cs"/>
              </a:defRPr>
            </a:lvl9pPr>
          </a:lstStyle>
          <a:p>
            <a:pPr>
              <a:defRPr/>
            </a:pPr>
            <a:r>
              <a:rPr lang="en-US" dirty="0"/>
              <a:t>EIF200 FUNDAMENTOS DE INFORMÁTICA </a:t>
            </a:r>
          </a:p>
        </p:txBody>
      </p:sp>
      <p:pic>
        <p:nvPicPr>
          <p:cNvPr id="9" name="Imagen 8"/>
          <p:cNvPicPr>
            <a:picLocks noChangeAspect="1" noChangeArrowheads="1"/>
          </p:cNvPicPr>
          <p:nvPr/>
        </p:nvPicPr>
        <p:blipFill>
          <a:blip r:embed="rId2" cstate="print"/>
          <a:srcRect/>
          <a:stretch>
            <a:fillRect/>
          </a:stretch>
        </p:blipFill>
        <p:spPr bwMode="auto">
          <a:xfrm>
            <a:off x="395288" y="188913"/>
            <a:ext cx="1223962" cy="1204912"/>
          </a:xfrm>
          <a:prstGeom prst="rect">
            <a:avLst/>
          </a:prstGeom>
          <a:solidFill>
            <a:srgbClr val="FFFFFF"/>
          </a:solidFill>
          <a:ln w="9525">
            <a:noFill/>
            <a:miter lim="800000"/>
            <a:headEnd/>
            <a:tailEnd/>
          </a:ln>
        </p:spPr>
      </p:pic>
      <p:pic>
        <p:nvPicPr>
          <p:cNvPr id="13" name="Imagen 83" descr="http://i.creativecommons.org/l/by-sa/3.0/88x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613" y="165249"/>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00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7813"/>
            <a:ext cx="2057400" cy="5853112"/>
          </a:xfrm>
        </p:spPr>
        <p:txBody>
          <a:bodyPr vert="eaVert"/>
          <a:lstStyle/>
          <a:p>
            <a:r>
              <a:rPr lang="es-ES"/>
              <a:t>Haga clic para modificar el estilo de título del patrón</a:t>
            </a:r>
            <a:endParaRPr lang="es-CR"/>
          </a:p>
        </p:txBody>
      </p:sp>
      <p:sp>
        <p:nvSpPr>
          <p:cNvPr id="3" name="2 Marcador de texto vertical"/>
          <p:cNvSpPr>
            <a:spLocks noGrp="1"/>
          </p:cNvSpPr>
          <p:nvPr>
            <p:ph type="body" orient="vert" idx="1"/>
          </p:nvPr>
        </p:nvSpPr>
        <p:spPr>
          <a:xfrm>
            <a:off x="457200" y="277813"/>
            <a:ext cx="6019800" cy="585311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Rectangle 6"/>
          <p:cNvSpPr>
            <a:spLocks noGrp="1" noChangeArrowheads="1"/>
          </p:cNvSpPr>
          <p:nvPr>
            <p:ph type="sldNum" sz="quarter" idx="12"/>
          </p:nvPr>
        </p:nvSpPr>
        <p:spPr>
          <a:ln/>
        </p:spPr>
        <p:txBody>
          <a:bodyPr/>
          <a:lstStyle>
            <a:lvl1pPr>
              <a:defRPr/>
            </a:lvl1pPr>
          </a:lstStyle>
          <a:p>
            <a:pPr>
              <a:defRPr/>
            </a:pPr>
            <a:fld id="{49A34C30-CAED-4CF8-A1EE-EFC43ACE1D8F}" type="slidenum">
              <a:rPr lang="en-US" smtClean="0"/>
              <a:pPr>
                <a:defRPr/>
              </a:pPr>
              <a:t>‹#›</a:t>
            </a:fld>
            <a:endParaRPr lang="en-US"/>
          </a:p>
        </p:txBody>
      </p:sp>
      <p:sp>
        <p:nvSpPr>
          <p:cNvPr id="7" name="Rectangle 5"/>
          <p:cNvSpPr>
            <a:spLocks noGrp="1" noChangeArrowheads="1"/>
          </p:cNvSpPr>
          <p:nvPr>
            <p:ph type="ftr" sz="quarter" idx="3"/>
          </p:nvPr>
        </p:nvSpPr>
        <p:spPr>
          <a:xfrm>
            <a:off x="230400" y="6544800"/>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Tree>
    <p:extLst>
      <p:ext uri="{BB962C8B-B14F-4D97-AF65-F5344CB8AC3E}">
        <p14:creationId xmlns:p14="http://schemas.microsoft.com/office/powerpoint/2010/main" val="1472410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30725"/>
          </a:xfrm>
        </p:spPr>
        <p:txBody>
          <a:bodyPr/>
          <a:lstStyle/>
          <a:p>
            <a:pPr lvl="0"/>
            <a:r>
              <a:rPr lang="es-ES" noProof="0"/>
              <a:t>Haga clic en el icono para agregar una tabla</a:t>
            </a:r>
          </a:p>
        </p:txBody>
      </p:sp>
      <p:sp>
        <p:nvSpPr>
          <p:cNvPr id="6" name="Rectangle 6"/>
          <p:cNvSpPr>
            <a:spLocks noGrp="1" noChangeArrowheads="1"/>
          </p:cNvSpPr>
          <p:nvPr>
            <p:ph type="sldNum" sz="quarter" idx="12"/>
          </p:nvPr>
        </p:nvSpPr>
        <p:spPr>
          <a:ln/>
        </p:spPr>
        <p:txBody>
          <a:bodyPr/>
          <a:lstStyle>
            <a:lvl1pPr>
              <a:defRPr/>
            </a:lvl1pPr>
          </a:lstStyle>
          <a:p>
            <a:pPr>
              <a:defRPr/>
            </a:pPr>
            <a:fld id="{DE4939A5-1E87-452C-933D-A90B0F466463}" type="slidenum">
              <a:rPr lang="en-US" smtClean="0"/>
              <a:pPr>
                <a:defRPr/>
              </a:pPr>
              <a:t>‹#›</a:t>
            </a:fld>
            <a:endParaRPr lang="en-US"/>
          </a:p>
        </p:txBody>
      </p:sp>
      <p:sp>
        <p:nvSpPr>
          <p:cNvPr id="7" name="Rectangle 5"/>
          <p:cNvSpPr>
            <a:spLocks noGrp="1" noChangeArrowheads="1"/>
          </p:cNvSpPr>
          <p:nvPr>
            <p:ph type="ftr" sz="quarter" idx="3"/>
          </p:nvPr>
        </p:nvSpPr>
        <p:spPr>
          <a:xfrm>
            <a:off x="230400" y="6544800"/>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Tree>
    <p:extLst>
      <p:ext uri="{BB962C8B-B14F-4D97-AF65-F5344CB8AC3E}">
        <p14:creationId xmlns:p14="http://schemas.microsoft.com/office/powerpoint/2010/main" val="293179006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CR" dirty="0"/>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CR"/>
          </a:p>
        </p:txBody>
      </p:sp>
      <p:sp>
        <p:nvSpPr>
          <p:cNvPr id="5" name="Rectangle 5"/>
          <p:cNvSpPr>
            <a:spLocks noGrp="1" noChangeArrowheads="1"/>
          </p:cNvSpPr>
          <p:nvPr>
            <p:ph type="ftr" sz="quarter" idx="11"/>
          </p:nvPr>
        </p:nvSpPr>
        <p:spPr>
          <a:xfrm>
            <a:off x="230400" y="6544800"/>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
        <p:nvSpPr>
          <p:cNvPr id="6" name="Rectangle 6"/>
          <p:cNvSpPr>
            <a:spLocks noGrp="1" noChangeArrowheads="1"/>
          </p:cNvSpPr>
          <p:nvPr>
            <p:ph type="sldNum" sz="quarter" idx="12"/>
          </p:nvPr>
        </p:nvSpPr>
        <p:spPr>
          <a:xfrm>
            <a:off x="6553200" y="6381328"/>
            <a:ext cx="2133600" cy="324272"/>
          </a:xfrm>
          <a:ln/>
        </p:spPr>
        <p:txBody>
          <a:bodyPr/>
          <a:lstStyle>
            <a:lvl1pPr>
              <a:defRPr>
                <a:solidFill>
                  <a:schemeClr val="bg2">
                    <a:lumMod val="75000"/>
                  </a:schemeClr>
                </a:solidFill>
              </a:defRPr>
            </a:lvl1pPr>
          </a:lstStyle>
          <a:p>
            <a:pPr>
              <a:defRPr/>
            </a:pPr>
            <a:fld id="{8B811DEF-AB5F-40E9-9ECF-696725E76AB7}" type="slidenum">
              <a:rPr lang="en-US" smtClean="0"/>
              <a:pPr>
                <a:defRPr/>
              </a:pPr>
              <a:t>‹#›</a:t>
            </a:fld>
            <a:endParaRPr lang="en-US"/>
          </a:p>
        </p:txBody>
      </p:sp>
      <p:pic>
        <p:nvPicPr>
          <p:cNvPr id="8" name="Imagen 7"/>
          <p:cNvPicPr>
            <a:picLocks noChangeAspect="1" noChangeArrowheads="1"/>
          </p:cNvPicPr>
          <p:nvPr/>
        </p:nvPicPr>
        <p:blipFill>
          <a:blip r:embed="rId2" cstate="print"/>
          <a:srcRect/>
          <a:stretch>
            <a:fillRect/>
          </a:stretch>
        </p:blipFill>
        <p:spPr bwMode="auto">
          <a:xfrm>
            <a:off x="395288" y="188913"/>
            <a:ext cx="1223962" cy="1204912"/>
          </a:xfrm>
          <a:prstGeom prst="rect">
            <a:avLst/>
          </a:prstGeom>
          <a:solidFill>
            <a:srgbClr val="FFFFFF"/>
          </a:solidFill>
          <a:ln w="9525">
            <a:noFill/>
            <a:miter lim="800000"/>
            <a:headEnd/>
            <a:tailEnd/>
          </a:ln>
        </p:spPr>
      </p:pic>
      <p:pic>
        <p:nvPicPr>
          <p:cNvPr id="9" name="Imagen 83" descr="http://i.creativecommons.org/l/by-sa/3.0/88x3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613" y="165249"/>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20558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ítulo, text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7813"/>
            <a:ext cx="8229600" cy="1139825"/>
          </a:xfrm>
        </p:spPr>
        <p:txBody>
          <a:bodyPr/>
          <a:lstStyle/>
          <a:p>
            <a:r>
              <a:rPr lang="es-ES"/>
              <a:t>Haga clic para modificar el estilo de título del patrón</a:t>
            </a:r>
            <a:endParaRPr lang="es-CR"/>
          </a:p>
        </p:txBody>
      </p:sp>
      <p:sp>
        <p:nvSpPr>
          <p:cNvPr id="3" name="2 Marcador de texto"/>
          <p:cNvSpPr>
            <a:spLocks noGrp="1"/>
          </p:cNvSpPr>
          <p:nvPr>
            <p:ph type="body" sz="half" idx="1"/>
          </p:nvPr>
        </p:nvSpPr>
        <p:spPr>
          <a:xfrm>
            <a:off x="457200" y="1600200"/>
            <a:ext cx="4038600" cy="45307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contenido"/>
          <p:cNvSpPr>
            <a:spLocks noGrp="1"/>
          </p:cNvSpPr>
          <p:nvPr>
            <p:ph sz="half" idx="2"/>
          </p:nvPr>
        </p:nvSpPr>
        <p:spPr>
          <a:xfrm>
            <a:off x="4648200" y="1600200"/>
            <a:ext cx="4038600" cy="45307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Rectangle 6"/>
          <p:cNvSpPr>
            <a:spLocks noGrp="1" noChangeArrowheads="1"/>
          </p:cNvSpPr>
          <p:nvPr>
            <p:ph type="sldNum" sz="quarter" idx="12"/>
          </p:nvPr>
        </p:nvSpPr>
        <p:spPr>
          <a:ln/>
        </p:spPr>
        <p:txBody>
          <a:bodyPr/>
          <a:lstStyle>
            <a:lvl1pPr>
              <a:defRPr/>
            </a:lvl1pPr>
          </a:lstStyle>
          <a:p>
            <a:pPr>
              <a:defRPr/>
            </a:pPr>
            <a:fld id="{C855A985-3F82-408E-8990-577D2228E12E}" type="slidenum">
              <a:rPr lang="en-US" smtClean="0"/>
              <a:pPr>
                <a:defRPr/>
              </a:pPr>
              <a:t>‹#›</a:t>
            </a:fld>
            <a:endParaRPr lang="en-US"/>
          </a:p>
        </p:txBody>
      </p:sp>
      <p:sp>
        <p:nvSpPr>
          <p:cNvPr id="8" name="Rectangle 5"/>
          <p:cNvSpPr>
            <a:spLocks noGrp="1" noChangeArrowheads="1"/>
          </p:cNvSpPr>
          <p:nvPr>
            <p:ph type="ftr" sz="quarter" idx="3"/>
          </p:nvPr>
        </p:nvSpPr>
        <p:spPr>
          <a:xfrm>
            <a:off x="230400" y="6544800"/>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Tree>
    <p:extLst>
      <p:ext uri="{BB962C8B-B14F-4D97-AF65-F5344CB8AC3E}">
        <p14:creationId xmlns:p14="http://schemas.microsoft.com/office/powerpoint/2010/main" val="4091650547"/>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457200" y="277813"/>
            <a:ext cx="8229600" cy="1139825"/>
          </a:xfrm>
        </p:spPr>
        <p:txBody>
          <a:bodyPr/>
          <a:lstStyle/>
          <a:p>
            <a:r>
              <a:rPr lang="es-ES"/>
              <a:t>Haga clic para modificar el estilo de título del patrón</a:t>
            </a:r>
            <a:endParaRPr lang="es-CR"/>
          </a:p>
        </p:txBody>
      </p:sp>
      <p:sp>
        <p:nvSpPr>
          <p:cNvPr id="3" name="2 Marcador de contenido"/>
          <p:cNvSpPr>
            <a:spLocks noGrp="1"/>
          </p:cNvSpPr>
          <p:nvPr>
            <p:ph sz="quarter" idx="1"/>
          </p:nvPr>
        </p:nvSpPr>
        <p:spPr>
          <a:xfrm>
            <a:off x="457200" y="1600200"/>
            <a:ext cx="4038600" cy="21891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contenido"/>
          <p:cNvSpPr>
            <a:spLocks noGrp="1"/>
          </p:cNvSpPr>
          <p:nvPr>
            <p:ph sz="quarter" idx="2"/>
          </p:nvPr>
        </p:nvSpPr>
        <p:spPr>
          <a:xfrm>
            <a:off x="4648200" y="1600200"/>
            <a:ext cx="4038600" cy="218916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4 Marcador de contenido"/>
          <p:cNvSpPr>
            <a:spLocks noGrp="1"/>
          </p:cNvSpPr>
          <p:nvPr>
            <p:ph sz="quarter" idx="3"/>
          </p:nvPr>
        </p:nvSpPr>
        <p:spPr>
          <a:xfrm>
            <a:off x="457200" y="3941763"/>
            <a:ext cx="4038600" cy="21891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5 Marcador de contenido"/>
          <p:cNvSpPr>
            <a:spLocks noGrp="1"/>
          </p:cNvSpPr>
          <p:nvPr>
            <p:ph sz="quarter" idx="4"/>
          </p:nvPr>
        </p:nvSpPr>
        <p:spPr>
          <a:xfrm>
            <a:off x="4648200" y="3941763"/>
            <a:ext cx="4038600" cy="218916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9" name="Rectangle 6"/>
          <p:cNvSpPr>
            <a:spLocks noGrp="1" noChangeArrowheads="1"/>
          </p:cNvSpPr>
          <p:nvPr>
            <p:ph type="sldNum" sz="quarter" idx="12"/>
          </p:nvPr>
        </p:nvSpPr>
        <p:spPr>
          <a:ln/>
        </p:spPr>
        <p:txBody>
          <a:bodyPr/>
          <a:lstStyle>
            <a:lvl1pPr>
              <a:defRPr/>
            </a:lvl1pPr>
          </a:lstStyle>
          <a:p>
            <a:pPr>
              <a:defRPr/>
            </a:pPr>
            <a:fld id="{72B39491-840F-4705-AA80-87AAF7BAE8C0}" type="slidenum">
              <a:rPr lang="en-US" smtClean="0"/>
              <a:pPr>
                <a:defRPr/>
              </a:pPr>
              <a:t>‹#›</a:t>
            </a:fld>
            <a:endParaRPr lang="en-US"/>
          </a:p>
        </p:txBody>
      </p:sp>
      <p:sp>
        <p:nvSpPr>
          <p:cNvPr id="10" name="Rectangle 5"/>
          <p:cNvSpPr>
            <a:spLocks noGrp="1" noChangeArrowheads="1"/>
          </p:cNvSpPr>
          <p:nvPr>
            <p:ph type="ftr" sz="quarter" idx="13"/>
          </p:nvPr>
        </p:nvSpPr>
        <p:spPr>
          <a:xfrm>
            <a:off x="230400" y="6544800"/>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Tree>
    <p:extLst>
      <p:ext uri="{BB962C8B-B14F-4D97-AF65-F5344CB8AC3E}">
        <p14:creationId xmlns:p14="http://schemas.microsoft.com/office/powerpoint/2010/main" val="40359458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R"/>
          </a:p>
        </p:txBody>
      </p:sp>
      <p:sp>
        <p:nvSpPr>
          <p:cNvPr id="3" name="Marcador de número de diapositiva 2"/>
          <p:cNvSpPr>
            <a:spLocks noGrp="1"/>
          </p:cNvSpPr>
          <p:nvPr>
            <p:ph type="sldNum" sz="quarter" idx="10"/>
          </p:nvPr>
        </p:nvSpPr>
        <p:spPr/>
        <p:txBody>
          <a:bodyPr/>
          <a:lstStyle/>
          <a:p>
            <a:pPr>
              <a:defRPr/>
            </a:pPr>
            <a:fld id="{7523EF28-E676-4CD0-89DA-DA0E97F139BB}" type="slidenum">
              <a:rPr lang="en-US" smtClean="0"/>
              <a:pPr>
                <a:defRPr/>
              </a:pPr>
              <a:t>‹#›</a:t>
            </a:fld>
            <a:endParaRPr lang="en-US"/>
          </a:p>
        </p:txBody>
      </p:sp>
      <p:sp>
        <p:nvSpPr>
          <p:cNvPr id="4" name="Marcador de pie de página 3"/>
          <p:cNvSpPr>
            <a:spLocks noGrp="1"/>
          </p:cNvSpPr>
          <p:nvPr>
            <p:ph type="ftr" sz="quarter" idx="11"/>
          </p:nvPr>
        </p:nvSpPr>
        <p:spPr/>
        <p:txBody>
          <a:bodyPr/>
          <a:lstStyle/>
          <a:p>
            <a:pPr>
              <a:defRPr/>
            </a:pPr>
            <a:r>
              <a:rPr lang="en-US"/>
              <a:t>EIF 200 FUNDAMENTOS DE INFORMÁTICA</a:t>
            </a:r>
          </a:p>
        </p:txBody>
      </p:sp>
    </p:spTree>
    <p:extLst>
      <p:ext uri="{BB962C8B-B14F-4D97-AF65-F5344CB8AC3E}">
        <p14:creationId xmlns:p14="http://schemas.microsoft.com/office/powerpoint/2010/main" val="37165573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dirty="0"/>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Rectangle 6"/>
          <p:cNvSpPr>
            <a:spLocks noGrp="1" noChangeArrowheads="1"/>
          </p:cNvSpPr>
          <p:nvPr>
            <p:ph type="sldNum" sz="quarter" idx="12"/>
          </p:nvPr>
        </p:nvSpPr>
        <p:spPr>
          <a:ln/>
        </p:spPr>
        <p:txBody>
          <a:bodyPr/>
          <a:lstStyle>
            <a:lvl1pPr>
              <a:defRPr/>
            </a:lvl1pPr>
          </a:lstStyle>
          <a:p>
            <a:pPr>
              <a:defRPr/>
            </a:pPr>
            <a:fld id="{D3EB73EA-76FC-47BE-8D0E-028E861D4772}" type="slidenum">
              <a:rPr lang="en-US" smtClean="0"/>
              <a:pPr>
                <a:defRPr/>
              </a:pPr>
              <a:t>‹#›</a:t>
            </a:fld>
            <a:endParaRPr lang="en-US"/>
          </a:p>
        </p:txBody>
      </p:sp>
      <p:sp>
        <p:nvSpPr>
          <p:cNvPr id="7" name="Rectangle 5"/>
          <p:cNvSpPr>
            <a:spLocks noGrp="1" noChangeArrowheads="1"/>
          </p:cNvSpPr>
          <p:nvPr>
            <p:ph type="ftr" sz="quarter" idx="3"/>
          </p:nvPr>
        </p:nvSpPr>
        <p:spPr>
          <a:xfrm>
            <a:off x="230400" y="6544800"/>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Tree>
    <p:extLst>
      <p:ext uri="{BB962C8B-B14F-4D97-AF65-F5344CB8AC3E}">
        <p14:creationId xmlns:p14="http://schemas.microsoft.com/office/powerpoint/2010/main" val="108463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2 Marcador de contenido"/>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contenido"/>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7" name="Rectangle 6"/>
          <p:cNvSpPr>
            <a:spLocks noGrp="1" noChangeArrowheads="1"/>
          </p:cNvSpPr>
          <p:nvPr>
            <p:ph type="sldNum" sz="quarter" idx="12"/>
          </p:nvPr>
        </p:nvSpPr>
        <p:spPr>
          <a:ln/>
        </p:spPr>
        <p:txBody>
          <a:bodyPr/>
          <a:lstStyle>
            <a:lvl1pPr>
              <a:defRPr/>
            </a:lvl1pPr>
          </a:lstStyle>
          <a:p>
            <a:pPr>
              <a:defRPr/>
            </a:pPr>
            <a:fld id="{BAEACAC5-37F0-4AF5-99C0-C8CDEDD178FB}" type="slidenum">
              <a:rPr lang="en-US" smtClean="0"/>
              <a:pPr>
                <a:defRPr/>
              </a:pPr>
              <a:t>‹#›</a:t>
            </a:fld>
            <a:endParaRPr lang="en-US"/>
          </a:p>
        </p:txBody>
      </p:sp>
      <p:sp>
        <p:nvSpPr>
          <p:cNvPr id="8" name="Rectangle 5"/>
          <p:cNvSpPr>
            <a:spLocks noGrp="1" noChangeArrowheads="1"/>
          </p:cNvSpPr>
          <p:nvPr>
            <p:ph type="ftr" sz="quarter" idx="3"/>
          </p:nvPr>
        </p:nvSpPr>
        <p:spPr>
          <a:xfrm>
            <a:off x="230400" y="6544800"/>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Tree>
    <p:extLst>
      <p:ext uri="{BB962C8B-B14F-4D97-AF65-F5344CB8AC3E}">
        <p14:creationId xmlns:p14="http://schemas.microsoft.com/office/powerpoint/2010/main" val="290106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C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9" name="Rectangle 6"/>
          <p:cNvSpPr>
            <a:spLocks noGrp="1" noChangeArrowheads="1"/>
          </p:cNvSpPr>
          <p:nvPr>
            <p:ph type="sldNum" sz="quarter" idx="12"/>
          </p:nvPr>
        </p:nvSpPr>
        <p:spPr>
          <a:ln/>
        </p:spPr>
        <p:txBody>
          <a:bodyPr/>
          <a:lstStyle>
            <a:lvl1pPr>
              <a:defRPr/>
            </a:lvl1pPr>
          </a:lstStyle>
          <a:p>
            <a:pPr>
              <a:defRPr/>
            </a:pPr>
            <a:fld id="{4D539BC4-B80C-4766-9331-4538AF97711E}" type="slidenum">
              <a:rPr lang="en-US" smtClean="0"/>
              <a:pPr>
                <a:defRPr/>
              </a:pPr>
              <a:t>‹#›</a:t>
            </a:fld>
            <a:endParaRPr lang="en-US"/>
          </a:p>
        </p:txBody>
      </p:sp>
      <p:sp>
        <p:nvSpPr>
          <p:cNvPr id="10" name="Rectangle 5"/>
          <p:cNvSpPr>
            <a:spLocks noGrp="1" noChangeArrowheads="1"/>
          </p:cNvSpPr>
          <p:nvPr>
            <p:ph type="ftr" sz="quarter" idx="13"/>
          </p:nvPr>
        </p:nvSpPr>
        <p:spPr>
          <a:xfrm>
            <a:off x="230400" y="6544800"/>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Tree>
    <p:extLst>
      <p:ext uri="{BB962C8B-B14F-4D97-AF65-F5344CB8AC3E}">
        <p14:creationId xmlns:p14="http://schemas.microsoft.com/office/powerpoint/2010/main" val="384503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5" name="Rectangle 6"/>
          <p:cNvSpPr>
            <a:spLocks noGrp="1" noChangeArrowheads="1"/>
          </p:cNvSpPr>
          <p:nvPr>
            <p:ph type="sldNum" sz="quarter" idx="12"/>
          </p:nvPr>
        </p:nvSpPr>
        <p:spPr>
          <a:ln/>
        </p:spPr>
        <p:txBody>
          <a:bodyPr/>
          <a:lstStyle>
            <a:lvl1pPr>
              <a:defRPr/>
            </a:lvl1pPr>
          </a:lstStyle>
          <a:p>
            <a:pPr>
              <a:defRPr/>
            </a:pPr>
            <a:fld id="{040ECE7F-DF3C-4FB8-A566-D7A963E550D8}" type="slidenum">
              <a:rPr lang="en-US" smtClean="0"/>
              <a:pPr>
                <a:defRPr/>
              </a:pPr>
              <a:t>‹#›</a:t>
            </a:fld>
            <a:endParaRPr lang="en-US"/>
          </a:p>
        </p:txBody>
      </p:sp>
      <p:sp>
        <p:nvSpPr>
          <p:cNvPr id="6" name="Footer Placeholder 5"/>
          <p:cNvSpPr>
            <a:spLocks noGrp="1" noChangeArrowheads="1"/>
          </p:cNvSpPr>
          <p:nvPr>
            <p:ph type="ftr" sz="quarter" idx="3"/>
          </p:nvPr>
        </p:nvSpPr>
        <p:spPr>
          <a:xfrm>
            <a:off x="230400" y="6544800"/>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Tree>
    <p:extLst>
      <p:ext uri="{BB962C8B-B14F-4D97-AF65-F5344CB8AC3E}">
        <p14:creationId xmlns:p14="http://schemas.microsoft.com/office/powerpoint/2010/main" val="17759832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4" name="Rectangle 6"/>
          <p:cNvSpPr>
            <a:spLocks noGrp="1" noChangeArrowheads="1"/>
          </p:cNvSpPr>
          <p:nvPr>
            <p:ph type="sldNum" sz="quarter" idx="12"/>
          </p:nvPr>
        </p:nvSpPr>
        <p:spPr>
          <a:ln/>
        </p:spPr>
        <p:txBody>
          <a:bodyPr/>
          <a:lstStyle>
            <a:lvl1pPr>
              <a:defRPr/>
            </a:lvl1pPr>
          </a:lstStyle>
          <a:p>
            <a:pPr>
              <a:defRPr/>
            </a:pPr>
            <a:fld id="{19CF682F-8C0A-4035-A2BA-1572BB97F3CE}" type="slidenum">
              <a:rPr lang="en-US" smtClean="0"/>
              <a:pPr>
                <a:defRPr/>
              </a:pPr>
              <a:t>‹#›</a:t>
            </a:fld>
            <a:endParaRPr lang="en-US"/>
          </a:p>
        </p:txBody>
      </p:sp>
      <p:sp>
        <p:nvSpPr>
          <p:cNvPr id="5" name="Rectangle 5"/>
          <p:cNvSpPr>
            <a:spLocks noGrp="1" noChangeArrowheads="1"/>
          </p:cNvSpPr>
          <p:nvPr>
            <p:ph type="ftr" sz="quarter" idx="3"/>
          </p:nvPr>
        </p:nvSpPr>
        <p:spPr>
          <a:xfrm>
            <a:off x="230400" y="6544800"/>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Tree>
    <p:extLst>
      <p:ext uri="{BB962C8B-B14F-4D97-AF65-F5344CB8AC3E}">
        <p14:creationId xmlns:p14="http://schemas.microsoft.com/office/powerpoint/2010/main" val="473173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lstStyle>
            <a:lvl1pPr algn="l">
              <a:defRPr sz="2000" b="1"/>
            </a:lvl1pPr>
          </a:lstStyle>
          <a:p>
            <a:r>
              <a:rPr lang="es-ES"/>
              <a:t>Haga clic para modificar el estilo de título del patrón</a:t>
            </a:r>
            <a:endParaRPr lang="es-C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Rectangle 6"/>
          <p:cNvSpPr>
            <a:spLocks noGrp="1" noChangeArrowheads="1"/>
          </p:cNvSpPr>
          <p:nvPr>
            <p:ph type="sldNum" sz="quarter" idx="12"/>
          </p:nvPr>
        </p:nvSpPr>
        <p:spPr>
          <a:ln/>
        </p:spPr>
        <p:txBody>
          <a:bodyPr/>
          <a:lstStyle>
            <a:lvl1pPr>
              <a:defRPr/>
            </a:lvl1pPr>
          </a:lstStyle>
          <a:p>
            <a:pPr>
              <a:defRPr/>
            </a:pPr>
            <a:fld id="{43DDEF6A-87EB-42B3-8B72-6E1826C48A36}" type="slidenum">
              <a:rPr lang="en-US" smtClean="0"/>
              <a:pPr>
                <a:defRPr/>
              </a:pPr>
              <a:t>‹#›</a:t>
            </a:fld>
            <a:endParaRPr lang="en-US"/>
          </a:p>
        </p:txBody>
      </p:sp>
      <p:sp>
        <p:nvSpPr>
          <p:cNvPr id="8" name="Rectangle 5"/>
          <p:cNvSpPr>
            <a:spLocks noGrp="1" noChangeArrowheads="1"/>
          </p:cNvSpPr>
          <p:nvPr>
            <p:ph type="ftr" sz="quarter" idx="3"/>
          </p:nvPr>
        </p:nvSpPr>
        <p:spPr>
          <a:xfrm>
            <a:off x="230400" y="6544800"/>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Tree>
    <p:extLst>
      <p:ext uri="{BB962C8B-B14F-4D97-AF65-F5344CB8AC3E}">
        <p14:creationId xmlns:p14="http://schemas.microsoft.com/office/powerpoint/2010/main" val="2213804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lstStyle>
            <a:lvl1pPr algn="l">
              <a:defRPr sz="2000" b="1"/>
            </a:lvl1pPr>
          </a:lstStyle>
          <a:p>
            <a:r>
              <a:rPr lang="es-ES"/>
              <a:t>Haga clic para modificar el estilo de título del patrón</a:t>
            </a:r>
            <a:endParaRPr lang="es-C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s-C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7" name="Rectangle 6"/>
          <p:cNvSpPr>
            <a:spLocks noGrp="1" noChangeArrowheads="1"/>
          </p:cNvSpPr>
          <p:nvPr>
            <p:ph type="sldNum" sz="quarter" idx="12"/>
          </p:nvPr>
        </p:nvSpPr>
        <p:spPr>
          <a:ln/>
        </p:spPr>
        <p:txBody>
          <a:bodyPr/>
          <a:lstStyle>
            <a:lvl1pPr>
              <a:defRPr/>
            </a:lvl1pPr>
          </a:lstStyle>
          <a:p>
            <a:pPr>
              <a:defRPr/>
            </a:pPr>
            <a:fld id="{E5882719-4586-4BB8-8884-F71FAAAF2DD4}" type="slidenum">
              <a:rPr lang="en-US" smtClean="0"/>
              <a:pPr>
                <a:defRPr/>
              </a:pPr>
              <a:t>‹#›</a:t>
            </a:fld>
            <a:endParaRPr lang="en-US"/>
          </a:p>
        </p:txBody>
      </p:sp>
      <p:sp>
        <p:nvSpPr>
          <p:cNvPr id="8" name="Rectangle 5"/>
          <p:cNvSpPr>
            <a:spLocks noGrp="1" noChangeArrowheads="1"/>
          </p:cNvSpPr>
          <p:nvPr>
            <p:ph type="ftr" sz="quarter" idx="3"/>
          </p:nvPr>
        </p:nvSpPr>
        <p:spPr>
          <a:xfrm>
            <a:off x="230400" y="6544800"/>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Tree>
    <p:extLst>
      <p:ext uri="{BB962C8B-B14F-4D97-AF65-F5344CB8AC3E}">
        <p14:creationId xmlns:p14="http://schemas.microsoft.com/office/powerpoint/2010/main" val="152510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R"/>
          </a:p>
        </p:txBody>
      </p:sp>
      <p:sp>
        <p:nvSpPr>
          <p:cNvPr id="6" name="Rectangle 6"/>
          <p:cNvSpPr>
            <a:spLocks noGrp="1" noChangeArrowheads="1"/>
          </p:cNvSpPr>
          <p:nvPr>
            <p:ph type="sldNum" sz="quarter" idx="12"/>
          </p:nvPr>
        </p:nvSpPr>
        <p:spPr>
          <a:ln/>
        </p:spPr>
        <p:txBody>
          <a:bodyPr/>
          <a:lstStyle>
            <a:lvl1pPr>
              <a:defRPr/>
            </a:lvl1pPr>
          </a:lstStyle>
          <a:p>
            <a:pPr>
              <a:defRPr/>
            </a:pPr>
            <a:fld id="{EABCB604-BB48-4C84-BB7F-BBECDC323A3E}" type="slidenum">
              <a:rPr lang="en-US" smtClean="0"/>
              <a:pPr>
                <a:defRPr/>
              </a:pPr>
              <a:t>‹#›</a:t>
            </a:fld>
            <a:endParaRPr lang="en-US"/>
          </a:p>
        </p:txBody>
      </p:sp>
      <p:sp>
        <p:nvSpPr>
          <p:cNvPr id="7" name="Rectangle 5"/>
          <p:cNvSpPr>
            <a:spLocks noGrp="1" noChangeArrowheads="1"/>
          </p:cNvSpPr>
          <p:nvPr>
            <p:ph type="ftr" sz="quarter" idx="3"/>
          </p:nvPr>
        </p:nvSpPr>
        <p:spPr>
          <a:xfrm>
            <a:off x="230400" y="6544800"/>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Tree>
    <p:extLst>
      <p:ext uri="{BB962C8B-B14F-4D97-AF65-F5344CB8AC3E}">
        <p14:creationId xmlns:p14="http://schemas.microsoft.com/office/powerpoint/2010/main" val="361321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s-ES" dirty="0"/>
              <a:t>Haga clic para modificar el estilo de título del patrón</a:t>
            </a:r>
            <a:endParaRPr lang="en-US" dirty="0"/>
          </a:p>
        </p:txBody>
      </p:sp>
      <p:sp>
        <p:nvSpPr>
          <p:cNvPr id="1027"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0662" name="Rectangle 6"/>
          <p:cNvSpPr>
            <a:spLocks noGrp="1" noChangeArrowheads="1"/>
          </p:cNvSpPr>
          <p:nvPr>
            <p:ph type="sldNum" sz="quarter" idx="4"/>
          </p:nvPr>
        </p:nvSpPr>
        <p:spPr bwMode="auto">
          <a:xfrm>
            <a:off x="6553200" y="6504136"/>
            <a:ext cx="2133600" cy="2014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mn-lt"/>
              </a:defRPr>
            </a:lvl1pPr>
          </a:lstStyle>
          <a:p>
            <a:pPr>
              <a:defRPr/>
            </a:pPr>
            <a:fld id="{7523EF28-E676-4CD0-89DA-DA0E97F139BB}" type="slidenum">
              <a:rPr lang="en-US" smtClean="0"/>
              <a:pPr>
                <a:defRPr/>
              </a:pPr>
              <a:t>‹#›</a:t>
            </a:fld>
            <a:endParaRPr lang="en-US"/>
          </a:p>
        </p:txBody>
      </p:sp>
      <p:sp>
        <p:nvSpPr>
          <p:cNvPr id="1031" name="Rectangle 7"/>
          <p:cNvSpPr>
            <a:spLocks noChangeArrowheads="1"/>
          </p:cNvSpPr>
          <p:nvPr/>
        </p:nvSpPr>
        <p:spPr bwMode="auto">
          <a:xfrm>
            <a:off x="0" y="0"/>
            <a:ext cx="228600" cy="2286000"/>
          </a:xfrm>
          <a:prstGeom prst="rect">
            <a:avLst/>
          </a:prstGeom>
          <a:solidFill>
            <a:schemeClr val="bg2"/>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2" name="Line 8"/>
          <p:cNvSpPr>
            <a:spLocks noChangeShapeType="1"/>
          </p:cNvSpPr>
          <p:nvPr/>
        </p:nvSpPr>
        <p:spPr bwMode="auto">
          <a:xfrm>
            <a:off x="457200" y="1447800"/>
            <a:ext cx="8077200" cy="0"/>
          </a:xfrm>
          <a:prstGeom prst="line">
            <a:avLst/>
          </a:prstGeom>
          <a:noFill/>
          <a:ln w="19050">
            <a:solidFill>
              <a:schemeClr val="tx2"/>
            </a:solidFill>
            <a:round/>
            <a:headEnd/>
            <a:tailEnd/>
          </a:ln>
        </p:spPr>
        <p:txBody>
          <a:bodyPr/>
          <a:lstStyle/>
          <a:p>
            <a:pPr>
              <a:defRPr/>
            </a:pPr>
            <a:endParaRPr lang="es-CR"/>
          </a:p>
        </p:txBody>
      </p:sp>
      <p:sp>
        <p:nvSpPr>
          <p:cNvPr id="1033" name="Rectangle 9"/>
          <p:cNvSpPr>
            <a:spLocks noChangeArrowheads="1"/>
          </p:cNvSpPr>
          <p:nvPr/>
        </p:nvSpPr>
        <p:spPr bwMode="auto">
          <a:xfrm>
            <a:off x="0" y="2286000"/>
            <a:ext cx="228600" cy="2286000"/>
          </a:xfrm>
          <a:prstGeom prst="rect">
            <a:avLst/>
          </a:prstGeom>
          <a:solidFill>
            <a:schemeClr val="accent2"/>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4" name="Rectangle 10"/>
          <p:cNvSpPr>
            <a:spLocks noChangeArrowheads="1"/>
          </p:cNvSpPr>
          <p:nvPr/>
        </p:nvSpPr>
        <p:spPr bwMode="auto">
          <a:xfrm>
            <a:off x="0" y="4572000"/>
            <a:ext cx="228600" cy="2286000"/>
          </a:xfrm>
          <a:prstGeom prst="rect">
            <a:avLst/>
          </a:prstGeom>
          <a:solidFill>
            <a:schemeClr val="tx2"/>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2" name="Rectangle 5"/>
          <p:cNvSpPr>
            <a:spLocks noGrp="1" noChangeArrowheads="1"/>
          </p:cNvSpPr>
          <p:nvPr>
            <p:ph type="ftr" sz="quarter" idx="3"/>
          </p:nvPr>
        </p:nvSpPr>
        <p:spPr>
          <a:xfrm>
            <a:off x="228600" y="6543972"/>
            <a:ext cx="2895600" cy="295275"/>
          </a:xfrm>
          <a:prstGeom prst="rect">
            <a:avLst/>
          </a:prstGeom>
          <a:ln/>
        </p:spPr>
        <p:txBody>
          <a:bodyPr/>
          <a:lstStyle>
            <a:lvl1pPr>
              <a:defRPr sz="1000">
                <a:solidFill>
                  <a:schemeClr val="bg2">
                    <a:lumMod val="75000"/>
                  </a:schemeClr>
                </a:solidFill>
              </a:defRPr>
            </a:lvl1pPr>
          </a:lstStyle>
          <a:p>
            <a:pPr>
              <a:defRPr/>
            </a:pPr>
            <a:r>
              <a:rPr lang="en-US"/>
              <a:t>EIF 200 FUNDAMENTOS DE INFORMÁTICA</a:t>
            </a:r>
          </a:p>
        </p:txBody>
      </p:sp>
    </p:spTree>
    <p:extLst>
      <p:ext uri="{BB962C8B-B14F-4D97-AF65-F5344CB8AC3E}">
        <p14:creationId xmlns:p14="http://schemas.microsoft.com/office/powerpoint/2010/main" val="4284551825"/>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Lst>
  <p:transition/>
  <p:hf hdr="0" dt="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Georgia" pitchFamily="18" charset="0"/>
        </a:defRPr>
      </a:lvl2pPr>
      <a:lvl3pPr algn="l" rtl="0" eaLnBrk="1" fontAlgn="base" hangingPunct="1">
        <a:spcBef>
          <a:spcPct val="0"/>
        </a:spcBef>
        <a:spcAft>
          <a:spcPct val="0"/>
        </a:spcAft>
        <a:defRPr sz="4400">
          <a:solidFill>
            <a:schemeClr val="tx2"/>
          </a:solidFill>
          <a:latin typeface="Georgia" pitchFamily="18" charset="0"/>
        </a:defRPr>
      </a:lvl3pPr>
      <a:lvl4pPr algn="l" rtl="0" eaLnBrk="1" fontAlgn="base" hangingPunct="1">
        <a:spcBef>
          <a:spcPct val="0"/>
        </a:spcBef>
        <a:spcAft>
          <a:spcPct val="0"/>
        </a:spcAft>
        <a:defRPr sz="4400">
          <a:solidFill>
            <a:schemeClr val="tx2"/>
          </a:solidFill>
          <a:latin typeface="Georgia" pitchFamily="18" charset="0"/>
        </a:defRPr>
      </a:lvl4pPr>
      <a:lvl5pPr algn="l" rtl="0" eaLnBrk="1" fontAlgn="base" hangingPunct="1">
        <a:spcBef>
          <a:spcPct val="0"/>
        </a:spcBef>
        <a:spcAft>
          <a:spcPct val="0"/>
        </a:spcAft>
        <a:defRPr sz="4400">
          <a:solidFill>
            <a:schemeClr val="tx2"/>
          </a:solidFill>
          <a:latin typeface="Georgia" pitchFamily="18" charset="0"/>
        </a:defRPr>
      </a:lvl5pPr>
      <a:lvl6pPr marL="457200" algn="l" rtl="0" eaLnBrk="1" fontAlgn="base" hangingPunct="1">
        <a:spcBef>
          <a:spcPct val="0"/>
        </a:spcBef>
        <a:spcAft>
          <a:spcPct val="0"/>
        </a:spcAft>
        <a:defRPr sz="4400">
          <a:solidFill>
            <a:schemeClr val="tx2"/>
          </a:solidFill>
          <a:latin typeface="Garamond" pitchFamily="18" charset="0"/>
        </a:defRPr>
      </a:lvl6pPr>
      <a:lvl7pPr marL="914400" algn="l" rtl="0" eaLnBrk="1" fontAlgn="base" hangingPunct="1">
        <a:spcBef>
          <a:spcPct val="0"/>
        </a:spcBef>
        <a:spcAft>
          <a:spcPct val="0"/>
        </a:spcAft>
        <a:defRPr sz="4400">
          <a:solidFill>
            <a:schemeClr val="tx2"/>
          </a:solidFill>
          <a:latin typeface="Garamond" pitchFamily="18" charset="0"/>
        </a:defRPr>
      </a:lvl7pPr>
      <a:lvl8pPr marL="1371600" algn="l" rtl="0" eaLnBrk="1" fontAlgn="base" hangingPunct="1">
        <a:spcBef>
          <a:spcPct val="0"/>
        </a:spcBef>
        <a:spcAft>
          <a:spcPct val="0"/>
        </a:spcAft>
        <a:defRPr sz="4400">
          <a:solidFill>
            <a:schemeClr val="tx2"/>
          </a:solidFill>
          <a:latin typeface="Garamond" pitchFamily="18" charset="0"/>
        </a:defRPr>
      </a:lvl8pPr>
      <a:lvl9pPr marL="1828800" algn="l" rtl="0" eaLnBrk="1" fontAlgn="base" hangingPunct="1">
        <a:spcBef>
          <a:spcPct val="0"/>
        </a:spcBef>
        <a:spcAft>
          <a:spcPct val="0"/>
        </a:spcAft>
        <a:defRPr sz="44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bg2"/>
        </a:buClr>
        <a:buSzPct val="75000"/>
        <a:buFont typeface="Wingdings" pitchFamily="2" charset="2"/>
        <a:buChar char="p"/>
        <a:defRPr sz="2800">
          <a:solidFill>
            <a:schemeClr val="tx1"/>
          </a:solidFill>
          <a:latin typeface="+mn-lt"/>
          <a:ea typeface="+mn-ea"/>
          <a:cs typeface="+mn-cs"/>
        </a:defRPr>
      </a:lvl1pPr>
      <a:lvl2pPr marL="742950" indent="-285750" algn="l" rtl="0" eaLnBrk="1" fontAlgn="base" hangingPunct="1">
        <a:spcBef>
          <a:spcPct val="20000"/>
        </a:spcBef>
        <a:spcAft>
          <a:spcPct val="0"/>
        </a:spcAft>
        <a:buClr>
          <a:schemeClr val="tx2"/>
        </a:buClr>
        <a:buSzPct val="75000"/>
        <a:buFont typeface="Wingdings" pitchFamily="2" charset="2"/>
        <a:buChar char="n"/>
        <a:defRPr sz="2400">
          <a:solidFill>
            <a:schemeClr val="tx1"/>
          </a:solidFill>
          <a:latin typeface="+mn-lt"/>
        </a:defRPr>
      </a:lvl2pPr>
      <a:lvl3pPr marL="1143000" indent="-228600" algn="l" rtl="0" eaLnBrk="1" fontAlgn="base" hangingPunct="1">
        <a:spcBef>
          <a:spcPct val="20000"/>
        </a:spcBef>
        <a:spcAft>
          <a:spcPct val="0"/>
        </a:spcAft>
        <a:buClr>
          <a:schemeClr val="accent1"/>
        </a:buClr>
        <a:buSzPct val="65000"/>
        <a:buFont typeface="Wingdings" pitchFamily="2" charset="2"/>
        <a:buChar char="p"/>
        <a:defRPr sz="2000">
          <a:solidFill>
            <a:schemeClr val="tx1"/>
          </a:solidFill>
          <a:latin typeface="+mn-lt"/>
        </a:defRPr>
      </a:lvl3pPr>
      <a:lvl4pPr marL="1600200" indent="-228600" algn="l" rtl="0" eaLnBrk="1" fontAlgn="base" hangingPunct="1">
        <a:spcBef>
          <a:spcPct val="20000"/>
        </a:spcBef>
        <a:spcAft>
          <a:spcPct val="0"/>
        </a:spcAft>
        <a:buClr>
          <a:schemeClr val="bg2"/>
        </a:buClr>
        <a:buFont typeface="Wingdings" pitchFamily="2" charset="2"/>
        <a:buChar char="§"/>
        <a:defRPr>
          <a:solidFill>
            <a:schemeClr val="tx1"/>
          </a:solidFill>
          <a:latin typeface="+mn-lt"/>
        </a:defRPr>
      </a:lvl4pPr>
      <a:lvl5pPr marL="20574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5pPr>
      <a:lvl6pPr marL="25146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9718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34290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3886200" indent="-228600"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1 Título"/>
          <p:cNvSpPr>
            <a:spLocks noGrp="1"/>
          </p:cNvSpPr>
          <p:nvPr>
            <p:ph type="title"/>
          </p:nvPr>
        </p:nvSpPr>
        <p:spPr>
          <a:xfrm>
            <a:off x="457200" y="277813"/>
            <a:ext cx="8229600" cy="1139825"/>
          </a:xfrm>
        </p:spPr>
        <p:txBody>
          <a:bodyPr wrap="square" anchor="b">
            <a:normAutofit/>
          </a:bodyPr>
          <a:lstStyle/>
          <a:p>
            <a:r>
              <a:rPr lang="en-GB" dirty="0" err="1"/>
              <a:t>Resumen</a:t>
            </a:r>
            <a:endParaRPr lang="es-CR" dirty="0"/>
          </a:p>
        </p:txBody>
      </p:sp>
      <p:sp>
        <p:nvSpPr>
          <p:cNvPr id="3" name="Marcador de número de diapositiva 2"/>
          <p:cNvSpPr>
            <a:spLocks noGrp="1"/>
          </p:cNvSpPr>
          <p:nvPr>
            <p:ph type="sldNum" sz="quarter" idx="12"/>
          </p:nvPr>
        </p:nvSpPr>
        <p:spPr>
          <a:xfrm>
            <a:off x="6553200" y="6504136"/>
            <a:ext cx="2133600" cy="201464"/>
          </a:xfrm>
        </p:spPr>
        <p:txBody>
          <a:bodyPr wrap="square" anchor="t">
            <a:normAutofit/>
          </a:bodyPr>
          <a:lstStyle/>
          <a:p>
            <a:pPr>
              <a:lnSpc>
                <a:spcPct val="90000"/>
              </a:lnSpc>
              <a:spcAft>
                <a:spcPts val="600"/>
              </a:spcAft>
              <a:defRPr/>
            </a:pPr>
            <a:fld id="{D3EB73EA-76FC-47BE-8D0E-028E861D4772}" type="slidenum">
              <a:rPr lang="en-US" sz="800" smtClean="0"/>
              <a:pPr>
                <a:lnSpc>
                  <a:spcPct val="90000"/>
                </a:lnSpc>
                <a:spcAft>
                  <a:spcPts val="600"/>
                </a:spcAft>
                <a:defRPr/>
              </a:pPr>
              <a:t>1</a:t>
            </a:fld>
            <a:endParaRPr lang="en-US" sz="800"/>
          </a:p>
        </p:txBody>
      </p:sp>
      <p:sp>
        <p:nvSpPr>
          <p:cNvPr id="2" name="Marcador de pie de página 1"/>
          <p:cNvSpPr>
            <a:spLocks noGrp="1"/>
          </p:cNvSpPr>
          <p:nvPr>
            <p:ph type="ftr" sz="quarter" idx="3"/>
          </p:nvPr>
        </p:nvSpPr>
        <p:spPr>
          <a:xfrm>
            <a:off x="230400" y="6544800"/>
            <a:ext cx="2895600" cy="295275"/>
          </a:xfrm>
        </p:spPr>
        <p:txBody>
          <a:bodyPr>
            <a:normAutofit/>
          </a:bodyPr>
          <a:lstStyle/>
          <a:p>
            <a:pPr>
              <a:spcAft>
                <a:spcPts val="600"/>
              </a:spcAft>
              <a:defRPr/>
            </a:pPr>
            <a:r>
              <a:rPr lang="en-US"/>
              <a:t>EIF 200 FUNDAMENTOS DE INFORMÁTICA</a:t>
            </a:r>
          </a:p>
        </p:txBody>
      </p:sp>
      <p:sp>
        <p:nvSpPr>
          <p:cNvPr id="7" name="Marcador de contenido 6">
            <a:extLst>
              <a:ext uri="{FF2B5EF4-FFF2-40B4-BE49-F238E27FC236}">
                <a16:creationId xmlns:a16="http://schemas.microsoft.com/office/drawing/2014/main" id="{97221E38-51D3-4935-9D8C-157B3F6A773B}"/>
              </a:ext>
            </a:extLst>
          </p:cNvPr>
          <p:cNvSpPr>
            <a:spLocks noGrp="1"/>
          </p:cNvSpPr>
          <p:nvPr>
            <p:ph idx="1"/>
          </p:nvPr>
        </p:nvSpPr>
        <p:spPr/>
        <p:txBody>
          <a:bodyPr/>
          <a:lstStyle/>
          <a:p>
            <a:pPr marL="0" indent="0" algn="just">
              <a:buNone/>
            </a:pPr>
            <a:r>
              <a:rPr lang="es-CR" dirty="0"/>
              <a:t>Estructura de un programa en C++:</a:t>
            </a:r>
          </a:p>
          <a:p>
            <a:pPr algn="just"/>
            <a:r>
              <a:rPr lang="es-CR" dirty="0"/>
              <a:t>Tipos de datos</a:t>
            </a:r>
          </a:p>
          <a:p>
            <a:pPr algn="just"/>
            <a:r>
              <a:rPr lang="es-CR" dirty="0"/>
              <a:t>Operadores (matemáticos, lógicos, …)</a:t>
            </a:r>
          </a:p>
          <a:p>
            <a:pPr algn="just"/>
            <a:r>
              <a:rPr lang="es-CR" dirty="0"/>
              <a:t>Variables y Constantes</a:t>
            </a:r>
          </a:p>
        </p:txBody>
      </p:sp>
    </p:spTree>
    <p:extLst>
      <p:ext uri="{BB962C8B-B14F-4D97-AF65-F5344CB8AC3E}">
        <p14:creationId xmlns:p14="http://schemas.microsoft.com/office/powerpoint/2010/main" val="128561711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F70EC724-FD25-161E-973E-843FB0CF269A}"/>
              </a:ext>
            </a:extLst>
          </p:cNvPr>
          <p:cNvSpPr txBox="1"/>
          <p:nvPr/>
        </p:nvSpPr>
        <p:spPr>
          <a:xfrm>
            <a:off x="683568" y="548680"/>
            <a:ext cx="7992888" cy="5716437"/>
          </a:xfrm>
          <a:prstGeom prst="rect">
            <a:avLst/>
          </a:prstGeom>
          <a:noFill/>
        </p:spPr>
        <p:txBody>
          <a:bodyPr wrap="square">
            <a:spAutoFit/>
          </a:bodyPr>
          <a:lstStyle/>
          <a:p>
            <a:pPr marL="0" marR="0" algn="just">
              <a:lnSpc>
                <a:spcPct val="120000"/>
              </a:lnSpc>
            </a:pPr>
            <a:r>
              <a:rPr lang="es-CR" sz="2400" b="1" dirty="0">
                <a:solidFill>
                  <a:srgbClr val="FF0000"/>
                </a:solidFill>
                <a:effectLst/>
                <a:latin typeface="Arial" panose="020B0604020202020204" pitchFamily="34" charset="0"/>
                <a:ea typeface="Times New Roman" panose="02020603050405020304" pitchFamily="18" charset="0"/>
              </a:rPr>
              <a:t>SENTENCIA DE ASIGNACIÓN	</a:t>
            </a:r>
            <a:br>
              <a:rPr lang="es-CR" sz="1800" b="1" dirty="0">
                <a:solidFill>
                  <a:srgbClr val="000000"/>
                </a:solidFill>
                <a:effectLst/>
                <a:latin typeface="Arial" panose="020B0604020202020204" pitchFamily="34" charset="0"/>
                <a:ea typeface="Times New Roman" panose="02020603050405020304" pitchFamily="18" charset="0"/>
              </a:rPr>
            </a:br>
            <a:endParaRPr lang="en-US" sz="2800" dirty="0">
              <a:solidFill>
                <a:srgbClr val="000000"/>
              </a:solidFill>
              <a:effectLst/>
              <a:latin typeface="Times New Roman" panose="02020603050405020304" pitchFamily="18" charset="0"/>
              <a:ea typeface="Times New Roman" panose="02020603050405020304" pitchFamily="18" charset="0"/>
            </a:endParaRPr>
          </a:p>
          <a:p>
            <a:pPr marL="0" marR="0" indent="44958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Se utiliza para asignar o almacenar valores a variables o constantes. Es una operación que sitúa un valor determinado en una posición de memoria. Se demuestra en pseudo código con el símbolo </a:t>
            </a:r>
            <a:r>
              <a:rPr lang="es-C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s-CR" sz="1800" dirty="0">
                <a:solidFill>
                  <a:srgbClr val="000000"/>
                </a:solidFill>
                <a:effectLst/>
                <a:latin typeface="Arial" panose="020B0604020202020204" pitchFamily="34" charset="0"/>
                <a:ea typeface="Times New Roman" panose="02020603050405020304" pitchFamily="18" charset="0"/>
              </a:rPr>
              <a:t> (Una flecha apuntando hacia el identificador, donde se desea guardar el valor).</a:t>
            </a:r>
          </a:p>
          <a:p>
            <a:pPr marL="0" marR="0" indent="449580" algn="just">
              <a:lnSpc>
                <a:spcPct val="120000"/>
              </a:lnSpc>
            </a:pPr>
            <a:endParaRPr lang="es-CR" dirty="0">
              <a:solidFill>
                <a:srgbClr val="000000"/>
              </a:solidFill>
              <a:latin typeface="Arial" panose="020B0604020202020204" pitchFamily="34" charset="0"/>
              <a:ea typeface="Times New Roman" panose="02020603050405020304" pitchFamily="18" charset="0"/>
            </a:endParaRPr>
          </a:p>
          <a:p>
            <a:pPr marL="0" marR="0" indent="449580" algn="just">
              <a:lnSpc>
                <a:spcPct val="120000"/>
              </a:lnSpc>
            </a:pPr>
            <a:endParaRPr lang="es-CR" dirty="0">
              <a:solidFill>
                <a:srgbClr val="000000"/>
              </a:solidFill>
              <a:latin typeface="Arial" panose="020B0604020202020204" pitchFamily="34" charset="0"/>
              <a:ea typeface="Times New Roman" panose="02020603050405020304" pitchFamily="18" charset="0"/>
            </a:endParaRPr>
          </a:p>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r>
              <a:rPr lang="es-CR" sz="1800" dirty="0">
                <a:effectLst/>
                <a:latin typeface="Arial" panose="020B0604020202020204" pitchFamily="34" charset="0"/>
                <a:ea typeface="Times New Roman" panose="02020603050405020304" pitchFamily="18" charset="0"/>
              </a:rPr>
              <a:t>En lenguajes tipados, el tipo de expresión debe ser del mismo tipo que el de la variable, en caso contrario en la fase de compilación se produciría un error de tipos. </a:t>
            </a:r>
            <a:endParaRPr lang="es-CR" sz="2800" dirty="0">
              <a:solidFill>
                <a:srgbClr val="000000"/>
              </a:solidFill>
              <a:latin typeface="Arial" panose="020B0604020202020204" pitchFamily="34" charset="0"/>
              <a:ea typeface="Times New Roman" panose="02020603050405020304" pitchFamily="18" charset="0"/>
            </a:endParaRPr>
          </a:p>
          <a:p>
            <a:pPr marL="0" marR="0" indent="449580" algn="just">
              <a:lnSpc>
                <a:spcPct val="120000"/>
              </a:lnSpc>
            </a:pPr>
            <a:endParaRPr lang="es-CR" sz="2800" dirty="0">
              <a:solidFill>
                <a:srgbClr val="000000"/>
              </a:solidFill>
              <a:effectLst/>
              <a:latin typeface="Arial" panose="020B0604020202020204" pitchFamily="34" charset="0"/>
              <a:ea typeface="Times New Roman" panose="02020603050405020304" pitchFamily="18" charset="0"/>
            </a:endParaRPr>
          </a:p>
          <a:p>
            <a:pPr marL="0" marR="0" indent="449580" algn="just">
              <a:lnSpc>
                <a:spcPct val="120000"/>
              </a:lnSpc>
            </a:pPr>
            <a:endParaRPr lang="es-CR" sz="2800" dirty="0">
              <a:solidFill>
                <a:srgbClr val="000000"/>
              </a:solidFill>
              <a:latin typeface="Arial" panose="020B0604020202020204" pitchFamily="34" charset="0"/>
              <a:ea typeface="Times New Roman" panose="02020603050405020304" pitchFamily="18" charset="0"/>
            </a:endParaRPr>
          </a:p>
          <a:p>
            <a:pPr marL="0" marR="0" indent="449580" algn="just">
              <a:lnSpc>
                <a:spcPct val="120000"/>
              </a:lnSpc>
            </a:pPr>
            <a:endParaRPr lang="en-US" sz="2800" dirty="0">
              <a:solidFill>
                <a:srgbClr val="000000"/>
              </a:solidFill>
              <a:effectLst/>
              <a:latin typeface="Times New Roman" panose="02020603050405020304" pitchFamily="18" charset="0"/>
              <a:ea typeface="Times New Roman" panose="02020603050405020304" pitchFamily="18" charset="0"/>
            </a:endParaRPr>
          </a:p>
        </p:txBody>
      </p:sp>
      <p:sp>
        <p:nvSpPr>
          <p:cNvPr id="15" name="Text Box 5">
            <a:extLst>
              <a:ext uri="{FF2B5EF4-FFF2-40B4-BE49-F238E27FC236}">
                <a16:creationId xmlns:a16="http://schemas.microsoft.com/office/drawing/2014/main" id="{9AE25979-99C7-089D-21E2-14CC3E80FCFA}"/>
              </a:ext>
            </a:extLst>
          </p:cNvPr>
          <p:cNvSpPr txBox="1">
            <a:spLocks noChangeArrowheads="1"/>
          </p:cNvSpPr>
          <p:nvPr/>
        </p:nvSpPr>
        <p:spPr bwMode="auto">
          <a:xfrm>
            <a:off x="3855147" y="3086100"/>
            <a:ext cx="1649730" cy="342900"/>
          </a:xfrm>
          <a:prstGeom prst="rect">
            <a:avLst/>
          </a:prstGeom>
          <a:solidFill>
            <a:srgbClr val="FFFFFF"/>
          </a:solidFill>
          <a:ln w="38100" cmpd="dbl">
            <a:solidFill>
              <a:srgbClr val="000000"/>
            </a:solidFill>
            <a:miter lim="800000"/>
            <a:headEnd/>
            <a:tailEnd/>
          </a:ln>
        </p:spPr>
        <p:txBody>
          <a:bodyPr rot="0" vert="horz" wrap="none" lIns="91440" tIns="45720" rIns="91440" bIns="45720" anchor="t" anchorCtr="0" upright="1">
            <a:noAutofit/>
          </a:bodyPr>
          <a:lstStyle/>
          <a:p>
            <a:pPr marL="0" marR="0" algn="ctr">
              <a:lnSpc>
                <a:spcPct val="120000"/>
              </a:lnSpc>
            </a:pPr>
            <a:r>
              <a:rPr lang="es-CR" sz="1200">
                <a:solidFill>
                  <a:srgbClr val="000000"/>
                </a:solidFill>
                <a:effectLst/>
                <a:latin typeface="Arial" panose="020B0604020202020204" pitchFamily="34" charset="0"/>
                <a:ea typeface="Times New Roman" panose="02020603050405020304" pitchFamily="18" charset="0"/>
              </a:rPr>
              <a:t>variable </a:t>
            </a:r>
            <a:r>
              <a:rPr lang="es-CR" sz="120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s-CR" sz="1200">
                <a:solidFill>
                  <a:srgbClr val="000000"/>
                </a:solidFill>
                <a:effectLst/>
                <a:latin typeface="Arial" panose="020B0604020202020204" pitchFamily="34" charset="0"/>
                <a:ea typeface="Times New Roman" panose="02020603050405020304" pitchFamily="18" charset="0"/>
              </a:rPr>
              <a:t> expresión</a:t>
            </a:r>
            <a:endParaRPr lang="en-US" sz="12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97776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0031F-0786-229B-1A39-AE8CC1732D5C}"/>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46A1FC95-0B51-18DE-A006-830AA28AB4F3}"/>
              </a:ext>
            </a:extLst>
          </p:cNvPr>
          <p:cNvSpPr txBox="1"/>
          <p:nvPr/>
        </p:nvSpPr>
        <p:spPr>
          <a:xfrm>
            <a:off x="683568" y="548680"/>
            <a:ext cx="7992888" cy="6044988"/>
          </a:xfrm>
          <a:prstGeom prst="rect">
            <a:avLst/>
          </a:prstGeom>
          <a:noFill/>
        </p:spPr>
        <p:txBody>
          <a:bodyPr wrap="square">
            <a:spAutoFit/>
          </a:bodyPr>
          <a:lstStyle/>
          <a:p>
            <a:pPr marL="0" marR="0" algn="just">
              <a:lnSpc>
                <a:spcPct val="120000"/>
              </a:lnSpc>
            </a:pPr>
            <a:r>
              <a:rPr lang="es-CR" sz="2400" b="1" dirty="0">
                <a:solidFill>
                  <a:srgbClr val="FF0000"/>
                </a:solidFill>
                <a:latin typeface="Arial" panose="020B0604020202020204" pitchFamily="34" charset="0"/>
              </a:rPr>
              <a:t>REGLAS DE ASIGNACIÓN</a:t>
            </a:r>
            <a:r>
              <a:rPr lang="es-CR" sz="1800" b="1" dirty="0">
                <a:solidFill>
                  <a:srgbClr val="000000"/>
                </a:solidFill>
                <a:effectLst/>
                <a:latin typeface="Arial" panose="020B0604020202020204" pitchFamily="34" charset="0"/>
                <a:ea typeface="Times New Roman" panose="02020603050405020304" pitchFamily="18" charset="0"/>
              </a:rPr>
              <a:t>	</a:t>
            </a:r>
            <a:br>
              <a:rPr lang="es-CR" sz="1800" b="1" dirty="0">
                <a:solidFill>
                  <a:srgbClr val="000000"/>
                </a:solidFill>
                <a:effectLst/>
                <a:latin typeface="Arial" panose="020B0604020202020204" pitchFamily="34" charset="0"/>
                <a:ea typeface="Times New Roman" panose="02020603050405020304" pitchFamily="18" charset="0"/>
              </a:rPr>
            </a:br>
            <a:endParaRPr lang="es-CR" sz="1800" b="1" dirty="0">
              <a:solidFill>
                <a:srgbClr val="000000"/>
              </a:solidFill>
              <a:effectLst/>
              <a:latin typeface="Arial" panose="020B0604020202020204" pitchFamily="34" charset="0"/>
              <a:ea typeface="Times New Roman" panose="02020603050405020304" pitchFamily="18" charset="0"/>
            </a:endParaRPr>
          </a:p>
          <a:p>
            <a:pPr marL="0" marR="0" algn="just">
              <a:lnSpc>
                <a:spcPct val="120000"/>
              </a:lnSpc>
            </a:pPr>
            <a:endParaRPr lang="en-US" sz="1800" dirty="0">
              <a:solidFill>
                <a:srgbClr val="000000"/>
              </a:solidFill>
              <a:effectLst/>
              <a:latin typeface="Times New Roman" panose="02020603050405020304" pitchFamily="18" charset="0"/>
              <a:ea typeface="Times New Roman" panose="02020603050405020304" pitchFamily="18" charset="0"/>
            </a:endParaRPr>
          </a:p>
          <a:p>
            <a:pPr marR="0" lvl="0" algn="just">
              <a:lnSpc>
                <a:spcPct val="120000"/>
              </a:lnSpc>
              <a:tabLst>
                <a:tab pos="228600" algn="l"/>
              </a:tabLst>
            </a:pPr>
            <a:r>
              <a:rPr lang="es-CR" sz="1800" dirty="0">
                <a:solidFill>
                  <a:srgbClr val="000000"/>
                </a:solidFill>
                <a:effectLst/>
                <a:latin typeface="Arial" panose="020B0604020202020204" pitchFamily="34" charset="0"/>
                <a:ea typeface="Times New Roman" panose="02020603050405020304" pitchFamily="18" charset="0"/>
              </a:rPr>
              <a:t>Una variable en el lado derecho de una sentencia de asignación debe tener un valor antes de que la sentencia de asignación se ejecute. Hasta que un programa le da un valor a una variable, esa variable no tiene valor.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marR="0" indent="449580" algn="just">
              <a:lnSpc>
                <a:spcPct val="120000"/>
              </a:lnSpc>
            </a:pPr>
            <a:endParaRPr lang="es-CR" sz="2800" dirty="0">
              <a:solidFill>
                <a:srgbClr val="000000"/>
              </a:solidFill>
              <a:effectLst/>
              <a:latin typeface="Arial" panose="020B0604020202020204" pitchFamily="34" charset="0"/>
              <a:ea typeface="Times New Roman" panose="02020603050405020304" pitchFamily="18" charset="0"/>
            </a:endParaRPr>
          </a:p>
          <a:p>
            <a:pPr marL="0" marR="0" indent="449580" algn="just">
              <a:lnSpc>
                <a:spcPct val="120000"/>
              </a:lnSpc>
            </a:pPr>
            <a:endParaRPr lang="es-CR" sz="2800" dirty="0">
              <a:solidFill>
                <a:srgbClr val="000000"/>
              </a:solidFill>
              <a:latin typeface="Arial" panose="020B0604020202020204" pitchFamily="34" charset="0"/>
              <a:ea typeface="Times New Roman" panose="02020603050405020304" pitchFamily="18" charset="0"/>
            </a:endParaRPr>
          </a:p>
          <a:p>
            <a:pPr marL="0" marR="0" indent="449580" algn="just">
              <a:lnSpc>
                <a:spcPct val="120000"/>
              </a:lnSpc>
            </a:pPr>
            <a:endParaRPr lang="es-CR" sz="2800" dirty="0">
              <a:solidFill>
                <a:srgbClr val="000000"/>
              </a:solidFill>
              <a:latin typeface="Arial" panose="020B0604020202020204" pitchFamily="34" charset="0"/>
              <a:ea typeface="Times New Roman" panose="02020603050405020304" pitchFamily="18" charset="0"/>
            </a:endParaRPr>
          </a:p>
          <a:p>
            <a:pPr marR="0" lvl="0" algn="just">
              <a:lnSpc>
                <a:spcPct val="120000"/>
              </a:lnSpc>
              <a:tabLst>
                <a:tab pos="228600" algn="l"/>
              </a:tabLst>
            </a:pPr>
            <a:r>
              <a:rPr lang="es-CR" sz="1800" dirty="0">
                <a:solidFill>
                  <a:srgbClr val="000000"/>
                </a:solidFill>
                <a:effectLst/>
                <a:latin typeface="Arial" panose="020B0604020202020204" pitchFamily="34" charset="0"/>
                <a:ea typeface="Times New Roman" panose="02020603050405020304" pitchFamily="18" charset="0"/>
              </a:rPr>
              <a:t>En la izquierda de una sentencia de asignación solo pueden existir variables. Por consiguiente, no es válido lo siguiente: </a:t>
            </a:r>
          </a:p>
          <a:p>
            <a:pPr marR="0" lvl="0" algn="just">
              <a:lnSpc>
                <a:spcPct val="120000"/>
              </a:lnSpc>
              <a:tabLst>
                <a:tab pos="228600" algn="l"/>
              </a:tabLst>
            </a:pPr>
            <a:r>
              <a:rPr lang="es-CR" sz="1800" dirty="0">
                <a:solidFill>
                  <a:srgbClr val="000000"/>
                </a:solidFill>
                <a:effectLst/>
                <a:latin typeface="Arial" panose="020B0604020202020204" pitchFamily="34" charset="0"/>
                <a:ea typeface="Times New Roman" panose="02020603050405020304" pitchFamily="18" charset="0"/>
              </a:rPr>
              <a:t>                                           </a:t>
            </a:r>
            <a:r>
              <a:rPr lang="es-CR" sz="1800" dirty="0" err="1">
                <a:solidFill>
                  <a:srgbClr val="000000"/>
                </a:solidFill>
                <a:effectLst/>
                <a:latin typeface="Arial" panose="020B0604020202020204" pitchFamily="34" charset="0"/>
                <a:ea typeface="Times New Roman" panose="02020603050405020304" pitchFamily="18" charset="0"/>
              </a:rPr>
              <a:t>Valor_Neto</a:t>
            </a:r>
            <a:r>
              <a:rPr lang="es-CR" sz="1800" dirty="0">
                <a:solidFill>
                  <a:srgbClr val="000000"/>
                </a:solidFill>
                <a:effectLst/>
                <a:latin typeface="Arial" panose="020B0604020202020204" pitchFamily="34" charset="0"/>
                <a:ea typeface="Times New Roman" panose="02020603050405020304" pitchFamily="18" charset="0"/>
              </a:rPr>
              <a:t> - Tasas </a:t>
            </a:r>
            <a:r>
              <a:rPr lang="es-CR"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s-CR" sz="1800" dirty="0">
                <a:solidFill>
                  <a:srgbClr val="000000"/>
                </a:solidFill>
                <a:effectLst/>
                <a:latin typeface="Arial" panose="020B0604020202020204" pitchFamily="34" charset="0"/>
                <a:ea typeface="Times New Roman" panose="02020603050405020304" pitchFamily="18" charset="0"/>
              </a:rPr>
              <a:t> 34015. 	</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71475" marR="0" algn="just">
              <a:lnSpc>
                <a:spcPct val="120000"/>
              </a:lnSpc>
              <a:tabLst>
                <a:tab pos="1095375" algn="l"/>
              </a:tabLst>
            </a:pPr>
            <a:r>
              <a:rPr lang="es-CR" sz="1800" dirty="0">
                <a:solidFill>
                  <a:srgbClr val="000000"/>
                </a:solidFill>
                <a:effectLst/>
                <a:latin typeface="Arial" panose="020B0604020202020204" pitchFamily="34" charset="0"/>
                <a:ea typeface="Times New Roman" panose="02020603050405020304" pitchFamily="18" charset="0"/>
              </a:rPr>
              <a:t> </a:t>
            </a:r>
            <a:endParaRPr lang="en-US" sz="1800" dirty="0">
              <a:solidFill>
                <a:srgbClr val="000000"/>
              </a:solidFill>
              <a:effectLst/>
              <a:latin typeface="Times New Roman" panose="02020603050405020304" pitchFamily="18" charset="0"/>
              <a:ea typeface="Times New Roman" panose="02020603050405020304" pitchFamily="18" charset="0"/>
            </a:endParaRPr>
          </a:p>
          <a:p>
            <a:pPr marR="0" lvl="0" algn="just">
              <a:lnSpc>
                <a:spcPct val="120000"/>
              </a:lnSpc>
              <a:tabLst>
                <a:tab pos="228600" algn="l"/>
              </a:tabLst>
            </a:pPr>
            <a:r>
              <a:rPr lang="es-CR" sz="1800" dirty="0">
                <a:solidFill>
                  <a:srgbClr val="000000"/>
                </a:solidFill>
                <a:effectLst/>
                <a:latin typeface="Arial" panose="020B0604020202020204" pitchFamily="34" charset="0"/>
                <a:ea typeface="Times New Roman" panose="02020603050405020304" pitchFamily="18" charset="0"/>
              </a:rPr>
              <a:t>Además, hay que recordar que la operación de asignación es una operación destructiva debido a que el valor almacenado en una variable se pierde o se destruye y se sustituye por el nuevo valor en la sentencia de asignación.</a:t>
            </a:r>
            <a:endParaRPr lang="es-CR" sz="2800" dirty="0">
              <a:solidFill>
                <a:srgbClr val="000000"/>
              </a:solidFill>
              <a:latin typeface="Arial" panose="020B0604020202020204" pitchFamily="34" charset="0"/>
              <a:ea typeface="Times New Roman" panose="02020603050405020304" pitchFamily="18" charset="0"/>
            </a:endParaRPr>
          </a:p>
        </p:txBody>
      </p:sp>
      <p:sp>
        <p:nvSpPr>
          <p:cNvPr id="2" name="Text Box 6">
            <a:extLst>
              <a:ext uri="{FF2B5EF4-FFF2-40B4-BE49-F238E27FC236}">
                <a16:creationId xmlns:a16="http://schemas.microsoft.com/office/drawing/2014/main" id="{25EC39E7-3008-B695-4DEF-0E85EC68C0E6}"/>
              </a:ext>
            </a:extLst>
          </p:cNvPr>
          <p:cNvSpPr txBox="1">
            <a:spLocks noChangeArrowheads="1"/>
          </p:cNvSpPr>
          <p:nvPr/>
        </p:nvSpPr>
        <p:spPr bwMode="auto">
          <a:xfrm>
            <a:off x="2743200" y="3028950"/>
            <a:ext cx="3657600" cy="800100"/>
          </a:xfrm>
          <a:prstGeom prst="rect">
            <a:avLst/>
          </a:prstGeom>
          <a:solidFill>
            <a:srgbClr val="FFFFFF"/>
          </a:solidFill>
          <a:ln w="38100" cmpd="dbl">
            <a:solidFill>
              <a:srgbClr val="000000"/>
            </a:solidFill>
            <a:miter lim="800000"/>
            <a:headEnd/>
            <a:tailEnd/>
          </a:ln>
        </p:spPr>
        <p:txBody>
          <a:bodyPr rot="0" vert="horz" wrap="square" lIns="91440" tIns="45720" rIns="91440" bIns="45720" anchor="t" anchorCtr="0" upright="1">
            <a:noAutofit/>
          </a:bodyPr>
          <a:lstStyle/>
          <a:p>
            <a:pPr marL="0" marR="0" algn="just">
              <a:lnSpc>
                <a:spcPct val="120000"/>
              </a:lnSpc>
            </a:pPr>
            <a:r>
              <a:rPr lang="es-CR" sz="1200">
                <a:solidFill>
                  <a:srgbClr val="000000"/>
                </a:solidFill>
                <a:effectLst/>
                <a:latin typeface="Arial" panose="020B0604020202020204" pitchFamily="34" charset="0"/>
                <a:ea typeface="Times New Roman" panose="02020603050405020304" pitchFamily="18" charset="0"/>
              </a:rPr>
              <a:t>Por ejemplo:	</a:t>
            </a:r>
            <a:br>
              <a:rPr lang="es-CR" sz="1200">
                <a:solidFill>
                  <a:srgbClr val="000000"/>
                </a:solidFill>
                <a:effectLst/>
                <a:latin typeface="Arial" panose="020B0604020202020204" pitchFamily="34" charset="0"/>
                <a:ea typeface="Times New Roman" panose="02020603050405020304" pitchFamily="18" charset="0"/>
              </a:rPr>
            </a:br>
            <a:r>
              <a:rPr lang="es-CR" sz="1200">
                <a:solidFill>
                  <a:srgbClr val="000000"/>
                </a:solidFill>
                <a:effectLst/>
                <a:latin typeface="Arial" panose="020B0604020202020204" pitchFamily="34" charset="0"/>
                <a:ea typeface="Times New Roman" panose="02020603050405020304" pitchFamily="18" charset="0"/>
              </a:rPr>
              <a:t>Si x no tiene un valor antes de ejecutar y </a:t>
            </a:r>
            <a:r>
              <a:rPr lang="es-CR" sz="1200">
                <a:solidFill>
                  <a:srgbClr val="000000"/>
                </a:solidFill>
                <a:effectLst/>
                <a:latin typeface="Arial" panose="020B0604020202020204" pitchFamily="34" charset="0"/>
                <a:ea typeface="Times New Roman" panose="02020603050405020304" pitchFamily="18" charset="0"/>
                <a:cs typeface="Arial" panose="020B0604020202020204" pitchFamily="34" charset="0"/>
                <a:sym typeface="Wingdings" panose="05000000000000000000" pitchFamily="2" charset="2"/>
              </a:rPr>
              <a:t></a:t>
            </a:r>
            <a:r>
              <a:rPr lang="es-CR" sz="1200">
                <a:solidFill>
                  <a:srgbClr val="000000"/>
                </a:solidFill>
                <a:effectLst/>
                <a:latin typeface="Arial" panose="020B0604020202020204" pitchFamily="34" charset="0"/>
                <a:ea typeface="Times New Roman" panose="02020603050405020304" pitchFamily="18" charset="0"/>
              </a:rPr>
              <a:t> x+1, se producirá un error lógico.	 </a:t>
            </a:r>
            <a:br>
              <a:rPr lang="es-CR" sz="1200">
                <a:solidFill>
                  <a:srgbClr val="000000"/>
                </a:solidFill>
                <a:effectLst/>
                <a:latin typeface="Arial" panose="020B0604020202020204" pitchFamily="34" charset="0"/>
                <a:ea typeface="Times New Roman" panose="02020603050405020304" pitchFamily="18" charset="0"/>
              </a:rPr>
            </a:br>
            <a:endParaRPr lang="en-US" sz="120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44549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59ED1-D633-0AAD-5025-1254AA716A4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12F91B02-0132-9B93-A1B9-2B33EB11F127}"/>
              </a:ext>
            </a:extLst>
          </p:cNvPr>
          <p:cNvSpPr txBox="1"/>
          <p:nvPr/>
        </p:nvSpPr>
        <p:spPr>
          <a:xfrm>
            <a:off x="683568" y="548680"/>
            <a:ext cx="7992888" cy="1171346"/>
          </a:xfrm>
          <a:prstGeom prst="rect">
            <a:avLst/>
          </a:prstGeom>
          <a:noFill/>
        </p:spPr>
        <p:txBody>
          <a:bodyPr wrap="square">
            <a:spAutoFit/>
          </a:bodyPr>
          <a:lstStyle/>
          <a:p>
            <a:pPr marL="0" marR="0" algn="just">
              <a:lnSpc>
                <a:spcPct val="120000"/>
              </a:lnSpc>
            </a:pPr>
            <a:r>
              <a:rPr lang="es-CR" sz="2400" b="1" dirty="0">
                <a:solidFill>
                  <a:srgbClr val="FF0000"/>
                </a:solidFill>
                <a:latin typeface="Arial" panose="020B0604020202020204" pitchFamily="34" charset="0"/>
              </a:rPr>
              <a:t>EJERCICIOS</a:t>
            </a:r>
            <a:r>
              <a:rPr lang="es-CR" sz="1800" b="1" dirty="0">
                <a:solidFill>
                  <a:srgbClr val="000000"/>
                </a:solidFill>
                <a:effectLst/>
                <a:latin typeface="Arial" panose="020B0604020202020204" pitchFamily="34" charset="0"/>
                <a:ea typeface="Times New Roman" panose="02020603050405020304" pitchFamily="18" charset="0"/>
              </a:rPr>
              <a:t>	</a:t>
            </a:r>
            <a:br>
              <a:rPr lang="es-CR" sz="1800" b="1" dirty="0">
                <a:solidFill>
                  <a:srgbClr val="000000"/>
                </a:solidFill>
                <a:effectLst/>
                <a:latin typeface="Arial" panose="020B0604020202020204" pitchFamily="34" charset="0"/>
                <a:ea typeface="Times New Roman" panose="02020603050405020304" pitchFamily="18" charset="0"/>
              </a:rPr>
            </a:br>
            <a:endParaRPr lang="es-CR" sz="1800" b="1" dirty="0">
              <a:solidFill>
                <a:srgbClr val="000000"/>
              </a:solidFill>
              <a:effectLst/>
              <a:latin typeface="Arial" panose="020B0604020202020204" pitchFamily="34" charset="0"/>
              <a:ea typeface="Times New Roman" panose="02020603050405020304" pitchFamily="18" charset="0"/>
            </a:endParaRPr>
          </a:p>
          <a:p>
            <a:pPr marL="0" marR="0" algn="just">
              <a:lnSpc>
                <a:spcPct val="120000"/>
              </a:lnSpc>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C803058E-9B9B-8F51-1C91-6C58FC7C81EE}"/>
              </a:ext>
            </a:extLst>
          </p:cNvPr>
          <p:cNvSpPr txBox="1"/>
          <p:nvPr/>
        </p:nvSpPr>
        <p:spPr>
          <a:xfrm>
            <a:off x="467544" y="1691269"/>
            <a:ext cx="8280920" cy="5049331"/>
          </a:xfrm>
          <a:prstGeom prst="rect">
            <a:avLst/>
          </a:prstGeom>
          <a:noFill/>
        </p:spPr>
        <p:txBody>
          <a:bodyPr wrap="square">
            <a:spAutoFit/>
          </a:bodyPr>
          <a:lstStyle/>
          <a:p>
            <a:pPr marR="0" lvl="0" algn="just">
              <a:lnSpc>
                <a:spcPct val="120000"/>
              </a:lnSpc>
              <a:tabLst>
                <a:tab pos="228600" algn="l"/>
              </a:tabLst>
            </a:pPr>
            <a:r>
              <a:rPr lang="es-CR" sz="1600" dirty="0">
                <a:solidFill>
                  <a:srgbClr val="000000"/>
                </a:solidFill>
                <a:effectLst/>
                <a:latin typeface="Arial" panose="020B0604020202020204" pitchFamily="34" charset="0"/>
                <a:ea typeface="Times New Roman" panose="02020603050405020304" pitchFamily="18" charset="0"/>
              </a:rPr>
              <a:t>Haga un algoritmo que calcule la distancia recorrida por un automóvil que tiene velocidad constante durante un tiempo, considerando la fórmula de Movimiento Rectilíneo Uniforme que dice que Distancia = Velocidad * Tiempo</a:t>
            </a:r>
            <a:endParaRPr lang="en-US" sz="2400" dirty="0">
              <a:effectLst/>
              <a:latin typeface="Times New Roman" panose="02020603050405020304" pitchFamily="18" charset="0"/>
              <a:ea typeface="Times New Roman" panose="02020603050405020304" pitchFamily="18" charset="0"/>
            </a:endParaRPr>
          </a:p>
          <a:p>
            <a:pPr marL="0" marR="0" algn="just">
              <a:lnSpc>
                <a:spcPct val="120000"/>
              </a:lnSpc>
            </a:pPr>
            <a:r>
              <a:rPr lang="es-CR" sz="1600" dirty="0">
                <a:solidFill>
                  <a:srgbClr val="000000"/>
                </a:solidFill>
                <a:effectLst/>
                <a:latin typeface="Arial" panose="020B0604020202020204" pitchFamily="34"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R="0" lvl="0" algn="just">
              <a:lnSpc>
                <a:spcPct val="120000"/>
              </a:lnSpc>
              <a:tabLst>
                <a:tab pos="228600" algn="l"/>
              </a:tabLst>
            </a:pPr>
            <a:r>
              <a:rPr lang="es-CR" sz="1600" dirty="0">
                <a:solidFill>
                  <a:srgbClr val="000000"/>
                </a:solidFill>
                <a:effectLst/>
                <a:latin typeface="Arial" panose="020B0604020202020204" pitchFamily="34" charset="0"/>
                <a:ea typeface="Times New Roman" panose="02020603050405020304" pitchFamily="18" charset="0"/>
              </a:rPr>
              <a:t>Elaborar un algoritmo que solicite el número de respuestas correctas, incorrectas y en blanco, correspondientes a postulantes, y muestre su puntaje final considerando, que por cada respuesta correcta tendrá 4 puntos, respuestas incorrectas tendrá -1 y respuestas en blanco tendrá 0. </a:t>
            </a:r>
          </a:p>
          <a:p>
            <a:pPr marR="0" lvl="0" algn="just">
              <a:lnSpc>
                <a:spcPct val="120000"/>
              </a:lnSpc>
              <a:tabLst>
                <a:tab pos="228600" algn="l"/>
              </a:tabLst>
            </a:pPr>
            <a:endParaRPr lang="es-CR" sz="1600" dirty="0">
              <a:solidFill>
                <a:srgbClr val="000000"/>
              </a:solidFill>
              <a:latin typeface="Arial" panose="020B0604020202020204" pitchFamily="34" charset="0"/>
              <a:ea typeface="Times New Roman" panose="02020603050405020304" pitchFamily="18" charset="0"/>
            </a:endParaRPr>
          </a:p>
          <a:p>
            <a:pPr marR="0" lvl="0" algn="just">
              <a:lnSpc>
                <a:spcPct val="120000"/>
              </a:lnSpc>
              <a:tabLst>
                <a:tab pos="228600" algn="l"/>
              </a:tabLst>
            </a:pPr>
            <a:r>
              <a:rPr lang="es-CR" sz="1600" dirty="0">
                <a:solidFill>
                  <a:srgbClr val="000000"/>
                </a:solidFill>
                <a:latin typeface="Arial" panose="020B0604020202020204" pitchFamily="34" charset="0"/>
              </a:rPr>
              <a:t>Haga un algoritmo para elaborar la planilla de un empleado. Para ello se dispone de sus horas laboradas en el mes, así como de la tarifa por hora. Debe dar como salida el salario correspondiente. </a:t>
            </a:r>
            <a:endParaRPr lang="en-US" sz="1600" dirty="0">
              <a:solidFill>
                <a:srgbClr val="000000"/>
              </a:solidFill>
              <a:latin typeface="Arial" panose="020B0604020202020204" pitchFamily="34" charset="0"/>
            </a:endParaRPr>
          </a:p>
          <a:p>
            <a:pPr marL="0" marR="0" algn="just">
              <a:lnSpc>
                <a:spcPct val="120000"/>
              </a:lnSpc>
            </a:pPr>
            <a:r>
              <a:rPr lang="es-CR" sz="1600" dirty="0">
                <a:solidFill>
                  <a:srgbClr val="000000"/>
                </a:solidFill>
                <a:latin typeface="Arial" panose="020B0604020202020204" pitchFamily="34" charset="0"/>
              </a:rPr>
              <a:t> </a:t>
            </a:r>
            <a:endParaRPr lang="en-US" sz="1600" dirty="0">
              <a:solidFill>
                <a:srgbClr val="000000"/>
              </a:solidFill>
              <a:latin typeface="Arial" panose="020B0604020202020204" pitchFamily="34" charset="0"/>
            </a:endParaRPr>
          </a:p>
          <a:p>
            <a:pPr marR="0" lvl="0" algn="just">
              <a:lnSpc>
                <a:spcPct val="120000"/>
              </a:lnSpc>
              <a:tabLst>
                <a:tab pos="228600" algn="l"/>
              </a:tabLst>
            </a:pPr>
            <a:r>
              <a:rPr lang="es-CR" sz="1600" dirty="0">
                <a:solidFill>
                  <a:srgbClr val="000000"/>
                </a:solidFill>
                <a:latin typeface="Arial" panose="020B0604020202020204" pitchFamily="34" charset="0"/>
              </a:rPr>
              <a:t>Reciba un monto en colones y calcule la distribución del monto en cantidad de billetes de ¢10,000 de ¢5000 y de ¢1000.</a:t>
            </a:r>
            <a:endParaRPr lang="en-US" sz="1600" dirty="0">
              <a:solidFill>
                <a:srgbClr val="000000"/>
              </a:solidFill>
              <a:latin typeface="Arial" panose="020B0604020202020204" pitchFamily="34" charset="0"/>
            </a:endParaRPr>
          </a:p>
          <a:p>
            <a:pPr marR="0" lvl="0" algn="just">
              <a:lnSpc>
                <a:spcPct val="120000"/>
              </a:lnSpc>
              <a:tabLst>
                <a:tab pos="228600" algn="l"/>
              </a:tabLst>
            </a:pPr>
            <a:endParaRPr lang="es-CR" sz="1200" dirty="0">
              <a:solidFill>
                <a:srgbClr val="000000"/>
              </a:solidFill>
              <a:effectLst/>
              <a:latin typeface="Arial" panose="020B0604020202020204" pitchFamily="34" charset="0"/>
              <a:ea typeface="Times New Roman" panose="02020603050405020304" pitchFamily="18" charset="0"/>
            </a:endParaRPr>
          </a:p>
          <a:p>
            <a:pPr marR="0" lvl="0" algn="just">
              <a:lnSpc>
                <a:spcPct val="120000"/>
              </a:lnSpc>
              <a:tabLst>
                <a:tab pos="228600" algn="l"/>
              </a:tabLst>
            </a:pP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1552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1"/>
        <p:cNvGrpSpPr/>
        <p:nvPr/>
      </p:nvGrpSpPr>
      <p:grpSpPr>
        <a:xfrm>
          <a:off x="0" y="0"/>
          <a:ext cx="0" cy="0"/>
          <a:chOff x="0" y="0"/>
          <a:chExt cx="0" cy="0"/>
        </a:xfrm>
      </p:grpSpPr>
      <p:sp>
        <p:nvSpPr>
          <p:cNvPr id="822" name="Google Shape;822;p55"/>
          <p:cNvSpPr txBox="1">
            <a:spLocks noGrp="1"/>
          </p:cNvSpPr>
          <p:nvPr>
            <p:ph type="title"/>
          </p:nvPr>
        </p:nvSpPr>
        <p:spPr>
          <a:xfrm>
            <a:off x="457200" y="277813"/>
            <a:ext cx="8229600" cy="77492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CR" dirty="0"/>
              <a:t>ALGORITMOS</a:t>
            </a:r>
            <a:endParaRPr dirty="0"/>
          </a:p>
        </p:txBody>
      </p:sp>
      <p:sp>
        <p:nvSpPr>
          <p:cNvPr id="3" name="TextBox 2">
            <a:extLst>
              <a:ext uri="{FF2B5EF4-FFF2-40B4-BE49-F238E27FC236}">
                <a16:creationId xmlns:a16="http://schemas.microsoft.com/office/drawing/2014/main" id="{946A2056-CB35-0008-0153-135F0645B232}"/>
              </a:ext>
            </a:extLst>
          </p:cNvPr>
          <p:cNvSpPr txBox="1"/>
          <p:nvPr/>
        </p:nvSpPr>
        <p:spPr>
          <a:xfrm>
            <a:off x="457200" y="1552976"/>
            <a:ext cx="8507288" cy="5052404"/>
          </a:xfrm>
          <a:prstGeom prst="rect">
            <a:avLst/>
          </a:prstGeom>
          <a:noFill/>
        </p:spPr>
        <p:txBody>
          <a:bodyPr wrap="square">
            <a:spAutoFit/>
          </a:bodyPr>
          <a:lstStyle/>
          <a:p>
            <a:pPr marL="0" marR="0" algn="just">
              <a:lnSpc>
                <a:spcPct val="120000"/>
              </a:lnSpc>
            </a:pPr>
            <a:r>
              <a:rPr lang="es-CR" sz="1600" b="1" dirty="0">
                <a:solidFill>
                  <a:srgbClr val="000000"/>
                </a:solidFill>
                <a:effectLst/>
                <a:latin typeface="Arial" panose="020B0604020202020204" pitchFamily="34" charset="0"/>
                <a:ea typeface="Times New Roman" panose="02020603050405020304" pitchFamily="18" charset="0"/>
              </a:rPr>
              <a:t>¿QUÉ ES UN ALGORITMO?</a:t>
            </a:r>
            <a:endParaRPr lang="en-US" sz="16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20000"/>
              </a:lnSpc>
            </a:pPr>
            <a:r>
              <a:rPr lang="es-CR" sz="1600" dirty="0">
                <a:solidFill>
                  <a:srgbClr val="000000"/>
                </a:solidFill>
                <a:effectLst/>
                <a:latin typeface="Arial" panose="020B0604020202020204" pitchFamily="34" charset="0"/>
                <a:ea typeface="Times New Roman" panose="02020603050405020304" pitchFamily="18" charset="0"/>
              </a:rPr>
              <a:t> </a:t>
            </a:r>
            <a:r>
              <a:rPr lang="es-CR" sz="1400" dirty="0" err="1">
                <a:solidFill>
                  <a:srgbClr val="000000"/>
                </a:solidFill>
                <a:effectLst/>
                <a:latin typeface="Arial" panose="020B0604020202020204" pitchFamily="34" charset="0"/>
                <a:ea typeface="Times New Roman" panose="02020603050405020304" pitchFamily="18" charset="0"/>
              </a:rPr>
              <a:t>Alkhowarismi</a:t>
            </a:r>
            <a:r>
              <a:rPr lang="es-CR" sz="1400" dirty="0">
                <a:solidFill>
                  <a:srgbClr val="000000"/>
                </a:solidFill>
                <a:effectLst/>
                <a:latin typeface="Arial" panose="020B0604020202020204" pitchFamily="34" charset="0"/>
                <a:ea typeface="Times New Roman" panose="02020603050405020304" pitchFamily="18" charset="0"/>
              </a:rPr>
              <a:t> es el nombre de un matemático persa que escribió un tratado sobre manipulación de números y ecuaciones en el siglo IX. En su honor la palabra </a:t>
            </a:r>
            <a:r>
              <a:rPr lang="es-CR" sz="1400" b="1" dirty="0">
                <a:solidFill>
                  <a:srgbClr val="000000"/>
                </a:solidFill>
                <a:effectLst/>
                <a:latin typeface="Arial" panose="020B0604020202020204" pitchFamily="34" charset="0"/>
                <a:ea typeface="Times New Roman" panose="02020603050405020304" pitchFamily="18" charset="0"/>
              </a:rPr>
              <a:t>Algoritmo</a:t>
            </a:r>
            <a:r>
              <a:rPr lang="es-CR" sz="1400" dirty="0">
                <a:solidFill>
                  <a:srgbClr val="000000"/>
                </a:solidFill>
                <a:effectLst/>
                <a:latin typeface="Arial" panose="020B0604020202020204" pitchFamily="34" charset="0"/>
                <a:ea typeface="Times New Roman" panose="02020603050405020304" pitchFamily="18" charset="0"/>
              </a:rPr>
              <a:t> es la traducción al latín de su nombre.</a:t>
            </a:r>
            <a:endParaRPr lang="en-US" sz="14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20000"/>
              </a:lnSpc>
            </a:pPr>
            <a:r>
              <a:rPr lang="es-CR" sz="1400" dirty="0">
                <a:solidFill>
                  <a:srgbClr val="000000"/>
                </a:solidFill>
                <a:effectLst/>
                <a:latin typeface="Arial" panose="020B0604020202020204" pitchFamily="34" charset="0"/>
                <a:ea typeface="Times New Roman" panose="02020603050405020304" pitchFamily="18" charset="0"/>
              </a:rPr>
              <a:t> </a:t>
            </a:r>
            <a:endParaRPr lang="en-US" sz="1400" dirty="0">
              <a:solidFill>
                <a:srgbClr val="000000"/>
              </a:solidFill>
              <a:effectLst/>
              <a:latin typeface="Times New Roman" panose="02020603050405020304" pitchFamily="18" charset="0"/>
              <a:ea typeface="Times New Roman" panose="02020603050405020304" pitchFamily="18" charset="0"/>
            </a:endParaRPr>
          </a:p>
          <a:p>
            <a:pPr marL="0" marR="0" indent="449580" algn="just">
              <a:lnSpc>
                <a:spcPct val="120000"/>
              </a:lnSpc>
            </a:pPr>
            <a:r>
              <a:rPr lang="es-CR" sz="1400" dirty="0">
                <a:solidFill>
                  <a:srgbClr val="000000"/>
                </a:solidFill>
                <a:effectLst/>
                <a:latin typeface="Arial" panose="020B0604020202020204" pitchFamily="34" charset="0"/>
                <a:ea typeface="Times New Roman" panose="02020603050405020304" pitchFamily="18" charset="0"/>
              </a:rPr>
              <a:t>Informalmente, en el área de la computación podemos decir que un algoritmo es un procedimiento bien definido que toma uno o varios valores de entrada y produce uno o varias salidas esperadas (recordar la definición de computadora). </a:t>
            </a:r>
            <a:endParaRPr lang="en-US" sz="14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20000"/>
              </a:lnSpc>
            </a:pPr>
            <a:r>
              <a:rPr lang="es-CR" sz="1400" dirty="0">
                <a:solidFill>
                  <a:srgbClr val="000000"/>
                </a:solidFill>
                <a:effectLst/>
                <a:latin typeface="Arial" panose="020B0604020202020204" pitchFamily="34" charset="0"/>
                <a:ea typeface="Times New Roman" panose="02020603050405020304" pitchFamily="18" charset="0"/>
              </a:rPr>
              <a:t> </a:t>
            </a:r>
            <a:endParaRPr lang="en-US" sz="1400" dirty="0">
              <a:solidFill>
                <a:srgbClr val="000000"/>
              </a:solidFill>
              <a:effectLst/>
              <a:latin typeface="Times New Roman" panose="02020603050405020304" pitchFamily="18" charset="0"/>
              <a:ea typeface="Times New Roman" panose="02020603050405020304" pitchFamily="18" charset="0"/>
            </a:endParaRPr>
          </a:p>
          <a:p>
            <a:pPr marL="0" marR="0" indent="449580" algn="just">
              <a:lnSpc>
                <a:spcPct val="120000"/>
              </a:lnSpc>
            </a:pPr>
            <a:r>
              <a:rPr lang="es-CR" sz="1400" dirty="0">
                <a:solidFill>
                  <a:srgbClr val="000000"/>
                </a:solidFill>
                <a:effectLst/>
                <a:latin typeface="Arial" panose="020B0604020202020204" pitchFamily="34" charset="0"/>
                <a:ea typeface="Times New Roman" panose="02020603050405020304" pitchFamily="18" charset="0"/>
              </a:rPr>
              <a:t>Un algoritmo es un método para resolver un problema mediante una serie de pasos ordenados, secuenciales, definidos, finitos y que tienen un objetivo o finalidad.</a:t>
            </a:r>
            <a:endParaRPr lang="en-US" sz="14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20000"/>
              </a:lnSpc>
            </a:pPr>
            <a:r>
              <a:rPr lang="es-CR" sz="1400" dirty="0">
                <a:solidFill>
                  <a:srgbClr val="000000"/>
                </a:solidFill>
                <a:effectLst/>
                <a:latin typeface="Arial" panose="020B0604020202020204" pitchFamily="34" charset="0"/>
                <a:ea typeface="Times New Roman" panose="02020603050405020304" pitchFamily="18" charset="0"/>
              </a:rPr>
              <a:t> </a:t>
            </a:r>
            <a:endParaRPr lang="en-US" sz="14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20000"/>
              </a:lnSpc>
            </a:pPr>
            <a:r>
              <a:rPr lang="es-CR" sz="1400" dirty="0">
                <a:solidFill>
                  <a:srgbClr val="000000"/>
                </a:solidFill>
                <a:effectLst/>
                <a:latin typeface="Arial" panose="020B0604020202020204" pitchFamily="34" charset="0"/>
                <a:ea typeface="Times New Roman" panose="02020603050405020304" pitchFamily="18" charset="0"/>
              </a:rPr>
              <a:t>Entre las características de los algoritmos tenemos:</a:t>
            </a:r>
            <a:endParaRPr lang="en-US" sz="1400" dirty="0">
              <a:solidFill>
                <a:srgbClr val="000000"/>
              </a:solidFill>
              <a:effectLst/>
              <a:latin typeface="Times New Roman" panose="02020603050405020304" pitchFamily="18" charset="0"/>
              <a:ea typeface="Times New Roman" panose="02020603050405020304" pitchFamily="18" charset="0"/>
            </a:endParaRPr>
          </a:p>
          <a:p>
            <a:pPr marL="449580" marR="0" algn="just">
              <a:lnSpc>
                <a:spcPct val="120000"/>
              </a:lnSpc>
            </a:pPr>
            <a:r>
              <a:rPr lang="es-CR" sz="1400" dirty="0">
                <a:solidFill>
                  <a:srgbClr val="000000"/>
                </a:solidFill>
                <a:effectLst/>
                <a:latin typeface="Arial" panose="020B0604020202020204" pitchFamily="34" charset="0"/>
                <a:ea typeface="Times New Roman" panose="02020603050405020304" pitchFamily="18" charset="0"/>
              </a:rPr>
              <a:t> </a:t>
            </a:r>
            <a:endParaRPr lang="en-US" sz="1400" dirty="0">
              <a:solidFill>
                <a:srgbClr val="000000"/>
              </a:solidFill>
              <a:effectLst/>
              <a:latin typeface="Times New Roman" panose="02020603050405020304" pitchFamily="18" charset="0"/>
              <a:ea typeface="Times New Roman" panose="02020603050405020304" pitchFamily="18" charset="0"/>
            </a:endParaRPr>
          </a:p>
          <a:p>
            <a:pPr marL="285750" marR="0" lvl="0" indent="-285750" algn="just">
              <a:lnSpc>
                <a:spcPct val="120000"/>
              </a:lnSpc>
              <a:buFont typeface="Wingdings" panose="05000000000000000000" pitchFamily="2" charset="2"/>
              <a:buChar char="ü"/>
              <a:tabLst>
                <a:tab pos="228600" algn="l"/>
              </a:tabLst>
            </a:pPr>
            <a:r>
              <a:rPr lang="es-CR" sz="1400" dirty="0">
                <a:solidFill>
                  <a:srgbClr val="000000"/>
                </a:solidFill>
                <a:effectLst/>
                <a:latin typeface="Arial" panose="020B0604020202020204" pitchFamily="34" charset="0"/>
                <a:ea typeface="Times New Roman" panose="02020603050405020304" pitchFamily="18" charset="0"/>
              </a:rPr>
              <a:t>Secuencial, cada paso es precedido o precede a otro.</a:t>
            </a:r>
            <a:endParaRPr lang="en-US" sz="1400" dirty="0">
              <a:solidFill>
                <a:srgbClr val="000000"/>
              </a:solidFill>
              <a:effectLst/>
              <a:latin typeface="Times New Roman" panose="02020603050405020304" pitchFamily="18" charset="0"/>
              <a:ea typeface="Times New Roman" panose="02020603050405020304" pitchFamily="18" charset="0"/>
            </a:endParaRPr>
          </a:p>
          <a:p>
            <a:pPr marL="285750" marR="0" lvl="0" indent="-285750" algn="just">
              <a:lnSpc>
                <a:spcPct val="120000"/>
              </a:lnSpc>
              <a:buFont typeface="Wingdings" panose="05000000000000000000" pitchFamily="2" charset="2"/>
              <a:buChar char="ü"/>
              <a:tabLst>
                <a:tab pos="228600" algn="l"/>
              </a:tabLst>
            </a:pPr>
            <a:r>
              <a:rPr lang="es-CR" sz="1400" dirty="0">
                <a:solidFill>
                  <a:srgbClr val="000000"/>
                </a:solidFill>
                <a:effectLst/>
                <a:latin typeface="Arial" panose="020B0604020202020204" pitchFamily="34" charset="0"/>
                <a:ea typeface="Times New Roman" panose="02020603050405020304" pitchFamily="18" charset="0"/>
              </a:rPr>
              <a:t>Ordenado, tiene que indicar el orden de realización en cada paso. </a:t>
            </a:r>
            <a:endParaRPr lang="en-US" sz="1400" dirty="0">
              <a:solidFill>
                <a:srgbClr val="000000"/>
              </a:solidFill>
              <a:effectLst/>
              <a:latin typeface="Times New Roman" panose="02020603050405020304" pitchFamily="18" charset="0"/>
              <a:ea typeface="Times New Roman" panose="02020603050405020304" pitchFamily="18" charset="0"/>
            </a:endParaRPr>
          </a:p>
          <a:p>
            <a:pPr marL="285750" marR="0" lvl="0" indent="-285750" algn="just">
              <a:lnSpc>
                <a:spcPct val="120000"/>
              </a:lnSpc>
              <a:buFont typeface="Wingdings" panose="05000000000000000000" pitchFamily="2" charset="2"/>
              <a:buChar char="ü"/>
              <a:tabLst>
                <a:tab pos="228600" algn="l"/>
              </a:tabLst>
            </a:pPr>
            <a:r>
              <a:rPr lang="es-CR" sz="1400" dirty="0">
                <a:solidFill>
                  <a:srgbClr val="000000"/>
                </a:solidFill>
                <a:effectLst/>
                <a:latin typeface="Arial" panose="020B0604020202020204" pitchFamily="34" charset="0"/>
                <a:ea typeface="Times New Roman" panose="02020603050405020304" pitchFamily="18" charset="0"/>
              </a:rPr>
              <a:t>Definido, es decir, si el algoritmo se prueba dos veces, en estas dos pruebas, se debe obtener el mismo resultado.</a:t>
            </a:r>
            <a:endParaRPr lang="en-US" sz="1400" dirty="0">
              <a:solidFill>
                <a:srgbClr val="000000"/>
              </a:solidFill>
              <a:effectLst/>
              <a:latin typeface="Times New Roman" panose="02020603050405020304" pitchFamily="18" charset="0"/>
              <a:ea typeface="Times New Roman" panose="02020603050405020304" pitchFamily="18" charset="0"/>
            </a:endParaRPr>
          </a:p>
          <a:p>
            <a:pPr marL="285750" marR="0" lvl="0" indent="-285750" algn="just">
              <a:lnSpc>
                <a:spcPct val="120000"/>
              </a:lnSpc>
              <a:buFont typeface="Wingdings" panose="05000000000000000000" pitchFamily="2" charset="2"/>
              <a:buChar char="ü"/>
              <a:tabLst>
                <a:tab pos="228600" algn="l"/>
              </a:tabLst>
            </a:pPr>
            <a:r>
              <a:rPr lang="es-CR" sz="1400" dirty="0">
                <a:solidFill>
                  <a:srgbClr val="000000"/>
                </a:solidFill>
                <a:effectLst/>
                <a:latin typeface="Arial" panose="020B0604020202020204" pitchFamily="34" charset="0"/>
                <a:ea typeface="Times New Roman" panose="02020603050405020304" pitchFamily="18" charset="0"/>
              </a:rPr>
              <a:t>Finito, es decir, que el algoritmo tiene que tener un número determinado de pasos. </a:t>
            </a:r>
          </a:p>
          <a:p>
            <a:pPr marL="285750" indent="-285750">
              <a:buFont typeface="Wingdings" panose="05000000000000000000" pitchFamily="2" charset="2"/>
              <a:buChar char="ü"/>
            </a:pPr>
            <a:r>
              <a:rPr lang="es-CR" sz="1400" dirty="0">
                <a:effectLst/>
                <a:latin typeface="Arial" panose="020B0604020202020204" pitchFamily="34" charset="0"/>
                <a:ea typeface="Times New Roman" panose="02020603050405020304" pitchFamily="18" charset="0"/>
              </a:rPr>
              <a:t>Efectivo, debe producir un resultado en un tiempo determinado. </a:t>
            </a:r>
            <a:r>
              <a:rPr lang="es-CR" sz="1000" dirty="0">
                <a:effectLst/>
                <a:latin typeface="Arial" panose="020B0604020202020204" pitchFamily="34" charset="0"/>
                <a:ea typeface="Times New Roman" panose="02020603050405020304" pitchFamily="18" charset="0"/>
              </a:rPr>
              <a:t>	</a:t>
            </a:r>
            <a:br>
              <a:rPr lang="es-CR" sz="1000" dirty="0">
                <a:effectLst/>
                <a:latin typeface="Arial" panose="020B0604020202020204" pitchFamily="34" charset="0"/>
                <a:ea typeface="Times New Roman" panose="02020603050405020304" pitchFamily="18" charset="0"/>
              </a:rPr>
            </a:b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1">
          <a:extLst>
            <a:ext uri="{FF2B5EF4-FFF2-40B4-BE49-F238E27FC236}">
              <a16:creationId xmlns:a16="http://schemas.microsoft.com/office/drawing/2014/main" id="{70C79956-4112-4142-8EFD-CF001E4DD286}"/>
            </a:ext>
          </a:extLst>
        </p:cNvPr>
        <p:cNvGrpSpPr/>
        <p:nvPr/>
      </p:nvGrpSpPr>
      <p:grpSpPr>
        <a:xfrm>
          <a:off x="0" y="0"/>
          <a:ext cx="0" cy="0"/>
          <a:chOff x="0" y="0"/>
          <a:chExt cx="0" cy="0"/>
        </a:xfrm>
      </p:grpSpPr>
      <p:sp>
        <p:nvSpPr>
          <p:cNvPr id="822" name="Google Shape;822;p55">
            <a:extLst>
              <a:ext uri="{FF2B5EF4-FFF2-40B4-BE49-F238E27FC236}">
                <a16:creationId xmlns:a16="http://schemas.microsoft.com/office/drawing/2014/main" id="{0C6BF9BE-ADEB-B1E4-6F02-D04DE98BD894}"/>
              </a:ext>
            </a:extLst>
          </p:cNvPr>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CR" dirty="0"/>
              <a:t>ALGORITMOS</a:t>
            </a:r>
            <a:endParaRPr dirty="0"/>
          </a:p>
        </p:txBody>
      </p:sp>
      <p:sp>
        <p:nvSpPr>
          <p:cNvPr id="3" name="TextBox 2">
            <a:extLst>
              <a:ext uri="{FF2B5EF4-FFF2-40B4-BE49-F238E27FC236}">
                <a16:creationId xmlns:a16="http://schemas.microsoft.com/office/drawing/2014/main" id="{5A6C3995-C66E-952D-9BC5-69C7F3CDFF28}"/>
              </a:ext>
            </a:extLst>
          </p:cNvPr>
          <p:cNvSpPr txBox="1"/>
          <p:nvPr/>
        </p:nvSpPr>
        <p:spPr>
          <a:xfrm>
            <a:off x="485860" y="1448350"/>
            <a:ext cx="7920880" cy="1429559"/>
          </a:xfrm>
          <a:prstGeom prst="rect">
            <a:avLst/>
          </a:prstGeom>
          <a:noFill/>
        </p:spPr>
        <p:txBody>
          <a:bodyPr wrap="square">
            <a:spAutoFit/>
          </a:bodyPr>
          <a:lstStyle/>
          <a:p>
            <a:pPr marL="0" marR="0" algn="just">
              <a:lnSpc>
                <a:spcPct val="120000"/>
              </a:lnSpc>
            </a:pPr>
            <a:r>
              <a:rPr lang="es-CR" sz="1400" b="1" dirty="0">
                <a:solidFill>
                  <a:srgbClr val="000000"/>
                </a:solidFill>
                <a:effectLst/>
                <a:latin typeface="Arial" panose="020B0604020202020204" pitchFamily="34" charset="0"/>
                <a:ea typeface="Times New Roman" panose="02020603050405020304" pitchFamily="18" charset="0"/>
              </a:rPr>
              <a:t>ANALISIS Y DISEÑO DE ALGORITMOS</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20000"/>
              </a:lnSpc>
            </a:pPr>
            <a:r>
              <a:rPr lang="es-CR" sz="1400" dirty="0">
                <a:solidFill>
                  <a:srgbClr val="000000"/>
                </a:solidFill>
                <a:effectLst/>
                <a:latin typeface="Arial" panose="020B0604020202020204" pitchFamily="34" charset="0"/>
                <a:ea typeface="Times New Roman" panose="02020603050405020304" pitchFamily="18" charset="0"/>
              </a:rPr>
              <a:t> </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indent="449580" algn="just">
              <a:lnSpc>
                <a:spcPct val="120000"/>
              </a:lnSpc>
            </a:pPr>
            <a:r>
              <a:rPr lang="es-CR" sz="1400" dirty="0">
                <a:solidFill>
                  <a:srgbClr val="000000"/>
                </a:solidFill>
                <a:effectLst/>
                <a:latin typeface="Arial" panose="020B0604020202020204" pitchFamily="34" charset="0"/>
                <a:ea typeface="Times New Roman" panose="02020603050405020304" pitchFamily="18" charset="0"/>
              </a:rPr>
              <a:t>El análisis y el diseño del algoritmo requieren la descripción del problema en </a:t>
            </a:r>
            <a:r>
              <a:rPr lang="es-CR" sz="1400" dirty="0" err="1">
                <a:solidFill>
                  <a:srgbClr val="000000"/>
                </a:solidFill>
                <a:effectLst/>
                <a:latin typeface="Arial" panose="020B0604020202020204" pitchFamily="34" charset="0"/>
                <a:ea typeface="Times New Roman" panose="02020603050405020304" pitchFamily="18" charset="0"/>
              </a:rPr>
              <a:t>sub-problemas</a:t>
            </a:r>
            <a:r>
              <a:rPr lang="es-CR" sz="1400" dirty="0">
                <a:solidFill>
                  <a:srgbClr val="000000"/>
                </a:solidFill>
                <a:effectLst/>
                <a:latin typeface="Arial" panose="020B0604020202020204" pitchFamily="34" charset="0"/>
                <a:ea typeface="Times New Roman" panose="02020603050405020304" pitchFamily="18" charset="0"/>
              </a:rPr>
              <a:t> a base de refinamientos sucesivos y una herramienta de programación.</a:t>
            </a:r>
            <a:endParaRPr lang="en-US" sz="20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endParaRPr lang="en-US" sz="2800" dirty="0">
              <a:solidFill>
                <a:srgbClr val="000000"/>
              </a:solidFill>
              <a:effectLst/>
              <a:latin typeface="Times New Roman" panose="02020603050405020304" pitchFamily="18" charset="0"/>
              <a:ea typeface="Times New Roman" panose="02020603050405020304" pitchFamily="18" charset="0"/>
            </a:endParaRPr>
          </a:p>
        </p:txBody>
      </p:sp>
      <p:sp>
        <p:nvSpPr>
          <p:cNvPr id="4" name="Rectangle 1">
            <a:extLst>
              <a:ext uri="{FF2B5EF4-FFF2-40B4-BE49-F238E27FC236}">
                <a16:creationId xmlns:a16="http://schemas.microsoft.com/office/drawing/2014/main" id="{7D1A71E9-D5F9-13D3-F429-20887D4FC4A6}"/>
              </a:ext>
            </a:extLst>
          </p:cNvPr>
          <p:cNvSpPr>
            <a:spLocks noChangeArrowheads="1"/>
          </p:cNvSpPr>
          <p:nvPr/>
        </p:nvSpPr>
        <p:spPr bwMode="auto">
          <a:xfrm>
            <a:off x="395536" y="2893738"/>
            <a:ext cx="8291264"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tabLst>
                <a:tab pos="228600" algn="l"/>
              </a:tabLst>
              <a:defRPr>
                <a:solidFill>
                  <a:schemeClr val="tx1"/>
                </a:solidFill>
                <a:latin typeface="Arial" panose="020B0604020202020204" pitchFamily="34" charset="0"/>
              </a:defRPr>
            </a:lvl1pPr>
            <a:lvl2pPr>
              <a:tabLst>
                <a:tab pos="228600" algn="l"/>
              </a:tabLst>
              <a:defRPr>
                <a:solidFill>
                  <a:schemeClr val="tx1"/>
                </a:solidFill>
                <a:latin typeface="Arial" panose="020B0604020202020204" pitchFamily="34" charset="0"/>
              </a:defRPr>
            </a:lvl2pPr>
            <a:lvl3pPr>
              <a:tabLst>
                <a:tab pos="228600" algn="l"/>
              </a:tabLst>
              <a:defRPr>
                <a:solidFill>
                  <a:schemeClr val="tx1"/>
                </a:solidFill>
                <a:latin typeface="Arial" panose="020B0604020202020204" pitchFamily="34" charset="0"/>
              </a:defRPr>
            </a:lvl3pPr>
            <a:lvl4pPr>
              <a:tabLst>
                <a:tab pos="228600" algn="l"/>
              </a:tabLst>
              <a:defRPr>
                <a:solidFill>
                  <a:schemeClr val="tx1"/>
                </a:solidFill>
                <a:latin typeface="Arial" panose="020B0604020202020204" pitchFamily="34" charset="0"/>
              </a:defRPr>
            </a:lvl4pPr>
            <a:lvl5pPr>
              <a:tabLst>
                <a:tab pos="228600" algn="l"/>
              </a:tabLst>
              <a:defRPr>
                <a:solidFill>
                  <a:schemeClr val="tx1"/>
                </a:solidFill>
                <a:latin typeface="Arial" panose="020B0604020202020204" pitchFamily="34" charset="0"/>
              </a:defRPr>
            </a:lvl5pPr>
            <a:lvl6pPr eaLnBrk="0" fontAlgn="base" hangingPunct="0">
              <a:spcBef>
                <a:spcPct val="0"/>
              </a:spcBef>
              <a:spcAft>
                <a:spcPct val="0"/>
              </a:spcAft>
              <a:tabLst>
                <a:tab pos="228600" algn="l"/>
              </a:tabLst>
              <a:defRPr>
                <a:solidFill>
                  <a:schemeClr val="tx1"/>
                </a:solidFill>
                <a:latin typeface="Arial" panose="020B0604020202020204" pitchFamily="34" charset="0"/>
              </a:defRPr>
            </a:lvl6pPr>
            <a:lvl7pPr eaLnBrk="0" fontAlgn="base" hangingPunct="0">
              <a:spcBef>
                <a:spcPct val="0"/>
              </a:spcBef>
              <a:spcAft>
                <a:spcPct val="0"/>
              </a:spcAft>
              <a:tabLst>
                <a:tab pos="228600" algn="l"/>
              </a:tabLst>
              <a:defRPr>
                <a:solidFill>
                  <a:schemeClr val="tx1"/>
                </a:solidFill>
                <a:latin typeface="Arial" panose="020B0604020202020204" pitchFamily="34" charset="0"/>
              </a:defRPr>
            </a:lvl7pPr>
            <a:lvl8pPr eaLnBrk="0" fontAlgn="base" hangingPunct="0">
              <a:spcBef>
                <a:spcPct val="0"/>
              </a:spcBef>
              <a:spcAft>
                <a:spcPct val="0"/>
              </a:spcAft>
              <a:tabLst>
                <a:tab pos="228600" algn="l"/>
              </a:tabLst>
              <a:defRPr>
                <a:solidFill>
                  <a:schemeClr val="tx1"/>
                </a:solidFill>
                <a:latin typeface="Arial" panose="020B0604020202020204" pitchFamily="34" charset="0"/>
              </a:defRPr>
            </a:lvl8pPr>
            <a:lvl9pPr eaLnBrk="0" fontAlgn="base" hangingPunct="0">
              <a:spcBef>
                <a:spcPct val="0"/>
              </a:spcBef>
              <a:spcAft>
                <a:spcPct val="0"/>
              </a:spcAft>
              <a:tabLst>
                <a:tab pos="228600" algn="l"/>
              </a:tabLst>
              <a:defRPr>
                <a:solidFill>
                  <a:schemeClr val="tx1"/>
                </a:solidFill>
                <a:latin typeface="Arial" panose="020B0604020202020204" pitchFamily="34" charset="0"/>
              </a:defRPr>
            </a:lvl9pPr>
          </a:lstStyle>
          <a:p>
            <a:pPr marL="0" marR="0" lvl="0" indent="449263" algn="l" defTabSz="914400" rtl="0" eaLnBrk="0" fontAlgn="base" latinLnBrk="0" hangingPunct="0">
              <a:lnSpc>
                <a:spcPct val="100000"/>
              </a:lnSpc>
              <a:spcBef>
                <a:spcPct val="0"/>
              </a:spcBef>
              <a:spcAft>
                <a:spcPct val="0"/>
              </a:spcAft>
              <a:buClrTx/>
              <a:buSzTx/>
              <a:buFontTx/>
              <a:buNone/>
              <a:tabLst>
                <a:tab pos="228600" algn="l"/>
              </a:tabLst>
            </a:pPr>
            <a:r>
              <a:rPr kumimoji="0" lang="es-CR"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Para poder definir bien un problema es conveniente responder a las siguientes preguntas: </a:t>
            </a:r>
          </a:p>
          <a:p>
            <a:pPr marL="0" marR="0" lvl="0" indent="449263"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s-CR"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¿Qué ENTRADAS se requieren? (cantidad y tipo)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s-CR"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¿Cuál es la SALIDA deseada? (cantidad y tipo)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s-CR"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¿Qué LIMITACIONES deben tener mis ENTRADAS para asegurar obtener las SALIDAS correctas?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tab pos="228600" algn="l"/>
              </a:tabLst>
            </a:pPr>
            <a:r>
              <a:rPr kumimoji="0" lang="es-CR"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¿Qué pasos deben realizarse con las ENTRADAS para producir las SALIDAS deseadas? (Usada en un </a:t>
            </a:r>
            <a:r>
              <a:rPr kumimoji="0" lang="es-CR" altLang="en-US"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pre-planteo</a:t>
            </a:r>
            <a:r>
              <a:rPr kumimoji="0" lang="es-CR"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del algoritmo)	</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28600" algn="l"/>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45460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1">
          <a:extLst>
            <a:ext uri="{FF2B5EF4-FFF2-40B4-BE49-F238E27FC236}">
              <a16:creationId xmlns:a16="http://schemas.microsoft.com/office/drawing/2014/main" id="{9D6D005E-007F-B778-534C-0BD3411948E8}"/>
            </a:ext>
          </a:extLst>
        </p:cNvPr>
        <p:cNvGrpSpPr/>
        <p:nvPr/>
      </p:nvGrpSpPr>
      <p:grpSpPr>
        <a:xfrm>
          <a:off x="0" y="0"/>
          <a:ext cx="0" cy="0"/>
          <a:chOff x="0" y="0"/>
          <a:chExt cx="0" cy="0"/>
        </a:xfrm>
      </p:grpSpPr>
      <p:sp>
        <p:nvSpPr>
          <p:cNvPr id="822" name="Google Shape;822;p55">
            <a:extLst>
              <a:ext uri="{FF2B5EF4-FFF2-40B4-BE49-F238E27FC236}">
                <a16:creationId xmlns:a16="http://schemas.microsoft.com/office/drawing/2014/main" id="{D692625D-F312-8B5C-8070-E166A9F68BB5}"/>
              </a:ext>
            </a:extLst>
          </p:cNvPr>
          <p:cNvSpPr txBox="1">
            <a:spLocks noGrp="1"/>
          </p:cNvSpPr>
          <p:nvPr>
            <p:ph type="title"/>
          </p:nvPr>
        </p:nvSpPr>
        <p:spPr>
          <a:xfrm>
            <a:off x="457200" y="277813"/>
            <a:ext cx="8229600" cy="1139825"/>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s-CR" dirty="0"/>
              <a:t>TIPOS DE DATOS</a:t>
            </a:r>
            <a:endParaRPr dirty="0"/>
          </a:p>
        </p:txBody>
      </p:sp>
      <p:sp>
        <p:nvSpPr>
          <p:cNvPr id="3" name="TextBox 2">
            <a:extLst>
              <a:ext uri="{FF2B5EF4-FFF2-40B4-BE49-F238E27FC236}">
                <a16:creationId xmlns:a16="http://schemas.microsoft.com/office/drawing/2014/main" id="{7ADA6354-B250-F87D-E3CA-BB561B80ABFB}"/>
              </a:ext>
            </a:extLst>
          </p:cNvPr>
          <p:cNvSpPr txBox="1"/>
          <p:nvPr/>
        </p:nvSpPr>
        <p:spPr>
          <a:xfrm>
            <a:off x="457200" y="1669869"/>
            <a:ext cx="8147248" cy="4384214"/>
          </a:xfrm>
          <a:prstGeom prst="rect">
            <a:avLst/>
          </a:prstGeom>
          <a:noFill/>
        </p:spPr>
        <p:txBody>
          <a:bodyPr wrap="square">
            <a:spAutoFit/>
          </a:bodyPr>
          <a:lstStyle/>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 nivel de algoritmo, lo básico es definir el tipo de dato. Los siguientes son tipos de datos de básicos cuyo comportamiento es el mismo que el del conjunto que naturalmente representan: </a:t>
            </a:r>
            <a:endParaRPr lang="en-US" sz="2800" dirty="0">
              <a:effectLst/>
              <a:latin typeface="Times New Roman" panose="02020603050405020304" pitchFamily="18" charset="0"/>
              <a:ea typeface="Times New Roman" panose="02020603050405020304" pitchFamily="18" charset="0"/>
            </a:endParaRPr>
          </a:p>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marR="0" lvl="0" algn="just">
              <a:lnSpc>
                <a:spcPct val="120000"/>
              </a:lnSpc>
              <a:tabLst>
                <a:tab pos="228600" algn="l"/>
              </a:tabLst>
            </a:pPr>
            <a:r>
              <a:rPr lang="es-CR" sz="1800" u="sng" dirty="0">
                <a:solidFill>
                  <a:srgbClr val="000000"/>
                </a:solidFill>
                <a:effectLst/>
                <a:latin typeface="Arial" panose="020B0604020202020204" pitchFamily="34" charset="0"/>
                <a:ea typeface="Times New Roman" panose="02020603050405020304" pitchFamily="18" charset="0"/>
              </a:rPr>
              <a:t>Numéricos:</a:t>
            </a:r>
            <a:r>
              <a:rPr lang="es-CR" sz="1800" dirty="0">
                <a:solidFill>
                  <a:srgbClr val="000000"/>
                </a:solidFill>
                <a:effectLst/>
                <a:latin typeface="Arial" panose="020B0604020202020204" pitchFamily="34" charset="0"/>
                <a:ea typeface="Times New Roman" panose="02020603050405020304" pitchFamily="18" charset="0"/>
              </a:rPr>
              <a:t> Dígitos, cifras. Se subdividen en el conjunto de los enteros y los reales.</a:t>
            </a:r>
            <a:endParaRPr lang="en-US" sz="2800" dirty="0">
              <a:effectLst/>
              <a:latin typeface="Times New Roman" panose="02020603050405020304" pitchFamily="18" charset="0"/>
              <a:ea typeface="Times New Roman" panose="02020603050405020304" pitchFamily="18" charset="0"/>
            </a:endParaRPr>
          </a:p>
          <a:p>
            <a:pPr marL="0" marR="0" indent="7620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marR="0" lvl="0" algn="just">
              <a:lnSpc>
                <a:spcPct val="120000"/>
              </a:lnSpc>
              <a:tabLst>
                <a:tab pos="228600" algn="l"/>
              </a:tabLst>
            </a:pPr>
            <a:r>
              <a:rPr lang="es-CR" sz="1800" u="sng" dirty="0">
                <a:solidFill>
                  <a:srgbClr val="000000"/>
                </a:solidFill>
                <a:effectLst/>
                <a:latin typeface="Arial" panose="020B0604020202020204" pitchFamily="34" charset="0"/>
                <a:ea typeface="Times New Roman" panose="02020603050405020304" pitchFamily="18" charset="0"/>
              </a:rPr>
              <a:t>Carácter:</a:t>
            </a:r>
            <a:r>
              <a:rPr lang="es-CR" sz="1800" dirty="0">
                <a:solidFill>
                  <a:srgbClr val="000000"/>
                </a:solidFill>
                <a:effectLst/>
                <a:latin typeface="Arial" panose="020B0604020202020204" pitchFamily="34" charset="0"/>
                <a:ea typeface="Times New Roman" panose="02020603050405020304" pitchFamily="18" charset="0"/>
              </a:rPr>
              <a:t> un símbolo que el computador puede reconocer (letras, dígitos, signos de puntuación, símbolos), representan un texto (no se utilizan en operaciones matemáticas) </a:t>
            </a:r>
            <a:endParaRPr lang="en-US" sz="2800" dirty="0">
              <a:effectLst/>
              <a:latin typeface="Times New Roman" panose="02020603050405020304" pitchFamily="18" charset="0"/>
              <a:ea typeface="Times New Roman" panose="02020603050405020304" pitchFamily="18" charset="0"/>
            </a:endParaRPr>
          </a:p>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pPr marR="0" lvl="0" algn="just">
              <a:lnSpc>
                <a:spcPct val="120000"/>
              </a:lnSpc>
              <a:tabLst>
                <a:tab pos="228600" algn="l"/>
              </a:tabLst>
            </a:pPr>
            <a:r>
              <a:rPr lang="es-CR" sz="1800" u="sng" dirty="0">
                <a:solidFill>
                  <a:srgbClr val="000000"/>
                </a:solidFill>
                <a:effectLst/>
                <a:latin typeface="Arial" panose="020B0604020202020204" pitchFamily="34" charset="0"/>
                <a:ea typeface="Times New Roman" panose="02020603050405020304" pitchFamily="18" charset="0"/>
              </a:rPr>
              <a:t>Boléanos:</a:t>
            </a:r>
            <a:r>
              <a:rPr lang="es-CR" sz="1800" dirty="0">
                <a:solidFill>
                  <a:srgbClr val="000000"/>
                </a:solidFill>
                <a:effectLst/>
                <a:latin typeface="Arial" panose="020B0604020202020204" pitchFamily="34" charset="0"/>
                <a:ea typeface="Times New Roman" panose="02020603050405020304" pitchFamily="18" charset="0"/>
              </a:rPr>
              <a:t> un valor lógico que puede ser verdadero (V) o falso (F). </a:t>
            </a:r>
            <a:endParaRPr lang="en-US" sz="2800" dirty="0">
              <a:effectLst/>
              <a:latin typeface="Times New Roman" panose="02020603050405020304" pitchFamily="18" charset="0"/>
              <a:ea typeface="Times New Roman" panose="02020603050405020304" pitchFamily="18" charset="0"/>
            </a:endParaRPr>
          </a:p>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07558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1">
          <a:extLst>
            <a:ext uri="{FF2B5EF4-FFF2-40B4-BE49-F238E27FC236}">
              <a16:creationId xmlns:a16="http://schemas.microsoft.com/office/drawing/2014/main" id="{F0AEA9F1-32C3-EAA1-FB27-AA27CD1C1B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6DACFDA-4ED3-AB5C-252E-EFFBBE8AB1B2}"/>
              </a:ext>
            </a:extLst>
          </p:cNvPr>
          <p:cNvSpPr txBox="1"/>
          <p:nvPr/>
        </p:nvSpPr>
        <p:spPr>
          <a:xfrm>
            <a:off x="719572" y="772773"/>
            <a:ext cx="7704856" cy="6178102"/>
          </a:xfrm>
          <a:prstGeom prst="rect">
            <a:avLst/>
          </a:prstGeom>
          <a:noFill/>
        </p:spPr>
        <p:txBody>
          <a:bodyPr wrap="square">
            <a:spAutoFit/>
          </a:bodyPr>
          <a:lstStyle/>
          <a:p>
            <a:pPr marL="0" marR="0" algn="just">
              <a:lnSpc>
                <a:spcPct val="120000"/>
              </a:lnSpc>
            </a:pPr>
            <a:r>
              <a:rPr lang="es-CR" sz="2400" b="1" dirty="0">
                <a:solidFill>
                  <a:srgbClr val="FF0000"/>
                </a:solidFill>
                <a:effectLst/>
                <a:latin typeface="Arial" panose="020B0604020202020204" pitchFamily="34" charset="0"/>
                <a:ea typeface="Times New Roman" panose="02020603050405020304" pitchFamily="18" charset="0"/>
              </a:rPr>
              <a:t>IDENTIFICADORES</a:t>
            </a:r>
            <a:endParaRPr lang="en-US" sz="3600" dirty="0">
              <a:solidFill>
                <a:srgbClr val="FF0000"/>
              </a:solidFill>
              <a:effectLst/>
              <a:latin typeface="Times New Roman" panose="02020603050405020304" pitchFamily="18" charset="0"/>
              <a:ea typeface="Times New Roman" panose="02020603050405020304" pitchFamily="18" charset="0"/>
            </a:endParaRPr>
          </a:p>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endParaRPr lang="en-US" sz="2800" dirty="0">
              <a:solidFill>
                <a:srgbClr val="000000"/>
              </a:solidFill>
              <a:effectLst/>
              <a:latin typeface="Times New Roman" panose="02020603050405020304" pitchFamily="18" charset="0"/>
              <a:ea typeface="Times New Roman" panose="02020603050405020304" pitchFamily="18" charset="0"/>
            </a:endParaRPr>
          </a:p>
          <a:p>
            <a:pPr marL="0" marR="0" indent="44958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Representan los nombres de los objetos de un programa (constantes, variables, tipos de datos, procedimientos, funciones, etc.). Es una secuencia de caracteres que puede ser de cualquier longitud, aunque tiene ciertas reglas que hay que seguir, las cuales son: 	</a:t>
            </a:r>
            <a:br>
              <a:rPr lang="es-CR" sz="1800" dirty="0">
                <a:solidFill>
                  <a:srgbClr val="000000"/>
                </a:solidFill>
                <a:effectLst/>
                <a:latin typeface="Arial" panose="020B0604020202020204" pitchFamily="34" charset="0"/>
                <a:ea typeface="Times New Roman" panose="02020603050405020304" pitchFamily="18" charset="0"/>
              </a:rPr>
            </a:br>
            <a:endParaRPr lang="en-US" sz="2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20000"/>
              </a:lnSpc>
              <a:buFont typeface="Wingdings" panose="05000000000000000000" pitchFamily="2" charset="2"/>
              <a:buChar char=""/>
            </a:pPr>
            <a:r>
              <a:rPr lang="es-CR" sz="1800" dirty="0">
                <a:solidFill>
                  <a:srgbClr val="000000"/>
                </a:solidFill>
                <a:effectLst/>
                <a:latin typeface="Arial" panose="020B0604020202020204" pitchFamily="34" charset="0"/>
                <a:ea typeface="Times New Roman" panose="02020603050405020304" pitchFamily="18" charset="0"/>
              </a:rPr>
              <a:t>Debe comenzar con una letra o "_" y no puede contener espacios en blanco.</a:t>
            </a:r>
            <a:endParaRPr lang="en-US" sz="2800" dirty="0">
              <a:solidFill>
                <a:srgbClr val="000000"/>
              </a:solidFill>
              <a:effectLst/>
              <a:latin typeface="Times New Roman" panose="02020603050405020304" pitchFamily="18" charset="0"/>
              <a:ea typeface="Times New Roman" panose="02020603050405020304" pitchFamily="18" charset="0"/>
            </a:endParaRPr>
          </a:p>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endParaRPr lang="en-US" sz="2800" dirty="0">
              <a:solidFill>
                <a:srgbClr val="000000"/>
              </a:solidFill>
              <a:effectLst/>
              <a:latin typeface="Times New Roman" panose="02020603050405020304" pitchFamily="18" charset="0"/>
              <a:ea typeface="Times New Roman" panose="02020603050405020304" pitchFamily="18" charset="0"/>
            </a:endParaRPr>
          </a:p>
          <a:p>
            <a:pPr marL="342900" marR="0" lvl="0" indent="-342900" algn="just">
              <a:lnSpc>
                <a:spcPct val="120000"/>
              </a:lnSpc>
              <a:buFont typeface="Wingdings" panose="05000000000000000000" pitchFamily="2" charset="2"/>
              <a:buChar char=""/>
            </a:pPr>
            <a:r>
              <a:rPr lang="es-CR" sz="1800" dirty="0">
                <a:solidFill>
                  <a:srgbClr val="000000"/>
                </a:solidFill>
                <a:effectLst/>
                <a:latin typeface="Arial" panose="020B0604020202020204" pitchFamily="34" charset="0"/>
                <a:ea typeface="Times New Roman" panose="02020603050405020304" pitchFamily="18" charset="0"/>
              </a:rPr>
              <a:t>Letras, dígitos y caracteres subrayados ("_") están permitidos después del primer carácter. </a:t>
            </a:r>
            <a:endParaRPr lang="en-US" sz="2800" dirty="0">
              <a:solidFill>
                <a:srgbClr val="000000"/>
              </a:solidFill>
              <a:effectLst/>
              <a:latin typeface="Times New Roman" panose="02020603050405020304" pitchFamily="18" charset="0"/>
              <a:ea typeface="Times New Roman" panose="02020603050405020304" pitchFamily="18" charset="0"/>
            </a:endParaRPr>
          </a:p>
          <a:p>
            <a:pPr marL="68580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endParaRPr lang="en-US" sz="2800" dirty="0">
              <a:solidFill>
                <a:srgbClr val="000000"/>
              </a:solidFill>
              <a:effectLst/>
              <a:latin typeface="Times New Roman" panose="02020603050405020304" pitchFamily="18" charset="0"/>
              <a:ea typeface="Times New Roman" panose="02020603050405020304" pitchFamily="18" charset="0"/>
            </a:endParaRPr>
          </a:p>
          <a:p>
            <a:pPr marL="0" marR="0" indent="22860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En síntesis, un </a:t>
            </a:r>
            <a:r>
              <a:rPr lang="es-CR" sz="1800" b="1" dirty="0">
                <a:solidFill>
                  <a:srgbClr val="000000"/>
                </a:solidFill>
                <a:effectLst/>
                <a:latin typeface="Arial" panose="020B0604020202020204" pitchFamily="34" charset="0"/>
                <a:ea typeface="Times New Roman" panose="02020603050405020304" pitchFamily="18" charset="0"/>
              </a:rPr>
              <a:t>identificador </a:t>
            </a:r>
            <a:r>
              <a:rPr lang="es-CR" sz="1800" dirty="0">
                <a:solidFill>
                  <a:srgbClr val="000000"/>
                </a:solidFill>
                <a:effectLst/>
                <a:latin typeface="Arial" panose="020B0604020202020204" pitchFamily="34" charset="0"/>
                <a:ea typeface="Times New Roman" panose="02020603050405020304" pitchFamily="18" charset="0"/>
              </a:rPr>
              <a:t>es un método para nombrar a las celdas de memoria en la computadora, en lugar de memorizarnos una dirección de memoria. Se utilizan para nombrar lo que definamos.	</a:t>
            </a:r>
            <a:br>
              <a:rPr lang="es-CR" sz="1800" dirty="0">
                <a:solidFill>
                  <a:srgbClr val="000000"/>
                </a:solidFill>
                <a:effectLst/>
                <a:latin typeface="Arial" panose="020B0604020202020204" pitchFamily="34" charset="0"/>
                <a:ea typeface="Times New Roman" panose="02020603050405020304" pitchFamily="18" charset="0"/>
              </a:rPr>
            </a:br>
            <a:endParaRPr lang="en-US" sz="28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6326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1">
          <a:extLst>
            <a:ext uri="{FF2B5EF4-FFF2-40B4-BE49-F238E27FC236}">
              <a16:creationId xmlns:a16="http://schemas.microsoft.com/office/drawing/2014/main" id="{9C24AA47-555E-4D02-1DFB-887CE90916C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FFBCA06-8552-D909-3AEE-715DB9D1A629}"/>
              </a:ext>
            </a:extLst>
          </p:cNvPr>
          <p:cNvSpPr txBox="1"/>
          <p:nvPr/>
        </p:nvSpPr>
        <p:spPr>
          <a:xfrm>
            <a:off x="719572" y="772773"/>
            <a:ext cx="7704856" cy="896656"/>
          </a:xfrm>
          <a:prstGeom prst="rect">
            <a:avLst/>
          </a:prstGeom>
          <a:noFill/>
        </p:spPr>
        <p:txBody>
          <a:bodyPr wrap="square">
            <a:spAutoFit/>
          </a:bodyPr>
          <a:lstStyle/>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br>
              <a:rPr lang="es-CR" sz="1800" dirty="0">
                <a:solidFill>
                  <a:srgbClr val="000000"/>
                </a:solidFill>
                <a:effectLst/>
                <a:latin typeface="Arial" panose="020B0604020202020204" pitchFamily="34" charset="0"/>
                <a:ea typeface="Times New Roman" panose="02020603050405020304" pitchFamily="18" charset="0"/>
              </a:rPr>
            </a:br>
            <a:endParaRPr lang="en-US" sz="2800" dirty="0">
              <a:solidFill>
                <a:srgbClr val="000000"/>
              </a:solidFill>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41A72CFA-0896-D3BA-AFDB-AC78C347630E}"/>
              </a:ext>
            </a:extLst>
          </p:cNvPr>
          <p:cNvSpPr txBox="1"/>
          <p:nvPr/>
        </p:nvSpPr>
        <p:spPr>
          <a:xfrm>
            <a:off x="467544" y="772773"/>
            <a:ext cx="8208912" cy="1495794"/>
          </a:xfrm>
          <a:prstGeom prst="rect">
            <a:avLst/>
          </a:prstGeom>
          <a:noFill/>
        </p:spPr>
        <p:txBody>
          <a:bodyPr wrap="square">
            <a:spAutoFit/>
          </a:bodyPr>
          <a:lstStyle/>
          <a:p>
            <a:pPr marL="0" marR="0" algn="just">
              <a:lnSpc>
                <a:spcPct val="120000"/>
              </a:lnSpc>
            </a:pPr>
            <a:r>
              <a:rPr lang="es-CR" sz="2800" b="1" dirty="0">
                <a:solidFill>
                  <a:srgbClr val="FF0000"/>
                </a:solidFill>
                <a:effectLst/>
                <a:latin typeface="Arial" panose="020B0604020202020204" pitchFamily="34" charset="0"/>
                <a:ea typeface="Times New Roman" panose="02020603050405020304" pitchFamily="18" charset="0"/>
              </a:rPr>
              <a:t>VARIABLES</a:t>
            </a:r>
            <a:endParaRPr lang="en-US" sz="4000" dirty="0">
              <a:solidFill>
                <a:srgbClr val="FF0000"/>
              </a:solidFill>
              <a:effectLst/>
              <a:latin typeface="Times New Roman" panose="02020603050405020304" pitchFamily="18" charset="0"/>
              <a:ea typeface="Times New Roman" panose="02020603050405020304" pitchFamily="18" charset="0"/>
            </a:endParaRPr>
          </a:p>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endParaRPr lang="en-US" sz="2800" dirty="0">
              <a:effectLst/>
              <a:latin typeface="Times New Roman" panose="02020603050405020304" pitchFamily="18" charset="0"/>
              <a:ea typeface="Times New Roman" panose="02020603050405020304" pitchFamily="18" charset="0"/>
            </a:endParaRPr>
          </a:p>
          <a:p>
            <a:r>
              <a:rPr lang="es-CR" sz="1800" dirty="0">
                <a:solidFill>
                  <a:srgbClr val="000000"/>
                </a:solidFill>
                <a:effectLst/>
                <a:latin typeface="Arial" panose="020B0604020202020204" pitchFamily="34" charset="0"/>
                <a:ea typeface="Times New Roman" panose="02020603050405020304" pitchFamily="18" charset="0"/>
              </a:rPr>
              <a:t>Los identificadores variables van a tomar el valor que se le asigne, para poder hallar la solución. </a:t>
            </a:r>
            <a:endParaRPr lang="en-US" dirty="0"/>
          </a:p>
        </p:txBody>
      </p:sp>
      <p:pic>
        <p:nvPicPr>
          <p:cNvPr id="5" name="Picture 4" descr="Nadie te explicará así las variables de programación">
            <a:extLst>
              <a:ext uri="{FF2B5EF4-FFF2-40B4-BE49-F238E27FC236}">
                <a16:creationId xmlns:a16="http://schemas.microsoft.com/office/drawing/2014/main" id="{4BCC4586-2C5D-79EF-A6ED-34E11F84F6C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492896"/>
            <a:ext cx="8326862" cy="2672601"/>
          </a:xfrm>
          <a:prstGeom prst="rect">
            <a:avLst/>
          </a:prstGeom>
          <a:noFill/>
          <a:ln>
            <a:noFill/>
          </a:ln>
        </p:spPr>
      </p:pic>
    </p:spTree>
    <p:extLst>
      <p:ext uri="{BB962C8B-B14F-4D97-AF65-F5344CB8AC3E}">
        <p14:creationId xmlns:p14="http://schemas.microsoft.com/office/powerpoint/2010/main" val="535722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1">
          <a:extLst>
            <a:ext uri="{FF2B5EF4-FFF2-40B4-BE49-F238E27FC236}">
              <a16:creationId xmlns:a16="http://schemas.microsoft.com/office/drawing/2014/main" id="{E366707F-24C1-CEC1-9B2A-C95E15BA007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543F13-8881-39E7-ACE0-4FBCBB534032}"/>
              </a:ext>
            </a:extLst>
          </p:cNvPr>
          <p:cNvSpPr txBox="1"/>
          <p:nvPr/>
        </p:nvSpPr>
        <p:spPr>
          <a:xfrm>
            <a:off x="719572" y="772773"/>
            <a:ext cx="7704856" cy="896656"/>
          </a:xfrm>
          <a:prstGeom prst="rect">
            <a:avLst/>
          </a:prstGeom>
          <a:noFill/>
        </p:spPr>
        <p:txBody>
          <a:bodyPr wrap="square">
            <a:spAutoFit/>
          </a:bodyPr>
          <a:lstStyle/>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br>
              <a:rPr lang="es-CR" sz="1800" dirty="0">
                <a:solidFill>
                  <a:srgbClr val="000000"/>
                </a:solidFill>
                <a:effectLst/>
                <a:latin typeface="Arial" panose="020B0604020202020204" pitchFamily="34" charset="0"/>
                <a:ea typeface="Times New Roman" panose="02020603050405020304" pitchFamily="18" charset="0"/>
              </a:rPr>
            </a:br>
            <a:endParaRPr lang="en-US" sz="2800" dirty="0">
              <a:solidFill>
                <a:srgbClr val="000000"/>
              </a:solidFill>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0769153C-E585-32E3-2DE2-3E516192B0B3}"/>
              </a:ext>
            </a:extLst>
          </p:cNvPr>
          <p:cNvSpPr txBox="1"/>
          <p:nvPr/>
        </p:nvSpPr>
        <p:spPr>
          <a:xfrm>
            <a:off x="323528" y="836712"/>
            <a:ext cx="8352928" cy="4236481"/>
          </a:xfrm>
          <a:prstGeom prst="rect">
            <a:avLst/>
          </a:prstGeom>
          <a:noFill/>
        </p:spPr>
        <p:txBody>
          <a:bodyPr wrap="square">
            <a:spAutoFit/>
          </a:bodyPr>
          <a:lstStyle/>
          <a:p>
            <a:pPr indent="449580" algn="just">
              <a:lnSpc>
                <a:spcPct val="120000"/>
              </a:lnSpc>
            </a:pPr>
            <a:r>
              <a:rPr lang="es-CR" sz="2800" b="1" dirty="0">
                <a:solidFill>
                  <a:srgbClr val="FF0000"/>
                </a:solidFill>
                <a:effectLst/>
                <a:latin typeface="Arial" panose="020B0604020202020204" pitchFamily="34" charset="0"/>
                <a:ea typeface="Times New Roman" panose="02020603050405020304" pitchFamily="18" charset="0"/>
              </a:rPr>
              <a:t>VARIABLES</a:t>
            </a:r>
            <a:endParaRPr lang="en-US" sz="4000" dirty="0">
              <a:solidFill>
                <a:srgbClr val="FF0000"/>
              </a:solidFill>
              <a:effectLst/>
              <a:latin typeface="Times New Roman" panose="02020603050405020304" pitchFamily="18" charset="0"/>
              <a:ea typeface="Times New Roman" panose="02020603050405020304" pitchFamily="18" charset="0"/>
            </a:endParaRPr>
          </a:p>
          <a:p>
            <a:pPr marL="0" marR="0" indent="449580" algn="just">
              <a:lnSpc>
                <a:spcPct val="120000"/>
              </a:lnSpc>
            </a:pPr>
            <a:endParaRPr lang="es-CR" sz="1800" dirty="0">
              <a:solidFill>
                <a:srgbClr val="000000"/>
              </a:solidFill>
              <a:effectLst/>
              <a:latin typeface="Arial" panose="020B0604020202020204" pitchFamily="34" charset="0"/>
              <a:ea typeface="Times New Roman" panose="02020603050405020304" pitchFamily="18" charset="0"/>
            </a:endParaRPr>
          </a:p>
          <a:p>
            <a:pPr marL="0" marR="0" indent="44958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Las variables son mayormente letras, es como si dijéramos que son comodines en un juego de cartas, como ustedes saben un comodín en un juego de cartas, puede tomar el valor que uno le asigne, como, por ejemplo, puede tomar el valor de dos tréboles, cinco de corazones, tres de diamantes, etc. El valor que tú le quieras dar, igual que cuando nos presentan una fórmula matemática o de física, como la de la velocidad donde se dice que V = D / T, los datos de entrada, van a hacer leídos por los identificadores de D (Distancia Recorrida) y T (tiempo), en realidad pueden poner cualquier letra que ustedes deseen, pero es recomendable que se le asignen identificadores que reflejen el tipo de valor que van a contener. </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6180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1">
          <a:extLst>
            <a:ext uri="{FF2B5EF4-FFF2-40B4-BE49-F238E27FC236}">
              <a16:creationId xmlns:a16="http://schemas.microsoft.com/office/drawing/2014/main" id="{0B3F96F0-0139-B383-B23F-2AA75C3B9AF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A3777D7-6D86-8764-4AA5-4341AAC09E9B}"/>
              </a:ext>
            </a:extLst>
          </p:cNvPr>
          <p:cNvSpPr txBox="1"/>
          <p:nvPr/>
        </p:nvSpPr>
        <p:spPr>
          <a:xfrm>
            <a:off x="719572" y="772773"/>
            <a:ext cx="7704856" cy="896656"/>
          </a:xfrm>
          <a:prstGeom prst="rect">
            <a:avLst/>
          </a:prstGeom>
          <a:noFill/>
        </p:spPr>
        <p:txBody>
          <a:bodyPr wrap="square">
            <a:spAutoFit/>
          </a:bodyPr>
          <a:lstStyle/>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br>
              <a:rPr lang="es-CR" sz="1800" dirty="0">
                <a:solidFill>
                  <a:srgbClr val="000000"/>
                </a:solidFill>
                <a:effectLst/>
                <a:latin typeface="Arial" panose="020B0604020202020204" pitchFamily="34" charset="0"/>
                <a:ea typeface="Times New Roman" panose="02020603050405020304" pitchFamily="18" charset="0"/>
              </a:rPr>
            </a:br>
            <a:endParaRPr lang="en-US" sz="2800" dirty="0">
              <a:solidFill>
                <a:srgbClr val="000000"/>
              </a:solidFill>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9CB33521-B297-FDFE-E0D0-98D054B217CA}"/>
              </a:ext>
            </a:extLst>
          </p:cNvPr>
          <p:cNvSpPr txBox="1"/>
          <p:nvPr/>
        </p:nvSpPr>
        <p:spPr>
          <a:xfrm>
            <a:off x="827584" y="620688"/>
            <a:ext cx="7848872" cy="3239285"/>
          </a:xfrm>
          <a:prstGeom prst="rect">
            <a:avLst/>
          </a:prstGeom>
          <a:noFill/>
        </p:spPr>
        <p:txBody>
          <a:bodyPr wrap="square">
            <a:spAutoFit/>
          </a:bodyPr>
          <a:lstStyle/>
          <a:p>
            <a:pPr indent="449580" algn="just">
              <a:lnSpc>
                <a:spcPct val="120000"/>
              </a:lnSpc>
            </a:pPr>
            <a:r>
              <a:rPr lang="es-CR" sz="2800" b="1" dirty="0">
                <a:solidFill>
                  <a:srgbClr val="FF0000"/>
                </a:solidFill>
                <a:effectLst/>
                <a:latin typeface="Arial" panose="020B0604020202020204" pitchFamily="34" charset="0"/>
                <a:ea typeface="Times New Roman" panose="02020603050405020304" pitchFamily="18" charset="0"/>
              </a:rPr>
              <a:t>VARIABLES</a:t>
            </a:r>
            <a:endParaRPr lang="en-US" sz="4000" dirty="0">
              <a:solidFill>
                <a:srgbClr val="FF0000"/>
              </a:solidFill>
              <a:effectLst/>
              <a:latin typeface="Times New Roman" panose="02020603050405020304" pitchFamily="18" charset="0"/>
              <a:ea typeface="Times New Roman" panose="02020603050405020304" pitchFamily="18" charset="0"/>
            </a:endParaRPr>
          </a:p>
          <a:p>
            <a:pPr marL="0" marR="0" indent="449580" algn="just">
              <a:lnSpc>
                <a:spcPct val="120000"/>
              </a:lnSpc>
            </a:pPr>
            <a:endParaRPr lang="es-CR" sz="1800" dirty="0">
              <a:effectLst/>
              <a:latin typeface="Arial" panose="020B0604020202020204" pitchFamily="34" charset="0"/>
              <a:ea typeface="Times New Roman" panose="02020603050405020304" pitchFamily="18" charset="0"/>
            </a:endParaRPr>
          </a:p>
          <a:p>
            <a:pPr marL="0" marR="0" indent="449580" algn="just">
              <a:lnSpc>
                <a:spcPct val="120000"/>
              </a:lnSpc>
            </a:pPr>
            <a:endParaRPr lang="es-CR" dirty="0">
              <a:latin typeface="Arial" panose="020B0604020202020204" pitchFamily="34" charset="0"/>
              <a:ea typeface="Times New Roman" panose="02020603050405020304" pitchFamily="18" charset="0"/>
            </a:endParaRPr>
          </a:p>
          <a:p>
            <a:pPr marL="0" marR="0" indent="449580" algn="just">
              <a:lnSpc>
                <a:spcPct val="120000"/>
              </a:lnSpc>
            </a:pPr>
            <a:r>
              <a:rPr lang="es-CR" sz="1800" dirty="0">
                <a:effectLst/>
                <a:latin typeface="Arial" panose="020B0604020202020204" pitchFamily="34" charset="0"/>
                <a:ea typeface="Times New Roman" panose="02020603050405020304" pitchFamily="18" charset="0"/>
              </a:rPr>
              <a:t>Las variables son valores que se pueden modificar durante la ejecución de un programa, es importante al definir una variable que cuente con las siguientes características básicas para su adecuada manipulación: Identificador, Tipo de Dato, Tamaño (si requiere definirlo), ámbito. Al contrario de las constantes, estas reciben un valor, pero este valor puede ser modificado durante la ejecución o la compilación del programa. </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63994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1">
          <a:extLst>
            <a:ext uri="{FF2B5EF4-FFF2-40B4-BE49-F238E27FC236}">
              <a16:creationId xmlns:a16="http://schemas.microsoft.com/office/drawing/2014/main" id="{2808A049-E984-FAB6-A01D-91CAB47FAB6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5C19529-F6F2-9017-BD5D-60E0B18F5C58}"/>
              </a:ext>
            </a:extLst>
          </p:cNvPr>
          <p:cNvSpPr txBox="1"/>
          <p:nvPr/>
        </p:nvSpPr>
        <p:spPr>
          <a:xfrm>
            <a:off x="719572" y="772773"/>
            <a:ext cx="7704856" cy="896656"/>
          </a:xfrm>
          <a:prstGeom prst="rect">
            <a:avLst/>
          </a:prstGeom>
          <a:noFill/>
        </p:spPr>
        <p:txBody>
          <a:bodyPr wrap="square">
            <a:spAutoFit/>
          </a:bodyPr>
          <a:lstStyle/>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br>
              <a:rPr lang="es-CR" sz="1800" dirty="0">
                <a:solidFill>
                  <a:srgbClr val="000000"/>
                </a:solidFill>
                <a:effectLst/>
                <a:latin typeface="Arial" panose="020B0604020202020204" pitchFamily="34" charset="0"/>
                <a:ea typeface="Times New Roman" panose="02020603050405020304" pitchFamily="18" charset="0"/>
              </a:rPr>
            </a:br>
            <a:endParaRPr lang="en-US" sz="2800" dirty="0">
              <a:solidFill>
                <a:srgbClr val="000000"/>
              </a:solidFill>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FDE24970-D079-BCA1-106B-EDEFB8082D87}"/>
              </a:ext>
            </a:extLst>
          </p:cNvPr>
          <p:cNvSpPr txBox="1"/>
          <p:nvPr/>
        </p:nvSpPr>
        <p:spPr>
          <a:xfrm>
            <a:off x="467544" y="620688"/>
            <a:ext cx="8208912" cy="4975145"/>
          </a:xfrm>
          <a:prstGeom prst="rect">
            <a:avLst/>
          </a:prstGeom>
          <a:noFill/>
        </p:spPr>
        <p:txBody>
          <a:bodyPr wrap="square">
            <a:spAutoFit/>
          </a:bodyPr>
          <a:lstStyle/>
          <a:p>
            <a:pPr indent="449580" algn="just">
              <a:lnSpc>
                <a:spcPct val="120000"/>
              </a:lnSpc>
            </a:pPr>
            <a:r>
              <a:rPr lang="es-CR" sz="2800" b="1" dirty="0">
                <a:solidFill>
                  <a:srgbClr val="FF0000"/>
                </a:solidFill>
                <a:latin typeface="Arial" panose="020B0604020202020204" pitchFamily="34" charset="0"/>
              </a:rPr>
              <a:t>CONSTANTES</a:t>
            </a:r>
            <a:endParaRPr lang="en-US" sz="2800" b="1" dirty="0">
              <a:solidFill>
                <a:srgbClr val="FF0000"/>
              </a:solidFill>
              <a:latin typeface="Arial" panose="020B0604020202020204" pitchFamily="34" charset="0"/>
            </a:endParaRPr>
          </a:p>
          <a:p>
            <a:pPr indent="449580" algn="just">
              <a:lnSpc>
                <a:spcPct val="120000"/>
              </a:lnSpc>
            </a:pPr>
            <a:endParaRPr lang="en-US" sz="4000" dirty="0">
              <a:solidFill>
                <a:srgbClr val="FF0000"/>
              </a:solidFill>
              <a:effectLst/>
              <a:latin typeface="Times New Roman" panose="02020603050405020304" pitchFamily="18" charset="0"/>
              <a:ea typeface="Times New Roman" panose="02020603050405020304" pitchFamily="18" charset="0"/>
            </a:endParaRPr>
          </a:p>
          <a:p>
            <a:pPr marL="0" marR="0" algn="just">
              <a:lnSpc>
                <a:spcPct val="120000"/>
              </a:lnSpc>
            </a:pPr>
            <a:endParaRPr lang="en-US" sz="1800" dirty="0">
              <a:effectLst/>
              <a:latin typeface="Times New Roman" panose="02020603050405020304" pitchFamily="18" charset="0"/>
              <a:ea typeface="Times New Roman" panose="02020603050405020304" pitchFamily="18" charset="0"/>
            </a:endParaRPr>
          </a:p>
          <a:p>
            <a:pPr marL="0" marR="0" indent="44958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Los identificadores constantes que van a tomar el valor que se le asigne antes de empezar el proceso y no cambiaran dicho valor en toda la ejecución del algoritmo.  Estos son importantes cuando dichos valores son utilizados en varios puntos del algoritmo, en caso de tener que cambiar a futuro solo habría que modificar el valor de la constante una vez y no cada vez que aparezca en el algoritmo. El caso más común es por ejemplo el de los impuestos de ventas que hay que aplicarles a las facturas, puede tener una constante como sigue:  IMP = 13%, donde mantendrá el valor del 13% cada vez que se le invoque, pero si el gobierno varía el impuesto solo hay que cambiar la constantes IMP.</a:t>
            </a:r>
            <a:endParaRPr lang="en-US" sz="1800" dirty="0">
              <a:effectLst/>
              <a:latin typeface="Times New Roman" panose="02020603050405020304" pitchFamily="18" charset="0"/>
              <a:ea typeface="Times New Roman" panose="02020603050405020304" pitchFamily="18" charset="0"/>
            </a:endParaRPr>
          </a:p>
          <a:p>
            <a:pPr marL="0" marR="0" algn="just">
              <a:lnSpc>
                <a:spcPct val="120000"/>
              </a:lnSpc>
            </a:pPr>
            <a:r>
              <a:rPr lang="es-CR" sz="1800" dirty="0">
                <a:solidFill>
                  <a:srgbClr val="000000"/>
                </a:solidFill>
                <a:effectLst/>
                <a:latin typeface="Arial" panose="020B0604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05712911"/>
      </p:ext>
    </p:extLst>
  </p:cSld>
  <p:clrMapOvr>
    <a:masterClrMapping/>
  </p:clrMapOvr>
</p:sld>
</file>

<file path=ppt/theme/theme1.xml><?xml version="1.0" encoding="utf-8"?>
<a:theme xmlns:a="http://schemas.openxmlformats.org/drawingml/2006/main" name="TemaREA1">
  <a:themeElements>
    <a:clrScheme name="UNA">
      <a:dk1>
        <a:srgbClr val="000000"/>
      </a:dk1>
      <a:lt1>
        <a:srgbClr val="FFFFFF"/>
      </a:lt1>
      <a:dk2>
        <a:srgbClr val="C00000"/>
      </a:dk2>
      <a:lt2>
        <a:srgbClr val="A5A5A5"/>
      </a:lt2>
      <a:accent1>
        <a:srgbClr val="262626"/>
      </a:accent1>
      <a:accent2>
        <a:srgbClr val="5F5F5F"/>
      </a:accent2>
      <a:accent3>
        <a:srgbClr val="FFFFFF"/>
      </a:accent3>
      <a:accent4>
        <a:srgbClr val="000000"/>
      </a:accent4>
      <a:accent5>
        <a:srgbClr val="7F7F7F"/>
      </a:accent5>
      <a:accent6>
        <a:srgbClr val="BFBFBF"/>
      </a:accent6>
      <a:hlink>
        <a:srgbClr val="C00000"/>
      </a:hlink>
      <a:folHlink>
        <a:srgbClr val="000000"/>
      </a:folHlink>
    </a:clrScheme>
    <a:fontScheme name="Georgia">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Georgia"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s-ES" sz="1800" b="0" i="0" u="none" strike="noStrike" cap="none" normalizeH="0" baseline="0" smtClean="0">
            <a:ln>
              <a:noFill/>
            </a:ln>
            <a:solidFill>
              <a:schemeClr val="tx1"/>
            </a:solidFill>
            <a:effectLst/>
            <a:latin typeface="Georgia" pitchFamily="18" charset="0"/>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aREA1" id="{CF845A93-A4C7-477B-9DBE-B0B4DCC15E42}" vid="{73779BCC-AFB0-4A67-B5C5-51F2C92E175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TemaREA1</Template>
  <TotalTime>8403</TotalTime>
  <Words>1370</Words>
  <Application>Microsoft Office PowerPoint</Application>
  <PresentationFormat>On-screen Show (4:3)</PresentationFormat>
  <Paragraphs>108</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Garamond</vt:lpstr>
      <vt:lpstr>Georgia</vt:lpstr>
      <vt:lpstr>Times New Roman</vt:lpstr>
      <vt:lpstr>Wingdings</vt:lpstr>
      <vt:lpstr>TemaREA1</vt:lpstr>
      <vt:lpstr>Resumen</vt:lpstr>
      <vt:lpstr>ALGORITMOS</vt:lpstr>
      <vt:lpstr>ALGORITMOS</vt:lpstr>
      <vt:lpstr>TIPOS DE DATOS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Familiar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Semana 5</dc:title>
  <dc:creator>JanetAA</dc:creator>
  <cp:lastModifiedBy>Janet Alvarado</cp:lastModifiedBy>
  <cp:revision>322</cp:revision>
  <dcterms:created xsi:type="dcterms:W3CDTF">2003-08-26T15:21:35Z</dcterms:created>
  <dcterms:modified xsi:type="dcterms:W3CDTF">2025-03-04T01:41:13Z</dcterms:modified>
</cp:coreProperties>
</file>