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3"/>
  </p:notesMasterIdLst>
  <p:handoutMasterIdLst>
    <p:handoutMasterId r:id="rId54"/>
  </p:handoutMasterIdLst>
  <p:sldIdLst>
    <p:sldId id="261" r:id="rId3"/>
    <p:sldId id="257" r:id="rId4"/>
    <p:sldId id="263" r:id="rId5"/>
    <p:sldId id="273" r:id="rId6"/>
    <p:sldId id="274" r:id="rId7"/>
    <p:sldId id="275" r:id="rId8"/>
    <p:sldId id="276" r:id="rId9"/>
    <p:sldId id="320" r:id="rId10"/>
    <p:sldId id="321" r:id="rId11"/>
    <p:sldId id="32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23" r:id="rId24"/>
    <p:sldId id="302" r:id="rId25"/>
    <p:sldId id="292" r:id="rId26"/>
    <p:sldId id="293" r:id="rId27"/>
    <p:sldId id="294" r:id="rId28"/>
    <p:sldId id="295" r:id="rId29"/>
    <p:sldId id="299" r:id="rId30"/>
    <p:sldId id="296" r:id="rId31"/>
    <p:sldId id="297" r:id="rId32"/>
    <p:sldId id="303" r:id="rId33"/>
    <p:sldId id="298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7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8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8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1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5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105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12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3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7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6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7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8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14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96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81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76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52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64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857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62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1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214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755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91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028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7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448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9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487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928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571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33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34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1452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958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5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3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2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3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6/6/2017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Curso Sql Básico	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769454"/>
          </a:xfrm>
        </p:spPr>
        <p:txBody>
          <a:bodyPr>
            <a:normAutofit/>
          </a:bodyPr>
          <a:lstStyle/>
          <a:p>
            <a:r>
              <a:rPr lang="es-ES" noProof="1" smtClean="0"/>
              <a:t>Profesor: Ignacio Lequerica Navarro</a:t>
            </a:r>
            <a:endParaRPr lang="es-ES" noProof="1"/>
          </a:p>
          <a:p>
            <a:r>
              <a:rPr lang="es-ES" noProof="1" smtClean="0"/>
              <a:t>nacho@jacar.es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2345496"/>
            <a:ext cx="1043594" cy="10435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3553333"/>
            <a:ext cx="1043594" cy="10435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4754539"/>
            <a:ext cx="1043594" cy="10435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49" y="4118079"/>
            <a:ext cx="957695" cy="9576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68" y="2667272"/>
            <a:ext cx="957695" cy="9576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3044344"/>
            <a:ext cx="1291566" cy="7792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0" y="4577221"/>
            <a:ext cx="1586172" cy="83137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18" y="3898227"/>
            <a:ext cx="1370042" cy="999396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615371" y="499933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Actividades</a:t>
            </a:r>
            <a:endParaRPr lang="es-ES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242774" y="552268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Empresas</a:t>
            </a:r>
            <a:endParaRPr lang="es-ES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75901" y="393008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Clientes</a:t>
            </a:r>
            <a:endParaRPr lang="es-ES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923892" y="581724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Oficinas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89658" y="5137835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Dirección calles</a:t>
            </a:r>
            <a:endParaRPr lang="es-ES" sz="12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1536580"/>
            <a:ext cx="1358261" cy="135826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4275901" y="272879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Pedidos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956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En una base de datos relacional la información se almacena en una tabla</a:t>
            </a:r>
          </a:p>
          <a:p>
            <a:r>
              <a:rPr lang="es-ES" noProof="1" smtClean="0"/>
              <a:t>Una tabla tiene un nombre y una colección de columnas</a:t>
            </a:r>
          </a:p>
          <a:p>
            <a:r>
              <a:rPr lang="es-ES" noProof="1" smtClean="0"/>
              <a:t>Cada columna tiene un nombre, con restricciones de tamaño, el tipo que se puede almacenar y si es información obligatorio o no</a:t>
            </a:r>
          </a:p>
          <a:p>
            <a:r>
              <a:rPr lang="es-ES" noProof="1" smtClean="0"/>
              <a:t>Cada fila almacenará la información al menos de las columnas obligatorias</a:t>
            </a:r>
          </a:p>
          <a:p>
            <a:r>
              <a:rPr lang="es-ES" noProof="1" smtClean="0"/>
              <a:t>Las filas pueden ser devueltas preguntando acerca de las columnas realizando consultas (Cuales son los clientes que empiezan por A)</a:t>
            </a:r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Tablas, Columnas y filas</a:t>
            </a:r>
          </a:p>
        </p:txBody>
      </p:sp>
    </p:spTree>
    <p:extLst>
      <p:ext uri="{BB962C8B-B14F-4D97-AF65-F5344CB8AC3E}">
        <p14:creationId xmlns:p14="http://schemas.microsoft.com/office/powerpoint/2010/main" val="1125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Parte esencial en los modelos relacionales</a:t>
            </a:r>
          </a:p>
          <a:p>
            <a:r>
              <a:rPr lang="es-ES" noProof="1" smtClean="0"/>
              <a:t>Cada tabla tiene que tener una columna única que pueda identificar a la fila, lo que llamamos clave primaria (PRIMARY KEY)</a:t>
            </a:r>
          </a:p>
          <a:p>
            <a:r>
              <a:rPr lang="es-ES" noProof="1" smtClean="0"/>
              <a:t>Una tabla puede tener una clave externa (FOREIGN KEY), que enlaza con la clave primaria de una tabla</a:t>
            </a:r>
          </a:p>
          <a:p>
            <a:r>
              <a:rPr lang="es-ES" noProof="1" smtClean="0"/>
              <a:t>Una clave primaria puede ser natural como un ISBN o un CIF o inventada como una clave autonumerica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1290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86604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Queremos almacenar empresas y actividades. Posibilidades de diseño: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3565"/>
              </p:ext>
            </p:extLst>
          </p:nvPr>
        </p:nvGraphicFramePr>
        <p:xfrm>
          <a:off x="1585621" y="1939299"/>
          <a:ext cx="6099094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92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98784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Queremos una actividad mas: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99882"/>
              </p:ext>
            </p:extLst>
          </p:nvPr>
        </p:nvGraphicFramePr>
        <p:xfrm>
          <a:off x="1585621" y="4068477"/>
          <a:ext cx="9148641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Actividad2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5779513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No es lo más optimo ya que no es una solución dinámica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9532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459410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458954"/>
              </p:ext>
            </p:extLst>
          </p:nvPr>
        </p:nvGraphicFramePr>
        <p:xfrm>
          <a:off x="1482254" y="2058177"/>
          <a:ext cx="413931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6261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38235"/>
              </p:ext>
            </p:extLst>
          </p:nvPr>
        </p:nvGraphicFramePr>
        <p:xfrm>
          <a:off x="5911793" y="2058177"/>
          <a:ext cx="5896556" cy="27819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7336"/>
                <a:gridCol w="1606163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ClienteClave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43858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54637"/>
              </p:ext>
            </p:extLst>
          </p:nvPr>
        </p:nvGraphicFramePr>
        <p:xfrm>
          <a:off x="1585622" y="1966786"/>
          <a:ext cx="396438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536774"/>
              </p:ext>
            </p:extLst>
          </p:nvPr>
        </p:nvGraphicFramePr>
        <p:xfrm>
          <a:off x="1585622" y="3959331"/>
          <a:ext cx="7979798" cy="19721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215"/>
                <a:gridCol w="6599583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649874"/>
              </p:ext>
            </p:extLst>
          </p:nvPr>
        </p:nvGraphicFramePr>
        <p:xfrm>
          <a:off x="6737631" y="1131028"/>
          <a:ext cx="3964388" cy="2677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ClaveEmpresa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Sentencia SQL es una combinación de palabras algunas propias de SQL (basadas en inglés) y otras definidas por nosotros</a:t>
            </a:r>
          </a:p>
          <a:p>
            <a:r>
              <a:rPr lang="es-ES" noProof="1" smtClean="0"/>
              <a:t>Las sentencias pueden ser divididas en clausulas</a:t>
            </a:r>
          </a:p>
          <a:p>
            <a:r>
              <a:rPr lang="es-ES" noProof="1" smtClean="0"/>
              <a:t>Las sentencias terminan con ;</a:t>
            </a:r>
          </a:p>
          <a:p>
            <a:r>
              <a:rPr lang="es-ES" noProof="1" smtClean="0"/>
              <a:t>SQL no discrima entre mayúsculas y minúsculas (no es case-sensitive)</a:t>
            </a:r>
          </a:p>
          <a:p>
            <a:r>
              <a:rPr lang="es-ES" noProof="1" smtClean="0"/>
              <a:t>Comentarios:</a:t>
            </a:r>
          </a:p>
          <a:p>
            <a:pPr lvl="1"/>
            <a:r>
              <a:rPr lang="es-ES" noProof="1" smtClean="0"/>
              <a:t>Para una línea: --</a:t>
            </a:r>
          </a:p>
          <a:p>
            <a:pPr lvl="1"/>
            <a:r>
              <a:rPr lang="es-ES" noProof="1" smtClean="0"/>
              <a:t>Para muchas líneas: /* */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5399602"/>
            <a:ext cx="3896802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343939" y="5399602"/>
            <a:ext cx="5779936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MyColumnName</a:t>
            </a:r>
            <a:r>
              <a:rPr lang="en-US" sz="1600" dirty="0"/>
              <a:t>,‘</a:t>
            </a:r>
            <a:r>
              <a:rPr lang="en-US" sz="1600" dirty="0" smtClean="0"/>
              <a:t>Constant’ </a:t>
            </a:r>
            <a:r>
              <a:rPr lang="es-ES" sz="1600" dirty="0"/>
              <a:t>FROM </a:t>
            </a:r>
            <a:r>
              <a:rPr lang="es-ES" sz="1600" dirty="0" err="1" smtClean="0"/>
              <a:t>MyTableName</a:t>
            </a:r>
            <a:r>
              <a:rPr lang="es-ES" sz="1600" dirty="0"/>
              <a:t>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9098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35997"/>
          </a:xfrm>
        </p:spPr>
        <p:txBody>
          <a:bodyPr>
            <a:normAutofit/>
          </a:bodyPr>
          <a:lstStyle/>
          <a:p>
            <a:r>
              <a:rPr lang="es-ES" noProof="1" smtClean="0"/>
              <a:t>Ejemplos: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07935" y="2317295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256474" y="2317295"/>
            <a:ext cx="5779936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NombreFiscal</a:t>
            </a:r>
            <a:r>
              <a:rPr lang="en-US" sz="1600" dirty="0" smtClean="0"/>
              <a:t> </a:t>
            </a:r>
            <a:r>
              <a:rPr lang="es-ES" sz="1600" dirty="0"/>
              <a:t>FROM </a:t>
            </a:r>
            <a:r>
              <a:rPr lang="es-ES" sz="1600" dirty="0" smtClean="0"/>
              <a:t>Empresas;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5" name="Marcador de posición de contenido 2"/>
          <p:cNvSpPr txBox="1">
            <a:spLocks/>
          </p:cNvSpPr>
          <p:nvPr/>
        </p:nvSpPr>
        <p:spPr>
          <a:xfrm>
            <a:off x="1295400" y="3238831"/>
            <a:ext cx="9601200" cy="851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devolver todas las columnas utilizamos el comodín *</a:t>
            </a:r>
          </a:p>
          <a:p>
            <a:r>
              <a:rPr lang="es-ES" noProof="1"/>
              <a:t>Ejemplos para devolver todas las columnas: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6" name="Marcador de posición de contenido 2"/>
          <p:cNvSpPr txBox="1">
            <a:spLocks/>
          </p:cNvSpPr>
          <p:nvPr/>
        </p:nvSpPr>
        <p:spPr>
          <a:xfrm>
            <a:off x="1207935" y="4225450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* FROM Empresas;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5992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173110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Utilizar una convención de nombre es importante para seguir un estándar.</a:t>
            </a:r>
          </a:p>
          <a:p>
            <a:r>
              <a:rPr lang="es-ES" noProof="1" smtClean="0"/>
              <a:t>No hay un estándar común</a:t>
            </a:r>
          </a:p>
          <a:p>
            <a:r>
              <a:rPr lang="es-ES" noProof="1" smtClean="0"/>
              <a:t>En este curso vamos a utilizar:</a:t>
            </a:r>
          </a:p>
          <a:p>
            <a:pPr lvl="1"/>
            <a:r>
              <a:rPr lang="es-ES" noProof="1" smtClean="0"/>
              <a:t>Tablas en nombre plural</a:t>
            </a:r>
          </a:p>
          <a:p>
            <a:pPr lvl="1"/>
            <a:r>
              <a:rPr lang="es-ES" noProof="1" smtClean="0"/>
              <a:t>Claves primarias siguen el formato Nombre_Tabla_Singular + Id</a:t>
            </a:r>
          </a:p>
          <a:p>
            <a:pPr lvl="1"/>
            <a:r>
              <a:rPr lang="es-ES" noProof="1" smtClean="0"/>
              <a:t>Notación PascalCase</a:t>
            </a:r>
          </a:p>
          <a:p>
            <a:pPr lvl="1"/>
            <a:r>
              <a:rPr lang="es-ES" noProof="1" smtClean="0"/>
              <a:t>Columnas en singular</a:t>
            </a:r>
          </a:p>
          <a:p>
            <a:pPr lvl="1"/>
            <a:r>
              <a:rPr lang="es-ES" noProof="1" smtClean="0"/>
              <a:t>Las palabras reservadas de SQL en mayúsculas</a:t>
            </a:r>
          </a:p>
          <a:p>
            <a:pPr lvl="1"/>
            <a:r>
              <a:rPr lang="es-ES" noProof="1" smtClean="0"/>
              <a:t>Para el nombre de las restricciones de claves primarias utilizamos el formato </a:t>
            </a:r>
            <a:r>
              <a:rPr lang="es-ES" dirty="0" err="1" smtClean="0"/>
              <a:t>PK_EmpresaId</a:t>
            </a:r>
            <a:endParaRPr lang="es-ES" dirty="0" smtClean="0"/>
          </a:p>
          <a:p>
            <a:pPr lvl="1"/>
            <a:r>
              <a:rPr lang="es-ES" noProof="1"/>
              <a:t>Para el nombre de las restricciones de claves externas utilizamos el formato </a:t>
            </a:r>
            <a:r>
              <a:rPr lang="es-ES" noProof="1" smtClean="0"/>
              <a:t>FK.TablaPrincipal_TablaExterna_ColumnaClaveExterna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Convención nombres</a:t>
            </a:r>
          </a:p>
        </p:txBody>
      </p:sp>
    </p:spTree>
    <p:extLst>
      <p:ext uri="{BB962C8B-B14F-4D97-AF65-F5344CB8AC3E}">
        <p14:creationId xmlns:p14="http://schemas.microsoft.com/office/powerpoint/2010/main" val="4341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Tipos de datos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99711"/>
              </p:ext>
            </p:extLst>
          </p:nvPr>
        </p:nvGraphicFramePr>
        <p:xfrm>
          <a:off x="1418644" y="1670208"/>
          <a:ext cx="9601864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</a:t>
                      </a: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dinámica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hexadecimal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-2^15 (-32,768) to 2^15-1 (32,767)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-2^31 (-2,147,483,648) to 2^31-1 (2,147,483,647) 	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o false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YYYY-MM-DD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HH:MM:SS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Ambos Date y Time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TEMARIO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1" smtClean="0"/>
              <a:t>Módulo 1: Introducción</a:t>
            </a:r>
          </a:p>
          <a:p>
            <a:r>
              <a:rPr lang="es-ES" noProof="1" smtClean="0"/>
              <a:t>Módulo 2: DML</a:t>
            </a:r>
          </a:p>
          <a:p>
            <a:r>
              <a:rPr lang="es-ES" noProof="1"/>
              <a:t>Módulo </a:t>
            </a:r>
            <a:r>
              <a:rPr lang="es-ES" noProof="1" smtClean="0"/>
              <a:t>3: DDL</a:t>
            </a:r>
          </a:p>
          <a:p>
            <a:r>
              <a:rPr lang="es-ES" noProof="1"/>
              <a:t>Módulo 4</a:t>
            </a:r>
            <a:r>
              <a:rPr lang="es-ES" noProof="1" smtClean="0"/>
              <a:t>: DTL</a:t>
            </a:r>
            <a:endParaRPr lang="es-ES" noProof="1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Relational Database Managament System</a:t>
            </a:r>
          </a:p>
          <a:p>
            <a:r>
              <a:rPr lang="es-ES" noProof="1" smtClean="0"/>
              <a:t>Extienden ANSI SQL con extensiones propias del vendedor.</a:t>
            </a:r>
          </a:p>
          <a:p>
            <a:r>
              <a:rPr lang="es-ES" noProof="1" smtClean="0"/>
              <a:t>Oracle </a:t>
            </a:r>
            <a:r>
              <a:rPr lang="es-ES" noProof="1" smtClean="0">
                <a:sym typeface="Wingdings" panose="05000000000000000000" pitchFamily="2" charset="2"/>
              </a:rPr>
              <a:t> PL/SQL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SQL Server  T-SQL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ANSI SQL funcionará en cualquier RDBMS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RDBMS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6542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Vistazo general herramienta sql server managament studio para poder realizar una base de datos, tablas, consultas, insertar, borrar, actualizar y crear relaciones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2195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Realizar Modulo1_Ejercicio1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8791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077695"/>
          </a:xfrm>
        </p:spPr>
        <p:txBody>
          <a:bodyPr>
            <a:normAutofit/>
          </a:bodyPr>
          <a:lstStyle/>
          <a:p>
            <a:r>
              <a:rPr lang="es-ES" noProof="1" smtClean="0"/>
              <a:t>SQL es el lenguaje que nos va a permitir gestionar bases de datos relacionales</a:t>
            </a:r>
          </a:p>
          <a:p>
            <a:r>
              <a:rPr lang="es-ES" noProof="1" smtClean="0"/>
              <a:t>Las bases de datos relacionales van a contener información almacenadas en formas de tabla y relaciones entre ellas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638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DDL?</a:t>
            </a:r>
          </a:p>
          <a:p>
            <a:r>
              <a:rPr lang="es-ES" noProof="1" smtClean="0"/>
              <a:t>Crear base de datos</a:t>
            </a:r>
          </a:p>
          <a:p>
            <a:r>
              <a:rPr lang="es-ES" noProof="1" smtClean="0"/>
              <a:t>Crear tabla</a:t>
            </a:r>
          </a:p>
          <a:p>
            <a:r>
              <a:rPr lang="es-ES" noProof="1"/>
              <a:t>Columnas </a:t>
            </a:r>
            <a:r>
              <a:rPr lang="es-ES" noProof="1" smtClean="0"/>
              <a:t>autonuméricas</a:t>
            </a:r>
          </a:p>
          <a:p>
            <a:r>
              <a:rPr lang="es-ES" noProof="1" smtClean="0"/>
              <a:t>Clave Primaria</a:t>
            </a:r>
          </a:p>
          <a:p>
            <a:r>
              <a:rPr lang="es-ES" noProof="1" smtClean="0"/>
              <a:t>Caso práctico</a:t>
            </a:r>
          </a:p>
          <a:p>
            <a:r>
              <a:rPr lang="es-ES" noProof="1" smtClean="0"/>
              <a:t>Restricciones</a:t>
            </a:r>
          </a:p>
          <a:p>
            <a:r>
              <a:rPr lang="es-ES" noProof="1" smtClean="0"/>
              <a:t>Modificar tabla</a:t>
            </a:r>
          </a:p>
          <a:p>
            <a:r>
              <a:rPr lang="es-ES" noProof="1" smtClean="0"/>
              <a:t>Borrar tabla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</a:t>
            </a: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s-ES" dirty="0" smtClean="0"/>
              <a:t>DDL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2100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DDL: Data Definition Language</a:t>
            </a:r>
          </a:p>
          <a:p>
            <a:r>
              <a:rPr lang="es-ES" noProof="1" smtClean="0"/>
              <a:t>Comandos para crear y modificar construcciones en la base de datos</a:t>
            </a:r>
          </a:p>
          <a:p>
            <a:r>
              <a:rPr lang="es-ES" noProof="1" smtClean="0"/>
              <a:t>La mayoría de RDBMS tienen herramientas para hacer esto de manera más sencilla, pero vamos a explicar las sentencias para entenderlo mejor.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DDL?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119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No 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base de datos</a:t>
            </a: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043780"/>
            <a:ext cx="9601200" cy="140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--this is not ANSI SQL</a:t>
            </a:r>
          </a:p>
          <a:p>
            <a:r>
              <a:rPr lang="en-US" i="1" dirty="0"/>
              <a:t>--but is supported by most vendors</a:t>
            </a:r>
          </a:p>
          <a:p>
            <a:r>
              <a:rPr lang="es-ES" i="1" dirty="0"/>
              <a:t>CREATE DATABASE </a:t>
            </a:r>
            <a:r>
              <a:rPr lang="es-ES" i="1" dirty="0" err="1" smtClean="0"/>
              <a:t>Experian</a:t>
            </a:r>
            <a:r>
              <a:rPr lang="es-ES" i="1" dirty="0" smtClean="0"/>
              <a:t>;</a:t>
            </a:r>
            <a:endParaRPr lang="es-ES" i="1" dirty="0"/>
          </a:p>
          <a:p>
            <a:r>
              <a:rPr lang="es-ES" i="1" dirty="0"/>
              <a:t>USE DATABASE </a:t>
            </a:r>
            <a:r>
              <a:rPr lang="es-ES" i="1" dirty="0" err="1"/>
              <a:t>Experian</a:t>
            </a:r>
            <a:r>
              <a:rPr lang="es-ES" i="1" dirty="0" smtClean="0"/>
              <a:t>;</a:t>
            </a:r>
            <a:endParaRPr lang="es-ES" i="1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31033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</a:t>
            </a:r>
            <a:r>
              <a:rPr lang="es-ES" sz="2000" noProof="1" smtClean="0"/>
              <a:t>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</a:t>
            </a:r>
            <a:r>
              <a:rPr lang="es-ES" sz="1600" i="1" dirty="0"/>
              <a:t>,</a:t>
            </a:r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01941"/>
            <a:ext cx="9601200" cy="140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Podemos especificar si la columna es nula o no nula (si es obligatoria)</a:t>
            </a:r>
          </a:p>
          <a:p>
            <a:r>
              <a:rPr lang="es-ES" noProof="1" smtClean="0"/>
              <a:t>NULL es el valor por defecto</a:t>
            </a:r>
          </a:p>
          <a:p>
            <a:r>
              <a:rPr lang="es-ES" noProof="1" smtClean="0"/>
              <a:t>Si intentamos insertar un valor nulo en un columna no nula nos dará error</a:t>
            </a:r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127006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</a:t>
            </a:r>
            <a:r>
              <a:rPr lang="es-ES" sz="1600" i="1" dirty="0"/>
              <a:t>NOT NULL</a:t>
            </a:r>
            <a:r>
              <a:rPr lang="es-ES" sz="1600" i="1" dirty="0" smtClean="0"/>
              <a:t>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/>
              <a:t>NombreComercial</a:t>
            </a:r>
            <a:r>
              <a:rPr lang="es-ES" sz="1600" i="1" dirty="0"/>
              <a:t> </a:t>
            </a:r>
            <a:r>
              <a:rPr lang="es-ES" sz="1600" i="1" dirty="0" smtClean="0"/>
              <a:t>VARCHAR(300) NOT NULL);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31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10499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IDENTITY [ (seed, increment) ]</a:t>
            </a:r>
          </a:p>
          <a:p>
            <a:r>
              <a:rPr lang="es-ES" noProof="1" smtClean="0"/>
              <a:t>Para las columnas clave primaria autonuméricas utilizamos la siguiente 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Identity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081227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IDENTITY(1,1)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6787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Por defecto las claves primarias son no nulas </a:t>
            </a:r>
          </a:p>
          <a:p>
            <a:r>
              <a:rPr lang="es-ES" noProof="1" smtClean="0"/>
              <a:t>En una tabla más de una columna pueden ser clave primaria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 Primaria</a:t>
            </a:r>
            <a:endParaRPr lang="es-ES" sz="2000" noProof="1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86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ción de contenido 4" descr="Tabla de ejemplo con 3 columnas,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171447"/>
              </p:ext>
            </p:extLst>
          </p:nvPr>
        </p:nvGraphicFramePr>
        <p:xfrm>
          <a:off x="1295400" y="1892408"/>
          <a:ext cx="10090868" cy="38495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8892"/>
                <a:gridCol w="3466769"/>
                <a:gridCol w="3395207"/>
              </a:tblGrid>
              <a:tr h="5576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Horario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Lunes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14:30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15:00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 y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15:00 – 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15:30 – 15:50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15:50 – 16:10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16:10 – 16:30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16:30 – 17:00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 – 17:30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DTL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17:30 –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18:00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HORARIO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HORARIO</a:t>
            </a:r>
            <a:endParaRPr lang="es-ES" noProof="1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/>
          </a:bodyPr>
          <a:lstStyle/>
          <a:p>
            <a:r>
              <a:rPr lang="es-ES" noProof="1" smtClean="0"/>
              <a:t>La palabra clave en SQL es CONSTRAINT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Restricciones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786825"/>
            <a:ext cx="9601200" cy="132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INTEGER,NombreComercial</a:t>
            </a:r>
            <a:r>
              <a:rPr lang="es-ES" sz="1600" i="1" dirty="0" smtClean="0"/>
              <a:t> VARCHAR(300)</a:t>
            </a:r>
            <a:r>
              <a:rPr lang="es-ES" sz="1600" dirty="0"/>
              <a:t> CONSTRAINT </a:t>
            </a:r>
            <a:r>
              <a:rPr lang="es-ES" sz="1600" dirty="0" err="1" smtClean="0"/>
              <a:t>PK_EmpresaId</a:t>
            </a:r>
            <a:r>
              <a:rPr lang="es-ES" sz="1600" dirty="0" smtClean="0"/>
              <a:t> PRIMARY KEY(</a:t>
            </a:r>
            <a:r>
              <a:rPr lang="es-ES" sz="1600" dirty="0" err="1" smtClean="0"/>
              <a:t>EmpresaId</a:t>
            </a:r>
            <a:r>
              <a:rPr lang="es-ES" sz="1600" dirty="0" smtClean="0"/>
              <a:t>)</a:t>
            </a:r>
            <a:r>
              <a:rPr lang="es-ES" sz="1600" i="1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1603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Modulo2_Ejercicio1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606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Nos permite modificar una columna o una CONSTRAINT en una tabla existente</a:t>
            </a:r>
          </a:p>
          <a:p>
            <a:r>
              <a:rPr lang="es-ES" noProof="1" smtClean="0"/>
              <a:t>Se utiliza ALTER TABLE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Modificar 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4201748"/>
            <a:ext cx="9601200" cy="56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ALTER TABLE Oficinas ADD </a:t>
            </a:r>
            <a:r>
              <a:rPr lang="es-ES" sz="1600" dirty="0" smtClean="0"/>
              <a:t>CONSTRAINT </a:t>
            </a:r>
            <a:r>
              <a:rPr lang="es-ES" sz="1600" dirty="0" err="1" smtClean="0"/>
              <a:t>FK_Oficinas_Empresas_EmpresaId</a:t>
            </a:r>
            <a:r>
              <a:rPr lang="es-ES" sz="1600" dirty="0" smtClean="0"/>
              <a:t> </a:t>
            </a:r>
            <a:r>
              <a:rPr lang="en-US" sz="1600" dirty="0" smtClean="0"/>
              <a:t>FOREIGN KEY(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 REFERENCES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7158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665828"/>
          </a:xfrm>
        </p:spPr>
        <p:txBody>
          <a:bodyPr>
            <a:normAutofit/>
          </a:bodyPr>
          <a:lstStyle/>
          <a:p>
            <a:r>
              <a:rPr lang="es-ES" noProof="1" smtClean="0"/>
              <a:t>Para borrar las tablas utilizamos la palabra reservada DROP TABLE</a:t>
            </a:r>
          </a:p>
          <a:p>
            <a:r>
              <a:rPr lang="es-ES" noProof="1" smtClean="0"/>
              <a:t>También borrará su contenido</a:t>
            </a:r>
          </a:p>
          <a:p>
            <a:r>
              <a:rPr lang="es-ES" noProof="1" smtClean="0"/>
              <a:t>No podremos borrar una tabla si otra tabla tiene una relación de clave externa con ella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Drop table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010334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DROP TABLE </a:t>
            </a:r>
            <a:r>
              <a:rPr lang="es-ES" sz="1600" dirty="0" smtClean="0"/>
              <a:t>empresas;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2360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994453"/>
          </a:xfrm>
        </p:spPr>
        <p:txBody>
          <a:bodyPr>
            <a:normAutofit fontScale="85000" lnSpcReduction="20000"/>
          </a:bodyPr>
          <a:lstStyle/>
          <a:p>
            <a:r>
              <a:rPr lang="es-ES" noProof="1" smtClean="0"/>
              <a:t>CREATE TABLE para crear tablas</a:t>
            </a:r>
          </a:p>
          <a:p>
            <a:r>
              <a:rPr lang="es-ES" noProof="1" smtClean="0"/>
              <a:t>ALTER TABLE para modificarlas</a:t>
            </a:r>
          </a:p>
          <a:p>
            <a:r>
              <a:rPr lang="es-ES" noProof="1" smtClean="0"/>
              <a:t>DROP TABLE para borrarlas</a:t>
            </a:r>
          </a:p>
          <a:p>
            <a:r>
              <a:rPr lang="es-ES" noProof="1" smtClean="0"/>
              <a:t>CONSTRAINT para crear relaciones de clave primaria y clave externa</a:t>
            </a:r>
          </a:p>
          <a:p>
            <a:r>
              <a:rPr lang="es-ES" noProof="1" smtClean="0"/>
              <a:t>IDENTITY para definir columnas autonumericas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3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ejercicio Modulo2_2 y Modulo2_3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4677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DML?</a:t>
            </a:r>
          </a:p>
          <a:p>
            <a:r>
              <a:rPr lang="es-ES" noProof="1" smtClean="0"/>
              <a:t>SELECT</a:t>
            </a:r>
          </a:p>
          <a:p>
            <a:r>
              <a:rPr lang="es-ES" noProof="1" smtClean="0"/>
              <a:t>WHERE</a:t>
            </a:r>
          </a:p>
          <a:p>
            <a:r>
              <a:rPr lang="es-ES" noProof="1" smtClean="0"/>
              <a:t>AND y OR</a:t>
            </a:r>
          </a:p>
          <a:p>
            <a:r>
              <a:rPr lang="es-ES" noProof="1" smtClean="0"/>
              <a:t>BETWEEN</a:t>
            </a:r>
          </a:p>
          <a:p>
            <a:r>
              <a:rPr lang="es-ES" noProof="1" smtClean="0"/>
              <a:t>LIKE</a:t>
            </a:r>
          </a:p>
          <a:p>
            <a:r>
              <a:rPr lang="es-ES" noProof="1" smtClean="0"/>
              <a:t>IN</a:t>
            </a:r>
          </a:p>
          <a:p>
            <a:r>
              <a:rPr lang="es-ES" noProof="1" smtClean="0"/>
              <a:t>IS</a:t>
            </a:r>
          </a:p>
          <a:p>
            <a:r>
              <a:rPr lang="es-ES" noProof="1" smtClean="0"/>
              <a:t>IS NOT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0869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3033545"/>
          </a:xfrm>
        </p:spPr>
        <p:txBody>
          <a:bodyPr>
            <a:normAutofit/>
          </a:bodyPr>
          <a:lstStyle/>
          <a:p>
            <a:r>
              <a:rPr lang="es-ES" noProof="1" smtClean="0"/>
              <a:t>DML: Data Modeling Language</a:t>
            </a:r>
          </a:p>
          <a:p>
            <a:r>
              <a:rPr lang="es-ES" noProof="1" smtClean="0"/>
              <a:t>Estas son las principales sentencias:</a:t>
            </a:r>
          </a:p>
          <a:p>
            <a:pPr lvl="1"/>
            <a:r>
              <a:rPr lang="es-ES" noProof="1" smtClean="0"/>
              <a:t>SELECT </a:t>
            </a:r>
            <a:r>
              <a:rPr lang="es-ES" noProof="1" smtClean="0">
                <a:sym typeface="Wingdings" panose="05000000000000000000" pitchFamily="2" charset="2"/>
              </a:rPr>
              <a:t> Consulta de tabla/s</a:t>
            </a:r>
            <a:endParaRPr lang="es-ES" noProof="1" smtClean="0"/>
          </a:p>
          <a:p>
            <a:pPr lvl="1"/>
            <a:r>
              <a:rPr lang="es-ES" noProof="1" smtClean="0"/>
              <a:t>INSERT </a:t>
            </a:r>
            <a:r>
              <a:rPr lang="es-ES" noProof="1" smtClean="0">
                <a:sym typeface="Wingdings" panose="05000000000000000000" pitchFamily="2" charset="2"/>
              </a:rPr>
              <a:t> Insertar registros a tabla</a:t>
            </a:r>
            <a:endParaRPr lang="es-ES" noProof="1" smtClean="0"/>
          </a:p>
          <a:p>
            <a:pPr lvl="1"/>
            <a:r>
              <a:rPr lang="es-ES" noProof="1" smtClean="0"/>
              <a:t>UPDATE </a:t>
            </a:r>
            <a:r>
              <a:rPr lang="es-ES" noProof="1" smtClean="0">
                <a:sym typeface="Wingdings" panose="05000000000000000000" pitchFamily="2" charset="2"/>
              </a:rPr>
              <a:t>Actualizar registros de tabla</a:t>
            </a:r>
            <a:endParaRPr lang="es-ES" noProof="1" smtClean="0"/>
          </a:p>
          <a:p>
            <a:pPr lvl="1"/>
            <a:r>
              <a:rPr lang="es-ES" noProof="1" smtClean="0"/>
              <a:t>DELETE </a:t>
            </a:r>
            <a:r>
              <a:rPr lang="es-ES" noProof="1" smtClean="0">
                <a:sym typeface="Wingdings" panose="05000000000000000000" pitchFamily="2" charset="2"/>
              </a:rPr>
              <a:t>Borrar registros de tabla</a:t>
            </a:r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DML?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533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/>
          </a:bodyPr>
          <a:lstStyle/>
          <a:p>
            <a:r>
              <a:rPr lang="es-ES" noProof="1" smtClean="0"/>
              <a:t>Nos va a permitir responder a preguntas sobre la información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8059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441939"/>
            <a:ext cx="9601200" cy="168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Si utilizamos el comodín *, nos devolverá todas las columnas</a:t>
            </a:r>
          </a:p>
          <a:p>
            <a:r>
              <a:rPr lang="es-ES" noProof="1" smtClean="0"/>
              <a:t>Es comodo, pero poco eficiente ya que la base de datos tendrá que mirar todas las columnas y devolverá todas.</a:t>
            </a:r>
          </a:p>
          <a:p>
            <a:r>
              <a:rPr lang="es-ES" noProof="1" smtClean="0"/>
              <a:t>Sentencia: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297308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*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6024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Como el nombre de columnas se puede repetir en otras tablas, para evitar colisiones pondremos la tabla antes del nombre de columna.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142666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nombre_tabla.nombre_de_columna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3661833"/>
            <a:ext cx="9601200" cy="1055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evitar nombres muy largos utilizamos alias que se declaran con un nombre más corto detrás de la tabla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12" name="Marcador de posición de contenido 2"/>
          <p:cNvSpPr txBox="1">
            <a:spLocks/>
          </p:cNvSpPr>
          <p:nvPr/>
        </p:nvSpPr>
        <p:spPr>
          <a:xfrm>
            <a:off x="1295400" y="49584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4058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62500" lnSpcReduction="20000"/>
          </a:bodyPr>
          <a:lstStyle/>
          <a:p>
            <a:r>
              <a:rPr lang="es-ES" noProof="1" smtClean="0"/>
              <a:t>¿Qué es SQL?</a:t>
            </a:r>
          </a:p>
          <a:p>
            <a:r>
              <a:rPr lang="es-ES" noProof="1" smtClean="0"/>
              <a:t>¿Qué es una base de datos?</a:t>
            </a:r>
          </a:p>
          <a:p>
            <a:r>
              <a:rPr lang="es-ES" noProof="1" smtClean="0"/>
              <a:t>¿Qué significa una base de datos relacional?</a:t>
            </a:r>
          </a:p>
          <a:p>
            <a:r>
              <a:rPr lang="es-ES" noProof="1" smtClean="0"/>
              <a:t>Tablas, Columnas y filas</a:t>
            </a:r>
          </a:p>
          <a:p>
            <a:r>
              <a:rPr lang="es-ES" noProof="1" smtClean="0"/>
              <a:t>Claves</a:t>
            </a:r>
          </a:p>
          <a:p>
            <a:r>
              <a:rPr lang="es-ES" noProof="1" smtClean="0"/>
              <a:t>Ejemplo y optimización</a:t>
            </a:r>
          </a:p>
          <a:p>
            <a:r>
              <a:rPr lang="es-ES" noProof="1" smtClean="0"/>
              <a:t>Sentencias SQL</a:t>
            </a:r>
          </a:p>
          <a:p>
            <a:r>
              <a:rPr lang="es-ES" noProof="1" smtClean="0"/>
              <a:t>Comandos</a:t>
            </a:r>
          </a:p>
          <a:p>
            <a:r>
              <a:rPr lang="es-ES" noProof="1" smtClean="0"/>
              <a:t>Convención nombres</a:t>
            </a:r>
          </a:p>
          <a:p>
            <a:r>
              <a:rPr lang="es-ES" noProof="1" smtClean="0"/>
              <a:t>Tipos de datos</a:t>
            </a:r>
          </a:p>
          <a:p>
            <a:r>
              <a:rPr lang="es-ES" noProof="1" smtClean="0"/>
              <a:t>RDBMS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880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Por defecto la clausula SELECT devuelve todos los resultados (ALL)</a:t>
            </a:r>
          </a:p>
          <a:p>
            <a:r>
              <a:rPr lang="es-ES" noProof="1" smtClean="0"/>
              <a:t>Para acotar los resultados hay dos formas:</a:t>
            </a:r>
          </a:p>
          <a:p>
            <a:pPr lvl="1"/>
            <a:r>
              <a:rPr lang="es-ES" noProof="1" smtClean="0"/>
              <a:t>Añadir clausulas después de FROM</a:t>
            </a:r>
          </a:p>
          <a:p>
            <a:pPr lvl="1"/>
            <a:r>
              <a:rPr lang="es-ES" noProof="1" smtClean="0"/>
              <a:t>Incluir DISTINCT</a:t>
            </a:r>
          </a:p>
          <a:p>
            <a:r>
              <a:rPr lang="es-ES" noProof="1" smtClean="0"/>
              <a:t>DISTINCT va a devolver los registros no duplicados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DISTINCT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9898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/>
          </a:bodyPr>
          <a:lstStyle/>
          <a:p>
            <a:r>
              <a:rPr lang="es-ES" noProof="1" smtClean="0"/>
              <a:t>WHERE actua como un buscador dentro de nuestros resultados</a:t>
            </a:r>
          </a:p>
          <a:p>
            <a:r>
              <a:rPr lang="es-ES" noProof="1" smtClean="0"/>
              <a:t>El contenido de WHERE serán expresiones que serán evaluadas como verdad o falso</a:t>
            </a:r>
          </a:p>
          <a:p>
            <a:r>
              <a:rPr lang="es-ES" noProof="1" smtClean="0"/>
              <a:t>Si estas filas cumplen la condición serán devueltas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2609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738950"/>
          </a:xfrm>
        </p:spPr>
        <p:txBody>
          <a:bodyPr>
            <a:normAutofit/>
          </a:bodyPr>
          <a:lstStyle/>
          <a:p>
            <a:r>
              <a:rPr lang="es-ES" noProof="1" smtClean="0"/>
              <a:t>Las comparaciones dentro de la clausula WHERE pueden realizarse con los siguientes operadores: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559292"/>
              </p:ext>
            </p:extLst>
          </p:nvPr>
        </p:nvGraphicFramePr>
        <p:xfrm>
          <a:off x="1443582" y="2584976"/>
          <a:ext cx="9601864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que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Mayor o igual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o igual que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919639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Las expresiones se pueden combinar con otras expresiones booleanas</a:t>
            </a:r>
          </a:p>
          <a:p>
            <a:r>
              <a:rPr lang="es-ES" noProof="1" smtClean="0"/>
              <a:t>Si dos expresiónes las anidamos con AND en el resultado devuelto se tendrán que cumplir las dos.</a:t>
            </a:r>
          </a:p>
          <a:p>
            <a:r>
              <a:rPr lang="es-ES" noProof="1"/>
              <a:t>Si dos expresiónes las anidamos con </a:t>
            </a:r>
            <a:r>
              <a:rPr lang="es-ES" noProof="1" smtClean="0"/>
              <a:t>OR en </a:t>
            </a:r>
            <a:r>
              <a:rPr lang="es-ES" noProof="1"/>
              <a:t>el resultado devuelto se tendrán que cumplir </a:t>
            </a:r>
            <a:r>
              <a:rPr lang="es-ES" noProof="1" smtClean="0"/>
              <a:t>una de las </a:t>
            </a:r>
            <a:r>
              <a:rPr lang="es-ES" noProof="1"/>
              <a:t>dos.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AND y OR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89504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AND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46542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OR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606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254622"/>
          </a:xfrm>
        </p:spPr>
        <p:txBody>
          <a:bodyPr>
            <a:normAutofit/>
          </a:bodyPr>
          <a:lstStyle/>
          <a:p>
            <a:r>
              <a:rPr lang="es-ES" noProof="1" smtClean="0"/>
              <a:t>BETWEEN es un operador que devuelve los valores que cumplen entre ese rango superior y inferior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BETWEEN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1546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/>
              <a:t>o</a:t>
            </a:r>
            <a:r>
              <a:rPr lang="es-ES" sz="1600" i="1" dirty="0" err="1" smtClean="0"/>
              <a:t>.Numero</a:t>
            </a:r>
            <a:r>
              <a:rPr lang="es-ES" sz="1600" i="1" dirty="0" smtClean="0"/>
              <a:t> FROM Oficinas o WHERE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BETWEEN 4 AND 8;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8695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LIKE es un operador para buscar patrones dentro de cadenas</a:t>
            </a:r>
          </a:p>
          <a:p>
            <a:r>
              <a:rPr lang="es-ES" noProof="1" smtClean="0"/>
              <a:t>Se utiliza con el carácter comodin % que indica cualquiera y puede ir en cualquier parte de la cadena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LIKE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LIKE ‘%e%’;</a:t>
            </a:r>
          </a:p>
          <a:p>
            <a:pPr marL="0" indent="0">
              <a:buNone/>
            </a:pPr>
            <a:r>
              <a:rPr lang="es-ES" sz="1600" i="1" dirty="0"/>
              <a:t>-- Buscara todas las empresas que </a:t>
            </a:r>
            <a:r>
              <a:rPr lang="es-ES" sz="1600" i="1" dirty="0" smtClean="0"/>
              <a:t>empiezan por la </a:t>
            </a:r>
            <a:r>
              <a:rPr lang="es-ES" sz="1600" i="1" dirty="0"/>
              <a:t>e en nombre comercial</a:t>
            </a:r>
          </a:p>
          <a:p>
            <a:pPr marL="0" indent="0">
              <a:buNone/>
            </a:pPr>
            <a:r>
              <a:rPr lang="es-ES" sz="1600" i="1" dirty="0"/>
              <a:t>SELECT </a:t>
            </a:r>
            <a:r>
              <a:rPr lang="es-ES" sz="1600" i="1" dirty="0" err="1"/>
              <a:t>e.NombreComercial</a:t>
            </a:r>
            <a:r>
              <a:rPr lang="es-ES" sz="1600" i="1" dirty="0"/>
              <a:t> FROM Empresas e WHERE </a:t>
            </a:r>
            <a:r>
              <a:rPr lang="es-ES" sz="1600" i="1" dirty="0" err="1"/>
              <a:t>e.NombreComercial</a:t>
            </a:r>
            <a:r>
              <a:rPr lang="es-ES" sz="1600" i="1" dirty="0"/>
              <a:t> LIKE </a:t>
            </a:r>
            <a:r>
              <a:rPr lang="es-ES" sz="1600" i="1" dirty="0" smtClean="0"/>
              <a:t>‘e</a:t>
            </a:r>
            <a:r>
              <a:rPr lang="es-ES" sz="1600" i="1" dirty="0"/>
              <a:t>%’;</a:t>
            </a:r>
            <a:endParaRPr lang="es-ES" sz="1600" i="1" noProof="1"/>
          </a:p>
          <a:p>
            <a:pPr marL="0" indent="0">
              <a:buNone/>
            </a:pP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783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IN es un operador para indicar un conjunto de valores. Devolverá las filas que incluyan los valores indicados en IN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IN (‘Pepe’, ‘Pepe2’,</a:t>
            </a:r>
            <a:r>
              <a:rPr lang="es-ES" sz="1600" i="1" dirty="0"/>
              <a:t> ‘</a:t>
            </a:r>
            <a:r>
              <a:rPr lang="es-ES" sz="1600" i="1" dirty="0" smtClean="0"/>
              <a:t>Pepe3’);</a:t>
            </a:r>
          </a:p>
        </p:txBody>
      </p:sp>
    </p:spTree>
    <p:extLst>
      <p:ext uri="{BB962C8B-B14F-4D97-AF65-F5344CB8AC3E}">
        <p14:creationId xmlns:p14="http://schemas.microsoft.com/office/powerpoint/2010/main" val="27204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es un operador para evaluar los campos que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0795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NOT es un operador para evaluar los campos que no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 NOT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1024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El comando SELECT es muy poderoso</a:t>
            </a:r>
          </a:p>
          <a:p>
            <a:r>
              <a:rPr lang="es-ES" noProof="1" smtClean="0"/>
              <a:t>Combinando con OR y AND se pueden realizar consultas muy potentes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616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SQL: Structured Query Language</a:t>
            </a:r>
          </a:p>
          <a:p>
            <a:r>
              <a:rPr lang="es-ES" noProof="1" smtClean="0"/>
              <a:t>Un lenguaje creado específicamente para gestionar bases de datos relacionales</a:t>
            </a:r>
          </a:p>
          <a:p>
            <a:r>
              <a:rPr lang="es-ES" noProof="1" smtClean="0"/>
              <a:t>Lenguaje declarativo (Escribimos lo que queremos hacer) a diferencia del procedimental (Escribimos un procedimiento)</a:t>
            </a:r>
          </a:p>
          <a:p>
            <a:r>
              <a:rPr lang="es-ES" dirty="0"/>
              <a:t>Originalmente basado en el álgebra relacional y en el cálculo </a:t>
            </a:r>
            <a:r>
              <a:rPr lang="es-ES" dirty="0" smtClean="0"/>
              <a:t>relacional. Creado originalmente en 1970</a:t>
            </a:r>
            <a:endParaRPr lang="es-ES" noProof="1" smtClean="0"/>
          </a:p>
          <a:p>
            <a:r>
              <a:rPr lang="es-ES" noProof="1"/>
              <a:t>ANSI (</a:t>
            </a:r>
            <a:r>
              <a:rPr lang="es-ES" dirty="0"/>
              <a:t>supervisa el desarrollo de estándares para productos, servicios, procesos y sistemas) desde el 1986 </a:t>
            </a:r>
            <a:r>
              <a:rPr lang="es-ES" dirty="0" smtClean="0"/>
              <a:t>y</a:t>
            </a:r>
            <a:r>
              <a:rPr lang="es-ES" noProof="1"/>
              <a:t> </a:t>
            </a:r>
            <a:r>
              <a:rPr lang="es-ES" noProof="1" smtClean="0"/>
              <a:t>sigue los estandars de ISO (</a:t>
            </a:r>
            <a:r>
              <a:rPr lang="es-ES" dirty="0"/>
              <a:t>organización para la creación de estándares internacionales </a:t>
            </a:r>
            <a:r>
              <a:rPr lang="es-ES" dirty="0" smtClean="0"/>
              <a:t>compuesta) </a:t>
            </a:r>
            <a:r>
              <a:rPr lang="es-ES" dirty="0"/>
              <a:t>desde el </a:t>
            </a:r>
            <a:r>
              <a:rPr lang="es-ES" dirty="0" smtClean="0"/>
              <a:t>1987</a:t>
            </a:r>
            <a:endParaRPr lang="es-ES" noProof="1" smtClean="0"/>
          </a:p>
          <a:p>
            <a:r>
              <a:rPr lang="es-ES" noProof="1"/>
              <a:t>SQL consiste en un lenguaje de definición de </a:t>
            </a:r>
            <a:r>
              <a:rPr lang="es-ES" noProof="1" smtClean="0"/>
              <a:t>datos (DDL), </a:t>
            </a:r>
            <a:r>
              <a:rPr lang="es-ES" noProof="1"/>
              <a:t>un lenguaje de manipulación de </a:t>
            </a:r>
            <a:r>
              <a:rPr lang="es-ES" noProof="1" smtClean="0"/>
              <a:t>datos (DML), lenguaje de control de transacciones (TCL) </a:t>
            </a:r>
            <a:r>
              <a:rPr lang="es-ES" noProof="1"/>
              <a:t>y un lenguaje de control de </a:t>
            </a:r>
            <a:r>
              <a:rPr lang="es-ES" noProof="1" smtClean="0"/>
              <a:t>datos (DCL)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SQL?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6663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Modulo2_2 y </a:t>
            </a:r>
            <a:r>
              <a:rPr lang="es-ES" noProof="1" smtClean="0"/>
              <a:t>Modulo2_3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4762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Contenedor para organizar la información de una forma constructiva</a:t>
            </a:r>
          </a:p>
          <a:p>
            <a:r>
              <a:rPr lang="es-ES" noProof="1" smtClean="0"/>
              <a:t>Util cuando tenemos mucha información (Imaginar 500 hojas de Excel)</a:t>
            </a:r>
          </a:p>
          <a:p>
            <a:r>
              <a:rPr lang="es-ES" noProof="1" smtClean="0"/>
              <a:t>Centralizando será mas fácil consultar, actualizar, insertar y borrar</a:t>
            </a:r>
          </a:p>
          <a:p>
            <a:r>
              <a:rPr lang="es-ES" noProof="1" smtClean="0"/>
              <a:t>Diferentes tipos de base de datos:</a:t>
            </a:r>
          </a:p>
          <a:p>
            <a:pPr lvl="1"/>
            <a:r>
              <a:rPr lang="es-ES" noProof="1" smtClean="0"/>
              <a:t>Relacional</a:t>
            </a:r>
          </a:p>
          <a:p>
            <a:pPr lvl="1"/>
            <a:r>
              <a:rPr lang="es-ES" noProof="1" smtClean="0"/>
              <a:t>Orientada a objetos</a:t>
            </a:r>
          </a:p>
          <a:p>
            <a:pPr lvl="1"/>
            <a:r>
              <a:rPr lang="es-ES" noProof="1" smtClean="0"/>
              <a:t>Bases de datos documentales nosql (MongoDb…)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una base de datos?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2670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Una base de datos relacional está basada en SQL</a:t>
            </a:r>
          </a:p>
          <a:p>
            <a:r>
              <a:rPr lang="es-ES" noProof="1" smtClean="0"/>
              <a:t>Es una forma de describir la información y las relaciones entre entidades</a:t>
            </a:r>
          </a:p>
          <a:p>
            <a:r>
              <a:rPr lang="es-ES" noProof="1" smtClean="0"/>
              <a:t>El modelo relacional es un modelo matemático basado en </a:t>
            </a:r>
            <a:r>
              <a:rPr lang="es-ES" dirty="0"/>
              <a:t>el álgebra relacional y en el cálculo </a:t>
            </a:r>
            <a:r>
              <a:rPr lang="es-ES" dirty="0" smtClean="0"/>
              <a:t>relacional</a:t>
            </a:r>
          </a:p>
          <a:p>
            <a:r>
              <a:rPr lang="es-ES" noProof="1" smtClean="0"/>
              <a:t>SQL ha ido variando el modelo relacional	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3340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Para representar las bases de datos relacionales se utiliza principalmente el módelo entidad-relación.</a:t>
            </a:r>
          </a:p>
          <a:p>
            <a:r>
              <a:rPr lang="es-ES" noProof="1" smtClean="0"/>
              <a:t>Entidad: Representa cosas o objetos</a:t>
            </a:r>
          </a:p>
          <a:p>
            <a:pPr lvl="1"/>
            <a:r>
              <a:rPr lang="es-ES" noProof="1" smtClean="0"/>
              <a:t>Empresa</a:t>
            </a:r>
          </a:p>
          <a:p>
            <a:pPr lvl="1"/>
            <a:r>
              <a:rPr lang="es-ES" noProof="1" smtClean="0"/>
              <a:t>Tipo de dirección</a:t>
            </a:r>
          </a:p>
          <a:p>
            <a:pPr lvl="1"/>
            <a:r>
              <a:rPr lang="es-ES" noProof="1" smtClean="0"/>
              <a:t>Cliente</a:t>
            </a:r>
          </a:p>
          <a:p>
            <a:pPr lvl="1"/>
            <a:r>
              <a:rPr lang="es-ES" noProof="1" smtClean="0"/>
              <a:t>Actividades</a:t>
            </a:r>
          </a:p>
          <a:p>
            <a:r>
              <a:rPr lang="es-ES" noProof="1" smtClean="0"/>
              <a:t>Atributos: Identifican las características de la entidad</a:t>
            </a:r>
          </a:p>
          <a:p>
            <a:pPr lvl="1"/>
            <a:r>
              <a:rPr lang="es-ES" noProof="1" smtClean="0"/>
              <a:t>Empresa: Tiene nombre comercial y página web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24944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Relación:</a:t>
            </a:r>
          </a:p>
          <a:p>
            <a:pPr lvl="1"/>
            <a:r>
              <a:rPr lang="es-ES" noProof="1" smtClean="0"/>
              <a:t>Uno a uno </a:t>
            </a:r>
            <a:r>
              <a:rPr lang="es-ES" noProof="1" smtClean="0">
                <a:sym typeface="Wingdings" panose="05000000000000000000" pitchFamily="2" charset="2"/>
              </a:rPr>
              <a:t> Una empresa puede ser un cliente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Uno a varios  Una empresa tiene varias oficinas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Varios a varios  Las empresas pueden tener varias actividades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Claves: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Primaria  Atributo que va a permitir que no se repita esa entidad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Clave externa  Atributo de una entidad relacionada con una clave primaria de otra entidad</a:t>
            </a:r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577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cuadrícula de diamante (pantalla ancha)</Template>
  <TotalTime>0</TotalTime>
  <Words>2647</Words>
  <Application>Microsoft Office PowerPoint</Application>
  <PresentationFormat>Panorámica</PresentationFormat>
  <Paragraphs>613</Paragraphs>
  <Slides>50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3" baseType="lpstr">
      <vt:lpstr>Arial</vt:lpstr>
      <vt:lpstr>Wingdings</vt:lpstr>
      <vt:lpstr>Diamond Grid 16x9</vt:lpstr>
      <vt:lpstr>Curso Sql Básico </vt:lpstr>
      <vt:lpstr>TEMARIO</vt:lpstr>
      <vt:lpstr>HORARIO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2017-06-04T06:08:48Z</dcterms:created>
  <dcterms:modified xsi:type="dcterms:W3CDTF">2017-06-05T22:22:56Z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