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8"/>
  </p:notesMasterIdLst>
  <p:handoutMasterIdLst>
    <p:handoutMasterId r:id="rId79"/>
  </p:handoutMasterIdLst>
  <p:sldIdLst>
    <p:sldId id="261" r:id="rId3"/>
    <p:sldId id="257" r:id="rId4"/>
    <p:sldId id="263" r:id="rId5"/>
    <p:sldId id="273" r:id="rId6"/>
    <p:sldId id="274" r:id="rId7"/>
    <p:sldId id="275" r:id="rId8"/>
    <p:sldId id="276" r:id="rId9"/>
    <p:sldId id="320" r:id="rId10"/>
    <p:sldId id="321" r:id="rId11"/>
    <p:sldId id="322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323" r:id="rId24"/>
    <p:sldId id="302" r:id="rId25"/>
    <p:sldId id="292" r:id="rId26"/>
    <p:sldId id="293" r:id="rId27"/>
    <p:sldId id="294" r:id="rId28"/>
    <p:sldId id="295" r:id="rId29"/>
    <p:sldId id="299" r:id="rId30"/>
    <p:sldId id="296" r:id="rId31"/>
    <p:sldId id="297" r:id="rId32"/>
    <p:sldId id="303" r:id="rId33"/>
    <p:sldId id="298" r:id="rId34"/>
    <p:sldId id="300" r:id="rId35"/>
    <p:sldId id="348" r:id="rId36"/>
    <p:sldId id="301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4" r:id="rId54"/>
    <p:sldId id="325" r:id="rId55"/>
    <p:sldId id="326" r:id="rId56"/>
    <p:sldId id="328" r:id="rId57"/>
    <p:sldId id="327" r:id="rId58"/>
    <p:sldId id="329" r:id="rId59"/>
    <p:sldId id="330" r:id="rId60"/>
    <p:sldId id="331" r:id="rId61"/>
    <p:sldId id="332" r:id="rId62"/>
    <p:sldId id="333" r:id="rId63"/>
    <p:sldId id="334" r:id="rId64"/>
    <p:sldId id="335" r:id="rId65"/>
    <p:sldId id="336" r:id="rId66"/>
    <p:sldId id="338" r:id="rId67"/>
    <p:sldId id="339" r:id="rId68"/>
    <p:sldId id="337" r:id="rId69"/>
    <p:sldId id="340" r:id="rId70"/>
    <p:sldId id="341" r:id="rId71"/>
    <p:sldId id="342" r:id="rId72"/>
    <p:sldId id="343" r:id="rId73"/>
    <p:sldId id="344" r:id="rId74"/>
    <p:sldId id="345" r:id="rId75"/>
    <p:sldId id="346" r:id="rId76"/>
    <p:sldId id="347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56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8670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13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1624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14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687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15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781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16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1471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17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8022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18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7112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19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534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20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316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21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053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01052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125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23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8433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24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2773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25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69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26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979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27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30881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28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1467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29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9656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30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51811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31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898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5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7767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20523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33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32648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34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1744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35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48578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36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8621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37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4615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38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92143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39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3755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40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70913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41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028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6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7448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1725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43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091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44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64870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45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9928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46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5713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47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5337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48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2348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49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1452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50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29581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51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858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7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9344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52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764406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53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99780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54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566459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55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738021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56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95272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57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2648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58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04115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59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10529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60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1785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61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232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8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697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62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73572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63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923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64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445279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65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87348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66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93288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67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453474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68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84227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69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396701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70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37810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71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0334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9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02776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72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73555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73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213171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74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384456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75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66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10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123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11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161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6/6/2017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noProof="1" smtClean="0"/>
              <a:t>Curso Sql Básico	</a:t>
            </a:r>
            <a:endParaRPr lang="es-ES" noProof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769454"/>
          </a:xfrm>
        </p:spPr>
        <p:txBody>
          <a:bodyPr>
            <a:normAutofit/>
          </a:bodyPr>
          <a:lstStyle/>
          <a:p>
            <a:r>
              <a:rPr lang="es-ES" noProof="1" smtClean="0"/>
              <a:t>Profesor: Ignacio Lequerica Navarro</a:t>
            </a:r>
            <a:endParaRPr lang="es-ES" noProof="1"/>
          </a:p>
          <a:p>
            <a:r>
              <a:rPr lang="es-ES" noProof="1" smtClean="0"/>
              <a:t>nacho@jacar.es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/>
              <a:t>¿Qué significa una base de datos relacional?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748" y="2345496"/>
            <a:ext cx="1043594" cy="104359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748" y="3553333"/>
            <a:ext cx="1043594" cy="104359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748" y="4754539"/>
            <a:ext cx="1043594" cy="104359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349" y="4118079"/>
            <a:ext cx="957695" cy="95769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568" y="2667272"/>
            <a:ext cx="957695" cy="95769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772" y="3044344"/>
            <a:ext cx="1291566" cy="77924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770" y="4577221"/>
            <a:ext cx="1586172" cy="831373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18" y="3898227"/>
            <a:ext cx="1370042" cy="999396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1615371" y="4999336"/>
            <a:ext cx="96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Actividades</a:t>
            </a:r>
            <a:endParaRPr lang="es-ES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4242774" y="5522687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Empresas</a:t>
            </a:r>
            <a:endParaRPr lang="es-ES" sz="1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275901" y="3930086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Clientes</a:t>
            </a:r>
            <a:endParaRPr lang="es-ES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923892" y="5817245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Oficinas</a:t>
            </a:r>
            <a:endParaRPr lang="es-ES" sz="1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8589658" y="5137835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Dirección calles</a:t>
            </a:r>
            <a:endParaRPr lang="es-ES" sz="1200" dirty="0"/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772" y="1536580"/>
            <a:ext cx="1358261" cy="1358261"/>
          </a:xfrm>
          <a:prstGeom prst="rect">
            <a:avLst/>
          </a:prstGeom>
        </p:spPr>
      </p:pic>
      <p:sp>
        <p:nvSpPr>
          <p:cNvPr id="27" name="CuadroTexto 26"/>
          <p:cNvSpPr txBox="1"/>
          <p:nvPr/>
        </p:nvSpPr>
        <p:spPr>
          <a:xfrm>
            <a:off x="4275901" y="2728793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Pedidos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09569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/>
          </a:bodyPr>
          <a:lstStyle/>
          <a:p>
            <a:r>
              <a:rPr lang="es-ES" noProof="1" smtClean="0"/>
              <a:t>En una base de datos relacional la información se almacena en una tabla</a:t>
            </a:r>
          </a:p>
          <a:p>
            <a:r>
              <a:rPr lang="es-ES" noProof="1" smtClean="0"/>
              <a:t>Una tabla tiene un nombre y una colección de columnas</a:t>
            </a:r>
          </a:p>
          <a:p>
            <a:r>
              <a:rPr lang="es-ES" noProof="1" smtClean="0"/>
              <a:t>Cada columna tiene un nombre, con restricciones de tamaño, el tipo que se puede almacenar y si es información obligatorio o no</a:t>
            </a:r>
          </a:p>
          <a:p>
            <a:r>
              <a:rPr lang="es-ES" noProof="1" smtClean="0"/>
              <a:t>Cada fila almacenará la información al menos de las columnas obligatorias</a:t>
            </a:r>
          </a:p>
          <a:p>
            <a:r>
              <a:rPr lang="es-ES" noProof="1" smtClean="0"/>
              <a:t>Las filas pueden ser devueltas preguntando acerca de las columnas realizando consultas (Cuales son los clientes que empiezan por A)</a:t>
            </a:r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/>
              <a:t>Tablas, Columnas y filas</a:t>
            </a:r>
          </a:p>
        </p:txBody>
      </p:sp>
    </p:spTree>
    <p:extLst>
      <p:ext uri="{BB962C8B-B14F-4D97-AF65-F5344CB8AC3E}">
        <p14:creationId xmlns:p14="http://schemas.microsoft.com/office/powerpoint/2010/main" val="112532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/>
          </a:bodyPr>
          <a:lstStyle/>
          <a:p>
            <a:r>
              <a:rPr lang="es-ES" noProof="1" smtClean="0"/>
              <a:t>Parte esencial en los modelos relacionales</a:t>
            </a:r>
          </a:p>
          <a:p>
            <a:r>
              <a:rPr lang="es-ES" noProof="1" smtClean="0"/>
              <a:t>Cada tabla tiene que tener una columna única que pueda identificar a la fila, lo que llamamos clave primaria (PRIMARY KEY)</a:t>
            </a:r>
          </a:p>
          <a:p>
            <a:r>
              <a:rPr lang="es-ES" noProof="1" smtClean="0"/>
              <a:t>Una tabla puede tener una clave externa (FOREIGN KEY), que enlaza con la clave primaria de una tabla</a:t>
            </a:r>
          </a:p>
          <a:p>
            <a:r>
              <a:rPr lang="es-ES" noProof="1" smtClean="0"/>
              <a:t>Una clave primaria puede ser natural como un ISBN o un CIF o inventada como una clave autonumerica</a:t>
            </a:r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Claves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412906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586604"/>
            <a:ext cx="9601200" cy="499607"/>
          </a:xfrm>
        </p:spPr>
        <p:txBody>
          <a:bodyPr>
            <a:normAutofit/>
          </a:bodyPr>
          <a:lstStyle/>
          <a:p>
            <a:r>
              <a:rPr lang="es-ES" noProof="1" smtClean="0"/>
              <a:t>Queremos almacenar empresas y actividades. Posibilidades de diseño:</a:t>
            </a:r>
          </a:p>
          <a:p>
            <a:pPr marL="0" indent="0">
              <a:buNone/>
            </a:pPr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/>
              <a:t>Ejemplo y </a:t>
            </a:r>
            <a:r>
              <a:rPr lang="es-ES" sz="2000" noProof="1" smtClean="0"/>
              <a:t>optimización</a:t>
            </a:r>
            <a:endParaRPr lang="es-ES" sz="2000" noProof="1"/>
          </a:p>
        </p:txBody>
      </p:sp>
      <p:graphicFrame>
        <p:nvGraphicFramePr>
          <p:cNvPr id="8" name="Marcador de posición de contenido 4" descr="Tabla de ejemplo con 3 columnas, 4 filas" title="Tabla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73565"/>
              </p:ext>
            </p:extLst>
          </p:nvPr>
        </p:nvGraphicFramePr>
        <p:xfrm>
          <a:off x="1585621" y="1939299"/>
          <a:ext cx="6099094" cy="17110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49547"/>
                <a:gridCol w="3049547"/>
              </a:tblGrid>
              <a:tr h="5354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NombreFiscal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Actividad</a:t>
                      </a:r>
                      <a:r>
                        <a:rPr lang="es-ES" sz="1800" b="1" kern="1200" baseline="0" noProof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5925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Experian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Adquisición de clientes e inteligencia de mercado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Jacar Systems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Consultora</a:t>
                      </a:r>
                      <a:r>
                        <a:rPr lang="es-E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Informática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95400" y="3698784"/>
            <a:ext cx="9601200" cy="499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noProof="1" smtClean="0"/>
              <a:t>Queremos una actividad mas:</a:t>
            </a:r>
          </a:p>
          <a:p>
            <a:pPr marL="0" indent="0">
              <a:buFont typeface="Arial" pitchFamily="34" charset="0"/>
              <a:buNone/>
            </a:pPr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</p:txBody>
      </p:sp>
      <p:graphicFrame>
        <p:nvGraphicFramePr>
          <p:cNvPr id="10" name="Marcador de posición de contenido 4" descr="Tabla de ejemplo con 3 columnas, 4 filas" title="Tabla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999882"/>
              </p:ext>
            </p:extLst>
          </p:nvPr>
        </p:nvGraphicFramePr>
        <p:xfrm>
          <a:off x="1585621" y="4068477"/>
          <a:ext cx="9148641" cy="17110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49547"/>
                <a:gridCol w="3049547"/>
                <a:gridCol w="3049547"/>
              </a:tblGrid>
              <a:tr h="5354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NombreFiscal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Actividad</a:t>
                      </a:r>
                      <a:r>
                        <a:rPr lang="es-ES" sz="1800" b="1" kern="1200" baseline="0" noProof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Actividad2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Experian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Adquisición de clientes e inteligencia de mercado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Servicios de marketing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Jacar Systems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Consultora</a:t>
                      </a:r>
                      <a:r>
                        <a:rPr lang="es-E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Informática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Servicios de marketing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Marcador de posición de contenido 2"/>
          <p:cNvSpPr txBox="1">
            <a:spLocks/>
          </p:cNvSpPr>
          <p:nvPr/>
        </p:nvSpPr>
        <p:spPr>
          <a:xfrm>
            <a:off x="1295400" y="5779513"/>
            <a:ext cx="9601200" cy="499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noProof="1" smtClean="0"/>
              <a:t>No es lo más optimo ya que no es una solución dinámica</a:t>
            </a:r>
          </a:p>
          <a:p>
            <a:pPr marL="0" indent="0">
              <a:buFont typeface="Arial" pitchFamily="34" charset="0"/>
              <a:buNone/>
            </a:pPr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</p:txBody>
      </p:sp>
    </p:spTree>
    <p:extLst>
      <p:ext uri="{BB962C8B-B14F-4D97-AF65-F5344CB8AC3E}">
        <p14:creationId xmlns:p14="http://schemas.microsoft.com/office/powerpoint/2010/main" val="295322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459410"/>
            <a:ext cx="9601200" cy="499607"/>
          </a:xfrm>
        </p:spPr>
        <p:txBody>
          <a:bodyPr>
            <a:normAutofit/>
          </a:bodyPr>
          <a:lstStyle/>
          <a:p>
            <a:r>
              <a:rPr lang="es-ES" noProof="1" smtClean="0"/>
              <a:t>Solucción más optima:</a:t>
            </a:r>
          </a:p>
          <a:p>
            <a:pPr marL="0" indent="0">
              <a:buNone/>
            </a:pPr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/>
              <a:t>Ejemplo y </a:t>
            </a:r>
            <a:r>
              <a:rPr lang="es-ES" sz="2000" noProof="1" smtClean="0"/>
              <a:t>optimización</a:t>
            </a:r>
            <a:endParaRPr lang="es-ES" sz="2000" noProof="1"/>
          </a:p>
        </p:txBody>
      </p:sp>
      <p:graphicFrame>
        <p:nvGraphicFramePr>
          <p:cNvPr id="8" name="Marcador de posición de contenido 4" descr="Tabla de ejemplo con 3 columnas, 4 filas" title="Tabla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4458954"/>
              </p:ext>
            </p:extLst>
          </p:nvPr>
        </p:nvGraphicFramePr>
        <p:xfrm>
          <a:off x="1482254" y="2058177"/>
          <a:ext cx="4139318" cy="160643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46261"/>
                <a:gridCol w="3093057"/>
              </a:tblGrid>
              <a:tr h="5354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Clave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NombreFiscal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Experian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Jacar</a:t>
                      </a: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Systems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Marcador de posición de contenido 4" descr="Tabla de ejemplo con 3 columnas, 4 filas" title="Tabla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6538235"/>
              </p:ext>
            </p:extLst>
          </p:nvPr>
        </p:nvGraphicFramePr>
        <p:xfrm>
          <a:off x="5911793" y="2058177"/>
          <a:ext cx="5896556" cy="278199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97336"/>
                <a:gridCol w="1606163"/>
                <a:gridCol w="3093057"/>
              </a:tblGrid>
              <a:tr h="5354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Clave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ClienteClave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Actividad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Servicios de marketing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Adquisición de clientes e inteligencia de mercado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Consultora</a:t>
                      </a:r>
                      <a:r>
                        <a:rPr lang="es-ES" sz="1800" kern="1200" baseline="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Informática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Servicios de marketing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80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543858"/>
            <a:ext cx="9601200" cy="499607"/>
          </a:xfrm>
        </p:spPr>
        <p:txBody>
          <a:bodyPr>
            <a:normAutofit/>
          </a:bodyPr>
          <a:lstStyle/>
          <a:p>
            <a:r>
              <a:rPr lang="es-ES" noProof="1" smtClean="0"/>
              <a:t>Solucción más optima:</a:t>
            </a:r>
          </a:p>
          <a:p>
            <a:pPr marL="0" indent="0">
              <a:buNone/>
            </a:pPr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/>
              <a:t>Ejemplo y </a:t>
            </a:r>
            <a:r>
              <a:rPr lang="es-ES" sz="2000" noProof="1" smtClean="0"/>
              <a:t>optimización</a:t>
            </a:r>
            <a:endParaRPr lang="es-ES" sz="2000" noProof="1"/>
          </a:p>
        </p:txBody>
      </p:sp>
      <p:graphicFrame>
        <p:nvGraphicFramePr>
          <p:cNvPr id="8" name="Marcador de posición de contenido 4" descr="Tabla de ejemplo con 3 columnas, 4 filas" title="Tabla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9654637"/>
              </p:ext>
            </p:extLst>
          </p:nvPr>
        </p:nvGraphicFramePr>
        <p:xfrm>
          <a:off x="1585622" y="1966786"/>
          <a:ext cx="3964388" cy="160643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57824"/>
                <a:gridCol w="2206564"/>
              </a:tblGrid>
              <a:tr h="5354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Clave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NombreFiscal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Experian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Jacar</a:t>
                      </a: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Systems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Marcador de posición de contenido 4" descr="Tabla de ejemplo con 3 columnas, 4 filas" title="Tabla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9536774"/>
              </p:ext>
            </p:extLst>
          </p:nvPr>
        </p:nvGraphicFramePr>
        <p:xfrm>
          <a:off x="1585622" y="3959331"/>
          <a:ext cx="7979798" cy="197219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80215"/>
                <a:gridCol w="6599583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Clave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Actividad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Servicios de marketing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Adquisición de clientes e inteligencia de mercado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Consultora</a:t>
                      </a:r>
                      <a:r>
                        <a:rPr lang="es-ES" sz="1800" kern="1200" baseline="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Informática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Marcador de posición de contenido 4" descr="Tabla de ejemplo con 3 columnas, 4 filas" title="Tabla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8649874"/>
              </p:ext>
            </p:extLst>
          </p:nvPr>
        </p:nvGraphicFramePr>
        <p:xfrm>
          <a:off x="6737631" y="1131028"/>
          <a:ext cx="3964388" cy="26773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57824"/>
                <a:gridCol w="2206564"/>
              </a:tblGrid>
              <a:tr h="5354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ClaveEmpresa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ClaveActividad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48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3481347"/>
          </a:xfrm>
        </p:spPr>
        <p:txBody>
          <a:bodyPr>
            <a:normAutofit/>
          </a:bodyPr>
          <a:lstStyle/>
          <a:p>
            <a:r>
              <a:rPr lang="es-ES" noProof="1" smtClean="0"/>
              <a:t>Sentencia SQL es una combinación de palabras algunas propias de SQL (basadas en inglés) y otras definidas por nosotros</a:t>
            </a:r>
          </a:p>
          <a:p>
            <a:r>
              <a:rPr lang="es-ES" noProof="1" smtClean="0"/>
              <a:t>Las sentencias pueden ser divididas en clausulas</a:t>
            </a:r>
          </a:p>
          <a:p>
            <a:r>
              <a:rPr lang="es-ES" noProof="1" smtClean="0"/>
              <a:t>Las sentencias terminan con ;</a:t>
            </a:r>
          </a:p>
          <a:p>
            <a:r>
              <a:rPr lang="es-ES" noProof="1" smtClean="0"/>
              <a:t>SQL no discrima entre mayúsculas y minúsculas (no es case-sensitive)</a:t>
            </a:r>
          </a:p>
          <a:p>
            <a:r>
              <a:rPr lang="es-ES" noProof="1" smtClean="0"/>
              <a:t>Comentarios:</a:t>
            </a:r>
          </a:p>
          <a:p>
            <a:pPr lvl="1"/>
            <a:r>
              <a:rPr lang="es-ES" noProof="1" smtClean="0"/>
              <a:t>Para una línea: --</a:t>
            </a:r>
          </a:p>
          <a:p>
            <a:pPr lvl="1"/>
            <a:r>
              <a:rPr lang="es-ES" noProof="1" smtClean="0"/>
              <a:t>Para muchas líneas: /* */</a:t>
            </a:r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Sentencias SQL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5399602"/>
            <a:ext cx="3896802" cy="730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noProof="1" smtClean="0">
                <a:solidFill>
                  <a:schemeClr val="tx2"/>
                </a:solidFill>
              </a:rPr>
              <a:t>SELECT VALUES FROM TABLENAME;</a:t>
            </a:r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5343939" y="5399602"/>
            <a:ext cx="5779936" cy="730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SELECT </a:t>
            </a:r>
            <a:r>
              <a:rPr lang="en-US" sz="1600" dirty="0" err="1" smtClean="0"/>
              <a:t>MyColumnName</a:t>
            </a:r>
            <a:r>
              <a:rPr lang="en-US" sz="1600" dirty="0"/>
              <a:t>,‘</a:t>
            </a:r>
            <a:r>
              <a:rPr lang="en-US" sz="1600" dirty="0" smtClean="0"/>
              <a:t>Constant’ </a:t>
            </a:r>
            <a:r>
              <a:rPr lang="es-ES" sz="1600" dirty="0"/>
              <a:t>FROM </a:t>
            </a:r>
            <a:r>
              <a:rPr lang="es-ES" sz="1600" dirty="0" err="1" smtClean="0"/>
              <a:t>MyTableName</a:t>
            </a:r>
            <a:r>
              <a:rPr lang="es-ES" sz="1600" dirty="0"/>
              <a:t>;</a:t>
            </a:r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</p:txBody>
      </p:sp>
    </p:spTree>
    <p:extLst>
      <p:ext uri="{BB962C8B-B14F-4D97-AF65-F5344CB8AC3E}">
        <p14:creationId xmlns:p14="http://schemas.microsoft.com/office/powerpoint/2010/main" val="90981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435997"/>
          </a:xfrm>
        </p:spPr>
        <p:txBody>
          <a:bodyPr>
            <a:normAutofit/>
          </a:bodyPr>
          <a:lstStyle/>
          <a:p>
            <a:r>
              <a:rPr lang="es-ES" noProof="1" smtClean="0"/>
              <a:t>Ejemplos:</a:t>
            </a:r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Sentencias SQL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07935" y="2317295"/>
            <a:ext cx="3896802" cy="489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noProof="1" smtClean="0">
                <a:solidFill>
                  <a:schemeClr val="tx2"/>
                </a:solidFill>
              </a:rPr>
              <a:t>SELECT VALUES FROM TABLENAME;</a:t>
            </a:r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5256474" y="2317295"/>
            <a:ext cx="5779936" cy="489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SELECT </a:t>
            </a:r>
            <a:r>
              <a:rPr lang="en-US" sz="1600" dirty="0" err="1" smtClean="0"/>
              <a:t>NombreFiscal</a:t>
            </a:r>
            <a:r>
              <a:rPr lang="en-US" sz="1600" dirty="0" smtClean="0"/>
              <a:t> </a:t>
            </a:r>
            <a:r>
              <a:rPr lang="es-ES" sz="1600" dirty="0"/>
              <a:t>FROM </a:t>
            </a:r>
            <a:r>
              <a:rPr lang="es-ES" sz="1600" dirty="0" smtClean="0"/>
              <a:t>Empresas;</a:t>
            </a:r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15" name="Marcador de posición de contenido 2"/>
          <p:cNvSpPr txBox="1">
            <a:spLocks/>
          </p:cNvSpPr>
          <p:nvPr/>
        </p:nvSpPr>
        <p:spPr>
          <a:xfrm>
            <a:off x="1295400" y="3238831"/>
            <a:ext cx="9601200" cy="8512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noProof="1" smtClean="0"/>
              <a:t>Para devolver todas las columnas utilizamos el comodín *</a:t>
            </a:r>
          </a:p>
          <a:p>
            <a:r>
              <a:rPr lang="es-ES" noProof="1"/>
              <a:t>Ejemplos para devolver todas las columnas:</a:t>
            </a:r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16" name="Marcador de posición de contenido 2"/>
          <p:cNvSpPr txBox="1">
            <a:spLocks/>
          </p:cNvSpPr>
          <p:nvPr/>
        </p:nvSpPr>
        <p:spPr>
          <a:xfrm>
            <a:off x="1207935" y="4225450"/>
            <a:ext cx="3896802" cy="489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noProof="1" smtClean="0">
                <a:solidFill>
                  <a:schemeClr val="tx2"/>
                </a:solidFill>
              </a:rPr>
              <a:t>SELECT * FROM Empresas;</a:t>
            </a:r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</p:txBody>
      </p:sp>
    </p:spTree>
    <p:extLst>
      <p:ext uri="{BB962C8B-B14F-4D97-AF65-F5344CB8AC3E}">
        <p14:creationId xmlns:p14="http://schemas.microsoft.com/office/powerpoint/2010/main" val="259926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4173110"/>
          </a:xfrm>
        </p:spPr>
        <p:txBody>
          <a:bodyPr>
            <a:normAutofit fontScale="92500" lnSpcReduction="10000"/>
          </a:bodyPr>
          <a:lstStyle/>
          <a:p>
            <a:r>
              <a:rPr lang="es-ES" noProof="1" smtClean="0"/>
              <a:t>Utilizar una convención de nombre es importante para seguir un estándar.</a:t>
            </a:r>
          </a:p>
          <a:p>
            <a:r>
              <a:rPr lang="es-ES" noProof="1" smtClean="0"/>
              <a:t>No hay un estándar común</a:t>
            </a:r>
          </a:p>
          <a:p>
            <a:r>
              <a:rPr lang="es-ES" noProof="1" smtClean="0"/>
              <a:t>En este curso vamos a utilizar:</a:t>
            </a:r>
          </a:p>
          <a:p>
            <a:pPr lvl="1"/>
            <a:r>
              <a:rPr lang="es-ES" noProof="1" smtClean="0"/>
              <a:t>Tablas en nombre plural</a:t>
            </a:r>
          </a:p>
          <a:p>
            <a:pPr lvl="1"/>
            <a:r>
              <a:rPr lang="es-ES" noProof="1" smtClean="0"/>
              <a:t>Claves primarias siguen el formato Nombre_Tabla_Singular + Id</a:t>
            </a:r>
          </a:p>
          <a:p>
            <a:pPr lvl="1"/>
            <a:r>
              <a:rPr lang="es-ES" noProof="1" smtClean="0"/>
              <a:t>Notación PascalCase</a:t>
            </a:r>
          </a:p>
          <a:p>
            <a:pPr lvl="1"/>
            <a:r>
              <a:rPr lang="es-ES" noProof="1" smtClean="0"/>
              <a:t>Columnas en singular</a:t>
            </a:r>
          </a:p>
          <a:p>
            <a:pPr lvl="1"/>
            <a:r>
              <a:rPr lang="es-ES" noProof="1" smtClean="0"/>
              <a:t>Las palabras reservadas de SQL en mayúsculas</a:t>
            </a:r>
          </a:p>
          <a:p>
            <a:pPr lvl="1"/>
            <a:r>
              <a:rPr lang="es-ES" noProof="1" smtClean="0"/>
              <a:t>Para el nombre de las restricciones de claves primarias utilizamos el formato </a:t>
            </a:r>
            <a:r>
              <a:rPr lang="es-ES" dirty="0" err="1" smtClean="0"/>
              <a:t>PK_EmpresaId</a:t>
            </a:r>
            <a:endParaRPr lang="es-ES" dirty="0" smtClean="0"/>
          </a:p>
          <a:p>
            <a:pPr lvl="1"/>
            <a:r>
              <a:rPr lang="es-ES" noProof="1"/>
              <a:t>Para el nombre de las restricciones de claves externas utilizamos el formato </a:t>
            </a:r>
            <a:r>
              <a:rPr lang="es-ES" noProof="1" smtClean="0"/>
              <a:t>FK.TablaPrincipal_TablaExterna_ColumnaClaveExterna</a:t>
            </a:r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/>
              <a:t>Convención nombres</a:t>
            </a:r>
          </a:p>
        </p:txBody>
      </p:sp>
    </p:spTree>
    <p:extLst>
      <p:ext uri="{BB962C8B-B14F-4D97-AF65-F5344CB8AC3E}">
        <p14:creationId xmlns:p14="http://schemas.microsoft.com/office/powerpoint/2010/main" val="43412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Tipos de datos</a:t>
            </a:r>
            <a:endParaRPr lang="es-ES" sz="2000" noProof="1"/>
          </a:p>
        </p:txBody>
      </p:sp>
      <p:graphicFrame>
        <p:nvGraphicFramePr>
          <p:cNvPr id="8" name="Marcador de posición de contenido 4" descr="Tabla de ejemplo con 3 columnas, 4 filas" title="Tabla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2399711"/>
              </p:ext>
            </p:extLst>
          </p:nvPr>
        </p:nvGraphicFramePr>
        <p:xfrm>
          <a:off x="1418644" y="1670208"/>
          <a:ext cx="9601864" cy="402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88166"/>
                <a:gridCol w="8213698"/>
              </a:tblGrid>
              <a:tr h="3606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Tipo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Valor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Caracter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Puede almacenar N caracteres</a:t>
                      </a: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manera </a:t>
                      </a:r>
                      <a:r>
                        <a:rPr lang="es-ES" sz="1800" b="0" i="0" u="none" strike="noStrike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estatica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endParaRPr lang="es-E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Puede almacenar N caracteres</a:t>
                      </a: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manera dinámica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lang="es-E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Información</a:t>
                      </a:r>
                      <a:r>
                        <a:rPr lang="es-E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hexadecimal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SmallInt</a:t>
                      </a:r>
                      <a:endParaRPr lang="es-E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-2^15 (-32,768) to 2^15-1 (32,767)</a:t>
                      </a: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es-E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-2^31 (-2,147,483,648) to 2^31-1 (2,147,483,647) 	</a:t>
                      </a:r>
                      <a:endParaRPr lang="es-ES" sz="1800" b="0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BigInt</a:t>
                      </a:r>
                      <a:endParaRPr lang="es-E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-2^63 (-9,223,372,036,854,775,808) to 2^63-1 (9,223,372,036,854,775,807)</a:t>
                      </a: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s-E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 o false</a:t>
                      </a: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Formato YYYY-MM-DD</a:t>
                      </a: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Formato HH:MM:SS</a:t>
                      </a: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endParaRPr lang="es-E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Ambos Date y Time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4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TEMARIO</a:t>
            </a:r>
            <a:endParaRPr lang="es-ES" noProof="1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noProof="1" smtClean="0"/>
              <a:t>Módulo 1: Introducción</a:t>
            </a:r>
          </a:p>
          <a:p>
            <a:r>
              <a:rPr lang="es-ES" noProof="1" smtClean="0"/>
              <a:t>Módulo 2: DML</a:t>
            </a:r>
          </a:p>
          <a:p>
            <a:r>
              <a:rPr lang="es-ES" noProof="1"/>
              <a:t>Módulo </a:t>
            </a:r>
            <a:r>
              <a:rPr lang="es-ES" noProof="1" smtClean="0"/>
              <a:t>3: DDL</a:t>
            </a:r>
          </a:p>
          <a:p>
            <a:r>
              <a:rPr lang="es-ES" noProof="1"/>
              <a:t>Módulo 4</a:t>
            </a:r>
            <a:r>
              <a:rPr lang="es-ES" noProof="1" smtClean="0"/>
              <a:t>: DTL</a:t>
            </a:r>
            <a:endParaRPr lang="es-ES" noProof="1"/>
          </a:p>
        </p:txBody>
      </p:sp>
      <p:sp>
        <p:nvSpPr>
          <p:cNvPr id="5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</p:spPr>
        <p:txBody>
          <a:bodyPr/>
          <a:lstStyle/>
          <a:p>
            <a:r>
              <a:rPr lang="es-ES" dirty="0" smtClean="0"/>
              <a:t>TEMARIO</a:t>
            </a:r>
            <a:endParaRPr lang="es-ES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3481347"/>
          </a:xfrm>
        </p:spPr>
        <p:txBody>
          <a:bodyPr>
            <a:normAutofit/>
          </a:bodyPr>
          <a:lstStyle/>
          <a:p>
            <a:r>
              <a:rPr lang="es-ES" noProof="1" smtClean="0"/>
              <a:t>Relational Database Managament System</a:t>
            </a:r>
          </a:p>
          <a:p>
            <a:r>
              <a:rPr lang="es-ES" noProof="1" smtClean="0"/>
              <a:t>Extienden ANSI SQL con extensiones propias del vendedor.</a:t>
            </a:r>
          </a:p>
          <a:p>
            <a:r>
              <a:rPr lang="es-ES" noProof="1" smtClean="0"/>
              <a:t>Oracle </a:t>
            </a:r>
            <a:r>
              <a:rPr lang="es-ES" noProof="1" smtClean="0">
                <a:sym typeface="Wingdings" panose="05000000000000000000" pitchFamily="2" charset="2"/>
              </a:rPr>
              <a:t> PL/SQL</a:t>
            </a:r>
          </a:p>
          <a:p>
            <a:r>
              <a:rPr lang="es-ES" noProof="1" smtClean="0">
                <a:sym typeface="Wingdings" panose="05000000000000000000" pitchFamily="2" charset="2"/>
              </a:rPr>
              <a:t>SQL Server  T-SQL</a:t>
            </a:r>
          </a:p>
          <a:p>
            <a:r>
              <a:rPr lang="es-ES" noProof="1" smtClean="0">
                <a:sym typeface="Wingdings" panose="05000000000000000000" pitchFamily="2" charset="2"/>
              </a:rPr>
              <a:t>ANSI SQL funcionará en cualquier RDBMS</a:t>
            </a:r>
            <a:endParaRPr lang="es-ES" noProof="1" smtClean="0"/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RDBMS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265422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3481347"/>
          </a:xfrm>
        </p:spPr>
        <p:txBody>
          <a:bodyPr>
            <a:normAutofit/>
          </a:bodyPr>
          <a:lstStyle/>
          <a:p>
            <a:r>
              <a:rPr lang="es-ES" noProof="1" smtClean="0"/>
              <a:t>Vistazo general herramienta sql server managament studio para poder realizar una base de datos, tablas, consultas, insertar, borrar, actualizar y crear relaciones</a:t>
            </a:r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Caso Práctico 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121953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3481347"/>
          </a:xfrm>
        </p:spPr>
        <p:txBody>
          <a:bodyPr>
            <a:normAutofit/>
          </a:bodyPr>
          <a:lstStyle/>
          <a:p>
            <a:r>
              <a:rPr lang="es-ES" noProof="1" smtClean="0"/>
              <a:t>Realizar Modulo1_Ejercicio1</a:t>
            </a:r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Caso Práctico 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87915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4077695"/>
          </a:xfrm>
        </p:spPr>
        <p:txBody>
          <a:bodyPr>
            <a:normAutofit/>
          </a:bodyPr>
          <a:lstStyle/>
          <a:p>
            <a:r>
              <a:rPr lang="es-ES" noProof="1" smtClean="0"/>
              <a:t>SQL es el lenguaje que nos va a permitir gestionar bases de datos relacionales</a:t>
            </a:r>
          </a:p>
          <a:p>
            <a:r>
              <a:rPr lang="es-ES" noProof="1" smtClean="0"/>
              <a:t>Las bases de datos relacionales van a contener información almacenadas en formas de tabla y relaciones entre ellas</a:t>
            </a:r>
          </a:p>
          <a:p>
            <a:endParaRPr lang="es-ES" noProof="1" smtClean="0"/>
          </a:p>
          <a:p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Resumen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206385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 fontScale="77500" lnSpcReduction="20000"/>
          </a:bodyPr>
          <a:lstStyle/>
          <a:p>
            <a:r>
              <a:rPr lang="es-ES" noProof="1" smtClean="0"/>
              <a:t>¿Qué es DDL?</a:t>
            </a:r>
          </a:p>
          <a:p>
            <a:r>
              <a:rPr lang="es-ES" noProof="1" smtClean="0"/>
              <a:t>Crear base de datos</a:t>
            </a:r>
          </a:p>
          <a:p>
            <a:r>
              <a:rPr lang="es-ES" noProof="1" smtClean="0"/>
              <a:t>Crear tabla</a:t>
            </a:r>
          </a:p>
          <a:p>
            <a:r>
              <a:rPr lang="es-ES" noProof="1"/>
              <a:t>Columnas </a:t>
            </a:r>
            <a:r>
              <a:rPr lang="es-ES" noProof="1" smtClean="0"/>
              <a:t>autonuméricas</a:t>
            </a:r>
          </a:p>
          <a:p>
            <a:r>
              <a:rPr lang="es-ES" noProof="1" smtClean="0"/>
              <a:t>Clave Primaria</a:t>
            </a:r>
          </a:p>
          <a:p>
            <a:r>
              <a:rPr lang="es-ES" noProof="1" smtClean="0"/>
              <a:t>Caso práctico</a:t>
            </a:r>
          </a:p>
          <a:p>
            <a:r>
              <a:rPr lang="es-ES" noProof="1" smtClean="0"/>
              <a:t>Restricciones</a:t>
            </a:r>
          </a:p>
          <a:p>
            <a:r>
              <a:rPr lang="es-ES" noProof="1" smtClean="0"/>
              <a:t>Modificar tabla</a:t>
            </a:r>
          </a:p>
          <a:p>
            <a:r>
              <a:rPr lang="es-ES" noProof="1" smtClean="0"/>
              <a:t>Borrar </a:t>
            </a:r>
            <a:r>
              <a:rPr lang="es-ES" noProof="1" smtClean="0"/>
              <a:t>tabla</a:t>
            </a:r>
          </a:p>
          <a:p>
            <a:r>
              <a:rPr lang="es-ES" noProof="1" smtClean="0"/>
              <a:t>Vistas</a:t>
            </a:r>
            <a:endParaRPr lang="es-ES" noProof="1" smtClean="0"/>
          </a:p>
          <a:p>
            <a:r>
              <a:rPr lang="es-ES" noProof="1" smtClean="0"/>
              <a:t>Caso práctico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</a:t>
            </a:r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s-ES" dirty="0" smtClean="0"/>
              <a:t>DDL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221007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/>
          </a:bodyPr>
          <a:lstStyle/>
          <a:p>
            <a:r>
              <a:rPr lang="es-ES" noProof="1" smtClean="0"/>
              <a:t>DDL: Data Definition Language</a:t>
            </a:r>
          </a:p>
          <a:p>
            <a:r>
              <a:rPr lang="es-ES" noProof="1" smtClean="0"/>
              <a:t>Comandos para crear y modificar construcciones en la base de datos</a:t>
            </a:r>
          </a:p>
          <a:p>
            <a:r>
              <a:rPr lang="es-ES" noProof="1" smtClean="0"/>
              <a:t>La mayoría de RDBMS tienen herramientas para hacer esto de manera más sencilla, pero vamos a explicar las sentencias para entenderlo mejor.</a:t>
            </a:r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2. </a:t>
            </a:r>
            <a:r>
              <a:rPr lang="es-ES" dirty="0"/>
              <a:t>DDL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¿Qué es DDL?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201192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928977"/>
          </a:xfrm>
        </p:spPr>
        <p:txBody>
          <a:bodyPr>
            <a:normAutofit/>
          </a:bodyPr>
          <a:lstStyle/>
          <a:p>
            <a:r>
              <a:rPr lang="es-ES" noProof="1" smtClean="0"/>
              <a:t>No es ANSI</a:t>
            </a:r>
          </a:p>
          <a:p>
            <a:r>
              <a:rPr lang="es-ES" noProof="1" smtClean="0"/>
              <a:t>Sentencia:</a:t>
            </a:r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2. </a:t>
            </a:r>
            <a:r>
              <a:rPr lang="es-ES" dirty="0"/>
              <a:t>DDL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/>
              <a:t>Crear base de datos</a:t>
            </a:r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3043780"/>
            <a:ext cx="9601200" cy="140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--this is not ANSI SQL</a:t>
            </a:r>
          </a:p>
          <a:p>
            <a:r>
              <a:rPr lang="en-US" i="1" dirty="0"/>
              <a:t>--but is supported by most vendors</a:t>
            </a:r>
          </a:p>
          <a:p>
            <a:r>
              <a:rPr lang="es-ES" i="1" dirty="0"/>
              <a:t>CREATE DATABASE </a:t>
            </a:r>
            <a:r>
              <a:rPr lang="es-ES" i="1" dirty="0" err="1" smtClean="0"/>
              <a:t>Experian</a:t>
            </a:r>
            <a:r>
              <a:rPr lang="es-ES" i="1" dirty="0" smtClean="0"/>
              <a:t>;</a:t>
            </a:r>
            <a:endParaRPr lang="es-ES" i="1" dirty="0"/>
          </a:p>
          <a:p>
            <a:r>
              <a:rPr lang="es-ES" i="1" dirty="0"/>
              <a:t>USE DATABASE </a:t>
            </a:r>
            <a:r>
              <a:rPr lang="es-ES" i="1" dirty="0" err="1"/>
              <a:t>Experian</a:t>
            </a:r>
            <a:r>
              <a:rPr lang="es-ES" i="1" dirty="0" smtClean="0"/>
              <a:t>;</a:t>
            </a:r>
            <a:endParaRPr lang="es-ES" i="1" noProof="1" smtClean="0"/>
          </a:p>
          <a:p>
            <a:endParaRPr lang="es-ES" noProof="1" smtClean="0"/>
          </a:p>
        </p:txBody>
      </p:sp>
    </p:spTree>
    <p:extLst>
      <p:ext uri="{BB962C8B-B14F-4D97-AF65-F5344CB8AC3E}">
        <p14:creationId xmlns:p14="http://schemas.microsoft.com/office/powerpoint/2010/main" val="310332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928977"/>
          </a:xfrm>
        </p:spPr>
        <p:txBody>
          <a:bodyPr>
            <a:normAutofit/>
          </a:bodyPr>
          <a:lstStyle/>
          <a:p>
            <a:r>
              <a:rPr lang="es-ES" noProof="1" smtClean="0"/>
              <a:t>Es ANSI</a:t>
            </a:r>
          </a:p>
          <a:p>
            <a:r>
              <a:rPr lang="es-ES" noProof="1" smtClean="0"/>
              <a:t>Sentencia:</a:t>
            </a:r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2. </a:t>
            </a:r>
            <a:r>
              <a:rPr lang="es-ES" dirty="0"/>
              <a:t>DDL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/>
              <a:t>Crear </a:t>
            </a:r>
            <a:r>
              <a:rPr lang="es-ES" sz="2000" noProof="1" smtClean="0"/>
              <a:t>tabla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2772095"/>
            <a:ext cx="9601200" cy="829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/>
              <a:t>CREATE TABLE </a:t>
            </a:r>
            <a:r>
              <a:rPr lang="es-ES" sz="1600" i="1" dirty="0" smtClean="0"/>
              <a:t>Empresas(</a:t>
            </a:r>
            <a:r>
              <a:rPr lang="es-ES" sz="1600" i="1" dirty="0" err="1" smtClean="0"/>
              <a:t>EmpresaId</a:t>
            </a:r>
            <a:r>
              <a:rPr lang="es-ES" sz="1600" i="1" dirty="0" smtClean="0"/>
              <a:t> INTEGER</a:t>
            </a:r>
            <a:r>
              <a:rPr lang="es-ES" sz="1600" i="1" dirty="0"/>
              <a:t>,</a:t>
            </a:r>
          </a:p>
          <a:p>
            <a:pPr marL="0" indent="0">
              <a:buNone/>
            </a:pPr>
            <a:r>
              <a:rPr lang="es-ES" sz="1600" i="1" dirty="0" err="1" smtClean="0"/>
              <a:t>NombreComercial</a:t>
            </a:r>
            <a:r>
              <a:rPr lang="es-ES" sz="1600" i="1" dirty="0" smtClean="0"/>
              <a:t> VARCHAR(300));</a:t>
            </a:r>
            <a:endParaRPr lang="es-ES" sz="1600" i="1" noProof="1" smtClean="0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95400" y="3601941"/>
            <a:ext cx="9601200" cy="1402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noProof="1" smtClean="0"/>
              <a:t>Podemos especificar si la columna es nula o no nula (si es obligatoria)</a:t>
            </a:r>
          </a:p>
          <a:p>
            <a:r>
              <a:rPr lang="es-ES" noProof="1" smtClean="0"/>
              <a:t>NULL es el valor por defecto</a:t>
            </a:r>
          </a:p>
          <a:p>
            <a:r>
              <a:rPr lang="es-ES" noProof="1" smtClean="0"/>
              <a:t>Si intentamos insertar un valor nulo en un columna no nula nos dará error</a:t>
            </a:r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10" name="Marcador de posición de contenido 2"/>
          <p:cNvSpPr txBox="1">
            <a:spLocks/>
          </p:cNvSpPr>
          <p:nvPr/>
        </p:nvSpPr>
        <p:spPr>
          <a:xfrm>
            <a:off x="1295400" y="5127006"/>
            <a:ext cx="9601200" cy="829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/>
              <a:t>CREATE TABLE </a:t>
            </a:r>
            <a:r>
              <a:rPr lang="es-ES" sz="1600" i="1" dirty="0" smtClean="0"/>
              <a:t>Empresas(</a:t>
            </a:r>
            <a:r>
              <a:rPr lang="es-ES" sz="1600" i="1" dirty="0" err="1" smtClean="0"/>
              <a:t>EmpresaId</a:t>
            </a:r>
            <a:r>
              <a:rPr lang="es-ES" sz="1600" i="1" dirty="0" smtClean="0"/>
              <a:t> INTEGER </a:t>
            </a:r>
            <a:r>
              <a:rPr lang="es-ES" sz="1600" i="1" dirty="0"/>
              <a:t>NOT NULL</a:t>
            </a:r>
            <a:r>
              <a:rPr lang="es-ES" sz="1600" i="1" dirty="0" smtClean="0"/>
              <a:t>,</a:t>
            </a:r>
            <a:endParaRPr lang="es-ES" sz="1600" i="1" dirty="0"/>
          </a:p>
          <a:p>
            <a:pPr marL="0" indent="0">
              <a:buNone/>
            </a:pPr>
            <a:r>
              <a:rPr lang="es-ES" sz="1600" i="1" dirty="0" err="1"/>
              <a:t>NombreComercial</a:t>
            </a:r>
            <a:r>
              <a:rPr lang="es-ES" sz="1600" i="1" dirty="0"/>
              <a:t> </a:t>
            </a:r>
            <a:r>
              <a:rPr lang="es-ES" sz="1600" i="1" dirty="0" smtClean="0"/>
              <a:t>VARCHAR(300) NOT NULL);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275310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1104991"/>
          </a:xfrm>
        </p:spPr>
        <p:txBody>
          <a:bodyPr>
            <a:normAutofit lnSpcReduction="10000"/>
          </a:bodyPr>
          <a:lstStyle/>
          <a:p>
            <a:r>
              <a:rPr lang="es-ES" noProof="1" smtClean="0"/>
              <a:t>IDENTITY [ (seed, increment) ]</a:t>
            </a:r>
          </a:p>
          <a:p>
            <a:r>
              <a:rPr lang="es-ES" noProof="1" smtClean="0"/>
              <a:t>Para las columnas clave primaria autonuméricas utilizamos la siguiente sentencia: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2. </a:t>
            </a:r>
            <a:r>
              <a:rPr lang="es-ES" dirty="0"/>
              <a:t>DDL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Identity</a:t>
            </a:r>
            <a:endParaRPr lang="es-ES" sz="2000" noProof="1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95400" y="3081227"/>
            <a:ext cx="9601200" cy="829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/>
              <a:t>CREATE TABLE </a:t>
            </a:r>
            <a:r>
              <a:rPr lang="es-ES" sz="1600" i="1" dirty="0" smtClean="0"/>
              <a:t>Empresas(</a:t>
            </a:r>
            <a:r>
              <a:rPr lang="es-ES" sz="1600" i="1" dirty="0" err="1" smtClean="0"/>
              <a:t>EmpresaId</a:t>
            </a:r>
            <a:r>
              <a:rPr lang="es-ES" sz="1600" i="1" dirty="0" smtClean="0"/>
              <a:t> INTEGER IDENTITY(1,1) PRIMARY KEY,</a:t>
            </a:r>
            <a:endParaRPr lang="es-ES" sz="1600" i="1" dirty="0"/>
          </a:p>
          <a:p>
            <a:pPr marL="0" indent="0">
              <a:buNone/>
            </a:pPr>
            <a:r>
              <a:rPr lang="es-ES" sz="1600" i="1" dirty="0" err="1" smtClean="0"/>
              <a:t>NombreComercial</a:t>
            </a:r>
            <a:r>
              <a:rPr lang="es-ES" sz="1600" i="1" dirty="0" smtClean="0"/>
              <a:t> VARCHAR(300));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167872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928977"/>
          </a:xfrm>
        </p:spPr>
        <p:txBody>
          <a:bodyPr>
            <a:normAutofit/>
          </a:bodyPr>
          <a:lstStyle/>
          <a:p>
            <a:r>
              <a:rPr lang="es-ES" noProof="1" smtClean="0"/>
              <a:t>Por defecto las claves primarias son no nulas </a:t>
            </a:r>
          </a:p>
          <a:p>
            <a:r>
              <a:rPr lang="es-ES" noProof="1" smtClean="0"/>
              <a:t>En una tabla más de una columna pueden ser clave primaria</a:t>
            </a:r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2. </a:t>
            </a:r>
            <a:r>
              <a:rPr lang="es-ES" dirty="0"/>
              <a:t>DDL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Clave Primaria</a:t>
            </a:r>
            <a:endParaRPr lang="es-ES" sz="2000" noProof="1"/>
          </a:p>
        </p:txBody>
      </p:sp>
      <p:sp>
        <p:nvSpPr>
          <p:cNvPr id="11" name="Marcador de posición de contenido 2"/>
          <p:cNvSpPr txBox="1">
            <a:spLocks/>
          </p:cNvSpPr>
          <p:nvPr/>
        </p:nvSpPr>
        <p:spPr>
          <a:xfrm>
            <a:off x="1295400" y="2772095"/>
            <a:ext cx="9601200" cy="829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/>
              <a:t>CREATE TABLE </a:t>
            </a:r>
            <a:r>
              <a:rPr lang="es-ES" sz="1600" i="1" dirty="0" smtClean="0"/>
              <a:t>Empresas(</a:t>
            </a:r>
            <a:r>
              <a:rPr lang="es-ES" sz="1600" i="1" dirty="0" err="1" smtClean="0"/>
              <a:t>EmpresaId</a:t>
            </a:r>
            <a:r>
              <a:rPr lang="es-ES" sz="1600" i="1" dirty="0" smtClean="0"/>
              <a:t> INTEGER PRIMARY KEY,</a:t>
            </a:r>
            <a:endParaRPr lang="es-ES" sz="1600" i="1" dirty="0"/>
          </a:p>
          <a:p>
            <a:pPr marL="0" indent="0">
              <a:buNone/>
            </a:pPr>
            <a:r>
              <a:rPr lang="es-ES" sz="1600" i="1" dirty="0" err="1" smtClean="0"/>
              <a:t>NombreComercial</a:t>
            </a:r>
            <a:r>
              <a:rPr lang="es-ES" sz="1600" i="1" dirty="0" smtClean="0"/>
              <a:t> VARCHAR(300));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275867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posición de contenido 4" descr="Tabla de ejemplo con 3 columnas, 4 filas" title="Tabl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4171447"/>
              </p:ext>
            </p:extLst>
          </p:nvPr>
        </p:nvGraphicFramePr>
        <p:xfrm>
          <a:off x="1295400" y="1892408"/>
          <a:ext cx="10090868" cy="384951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28892"/>
                <a:gridCol w="3466769"/>
                <a:gridCol w="3395207"/>
              </a:tblGrid>
              <a:tr h="5576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Horario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Lunes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Martes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858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14:00</a:t>
                      </a:r>
                      <a:r>
                        <a:rPr lang="es-ES" sz="1800" kern="1200" baseline="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– 14:30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Introducción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DML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858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14:30</a:t>
                      </a:r>
                      <a:r>
                        <a:rPr lang="es-ES" sz="1800" kern="1200" baseline="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– 15:00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Introducción y</a:t>
                      </a:r>
                      <a:r>
                        <a:rPr lang="es-ES" sz="1800" kern="1200" baseline="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Parte Práctica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Parte Práctica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858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15:00 – 15:30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es-ES" sz="1800" kern="1200" baseline="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DDL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DML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858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15:30 – 15:50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Parte Práctica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Parte Práctica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858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15:50 – 16:10</a:t>
                      </a:r>
                      <a:endParaRPr lang="es-ES" sz="1800" b="1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DESCANSO</a:t>
                      </a:r>
                      <a:endParaRPr lang="es-ES" sz="1800" b="1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b="1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DESCANSO</a:t>
                      </a:r>
                      <a:endParaRPr lang="es-ES" sz="1800" b="1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858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16:10 – 16:30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es-ES" sz="1800" kern="1200" baseline="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DDL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DML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858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16:30 – 17:00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Parte Práctica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Parte Práctica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858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17:00 – 17:30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DML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DTL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858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17:30 –</a:t>
                      </a:r>
                      <a:r>
                        <a:rPr lang="es-ES" sz="1800" kern="1200" baseline="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18:00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Parte Práctica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Parte Práctica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</p:spPr>
        <p:txBody>
          <a:bodyPr/>
          <a:lstStyle/>
          <a:p>
            <a:r>
              <a:rPr lang="es-ES" dirty="0" smtClean="0"/>
              <a:t>HORARIO</a:t>
            </a:r>
            <a:endParaRPr lang="es-ES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HORARIO</a:t>
            </a:r>
            <a:endParaRPr lang="es-ES" noProof="1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2042161"/>
          </a:xfrm>
        </p:spPr>
        <p:txBody>
          <a:bodyPr>
            <a:normAutofit/>
          </a:bodyPr>
          <a:lstStyle/>
          <a:p>
            <a:r>
              <a:rPr lang="es-ES" noProof="1" smtClean="0"/>
              <a:t>La palabra clave en SQL es CONSTRAINT</a:t>
            </a:r>
          </a:p>
          <a:p>
            <a:r>
              <a:rPr lang="es-ES" noProof="1" smtClean="0"/>
              <a:t>Lo podemos utilizar para crear una clave primaria también</a:t>
            </a:r>
          </a:p>
          <a:p>
            <a:r>
              <a:rPr lang="es-ES" noProof="1" smtClean="0"/>
              <a:t>Se utiliza para crear las claves externas (FOREIGN KEY)</a:t>
            </a:r>
          </a:p>
          <a:p>
            <a:r>
              <a:rPr lang="es-ES" noProof="1" smtClean="0"/>
              <a:t>Se añaden al final de la definición de columnas</a:t>
            </a:r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2. </a:t>
            </a:r>
            <a:r>
              <a:rPr lang="es-ES" dirty="0"/>
              <a:t>DDL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Restricciones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3786825"/>
            <a:ext cx="9601200" cy="1325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/>
              <a:t>CREATE TABLE </a:t>
            </a:r>
            <a:r>
              <a:rPr lang="es-ES" sz="1600" i="1" dirty="0" smtClean="0"/>
              <a:t>Empresas(</a:t>
            </a:r>
            <a:r>
              <a:rPr lang="es-ES" sz="1600" i="1" dirty="0" err="1" smtClean="0"/>
              <a:t>EmpresaId</a:t>
            </a:r>
            <a:r>
              <a:rPr lang="es-ES" sz="1600" i="1" dirty="0" smtClean="0"/>
              <a:t> </a:t>
            </a:r>
            <a:r>
              <a:rPr lang="es-ES" sz="1600" i="1" dirty="0" err="1" smtClean="0"/>
              <a:t>INTEGER,NombreComercial</a:t>
            </a:r>
            <a:r>
              <a:rPr lang="es-ES" sz="1600" i="1" dirty="0" smtClean="0"/>
              <a:t> VARCHAR(300)</a:t>
            </a:r>
            <a:r>
              <a:rPr lang="es-ES" sz="1600" dirty="0"/>
              <a:t> CONSTRAINT </a:t>
            </a:r>
            <a:r>
              <a:rPr lang="es-ES" sz="1600" dirty="0" err="1" smtClean="0"/>
              <a:t>PK_EmpresaId</a:t>
            </a:r>
            <a:r>
              <a:rPr lang="es-ES" sz="1600" dirty="0" smtClean="0"/>
              <a:t> PRIMARY KEY(</a:t>
            </a:r>
            <a:r>
              <a:rPr lang="es-ES" sz="1600" dirty="0" err="1" smtClean="0"/>
              <a:t>EmpresaId</a:t>
            </a:r>
            <a:r>
              <a:rPr lang="es-ES" sz="1600" dirty="0" smtClean="0"/>
              <a:t>)</a:t>
            </a:r>
            <a:r>
              <a:rPr lang="es-ES" sz="1600" i="1" dirty="0" smtClean="0"/>
              <a:t>);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116035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506475"/>
          </a:xfrm>
        </p:spPr>
        <p:txBody>
          <a:bodyPr>
            <a:normAutofit/>
          </a:bodyPr>
          <a:lstStyle/>
          <a:p>
            <a:r>
              <a:rPr lang="es-ES" noProof="1" smtClean="0"/>
              <a:t>Vamos a realizar el Modulo2_Ejercicio1</a:t>
            </a:r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2. </a:t>
            </a:r>
            <a:r>
              <a:rPr lang="es-ES" dirty="0"/>
              <a:t>DDL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Caso Práctico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16060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2042161"/>
          </a:xfrm>
        </p:spPr>
        <p:txBody>
          <a:bodyPr>
            <a:normAutofit fontScale="92500" lnSpcReduction="20000"/>
          </a:bodyPr>
          <a:lstStyle/>
          <a:p>
            <a:r>
              <a:rPr lang="es-ES" noProof="1" smtClean="0"/>
              <a:t>Nos permite modificar una columna o una CONSTRAINT en una tabla existente</a:t>
            </a:r>
          </a:p>
          <a:p>
            <a:r>
              <a:rPr lang="es-ES" noProof="1" smtClean="0"/>
              <a:t>Se utiliza ALTER TABLE</a:t>
            </a:r>
          </a:p>
          <a:p>
            <a:r>
              <a:rPr lang="es-ES" noProof="1" smtClean="0"/>
              <a:t>Lo podemos utilizar para crear una clave primaria también</a:t>
            </a:r>
          </a:p>
          <a:p>
            <a:r>
              <a:rPr lang="es-ES" noProof="1" smtClean="0"/>
              <a:t>Se utiliza para crear las claves externas (FOREIGN KEY)</a:t>
            </a:r>
          </a:p>
          <a:p>
            <a:r>
              <a:rPr lang="es-ES" noProof="1" smtClean="0"/>
              <a:t>Se añaden al final de la definición de columnas</a:t>
            </a:r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2. </a:t>
            </a:r>
            <a:r>
              <a:rPr lang="es-ES" dirty="0"/>
              <a:t>DDL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Modificar tabla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4201748"/>
            <a:ext cx="9601200" cy="561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ALTER TABLE Oficinas ADD </a:t>
            </a:r>
            <a:r>
              <a:rPr lang="es-ES" sz="1600" dirty="0" smtClean="0"/>
              <a:t>CONSTRAINT </a:t>
            </a:r>
            <a:r>
              <a:rPr lang="es-ES" sz="1600" dirty="0" err="1" smtClean="0"/>
              <a:t>FK_Oficinas_Empresas_EmpresaId</a:t>
            </a:r>
            <a:r>
              <a:rPr lang="es-ES" sz="1600" dirty="0" smtClean="0"/>
              <a:t> </a:t>
            </a:r>
            <a:r>
              <a:rPr lang="en-US" sz="1600" dirty="0" smtClean="0"/>
              <a:t>FOREIGN KEY(</a:t>
            </a:r>
            <a:r>
              <a:rPr lang="en-US" sz="1600" dirty="0" err="1" smtClean="0"/>
              <a:t>EmpresaId</a:t>
            </a:r>
            <a:r>
              <a:rPr lang="en-US" sz="1600" dirty="0" smtClean="0"/>
              <a:t>) REFERENCES </a:t>
            </a:r>
            <a:r>
              <a:rPr lang="en-US" sz="1600" dirty="0" err="1" smtClean="0"/>
              <a:t>Empresas</a:t>
            </a:r>
            <a:r>
              <a:rPr lang="en-US" sz="1600" dirty="0" smtClean="0"/>
              <a:t>(</a:t>
            </a:r>
            <a:r>
              <a:rPr lang="en-US" sz="1600" dirty="0" err="1" smtClean="0"/>
              <a:t>EmpresaId</a:t>
            </a:r>
            <a:r>
              <a:rPr lang="en-US" sz="1600" dirty="0" smtClean="0"/>
              <a:t>);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71585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1665828"/>
          </a:xfrm>
        </p:spPr>
        <p:txBody>
          <a:bodyPr>
            <a:normAutofit/>
          </a:bodyPr>
          <a:lstStyle/>
          <a:p>
            <a:r>
              <a:rPr lang="es-ES" noProof="1" smtClean="0"/>
              <a:t>Para borrar las tablas utilizamos la palabra reservada DROP TABLE</a:t>
            </a:r>
          </a:p>
          <a:p>
            <a:r>
              <a:rPr lang="es-ES" noProof="1" smtClean="0"/>
              <a:t>También borrará su contenido</a:t>
            </a:r>
          </a:p>
          <a:p>
            <a:r>
              <a:rPr lang="es-ES" noProof="1" smtClean="0"/>
              <a:t>No podremos borrar una tabla si otra tabla tiene una relación de clave externa con ella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2. </a:t>
            </a:r>
            <a:r>
              <a:rPr lang="es-ES" dirty="0"/>
              <a:t>DDL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Drop table</a:t>
            </a:r>
            <a:endParaRPr lang="es-ES" sz="2000" noProof="1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95400" y="4010334"/>
            <a:ext cx="9601200" cy="829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/>
              <a:t>DROP TABLE </a:t>
            </a:r>
            <a:r>
              <a:rPr lang="es-ES" sz="1600" dirty="0" smtClean="0"/>
              <a:t>empresas;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423608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1240073"/>
          </a:xfrm>
        </p:spPr>
        <p:txBody>
          <a:bodyPr>
            <a:normAutofit/>
          </a:bodyPr>
          <a:lstStyle/>
          <a:p>
            <a:r>
              <a:rPr lang="es-ES" noProof="1" smtClean="0"/>
              <a:t>Una vista es </a:t>
            </a:r>
            <a:r>
              <a:rPr lang="es-ES" dirty="0"/>
              <a:t>una tabla virtual cuyo contenido (columnas y filas) se define mediante una consulta.</a:t>
            </a:r>
            <a:endParaRPr lang="es-ES" noProof="1" smtClean="0"/>
          </a:p>
          <a:p>
            <a:r>
              <a:rPr lang="es-ES" noProof="1" smtClean="0"/>
              <a:t>Para crear una vista hacemos:</a:t>
            </a:r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2. </a:t>
            </a:r>
            <a:r>
              <a:rPr lang="es-ES" dirty="0"/>
              <a:t>DDL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Vistas</a:t>
            </a:r>
            <a:endParaRPr lang="es-ES" sz="2000" noProof="1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95400" y="3086100"/>
            <a:ext cx="9601200" cy="829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/>
              <a:t>CREATE VIEW </a:t>
            </a:r>
            <a:r>
              <a:rPr lang="es-ES" sz="1600" dirty="0" err="1"/>
              <a:t>VActividadesEmpresa</a:t>
            </a:r>
            <a:r>
              <a:rPr lang="es-ES" sz="1600" dirty="0"/>
              <a:t> AS SELECT </a:t>
            </a:r>
            <a:r>
              <a:rPr lang="es-ES" sz="1600" dirty="0" err="1"/>
              <a:t>e.NombreComercial</a:t>
            </a:r>
            <a:r>
              <a:rPr lang="es-ES" sz="1600" dirty="0"/>
              <a:t>, </a:t>
            </a:r>
            <a:r>
              <a:rPr lang="es-ES" sz="1600" dirty="0" err="1" smtClean="0"/>
              <a:t>a.Nombre</a:t>
            </a:r>
            <a:r>
              <a:rPr lang="es-ES" sz="1600" dirty="0"/>
              <a:t> </a:t>
            </a:r>
            <a:r>
              <a:rPr lang="es-ES" sz="1600" dirty="0" smtClean="0"/>
              <a:t>FROM </a:t>
            </a:r>
            <a:r>
              <a:rPr lang="es-ES" sz="1600" dirty="0" err="1"/>
              <a:t>dbo.Empresas</a:t>
            </a:r>
            <a:r>
              <a:rPr lang="es-ES" sz="1600" dirty="0"/>
              <a:t> AS e INNER JOIN </a:t>
            </a:r>
            <a:r>
              <a:rPr lang="es-ES" sz="1600" dirty="0" err="1"/>
              <a:t>dbo.ActividadesEmpresas</a:t>
            </a:r>
            <a:r>
              <a:rPr lang="es-ES" sz="1600" dirty="0"/>
              <a:t> AS </a:t>
            </a:r>
            <a:r>
              <a:rPr lang="es-ES" sz="1600" dirty="0" err="1"/>
              <a:t>ae</a:t>
            </a:r>
            <a:r>
              <a:rPr lang="es-ES" sz="1600" dirty="0"/>
              <a:t> ON </a:t>
            </a:r>
            <a:r>
              <a:rPr lang="es-ES" sz="1600" dirty="0" err="1"/>
              <a:t>ae.EmpresaId</a:t>
            </a:r>
            <a:r>
              <a:rPr lang="es-ES" sz="1600" dirty="0"/>
              <a:t> = </a:t>
            </a:r>
            <a:r>
              <a:rPr lang="es-ES" sz="1600" dirty="0" err="1"/>
              <a:t>e.EmpresaId</a:t>
            </a:r>
            <a:r>
              <a:rPr lang="es-ES" sz="1600" dirty="0"/>
              <a:t> INNER JOIN </a:t>
            </a:r>
            <a:r>
              <a:rPr lang="es-ES" sz="1600" dirty="0" err="1"/>
              <a:t>dbo.Actividades</a:t>
            </a:r>
            <a:r>
              <a:rPr lang="es-ES" sz="1600" dirty="0"/>
              <a:t> AS a ON </a:t>
            </a:r>
            <a:r>
              <a:rPr lang="es-ES" sz="1600" dirty="0" err="1"/>
              <a:t>a.ActividadId</a:t>
            </a:r>
            <a:r>
              <a:rPr lang="es-ES" sz="1600" dirty="0"/>
              <a:t> = </a:t>
            </a:r>
            <a:r>
              <a:rPr lang="es-ES" sz="1600" dirty="0" err="1"/>
              <a:t>ae.ActividadId</a:t>
            </a:r>
            <a:endParaRPr lang="es-ES" sz="1600" dirty="0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4067854"/>
            <a:ext cx="9601200" cy="799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noProof="1" smtClean="0"/>
              <a:t>Para modificar una vista hacemos:</a:t>
            </a:r>
            <a:endParaRPr lang="es-ES" dirty="0" smtClean="0"/>
          </a:p>
        </p:txBody>
      </p:sp>
      <p:sp>
        <p:nvSpPr>
          <p:cNvPr id="10" name="Marcador de posición de contenido 2"/>
          <p:cNvSpPr txBox="1">
            <a:spLocks/>
          </p:cNvSpPr>
          <p:nvPr/>
        </p:nvSpPr>
        <p:spPr>
          <a:xfrm>
            <a:off x="1295400" y="4517536"/>
            <a:ext cx="9601200" cy="829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 smtClean="0"/>
              <a:t>ALTER VIEW </a:t>
            </a:r>
            <a:r>
              <a:rPr lang="es-ES" sz="1600" dirty="0" err="1"/>
              <a:t>VActividadesEmpresa</a:t>
            </a:r>
            <a:r>
              <a:rPr lang="es-ES" sz="1600" dirty="0"/>
              <a:t> AS SELECT </a:t>
            </a:r>
            <a:r>
              <a:rPr lang="es-ES" sz="1600" dirty="0" err="1"/>
              <a:t>e.NombreComercial</a:t>
            </a:r>
            <a:r>
              <a:rPr lang="es-ES" sz="1600" dirty="0"/>
              <a:t>, </a:t>
            </a:r>
            <a:r>
              <a:rPr lang="es-ES" sz="1600" dirty="0" err="1" smtClean="0"/>
              <a:t>a.Nombre</a:t>
            </a:r>
            <a:r>
              <a:rPr lang="es-ES" sz="1600" dirty="0"/>
              <a:t> </a:t>
            </a:r>
            <a:r>
              <a:rPr lang="es-ES" sz="1600" dirty="0" smtClean="0"/>
              <a:t>FROM </a:t>
            </a:r>
            <a:r>
              <a:rPr lang="es-ES" sz="1600" dirty="0" err="1"/>
              <a:t>dbo.Empresas</a:t>
            </a:r>
            <a:r>
              <a:rPr lang="es-ES" sz="1600" dirty="0"/>
              <a:t> AS e INNER JOIN </a:t>
            </a:r>
            <a:r>
              <a:rPr lang="es-ES" sz="1600" dirty="0" err="1"/>
              <a:t>dbo.ActividadesEmpresas</a:t>
            </a:r>
            <a:r>
              <a:rPr lang="es-ES" sz="1600" dirty="0"/>
              <a:t> AS </a:t>
            </a:r>
            <a:r>
              <a:rPr lang="es-ES" sz="1600" dirty="0" err="1"/>
              <a:t>ae</a:t>
            </a:r>
            <a:r>
              <a:rPr lang="es-ES" sz="1600" dirty="0"/>
              <a:t> ON </a:t>
            </a:r>
            <a:r>
              <a:rPr lang="es-ES" sz="1600" dirty="0" err="1"/>
              <a:t>ae.EmpresaId</a:t>
            </a:r>
            <a:r>
              <a:rPr lang="es-ES" sz="1600" dirty="0"/>
              <a:t> = </a:t>
            </a:r>
            <a:r>
              <a:rPr lang="es-ES" sz="1600" dirty="0" err="1"/>
              <a:t>e.EmpresaId</a:t>
            </a:r>
            <a:r>
              <a:rPr lang="es-ES" sz="1600" dirty="0"/>
              <a:t> INNER JOIN </a:t>
            </a:r>
            <a:r>
              <a:rPr lang="es-ES" sz="1600" dirty="0" err="1"/>
              <a:t>dbo.Actividades</a:t>
            </a:r>
            <a:r>
              <a:rPr lang="es-ES" sz="1600" dirty="0"/>
              <a:t> AS a ON </a:t>
            </a:r>
            <a:r>
              <a:rPr lang="es-ES" sz="1600" dirty="0" err="1"/>
              <a:t>a.ActividadId</a:t>
            </a:r>
            <a:r>
              <a:rPr lang="es-ES" sz="1600" dirty="0"/>
              <a:t> = </a:t>
            </a:r>
            <a:r>
              <a:rPr lang="es-ES" sz="1600" dirty="0" err="1"/>
              <a:t>ae.ActividadId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41637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1994453"/>
          </a:xfrm>
        </p:spPr>
        <p:txBody>
          <a:bodyPr>
            <a:normAutofit fontScale="85000" lnSpcReduction="20000"/>
          </a:bodyPr>
          <a:lstStyle/>
          <a:p>
            <a:r>
              <a:rPr lang="es-ES" noProof="1" smtClean="0"/>
              <a:t>CREATE TABLE para crear tablas</a:t>
            </a:r>
          </a:p>
          <a:p>
            <a:r>
              <a:rPr lang="es-ES" noProof="1" smtClean="0"/>
              <a:t>ALTER TABLE para modificarlas</a:t>
            </a:r>
          </a:p>
          <a:p>
            <a:r>
              <a:rPr lang="es-ES" noProof="1" smtClean="0"/>
              <a:t>DROP TABLE para borrarlas</a:t>
            </a:r>
          </a:p>
          <a:p>
            <a:r>
              <a:rPr lang="es-ES" noProof="1" smtClean="0"/>
              <a:t>CONSTRAINT para crear relaciones de clave primaria y clave externa</a:t>
            </a:r>
          </a:p>
          <a:p>
            <a:r>
              <a:rPr lang="es-ES" noProof="1" smtClean="0"/>
              <a:t>IDENTITY para definir columnas autonumericas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2. </a:t>
            </a:r>
            <a:r>
              <a:rPr lang="es-ES" dirty="0"/>
              <a:t>DDL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Resumen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113483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506475"/>
          </a:xfrm>
        </p:spPr>
        <p:txBody>
          <a:bodyPr>
            <a:normAutofit/>
          </a:bodyPr>
          <a:lstStyle/>
          <a:p>
            <a:r>
              <a:rPr lang="es-ES" noProof="1" smtClean="0"/>
              <a:t>Vamos a realizar el ejercicio Modulo2_2 y Modulo2_3</a:t>
            </a:r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2. </a:t>
            </a:r>
            <a:r>
              <a:rPr lang="es-ES" dirty="0"/>
              <a:t>DDL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2. DDL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Caso Práctico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146775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 fontScale="92500" lnSpcReduction="20000"/>
          </a:bodyPr>
          <a:lstStyle/>
          <a:p>
            <a:r>
              <a:rPr lang="es-ES" noProof="1" smtClean="0"/>
              <a:t>¿Qué es DML?</a:t>
            </a:r>
          </a:p>
          <a:p>
            <a:r>
              <a:rPr lang="es-ES" noProof="1" smtClean="0"/>
              <a:t>SELECT</a:t>
            </a:r>
          </a:p>
          <a:p>
            <a:r>
              <a:rPr lang="es-ES" noProof="1" smtClean="0"/>
              <a:t>WHERE</a:t>
            </a:r>
          </a:p>
          <a:p>
            <a:r>
              <a:rPr lang="es-ES" noProof="1" smtClean="0"/>
              <a:t>AND y OR</a:t>
            </a:r>
          </a:p>
          <a:p>
            <a:r>
              <a:rPr lang="es-ES" noProof="1" smtClean="0"/>
              <a:t>BETWEEN</a:t>
            </a:r>
          </a:p>
          <a:p>
            <a:r>
              <a:rPr lang="es-ES" noProof="1" smtClean="0"/>
              <a:t>LIKE</a:t>
            </a:r>
          </a:p>
          <a:p>
            <a:r>
              <a:rPr lang="es-ES" noProof="1" smtClean="0"/>
              <a:t>IN</a:t>
            </a:r>
          </a:p>
          <a:p>
            <a:r>
              <a:rPr lang="es-ES" noProof="1" smtClean="0"/>
              <a:t>IS</a:t>
            </a:r>
          </a:p>
          <a:p>
            <a:r>
              <a:rPr lang="es-ES" noProof="1" smtClean="0"/>
              <a:t>IS NOT</a:t>
            </a:r>
          </a:p>
          <a:p>
            <a:r>
              <a:rPr lang="es-ES" noProof="1" smtClean="0"/>
              <a:t>Caso práctico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DML. Parte 1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308696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3033545"/>
          </a:xfrm>
        </p:spPr>
        <p:txBody>
          <a:bodyPr>
            <a:normAutofit/>
          </a:bodyPr>
          <a:lstStyle/>
          <a:p>
            <a:r>
              <a:rPr lang="es-ES" noProof="1" smtClean="0"/>
              <a:t>DML: Data Modeling Language</a:t>
            </a:r>
          </a:p>
          <a:p>
            <a:r>
              <a:rPr lang="es-ES" noProof="1" smtClean="0"/>
              <a:t>Estas son las principales sentencias:</a:t>
            </a:r>
          </a:p>
          <a:p>
            <a:pPr lvl="1"/>
            <a:r>
              <a:rPr lang="es-ES" noProof="1" smtClean="0"/>
              <a:t>SELECT </a:t>
            </a:r>
            <a:r>
              <a:rPr lang="es-ES" noProof="1" smtClean="0">
                <a:sym typeface="Wingdings" panose="05000000000000000000" pitchFamily="2" charset="2"/>
              </a:rPr>
              <a:t> Consulta de tabla/s</a:t>
            </a:r>
            <a:endParaRPr lang="es-ES" noProof="1" smtClean="0"/>
          </a:p>
          <a:p>
            <a:pPr lvl="1"/>
            <a:r>
              <a:rPr lang="es-ES" noProof="1" smtClean="0"/>
              <a:t>INSERT </a:t>
            </a:r>
            <a:r>
              <a:rPr lang="es-ES" noProof="1" smtClean="0">
                <a:sym typeface="Wingdings" panose="05000000000000000000" pitchFamily="2" charset="2"/>
              </a:rPr>
              <a:t> Insertar registros a tabla</a:t>
            </a:r>
            <a:endParaRPr lang="es-ES" noProof="1" smtClean="0"/>
          </a:p>
          <a:p>
            <a:pPr lvl="1"/>
            <a:r>
              <a:rPr lang="es-ES" noProof="1" smtClean="0"/>
              <a:t>UPDATE </a:t>
            </a:r>
            <a:r>
              <a:rPr lang="es-ES" noProof="1" smtClean="0">
                <a:sym typeface="Wingdings" panose="05000000000000000000" pitchFamily="2" charset="2"/>
              </a:rPr>
              <a:t>Actualizar registros de tabla</a:t>
            </a:r>
            <a:endParaRPr lang="es-ES" noProof="1" smtClean="0"/>
          </a:p>
          <a:p>
            <a:pPr lvl="1"/>
            <a:r>
              <a:rPr lang="es-ES" noProof="1" smtClean="0"/>
              <a:t>DELETE </a:t>
            </a:r>
            <a:r>
              <a:rPr lang="es-ES" noProof="1" smtClean="0">
                <a:sym typeface="Wingdings" panose="05000000000000000000" pitchFamily="2" charset="2"/>
              </a:rPr>
              <a:t>Borrar registros de tabla</a:t>
            </a:r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¿Qué es DML?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395337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1055116"/>
          </a:xfrm>
        </p:spPr>
        <p:txBody>
          <a:bodyPr>
            <a:normAutofit/>
          </a:bodyPr>
          <a:lstStyle/>
          <a:p>
            <a:r>
              <a:rPr lang="es-ES" noProof="1" smtClean="0"/>
              <a:t>Nos va a permitir responder a preguntas sobre la información</a:t>
            </a:r>
          </a:p>
          <a:p>
            <a:r>
              <a:rPr lang="es-ES" noProof="1" smtClean="0"/>
              <a:t>Sentencia: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SELECT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2805923"/>
            <a:ext cx="9601200" cy="519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 smtClean="0"/>
              <a:t>nombre_de_columna</a:t>
            </a:r>
            <a:r>
              <a:rPr lang="es-ES" sz="1600" i="1" dirty="0" smtClean="0"/>
              <a:t> FROM </a:t>
            </a:r>
            <a:r>
              <a:rPr lang="es-ES" sz="1600" i="1" dirty="0" err="1" smtClean="0"/>
              <a:t>nombre_de_tabla</a:t>
            </a:r>
            <a:r>
              <a:rPr lang="es-ES" sz="1600" i="1" dirty="0" smtClean="0"/>
              <a:t>;</a:t>
            </a:r>
            <a:endParaRPr lang="es-ES" sz="1600" i="1" noProof="1" smtClean="0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95400" y="3441939"/>
            <a:ext cx="9601200" cy="1687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noProof="1" smtClean="0"/>
              <a:t>Si utilizamos el comodín *, nos devolverá todas las columnas</a:t>
            </a:r>
          </a:p>
          <a:p>
            <a:r>
              <a:rPr lang="es-ES" noProof="1" smtClean="0"/>
              <a:t>Es comodo, pero poco eficiente ya que la base de datos tendrá que mirar todas las columnas y devolverá todas.</a:t>
            </a:r>
          </a:p>
          <a:p>
            <a:r>
              <a:rPr lang="es-ES" noProof="1" smtClean="0"/>
              <a:t>Sentencia:</a:t>
            </a:r>
          </a:p>
        </p:txBody>
      </p:sp>
      <p:sp>
        <p:nvSpPr>
          <p:cNvPr id="10" name="Marcador de posición de contenido 2"/>
          <p:cNvSpPr txBox="1">
            <a:spLocks/>
          </p:cNvSpPr>
          <p:nvPr/>
        </p:nvSpPr>
        <p:spPr>
          <a:xfrm>
            <a:off x="1295400" y="5297308"/>
            <a:ext cx="9601200" cy="519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* FROM </a:t>
            </a:r>
            <a:r>
              <a:rPr lang="es-ES" sz="1600" i="1" dirty="0" err="1" smtClean="0"/>
              <a:t>nombre_de_tabla</a:t>
            </a:r>
            <a:r>
              <a:rPr lang="es-ES" sz="1600" i="1" dirty="0" smtClean="0"/>
              <a:t>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60249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 fontScale="62500" lnSpcReduction="20000"/>
          </a:bodyPr>
          <a:lstStyle/>
          <a:p>
            <a:r>
              <a:rPr lang="es-ES" noProof="1" smtClean="0"/>
              <a:t>¿Qué es SQL?</a:t>
            </a:r>
          </a:p>
          <a:p>
            <a:r>
              <a:rPr lang="es-ES" noProof="1" smtClean="0"/>
              <a:t>¿Qué es una base de datos?</a:t>
            </a:r>
          </a:p>
          <a:p>
            <a:r>
              <a:rPr lang="es-ES" noProof="1" smtClean="0"/>
              <a:t>¿Qué significa una base de datos relacional?</a:t>
            </a:r>
          </a:p>
          <a:p>
            <a:r>
              <a:rPr lang="es-ES" noProof="1" smtClean="0"/>
              <a:t>Tablas, Columnas y filas</a:t>
            </a:r>
          </a:p>
          <a:p>
            <a:r>
              <a:rPr lang="es-ES" noProof="1" smtClean="0"/>
              <a:t>Claves</a:t>
            </a:r>
          </a:p>
          <a:p>
            <a:r>
              <a:rPr lang="es-ES" noProof="1" smtClean="0"/>
              <a:t>Ejemplo y optimización</a:t>
            </a:r>
          </a:p>
          <a:p>
            <a:r>
              <a:rPr lang="es-ES" noProof="1" smtClean="0"/>
              <a:t>Sentencias SQL</a:t>
            </a:r>
          </a:p>
          <a:p>
            <a:r>
              <a:rPr lang="es-ES" noProof="1" smtClean="0"/>
              <a:t>Comandos</a:t>
            </a:r>
          </a:p>
          <a:p>
            <a:r>
              <a:rPr lang="es-ES" noProof="1" smtClean="0"/>
              <a:t>Convención nombres</a:t>
            </a:r>
          </a:p>
          <a:p>
            <a:r>
              <a:rPr lang="es-ES" noProof="1" smtClean="0"/>
              <a:t>Tipos de datos</a:t>
            </a:r>
          </a:p>
          <a:p>
            <a:r>
              <a:rPr lang="es-ES" noProof="1" smtClean="0"/>
              <a:t>RDBMS</a:t>
            </a:r>
          </a:p>
          <a:p>
            <a:r>
              <a:rPr lang="es-ES" noProof="1" smtClean="0"/>
              <a:t>Caso práctico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388092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7"/>
            <a:ext cx="9601200" cy="1055116"/>
          </a:xfrm>
        </p:spPr>
        <p:txBody>
          <a:bodyPr>
            <a:normAutofit lnSpcReduction="10000"/>
          </a:bodyPr>
          <a:lstStyle/>
          <a:p>
            <a:r>
              <a:rPr lang="es-ES" noProof="1" smtClean="0"/>
              <a:t>Como el nombre de columnas se puede repetir en otras tablas, para evitar colisiones pondremos la tabla antes del nombre de columna.</a:t>
            </a:r>
          </a:p>
          <a:p>
            <a:r>
              <a:rPr lang="es-ES" noProof="1" smtClean="0"/>
              <a:t>Sentencia: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SELECT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3142666"/>
            <a:ext cx="9601200" cy="519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 smtClean="0"/>
              <a:t>nombre_tabla.nombre_de_columna</a:t>
            </a:r>
            <a:r>
              <a:rPr lang="es-ES" sz="1600" i="1" dirty="0" smtClean="0"/>
              <a:t> FROM </a:t>
            </a:r>
            <a:r>
              <a:rPr lang="es-ES" sz="1600" i="1" dirty="0" err="1" smtClean="0"/>
              <a:t>nombre_de_tabla</a:t>
            </a:r>
            <a:r>
              <a:rPr lang="es-ES" sz="1600" i="1" dirty="0" smtClean="0"/>
              <a:t>;</a:t>
            </a:r>
            <a:endParaRPr lang="es-ES" sz="1600" i="1" noProof="1" smtClean="0"/>
          </a:p>
        </p:txBody>
      </p:sp>
      <p:sp>
        <p:nvSpPr>
          <p:cNvPr id="11" name="Marcador de posición de contenido 2"/>
          <p:cNvSpPr txBox="1">
            <a:spLocks/>
          </p:cNvSpPr>
          <p:nvPr/>
        </p:nvSpPr>
        <p:spPr>
          <a:xfrm>
            <a:off x="1295400" y="3661833"/>
            <a:ext cx="9601200" cy="10551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noProof="1" smtClean="0"/>
              <a:t>Para evitar nombres muy largos utilizamos alias que se declaran con un nombre más corto detrás de la tabla</a:t>
            </a:r>
          </a:p>
          <a:p>
            <a:r>
              <a:rPr lang="es-ES" noProof="1" smtClean="0"/>
              <a:t>Sentencia:</a:t>
            </a:r>
          </a:p>
          <a:p>
            <a:endParaRPr lang="es-ES" noProof="1" smtClean="0"/>
          </a:p>
        </p:txBody>
      </p:sp>
      <p:sp>
        <p:nvSpPr>
          <p:cNvPr id="12" name="Marcador de posición de contenido 2"/>
          <p:cNvSpPr txBox="1">
            <a:spLocks/>
          </p:cNvSpPr>
          <p:nvPr/>
        </p:nvSpPr>
        <p:spPr>
          <a:xfrm>
            <a:off x="1295400" y="4958472"/>
            <a:ext cx="9601200" cy="519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 smtClean="0"/>
              <a:t>p.nombre_de_columna</a:t>
            </a:r>
            <a:r>
              <a:rPr lang="es-ES" sz="1600" i="1" dirty="0" smtClean="0"/>
              <a:t> FROM </a:t>
            </a:r>
            <a:r>
              <a:rPr lang="es-ES" sz="1600" i="1" dirty="0" err="1" smtClean="0"/>
              <a:t>nombre_de_tabla</a:t>
            </a:r>
            <a:r>
              <a:rPr lang="es-ES" sz="1600" i="1" dirty="0" smtClean="0"/>
              <a:t> p;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240583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5"/>
            <a:ext cx="9601200" cy="2626221"/>
          </a:xfrm>
        </p:spPr>
        <p:txBody>
          <a:bodyPr>
            <a:normAutofit lnSpcReduction="10000"/>
          </a:bodyPr>
          <a:lstStyle/>
          <a:p>
            <a:r>
              <a:rPr lang="es-ES" noProof="1" smtClean="0"/>
              <a:t>Por defecto la clausula SELECT devuelve todos los resultados (ALL)</a:t>
            </a:r>
          </a:p>
          <a:p>
            <a:r>
              <a:rPr lang="es-ES" noProof="1" smtClean="0"/>
              <a:t>Para acotar los resultados hay dos formas:</a:t>
            </a:r>
          </a:p>
          <a:p>
            <a:pPr lvl="1"/>
            <a:r>
              <a:rPr lang="es-ES" noProof="1" smtClean="0"/>
              <a:t>Añadir clausulas después de FROM</a:t>
            </a:r>
          </a:p>
          <a:p>
            <a:pPr lvl="1"/>
            <a:r>
              <a:rPr lang="es-ES" noProof="1" smtClean="0"/>
              <a:t>Incluir DISTINCT</a:t>
            </a:r>
          </a:p>
          <a:p>
            <a:r>
              <a:rPr lang="es-ES" noProof="1" smtClean="0"/>
              <a:t>DISTINCT va a devolver los registros no duplicados</a:t>
            </a:r>
          </a:p>
          <a:p>
            <a:r>
              <a:rPr lang="es-ES" noProof="1" smtClean="0"/>
              <a:t>Sentencia: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SELECT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370215" y="4718003"/>
            <a:ext cx="9601200" cy="519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DISTINCT </a:t>
            </a:r>
            <a:r>
              <a:rPr lang="es-ES" sz="1600" i="1" dirty="0" err="1" smtClean="0"/>
              <a:t>p.nombre_de_columna</a:t>
            </a:r>
            <a:r>
              <a:rPr lang="es-ES" sz="1600" i="1" dirty="0" smtClean="0"/>
              <a:t> FROM </a:t>
            </a:r>
            <a:r>
              <a:rPr lang="es-ES" sz="1600" i="1" dirty="0" err="1" smtClean="0"/>
              <a:t>nombre_de_tabla</a:t>
            </a:r>
            <a:r>
              <a:rPr lang="es-ES" sz="1600" i="1" dirty="0" smtClean="0"/>
              <a:t> p;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39898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5"/>
            <a:ext cx="9601200" cy="2626221"/>
          </a:xfrm>
        </p:spPr>
        <p:txBody>
          <a:bodyPr>
            <a:normAutofit/>
          </a:bodyPr>
          <a:lstStyle/>
          <a:p>
            <a:r>
              <a:rPr lang="es-ES" noProof="1" smtClean="0"/>
              <a:t>WHERE actua como un buscador dentro de nuestros resultados</a:t>
            </a:r>
          </a:p>
          <a:p>
            <a:r>
              <a:rPr lang="es-ES" noProof="1" smtClean="0"/>
              <a:t>El contenido de WHERE serán expresiones que serán evaluadas como verdad o falso</a:t>
            </a:r>
          </a:p>
          <a:p>
            <a:r>
              <a:rPr lang="es-ES" noProof="1" smtClean="0"/>
              <a:t>Si estas filas cumplen la condición serán devueltas</a:t>
            </a:r>
          </a:p>
          <a:p>
            <a:r>
              <a:rPr lang="es-ES" noProof="1" smtClean="0"/>
              <a:t>Sentencia: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WHERE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370215" y="4718003"/>
            <a:ext cx="9601200" cy="519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FROM Empresas e WHERE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= ‘Pepe’;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32609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738950"/>
          </a:xfrm>
        </p:spPr>
        <p:txBody>
          <a:bodyPr>
            <a:normAutofit/>
          </a:bodyPr>
          <a:lstStyle/>
          <a:p>
            <a:r>
              <a:rPr lang="es-ES" noProof="1" smtClean="0"/>
              <a:t>Las comparaciones dentro de la clausula WHERE pueden realizarse con los siguientes operadores: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WHERE</a:t>
            </a:r>
            <a:endParaRPr lang="es-ES" sz="2000" noProof="1"/>
          </a:p>
        </p:txBody>
      </p:sp>
      <p:graphicFrame>
        <p:nvGraphicFramePr>
          <p:cNvPr id="9" name="Marcador de posición de contenido 4" descr="Tabla de ejemplo con 3 columnas, 4 filas" title="Tabla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3559292"/>
              </p:ext>
            </p:extLst>
          </p:nvPr>
        </p:nvGraphicFramePr>
        <p:xfrm>
          <a:off x="1443582" y="2584976"/>
          <a:ext cx="9601864" cy="25603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88166"/>
                <a:gridCol w="8213698"/>
              </a:tblGrid>
              <a:tr h="3606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Operador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Operación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Igual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Distinto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Mayor que</a:t>
                      </a: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Menor que</a:t>
                      </a:r>
                      <a:endParaRPr lang="es-ES" sz="1800" b="0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Mayor o igual que</a:t>
                      </a:r>
                    </a:p>
                  </a:txBody>
                  <a:tcPr anchor="ctr"/>
                </a:tc>
              </a:tr>
              <a:tr h="360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Menor o igual que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12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5"/>
            <a:ext cx="9601200" cy="1919639"/>
          </a:xfrm>
        </p:spPr>
        <p:txBody>
          <a:bodyPr>
            <a:normAutofit lnSpcReduction="10000"/>
          </a:bodyPr>
          <a:lstStyle/>
          <a:p>
            <a:r>
              <a:rPr lang="es-ES" noProof="1" smtClean="0"/>
              <a:t>Las expresiones se pueden combinar con otras expresiones booleanas</a:t>
            </a:r>
          </a:p>
          <a:p>
            <a:r>
              <a:rPr lang="es-ES" noProof="1" smtClean="0"/>
              <a:t>Si dos expresiónes las anidamos con AND en el resultado devuelto se tendrán que cumplir las dos.</a:t>
            </a:r>
          </a:p>
          <a:p>
            <a:r>
              <a:rPr lang="es-ES" noProof="1"/>
              <a:t>Si dos expresiónes las anidamos con </a:t>
            </a:r>
            <a:r>
              <a:rPr lang="es-ES" noProof="1" smtClean="0"/>
              <a:t>OR en </a:t>
            </a:r>
            <a:r>
              <a:rPr lang="es-ES" noProof="1"/>
              <a:t>el resultado devuelto se tendrán que cumplir </a:t>
            </a:r>
            <a:r>
              <a:rPr lang="es-ES" noProof="1" smtClean="0"/>
              <a:t>una de las </a:t>
            </a:r>
            <a:r>
              <a:rPr lang="es-ES" noProof="1"/>
              <a:t>dos.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AND y OR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3895043"/>
            <a:ext cx="9601200" cy="5191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FROM Empresas e WHERE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= ‘Pepe’ AND </a:t>
            </a:r>
            <a:r>
              <a:rPr lang="es-ES" sz="1600" i="1" dirty="0" err="1" smtClean="0"/>
              <a:t>e.PaginaWeb</a:t>
            </a:r>
            <a:r>
              <a:rPr lang="es-ES" sz="1600" i="1" dirty="0" smtClean="0"/>
              <a:t> = ‘pepe.com’;</a:t>
            </a:r>
            <a:endParaRPr lang="es-ES" sz="1600" i="1" noProof="1" smtClean="0"/>
          </a:p>
        </p:txBody>
      </p:sp>
      <p:sp>
        <p:nvSpPr>
          <p:cNvPr id="10" name="Marcador de posición de contenido 2"/>
          <p:cNvSpPr txBox="1">
            <a:spLocks/>
          </p:cNvSpPr>
          <p:nvPr/>
        </p:nvSpPr>
        <p:spPr>
          <a:xfrm>
            <a:off x="1295400" y="4654272"/>
            <a:ext cx="9601200" cy="5191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FROM Empresas e WHERE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= ‘Pepe’ OR </a:t>
            </a:r>
            <a:r>
              <a:rPr lang="es-ES" sz="1600" i="1" dirty="0" err="1" smtClean="0"/>
              <a:t>e.PaginaWeb</a:t>
            </a:r>
            <a:r>
              <a:rPr lang="es-ES" sz="1600" i="1" dirty="0" smtClean="0"/>
              <a:t> = ‘pepe.com’;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36066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1254622"/>
          </a:xfrm>
        </p:spPr>
        <p:txBody>
          <a:bodyPr>
            <a:normAutofit/>
          </a:bodyPr>
          <a:lstStyle/>
          <a:p>
            <a:r>
              <a:rPr lang="es-ES" noProof="1" smtClean="0"/>
              <a:t>BETWEEN es un operador que devuelve los valores que cumplen entre ese rango superior y inferior</a:t>
            </a:r>
          </a:p>
          <a:p>
            <a:r>
              <a:rPr lang="es-ES" noProof="1" smtClean="0"/>
              <a:t>Sentencia:</a:t>
            </a:r>
            <a:endParaRPr lang="es-ES" noProof="1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BETWEEN</a:t>
            </a:r>
            <a:endParaRPr lang="es-ES" sz="2000" noProof="1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95400" y="3154623"/>
            <a:ext cx="9601200" cy="519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/>
              <a:t>o</a:t>
            </a:r>
            <a:r>
              <a:rPr lang="es-ES" sz="1600" i="1" dirty="0" err="1" smtClean="0"/>
              <a:t>.Numero</a:t>
            </a:r>
            <a:r>
              <a:rPr lang="es-ES" sz="1600" i="1" dirty="0" smtClean="0"/>
              <a:t> FROM Oficinas o WHERE </a:t>
            </a:r>
            <a:r>
              <a:rPr lang="es-ES" sz="1600" i="1" dirty="0" err="1" smtClean="0"/>
              <a:t>o.Numero</a:t>
            </a:r>
            <a:r>
              <a:rPr lang="es-ES" sz="1600" i="1" dirty="0" smtClean="0"/>
              <a:t> BETWEEN 4 AND 8;</a:t>
            </a: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386954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1761698"/>
          </a:xfrm>
        </p:spPr>
        <p:txBody>
          <a:bodyPr>
            <a:normAutofit/>
          </a:bodyPr>
          <a:lstStyle/>
          <a:p>
            <a:r>
              <a:rPr lang="es-ES" noProof="1" smtClean="0"/>
              <a:t>LIKE es un operador para buscar patrones dentro de cadenas</a:t>
            </a:r>
          </a:p>
          <a:p>
            <a:r>
              <a:rPr lang="es-ES" noProof="1" smtClean="0"/>
              <a:t>Se utiliza con el carácter comodin % que indica cualquiera y puede ir en cualquier parte de la cadena</a:t>
            </a:r>
          </a:p>
          <a:p>
            <a:r>
              <a:rPr lang="es-ES" noProof="1" smtClean="0"/>
              <a:t>Sentencia</a:t>
            </a:r>
            <a:endParaRPr lang="es-ES" noProof="1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LIKE</a:t>
            </a:r>
            <a:endParaRPr lang="es-ES" sz="2000" noProof="1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95400" y="4181455"/>
            <a:ext cx="9601200" cy="16097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-- Buscara todas las empresas que contengan la e en nombre comercial</a:t>
            </a:r>
          </a:p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FROM Empresas e WHERE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LIKE ‘%e%’;</a:t>
            </a:r>
          </a:p>
          <a:p>
            <a:pPr marL="0" indent="0">
              <a:buNone/>
            </a:pPr>
            <a:r>
              <a:rPr lang="es-ES" sz="1600" i="1" dirty="0"/>
              <a:t>-- Buscara todas las empresas que </a:t>
            </a:r>
            <a:r>
              <a:rPr lang="es-ES" sz="1600" i="1" dirty="0" smtClean="0"/>
              <a:t>empiezan por la </a:t>
            </a:r>
            <a:r>
              <a:rPr lang="es-ES" sz="1600" i="1" dirty="0"/>
              <a:t>e en nombre comercial</a:t>
            </a:r>
          </a:p>
          <a:p>
            <a:pPr marL="0" indent="0">
              <a:buNone/>
            </a:pPr>
            <a:r>
              <a:rPr lang="es-ES" sz="1600" i="1" dirty="0"/>
              <a:t>SELECT </a:t>
            </a:r>
            <a:r>
              <a:rPr lang="es-ES" sz="1600" i="1" dirty="0" err="1"/>
              <a:t>e.NombreComercial</a:t>
            </a:r>
            <a:r>
              <a:rPr lang="es-ES" sz="1600" i="1" dirty="0"/>
              <a:t> FROM Empresas e WHERE </a:t>
            </a:r>
            <a:r>
              <a:rPr lang="es-ES" sz="1600" i="1" dirty="0" err="1"/>
              <a:t>e.NombreComercial</a:t>
            </a:r>
            <a:r>
              <a:rPr lang="es-ES" sz="1600" i="1" dirty="0"/>
              <a:t> LIKE </a:t>
            </a:r>
            <a:r>
              <a:rPr lang="es-ES" sz="1600" i="1" dirty="0" smtClean="0"/>
              <a:t>‘e</a:t>
            </a:r>
            <a:r>
              <a:rPr lang="es-ES" sz="1600" i="1" dirty="0"/>
              <a:t>%’;</a:t>
            </a:r>
            <a:endParaRPr lang="es-ES" sz="1600" i="1" noProof="1"/>
          </a:p>
          <a:p>
            <a:pPr marL="0" indent="0">
              <a:buNone/>
            </a:pPr>
            <a:endParaRPr lang="es-ES" sz="1600" i="1" noProof="1" smtClean="0"/>
          </a:p>
        </p:txBody>
      </p:sp>
    </p:spTree>
    <p:extLst>
      <p:ext uri="{BB962C8B-B14F-4D97-AF65-F5344CB8AC3E}">
        <p14:creationId xmlns:p14="http://schemas.microsoft.com/office/powerpoint/2010/main" val="47837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1761698"/>
          </a:xfrm>
        </p:spPr>
        <p:txBody>
          <a:bodyPr>
            <a:normAutofit/>
          </a:bodyPr>
          <a:lstStyle/>
          <a:p>
            <a:r>
              <a:rPr lang="es-ES" noProof="1" smtClean="0"/>
              <a:t>IN es un operador para indicar un conjunto de valores. Devolverá las filas que incluyan los valores indicados en IN</a:t>
            </a:r>
          </a:p>
          <a:p>
            <a:r>
              <a:rPr lang="es-ES" noProof="1" smtClean="0"/>
              <a:t>Sentencia</a:t>
            </a:r>
            <a:endParaRPr lang="es-ES" noProof="1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IN</a:t>
            </a:r>
            <a:endParaRPr lang="es-ES" sz="2000" noProof="1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95400" y="4181455"/>
            <a:ext cx="9601200" cy="160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-- Buscara todas las empresas que contengan la e en nombre comercial</a:t>
            </a:r>
          </a:p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FROM Empresas e WHERE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IN (‘Pepe’, ‘Pepe2’,</a:t>
            </a:r>
            <a:r>
              <a:rPr lang="es-ES" sz="1600" i="1" dirty="0"/>
              <a:t> ‘</a:t>
            </a:r>
            <a:r>
              <a:rPr lang="es-ES" sz="1600" i="1" dirty="0" smtClean="0"/>
              <a:t>Pepe3’);</a:t>
            </a:r>
          </a:p>
        </p:txBody>
      </p:sp>
    </p:spTree>
    <p:extLst>
      <p:ext uri="{BB962C8B-B14F-4D97-AF65-F5344CB8AC3E}">
        <p14:creationId xmlns:p14="http://schemas.microsoft.com/office/powerpoint/2010/main" val="272041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1761698"/>
          </a:xfrm>
        </p:spPr>
        <p:txBody>
          <a:bodyPr>
            <a:normAutofit/>
          </a:bodyPr>
          <a:lstStyle/>
          <a:p>
            <a:r>
              <a:rPr lang="es-ES" noProof="1" smtClean="0"/>
              <a:t>IS es un operador para evaluar los campos que son nulos</a:t>
            </a:r>
          </a:p>
          <a:p>
            <a:r>
              <a:rPr lang="es-ES" noProof="1" smtClean="0"/>
              <a:t>Sentencia</a:t>
            </a:r>
            <a:endParaRPr lang="es-ES" noProof="1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IS</a:t>
            </a:r>
            <a:endParaRPr lang="es-ES" sz="2000" noProof="1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95400" y="4181455"/>
            <a:ext cx="9601200" cy="160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FROM Empresas e WHERE </a:t>
            </a:r>
            <a:r>
              <a:rPr lang="es-ES" sz="1600" i="1" dirty="0" err="1" smtClean="0"/>
              <a:t>e.PaginaWeb</a:t>
            </a:r>
            <a:r>
              <a:rPr lang="es-ES" sz="1600" i="1" dirty="0" smtClean="0"/>
              <a:t> IS NULL;</a:t>
            </a:r>
          </a:p>
        </p:txBody>
      </p:sp>
    </p:spTree>
    <p:extLst>
      <p:ext uri="{BB962C8B-B14F-4D97-AF65-F5344CB8AC3E}">
        <p14:creationId xmlns:p14="http://schemas.microsoft.com/office/powerpoint/2010/main" val="107959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1761698"/>
          </a:xfrm>
        </p:spPr>
        <p:txBody>
          <a:bodyPr>
            <a:normAutofit/>
          </a:bodyPr>
          <a:lstStyle/>
          <a:p>
            <a:r>
              <a:rPr lang="es-ES" noProof="1" smtClean="0"/>
              <a:t>IS NOT es un operador para evaluar los campos que no son nulos</a:t>
            </a:r>
          </a:p>
          <a:p>
            <a:r>
              <a:rPr lang="es-ES" noProof="1" smtClean="0"/>
              <a:t>Sentencia</a:t>
            </a:r>
            <a:endParaRPr lang="es-ES" noProof="1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IS NOT</a:t>
            </a:r>
            <a:endParaRPr lang="es-ES" sz="2000" noProof="1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95400" y="4181455"/>
            <a:ext cx="9601200" cy="160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FROM Empresas e WHERE </a:t>
            </a:r>
            <a:r>
              <a:rPr lang="es-ES" sz="1600" i="1" dirty="0" err="1" smtClean="0"/>
              <a:t>e.PaginaWeb</a:t>
            </a:r>
            <a:r>
              <a:rPr lang="es-ES" sz="1600" i="1" dirty="0" smtClean="0"/>
              <a:t> IS NOT NULL;</a:t>
            </a:r>
          </a:p>
        </p:txBody>
      </p:sp>
    </p:spTree>
    <p:extLst>
      <p:ext uri="{BB962C8B-B14F-4D97-AF65-F5344CB8AC3E}">
        <p14:creationId xmlns:p14="http://schemas.microsoft.com/office/powerpoint/2010/main" val="10249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 lnSpcReduction="10000"/>
          </a:bodyPr>
          <a:lstStyle/>
          <a:p>
            <a:r>
              <a:rPr lang="es-ES" noProof="1" smtClean="0"/>
              <a:t>SQL: Structured Query Language</a:t>
            </a:r>
          </a:p>
          <a:p>
            <a:r>
              <a:rPr lang="es-ES" noProof="1" smtClean="0"/>
              <a:t>Un lenguaje creado específicamente para gestionar bases de datos relacionales</a:t>
            </a:r>
          </a:p>
          <a:p>
            <a:r>
              <a:rPr lang="es-ES" noProof="1" smtClean="0"/>
              <a:t>Lenguaje declarativo (Escribimos lo que queremos hacer) a diferencia del procedimental (Escribimos un procedimiento)</a:t>
            </a:r>
          </a:p>
          <a:p>
            <a:r>
              <a:rPr lang="es-ES" dirty="0"/>
              <a:t>Originalmente basado en el álgebra relacional y en el cálculo </a:t>
            </a:r>
            <a:r>
              <a:rPr lang="es-ES" dirty="0" smtClean="0"/>
              <a:t>relacional. Creado originalmente en 1970</a:t>
            </a:r>
            <a:endParaRPr lang="es-ES" noProof="1" smtClean="0"/>
          </a:p>
          <a:p>
            <a:r>
              <a:rPr lang="es-ES" noProof="1"/>
              <a:t>ANSI (</a:t>
            </a:r>
            <a:r>
              <a:rPr lang="es-ES" dirty="0"/>
              <a:t>supervisa el desarrollo de estándares para productos, servicios, procesos y sistemas) desde el 1986 </a:t>
            </a:r>
            <a:r>
              <a:rPr lang="es-ES" dirty="0" smtClean="0"/>
              <a:t>y</a:t>
            </a:r>
            <a:r>
              <a:rPr lang="es-ES" noProof="1"/>
              <a:t> </a:t>
            </a:r>
            <a:r>
              <a:rPr lang="es-ES" noProof="1" smtClean="0"/>
              <a:t>sigue los estandars de ISO (</a:t>
            </a:r>
            <a:r>
              <a:rPr lang="es-ES" dirty="0"/>
              <a:t>organización para la creación de estándares internacionales </a:t>
            </a:r>
            <a:r>
              <a:rPr lang="es-ES" dirty="0" smtClean="0"/>
              <a:t>compuesta) </a:t>
            </a:r>
            <a:r>
              <a:rPr lang="es-ES" dirty="0"/>
              <a:t>desde el </a:t>
            </a:r>
            <a:r>
              <a:rPr lang="es-ES" dirty="0" smtClean="0"/>
              <a:t>1987</a:t>
            </a:r>
            <a:endParaRPr lang="es-ES" noProof="1" smtClean="0"/>
          </a:p>
          <a:p>
            <a:r>
              <a:rPr lang="es-ES" noProof="1"/>
              <a:t>SQL consiste en un lenguaje de definición de </a:t>
            </a:r>
            <a:r>
              <a:rPr lang="es-ES" noProof="1" smtClean="0"/>
              <a:t>datos (DDL), </a:t>
            </a:r>
            <a:r>
              <a:rPr lang="es-ES" noProof="1"/>
              <a:t>un lenguaje de manipulación de </a:t>
            </a:r>
            <a:r>
              <a:rPr lang="es-ES" noProof="1" smtClean="0"/>
              <a:t>datos (DML), lenguaje de control de transacciones (TCL) </a:t>
            </a:r>
            <a:r>
              <a:rPr lang="es-ES" noProof="1"/>
              <a:t>y un lenguaje de control de </a:t>
            </a:r>
            <a:r>
              <a:rPr lang="es-ES" noProof="1" smtClean="0"/>
              <a:t>datos (DCL)</a:t>
            </a:r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¿Qué es SQL?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366638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1761698"/>
          </a:xfrm>
        </p:spPr>
        <p:txBody>
          <a:bodyPr>
            <a:normAutofit/>
          </a:bodyPr>
          <a:lstStyle/>
          <a:p>
            <a:r>
              <a:rPr lang="es-ES" noProof="1" smtClean="0"/>
              <a:t>El comando SELECT es muy poderoso</a:t>
            </a:r>
          </a:p>
          <a:p>
            <a:r>
              <a:rPr lang="es-ES" noProof="1" smtClean="0"/>
              <a:t>Combinando con OR y AND se pueden realizar consultas muy potentes</a:t>
            </a:r>
            <a:endParaRPr lang="es-ES" noProof="1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RESUMEN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116167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1761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noProof="1" smtClean="0"/>
              <a:t>Realizar </a:t>
            </a:r>
            <a:r>
              <a:rPr lang="es-ES" noProof="1"/>
              <a:t>el ejercicio </a:t>
            </a:r>
            <a:r>
              <a:rPr lang="es-ES" noProof="1" smtClean="0"/>
              <a:t>Modulo3_1</a:t>
            </a:r>
            <a:endParaRPr lang="es-ES" noProof="1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Caso Práctico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347626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 lnSpcReduction="10000"/>
          </a:bodyPr>
          <a:lstStyle/>
          <a:p>
            <a:r>
              <a:rPr lang="es-ES" noProof="1" smtClean="0"/>
              <a:t>ORDER BY</a:t>
            </a:r>
          </a:p>
          <a:p>
            <a:r>
              <a:rPr lang="es-ES" noProof="1" smtClean="0"/>
              <a:t>Funciones SET</a:t>
            </a:r>
          </a:p>
          <a:p>
            <a:r>
              <a:rPr lang="es-ES" noProof="1" smtClean="0"/>
              <a:t>DISTINCT</a:t>
            </a:r>
          </a:p>
          <a:p>
            <a:r>
              <a:rPr lang="es-ES" noProof="1" smtClean="0"/>
              <a:t>GROUP BY</a:t>
            </a:r>
          </a:p>
          <a:p>
            <a:r>
              <a:rPr lang="es-ES" noProof="1" smtClean="0"/>
              <a:t>HAVING</a:t>
            </a:r>
          </a:p>
          <a:p>
            <a:r>
              <a:rPr lang="es-ES" noProof="1" smtClean="0"/>
              <a:t>JOIN</a:t>
            </a:r>
          </a:p>
          <a:p>
            <a:r>
              <a:rPr lang="es-ES" noProof="1" smtClean="0"/>
              <a:t>Subconsultas</a:t>
            </a:r>
          </a:p>
          <a:p>
            <a:r>
              <a:rPr lang="es-ES" noProof="1" smtClean="0"/>
              <a:t>Limitar el número de resultados</a:t>
            </a:r>
            <a:endParaRPr lang="es-ES" noProof="1"/>
          </a:p>
          <a:p>
            <a:r>
              <a:rPr lang="es-ES" noProof="1" smtClean="0"/>
              <a:t>Caso práctico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DML. Parte 2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224599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1761698"/>
          </a:xfrm>
        </p:spPr>
        <p:txBody>
          <a:bodyPr>
            <a:normAutofit/>
          </a:bodyPr>
          <a:lstStyle/>
          <a:p>
            <a:r>
              <a:rPr lang="es-ES" noProof="1" smtClean="0"/>
              <a:t>La clausula ORDER BY nos permite ordenar los datos devueltos</a:t>
            </a:r>
          </a:p>
          <a:p>
            <a:r>
              <a:rPr lang="es-ES" noProof="1" smtClean="0"/>
              <a:t>Nos permite ordenar por más de un campo</a:t>
            </a:r>
          </a:p>
          <a:p>
            <a:r>
              <a:rPr lang="es-ES" noProof="1" smtClean="0"/>
              <a:t>Se utiliza ASC para orden ascendente y DESC para descendente</a:t>
            </a:r>
            <a:endParaRPr lang="es-ES" noProof="1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ORDER BY</a:t>
            </a:r>
            <a:endParaRPr lang="es-ES" sz="2000" noProof="1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95400" y="4181455"/>
            <a:ext cx="9601200" cy="160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FROM Empresas e ORDER BY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 ASC;</a:t>
            </a:r>
          </a:p>
        </p:txBody>
      </p:sp>
    </p:spTree>
    <p:extLst>
      <p:ext uri="{BB962C8B-B14F-4D97-AF65-F5344CB8AC3E}">
        <p14:creationId xmlns:p14="http://schemas.microsoft.com/office/powerpoint/2010/main" val="3212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5"/>
            <a:ext cx="9601200" cy="814047"/>
          </a:xfrm>
        </p:spPr>
        <p:txBody>
          <a:bodyPr>
            <a:normAutofit fontScale="92500" lnSpcReduction="10000"/>
          </a:bodyPr>
          <a:lstStyle/>
          <a:p>
            <a:r>
              <a:rPr lang="es-ES" noProof="1" smtClean="0"/>
              <a:t>SQL contiene funciones predefinidas para incluir funcionalidad adicional</a:t>
            </a:r>
          </a:p>
          <a:p>
            <a:r>
              <a:rPr lang="es-ES" noProof="1" smtClean="0"/>
              <a:t>Las más importantes son las siguientes:</a:t>
            </a:r>
          </a:p>
          <a:p>
            <a:endParaRPr lang="es-ES" noProof="1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Funciones SET</a:t>
            </a:r>
            <a:endParaRPr lang="es-ES" sz="2000" noProof="1"/>
          </a:p>
        </p:txBody>
      </p:sp>
      <p:graphicFrame>
        <p:nvGraphicFramePr>
          <p:cNvPr id="8" name="Marcador de posición de contenido 4" descr="Tabla de ejemplo con 3 columnas, 4 filas" title="Tabla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3671065"/>
              </p:ext>
            </p:extLst>
          </p:nvPr>
        </p:nvGraphicFramePr>
        <p:xfrm>
          <a:off x="490450" y="3040133"/>
          <a:ext cx="11410604" cy="232726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49660"/>
                <a:gridCol w="9760944"/>
              </a:tblGrid>
              <a:tr h="37965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Operador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Operación</a:t>
                      </a:r>
                      <a:endParaRPr lang="es-ES" sz="1800" b="1" kern="1200" noProof="1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2900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80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lang="es-ES" sz="18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 total de columnas especificadas. Si lo hacemos con * incluirá los valores nulos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96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Devuelve el valor</a:t>
                      </a: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máximo</a:t>
                      </a:r>
                      <a:r>
                        <a:rPr lang="es-E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sin incluir los valores nulos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96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Devuelve el valor mínimo</a:t>
                      </a:r>
                      <a:r>
                        <a:rPr lang="es-E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sin incluir los valores nulos</a:t>
                      </a:r>
                      <a:endParaRPr lang="es-E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96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Devuelve la media de la columna especificada</a:t>
                      </a:r>
                      <a:endParaRPr lang="es-ES" sz="1800" b="0" i="0" u="none" strike="noStrike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96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Devuelve la suma de la columna especificada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58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Funciones SET</a:t>
            </a:r>
            <a:endParaRPr lang="es-ES" sz="2000" noProof="1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95400" y="1802848"/>
            <a:ext cx="9601200" cy="865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--Devuelve el total de Oficinas</a:t>
            </a:r>
          </a:p>
          <a:p>
            <a:pPr marL="0" indent="0">
              <a:buNone/>
            </a:pPr>
            <a:r>
              <a:rPr lang="es-ES" sz="1600" i="1" dirty="0" smtClean="0"/>
              <a:t>SELECT COUNT(*) FROM Oficinas;</a:t>
            </a:r>
          </a:p>
        </p:txBody>
      </p:sp>
      <p:sp>
        <p:nvSpPr>
          <p:cNvPr id="10" name="Marcador de posición de contenido 2"/>
          <p:cNvSpPr txBox="1">
            <a:spLocks/>
          </p:cNvSpPr>
          <p:nvPr/>
        </p:nvSpPr>
        <p:spPr>
          <a:xfrm>
            <a:off x="1295400" y="2910345"/>
            <a:ext cx="9601200" cy="865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--Devuelve el total de Oficinas con email no nulo</a:t>
            </a:r>
          </a:p>
          <a:p>
            <a:pPr marL="0" indent="0">
              <a:buNone/>
            </a:pPr>
            <a:r>
              <a:rPr lang="es-ES" sz="1600" i="1" dirty="0" smtClean="0"/>
              <a:t>SELECT COUNT(Email) FROM Oficinas;</a:t>
            </a:r>
          </a:p>
        </p:txBody>
      </p:sp>
      <p:sp>
        <p:nvSpPr>
          <p:cNvPr id="11" name="Marcador de posición de contenido 2"/>
          <p:cNvSpPr txBox="1">
            <a:spLocks/>
          </p:cNvSpPr>
          <p:nvPr/>
        </p:nvSpPr>
        <p:spPr>
          <a:xfrm>
            <a:off x="1231669" y="4017842"/>
            <a:ext cx="9601200" cy="865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--Devuelve la máxima facturación de todas las Empresas</a:t>
            </a:r>
            <a:endParaRPr lang="es-ES" sz="1600" i="1" dirty="0"/>
          </a:p>
          <a:p>
            <a:pPr marL="0" indent="0">
              <a:buNone/>
            </a:pPr>
            <a:r>
              <a:rPr lang="es-ES" sz="1600" i="1" dirty="0" smtClean="0"/>
              <a:t>SELECT MAX (</a:t>
            </a:r>
            <a:r>
              <a:rPr lang="es-ES" sz="1600" i="1" dirty="0" err="1" smtClean="0"/>
              <a:t>Facturacion</a:t>
            </a:r>
            <a:r>
              <a:rPr lang="es-ES" sz="1600" i="1" dirty="0" smtClean="0"/>
              <a:t>) FROM Empresas;</a:t>
            </a:r>
          </a:p>
        </p:txBody>
      </p:sp>
    </p:spTree>
    <p:extLst>
      <p:ext uri="{BB962C8B-B14F-4D97-AF65-F5344CB8AC3E}">
        <p14:creationId xmlns:p14="http://schemas.microsoft.com/office/powerpoint/2010/main" val="345183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1761698"/>
          </a:xfrm>
        </p:spPr>
        <p:txBody>
          <a:bodyPr>
            <a:normAutofit/>
          </a:bodyPr>
          <a:lstStyle/>
          <a:p>
            <a:r>
              <a:rPr lang="es-ES" noProof="1" smtClean="0"/>
              <a:t>Por defecto en un SELECT aplica ALL, con DISTINCT devolverá los únicos valores de la columna especificada</a:t>
            </a:r>
            <a:endParaRPr lang="es-ES" noProof="1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DISTINCT</a:t>
            </a:r>
            <a:endParaRPr lang="es-ES" sz="2000" noProof="1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95400" y="2726875"/>
            <a:ext cx="9601200" cy="160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DISTINCT(Numero) FROM Oficinas;</a:t>
            </a:r>
          </a:p>
        </p:txBody>
      </p:sp>
    </p:spTree>
    <p:extLst>
      <p:ext uri="{BB962C8B-B14F-4D97-AF65-F5344CB8AC3E}">
        <p14:creationId xmlns:p14="http://schemas.microsoft.com/office/powerpoint/2010/main" val="294912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1761698"/>
          </a:xfrm>
        </p:spPr>
        <p:txBody>
          <a:bodyPr>
            <a:normAutofit/>
          </a:bodyPr>
          <a:lstStyle/>
          <a:p>
            <a:r>
              <a:rPr lang="es-ES" noProof="1" smtClean="0"/>
              <a:t>Una función SET tiene que ser el único elemento</a:t>
            </a:r>
          </a:p>
          <a:p>
            <a:r>
              <a:rPr lang="es-ES" noProof="1" smtClean="0"/>
              <a:t>Si queremos mostrar las funciones de agregación con más campos tendremos que utilizar GROUP BY</a:t>
            </a:r>
            <a:endParaRPr lang="es-ES" noProof="1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GROUP BY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3409549"/>
            <a:ext cx="9601200" cy="160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--Nos va a mostrar los diferentes números y el total agrupados por numero</a:t>
            </a:r>
          </a:p>
          <a:p>
            <a:pPr marL="0" indent="0">
              <a:buNone/>
            </a:pPr>
            <a:r>
              <a:rPr lang="es-ES" sz="1600" i="1" dirty="0" smtClean="0"/>
              <a:t>SELECT COUNT(DISTINCT </a:t>
            </a:r>
            <a:r>
              <a:rPr lang="es-ES" sz="1600" i="1" dirty="0" err="1" smtClean="0"/>
              <a:t>o.Numero</a:t>
            </a:r>
            <a:r>
              <a:rPr lang="es-ES" sz="1600" i="1" dirty="0" smtClean="0"/>
              <a:t>), </a:t>
            </a:r>
            <a:r>
              <a:rPr lang="es-ES" sz="1600" i="1" dirty="0" err="1" smtClean="0"/>
              <a:t>o.Numero</a:t>
            </a:r>
            <a:r>
              <a:rPr lang="es-ES" sz="1600" i="1" dirty="0" smtClean="0"/>
              <a:t> FROM Oficinas o GROUP BY </a:t>
            </a:r>
            <a:r>
              <a:rPr lang="es-ES" sz="1600" i="1" dirty="0" err="1" smtClean="0"/>
              <a:t>o.Numero</a:t>
            </a:r>
            <a:endParaRPr lang="es-ES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59953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672730"/>
          </a:xfrm>
        </p:spPr>
        <p:txBody>
          <a:bodyPr>
            <a:normAutofit/>
          </a:bodyPr>
          <a:lstStyle/>
          <a:p>
            <a:r>
              <a:rPr lang="es-ES" noProof="1" smtClean="0"/>
              <a:t>HAVING funciona como el WHERE en funciones de agrupación</a:t>
            </a:r>
            <a:endParaRPr lang="es-ES" noProof="1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HAVING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3409549"/>
            <a:ext cx="9601200" cy="160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--Nos va a mostrar los diferentes números y el total agrupados por numero</a:t>
            </a:r>
          </a:p>
          <a:p>
            <a:pPr marL="0" indent="0">
              <a:buNone/>
            </a:pPr>
            <a:r>
              <a:rPr lang="es-ES" sz="1600" i="1" dirty="0" smtClean="0"/>
              <a:t>SELECT COUNT(DISTINCT </a:t>
            </a:r>
            <a:r>
              <a:rPr lang="es-ES" sz="1600" i="1" dirty="0" err="1" smtClean="0"/>
              <a:t>o.Numero</a:t>
            </a:r>
            <a:r>
              <a:rPr lang="es-ES" sz="1600" i="1" dirty="0" smtClean="0"/>
              <a:t>), </a:t>
            </a:r>
            <a:r>
              <a:rPr lang="es-ES" sz="1600" i="1" dirty="0" err="1" smtClean="0"/>
              <a:t>o.Numero</a:t>
            </a:r>
            <a:r>
              <a:rPr lang="es-ES" sz="1600" i="1" dirty="0" smtClean="0"/>
              <a:t> FROM Oficinas o GROUP BY </a:t>
            </a:r>
            <a:r>
              <a:rPr lang="es-ES" sz="1600" i="1" dirty="0" err="1" smtClean="0"/>
              <a:t>o.Numero</a:t>
            </a:r>
            <a:r>
              <a:rPr lang="es-ES" sz="1600" i="1" dirty="0" smtClean="0"/>
              <a:t> HAVING </a:t>
            </a:r>
            <a:r>
              <a:rPr lang="es-ES" sz="1600" i="1" dirty="0" err="1" smtClean="0"/>
              <a:t>o.Numero</a:t>
            </a:r>
            <a:r>
              <a:rPr lang="es-ES" sz="1600" i="1" dirty="0" smtClean="0"/>
              <a:t> &gt; 3</a:t>
            </a:r>
          </a:p>
        </p:txBody>
      </p:sp>
    </p:spTree>
    <p:extLst>
      <p:ext uri="{BB962C8B-B14F-4D97-AF65-F5344CB8AC3E}">
        <p14:creationId xmlns:p14="http://schemas.microsoft.com/office/powerpoint/2010/main" val="18277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5"/>
            <a:ext cx="9601200" cy="2942106"/>
          </a:xfrm>
        </p:spPr>
        <p:txBody>
          <a:bodyPr>
            <a:normAutofit/>
          </a:bodyPr>
          <a:lstStyle/>
          <a:p>
            <a:r>
              <a:rPr lang="es-ES" noProof="1" smtClean="0"/>
              <a:t>Es el SQL que nos permite agregar más de una tabla</a:t>
            </a:r>
            <a:endParaRPr lang="es-ES" noProof="1"/>
          </a:p>
          <a:p>
            <a:r>
              <a:rPr lang="es-ES" noProof="1" smtClean="0"/>
              <a:t>Tipos de JOIN:</a:t>
            </a:r>
          </a:p>
          <a:p>
            <a:pPr lvl="1"/>
            <a:r>
              <a:rPr lang="es-ES" noProof="1" smtClean="0"/>
              <a:t>CROSS</a:t>
            </a:r>
          </a:p>
          <a:p>
            <a:pPr lvl="1"/>
            <a:r>
              <a:rPr lang="es-ES" noProof="1" smtClean="0"/>
              <a:t>JOIN</a:t>
            </a:r>
          </a:p>
          <a:p>
            <a:pPr lvl="1"/>
            <a:r>
              <a:rPr lang="es-ES" noProof="1" smtClean="0"/>
              <a:t>OUTER JOIN</a:t>
            </a:r>
          </a:p>
          <a:p>
            <a:pPr lvl="2"/>
            <a:r>
              <a:rPr lang="es-ES" noProof="1" smtClean="0"/>
              <a:t>LEFT OUTER JOIN</a:t>
            </a:r>
          </a:p>
          <a:p>
            <a:pPr lvl="2"/>
            <a:r>
              <a:rPr lang="es-ES" noProof="1" smtClean="0"/>
              <a:t>RIGHT OUTER JOIN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JOIN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31920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/>
          </a:bodyPr>
          <a:lstStyle/>
          <a:p>
            <a:r>
              <a:rPr lang="es-ES" noProof="1" smtClean="0"/>
              <a:t>Contenedor para organizar la información de una forma constructiva</a:t>
            </a:r>
          </a:p>
          <a:p>
            <a:r>
              <a:rPr lang="es-ES" noProof="1" smtClean="0"/>
              <a:t>Util cuando tenemos mucha información (Imaginar 500 hojas de Excel)</a:t>
            </a:r>
          </a:p>
          <a:p>
            <a:r>
              <a:rPr lang="es-ES" noProof="1" smtClean="0"/>
              <a:t>Centralizando será mas fácil consultar, actualizar, insertar y borrar</a:t>
            </a:r>
          </a:p>
          <a:p>
            <a:r>
              <a:rPr lang="es-ES" noProof="1" smtClean="0"/>
              <a:t>Diferentes tipos de base de datos:</a:t>
            </a:r>
          </a:p>
          <a:p>
            <a:pPr lvl="1"/>
            <a:r>
              <a:rPr lang="es-ES" noProof="1" smtClean="0"/>
              <a:t>Relacional</a:t>
            </a:r>
          </a:p>
          <a:p>
            <a:pPr lvl="1"/>
            <a:r>
              <a:rPr lang="es-ES" noProof="1" smtClean="0"/>
              <a:t>Orientada a objetos</a:t>
            </a:r>
          </a:p>
          <a:p>
            <a:pPr lvl="1"/>
            <a:r>
              <a:rPr lang="es-ES" noProof="1" smtClean="0"/>
              <a:t>Bases de datos documentales nosql (MongoDb…)</a:t>
            </a:r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¿Qué es una base de datos?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426700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5"/>
            <a:ext cx="9601200" cy="1063430"/>
          </a:xfrm>
        </p:spPr>
        <p:txBody>
          <a:bodyPr>
            <a:normAutofit/>
          </a:bodyPr>
          <a:lstStyle/>
          <a:p>
            <a:r>
              <a:rPr lang="es-ES" noProof="1" smtClean="0"/>
              <a:t>El menos usado</a:t>
            </a:r>
            <a:endParaRPr lang="es-ES" noProof="1"/>
          </a:p>
          <a:p>
            <a:r>
              <a:rPr lang="es-ES" noProof="1" smtClean="0"/>
              <a:t>Devuelve el producto cartesiano de las tablas incluidas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CROSS JOIN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3409549"/>
            <a:ext cx="9601200" cy="160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--Nos va a mostrar los diferentes números y el total agrupados por numero</a:t>
            </a:r>
          </a:p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, </a:t>
            </a:r>
            <a:r>
              <a:rPr lang="es-ES" sz="1600" i="1" dirty="0" err="1" smtClean="0"/>
              <a:t>o.Contacto</a:t>
            </a:r>
            <a:r>
              <a:rPr lang="es-ES" sz="1600" i="1" dirty="0" smtClean="0"/>
              <a:t> FROM Oficinas o, Empresas e</a:t>
            </a:r>
          </a:p>
        </p:txBody>
      </p:sp>
    </p:spTree>
    <p:extLst>
      <p:ext uri="{BB962C8B-B14F-4D97-AF65-F5344CB8AC3E}">
        <p14:creationId xmlns:p14="http://schemas.microsoft.com/office/powerpoint/2010/main" val="27733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5"/>
            <a:ext cx="9601200" cy="1063430"/>
          </a:xfrm>
        </p:spPr>
        <p:txBody>
          <a:bodyPr>
            <a:normAutofit/>
          </a:bodyPr>
          <a:lstStyle/>
          <a:p>
            <a:r>
              <a:rPr lang="es-ES" noProof="1" smtClean="0"/>
              <a:t>Entre dos tablas TablaA y TablaB, devolverá los registros que cumplan la condición definida en el INNER JOIN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INNER JOIN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3409549"/>
            <a:ext cx="9601200" cy="160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i="1" dirty="0" smtClean="0"/>
              <a:t>SELECT </a:t>
            </a:r>
            <a:r>
              <a:rPr lang="es-ES" sz="1600" i="1" dirty="0" err="1" smtClean="0"/>
              <a:t>e.NombreComercial</a:t>
            </a:r>
            <a:r>
              <a:rPr lang="es-ES" sz="1600" i="1" dirty="0" smtClean="0"/>
              <a:t>, </a:t>
            </a:r>
            <a:r>
              <a:rPr lang="es-ES" sz="1600" i="1" dirty="0" err="1" smtClean="0"/>
              <a:t>o.Contacto</a:t>
            </a:r>
            <a:r>
              <a:rPr lang="es-ES" sz="1600" i="1" dirty="0" smtClean="0"/>
              <a:t> FROM Empresas e INNER JOIN Oficinas o ON </a:t>
            </a:r>
            <a:r>
              <a:rPr lang="es-ES" sz="1600" i="1" dirty="0" err="1"/>
              <a:t>e</a:t>
            </a:r>
            <a:r>
              <a:rPr lang="es-ES" sz="1600" i="1" dirty="0" err="1" smtClean="0"/>
              <a:t>.EmpresaId</a:t>
            </a:r>
            <a:r>
              <a:rPr lang="es-ES" sz="1600" i="1" dirty="0" smtClean="0"/>
              <a:t> </a:t>
            </a:r>
            <a:r>
              <a:rPr lang="es-ES" sz="1600" i="1" dirty="0" smtClean="0"/>
              <a:t>= </a:t>
            </a:r>
            <a:r>
              <a:rPr lang="es-ES" sz="1600" i="1" dirty="0" err="1"/>
              <a:t>o</a:t>
            </a:r>
            <a:r>
              <a:rPr lang="es-ES" sz="1600" i="1" dirty="0" err="1" smtClean="0"/>
              <a:t>.EmpresaId</a:t>
            </a:r>
            <a:r>
              <a:rPr lang="es-ES" sz="1600" i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0773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4"/>
            <a:ext cx="9601200" cy="1487379"/>
          </a:xfrm>
        </p:spPr>
        <p:txBody>
          <a:bodyPr>
            <a:normAutofit/>
          </a:bodyPr>
          <a:lstStyle/>
          <a:p>
            <a:r>
              <a:rPr lang="es-ES" noProof="1" smtClean="0"/>
              <a:t>Equivalente al INNER JOIN, pero devuelve los registros que solo cumplan una de las condiciones de asignación no los dos a diferencia del INNER JOIN</a:t>
            </a:r>
          </a:p>
          <a:p>
            <a:r>
              <a:rPr lang="es-ES" noProof="1" smtClean="0"/>
              <a:t>FULL OUTER JOIN devuelve todos los registros que cumplan una solo asignación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OUTER JOIN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267942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4"/>
            <a:ext cx="9601200" cy="1487379"/>
          </a:xfrm>
        </p:spPr>
        <p:txBody>
          <a:bodyPr>
            <a:normAutofit/>
          </a:bodyPr>
          <a:lstStyle/>
          <a:p>
            <a:r>
              <a:rPr lang="es-ES" noProof="1" smtClean="0"/>
              <a:t>Solo devolverá los registros que cumplan la parte izquierda en la asignación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LEFT OUTER JOIN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3409549"/>
            <a:ext cx="9601200" cy="160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SELECT * FROM </a:t>
            </a:r>
            <a:r>
              <a:rPr lang="en-US" sz="1600" dirty="0" err="1"/>
              <a:t>Empresas</a:t>
            </a:r>
            <a:r>
              <a:rPr lang="en-US" sz="1600" dirty="0"/>
              <a:t> e </a:t>
            </a:r>
            <a:r>
              <a:rPr lang="en-US" sz="1600" dirty="0" smtClean="0"/>
              <a:t>LEFT OUTER </a:t>
            </a:r>
            <a:r>
              <a:rPr lang="en-US" sz="1600" dirty="0"/>
              <a:t>JOIN </a:t>
            </a:r>
            <a:r>
              <a:rPr lang="en-US" sz="1600" dirty="0" err="1"/>
              <a:t>Clientes</a:t>
            </a:r>
            <a:r>
              <a:rPr lang="en-US" sz="1600" dirty="0"/>
              <a:t> c ON </a:t>
            </a:r>
            <a:r>
              <a:rPr lang="en-US" sz="1600" dirty="0" err="1"/>
              <a:t>e.EmpresaId</a:t>
            </a:r>
            <a:r>
              <a:rPr lang="en-US" sz="1600" dirty="0"/>
              <a:t> = </a:t>
            </a:r>
            <a:r>
              <a:rPr lang="en-US" sz="1600" dirty="0" err="1"/>
              <a:t>c.ClienteId</a:t>
            </a:r>
            <a:r>
              <a:rPr lang="en-US" sz="1600" dirty="0"/>
              <a:t>;</a:t>
            </a:r>
            <a:endParaRPr lang="es-ES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127760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4"/>
            <a:ext cx="9601200" cy="1487379"/>
          </a:xfrm>
        </p:spPr>
        <p:txBody>
          <a:bodyPr>
            <a:normAutofit/>
          </a:bodyPr>
          <a:lstStyle/>
          <a:p>
            <a:r>
              <a:rPr lang="es-ES" noProof="1" smtClean="0"/>
              <a:t>Solo devolverá los registros que cumplan la parte derecha en la asignación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RIGHT OUTER JOIN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3409549"/>
            <a:ext cx="9601200" cy="160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SELECT * FROM </a:t>
            </a:r>
            <a:r>
              <a:rPr lang="en-US" sz="1600" dirty="0" err="1"/>
              <a:t>Empresas</a:t>
            </a:r>
            <a:r>
              <a:rPr lang="en-US" sz="1600" dirty="0"/>
              <a:t> e </a:t>
            </a:r>
            <a:r>
              <a:rPr lang="en-US" sz="1600" dirty="0" smtClean="0"/>
              <a:t>RIGHT OUTER </a:t>
            </a:r>
            <a:r>
              <a:rPr lang="en-US" sz="1600" dirty="0"/>
              <a:t>JOIN </a:t>
            </a:r>
            <a:r>
              <a:rPr lang="en-US" sz="1600" dirty="0" err="1"/>
              <a:t>Clientes</a:t>
            </a:r>
            <a:r>
              <a:rPr lang="en-US" sz="1600" dirty="0"/>
              <a:t> c ON </a:t>
            </a:r>
            <a:r>
              <a:rPr lang="en-US" sz="1600" dirty="0" err="1"/>
              <a:t>e.EmpresaId</a:t>
            </a:r>
            <a:r>
              <a:rPr lang="en-US" sz="1600" dirty="0"/>
              <a:t> = </a:t>
            </a:r>
            <a:r>
              <a:rPr lang="en-US" sz="1600" dirty="0" err="1"/>
              <a:t>c.ClienteId</a:t>
            </a:r>
            <a:r>
              <a:rPr lang="en-US" sz="1600" dirty="0"/>
              <a:t>;</a:t>
            </a:r>
            <a:endParaRPr lang="es-ES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414594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4"/>
            <a:ext cx="9601200" cy="1487379"/>
          </a:xfrm>
        </p:spPr>
        <p:txBody>
          <a:bodyPr>
            <a:normAutofit/>
          </a:bodyPr>
          <a:lstStyle/>
          <a:p>
            <a:r>
              <a:rPr lang="es-ES" noProof="1" smtClean="0"/>
              <a:t>Dentro de un SELECT podemos hacer subconsultas de la siguiente manera: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Subconsultas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3409549"/>
            <a:ext cx="9601200" cy="160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SELECT </a:t>
            </a:r>
            <a:r>
              <a:rPr lang="en-US" sz="1600" dirty="0" smtClean="0"/>
              <a:t>(SELECT COUNT(*) FROM </a:t>
            </a:r>
            <a:r>
              <a:rPr lang="en-US" sz="1600" dirty="0" err="1" smtClean="0"/>
              <a:t>Oficinas</a:t>
            </a:r>
            <a:r>
              <a:rPr lang="en-US" sz="1600" dirty="0" smtClean="0"/>
              <a:t> o WHERE </a:t>
            </a:r>
            <a:r>
              <a:rPr lang="en-US" sz="1600" dirty="0" err="1" smtClean="0"/>
              <a:t>o.EmpresaId</a:t>
            </a:r>
            <a:r>
              <a:rPr lang="en-US" sz="1600" dirty="0" smtClean="0"/>
              <a:t> = </a:t>
            </a:r>
            <a:r>
              <a:rPr lang="en-US" sz="1600" dirty="0" err="1" smtClean="0"/>
              <a:t>e.EmpresaId</a:t>
            </a:r>
            <a:r>
              <a:rPr lang="en-US" sz="1600" dirty="0" smtClean="0"/>
              <a:t>) AS Total </a:t>
            </a:r>
            <a:r>
              <a:rPr lang="en-US" sz="1600" dirty="0"/>
              <a:t>FROM </a:t>
            </a:r>
            <a:r>
              <a:rPr lang="en-US" sz="1600" dirty="0" err="1"/>
              <a:t>Empresas</a:t>
            </a:r>
            <a:r>
              <a:rPr lang="en-US" sz="1600" dirty="0"/>
              <a:t> e </a:t>
            </a:r>
            <a:r>
              <a:rPr lang="en-US" sz="1600" dirty="0" smtClean="0"/>
              <a:t>RIGHT OUTER </a:t>
            </a:r>
            <a:r>
              <a:rPr lang="en-US" sz="1600" dirty="0"/>
              <a:t>JOIN </a:t>
            </a:r>
            <a:r>
              <a:rPr lang="en-US" sz="1600" dirty="0" err="1"/>
              <a:t>Clientes</a:t>
            </a:r>
            <a:r>
              <a:rPr lang="en-US" sz="1600" dirty="0"/>
              <a:t> c ON </a:t>
            </a:r>
            <a:r>
              <a:rPr lang="en-US" sz="1600" dirty="0" err="1"/>
              <a:t>e.EmpresaId</a:t>
            </a:r>
            <a:r>
              <a:rPr lang="en-US" sz="1600" dirty="0"/>
              <a:t> = </a:t>
            </a:r>
            <a:r>
              <a:rPr lang="en-US" sz="1600" dirty="0" err="1"/>
              <a:t>c.ClienteId</a:t>
            </a:r>
            <a:r>
              <a:rPr lang="en-US" sz="1600" dirty="0"/>
              <a:t>;</a:t>
            </a:r>
            <a:endParaRPr lang="es-ES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28184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4"/>
            <a:ext cx="9601200" cy="1487379"/>
          </a:xfrm>
        </p:spPr>
        <p:txBody>
          <a:bodyPr>
            <a:normAutofit/>
          </a:bodyPr>
          <a:lstStyle/>
          <a:p>
            <a:r>
              <a:rPr lang="es-ES" noProof="1" smtClean="0"/>
              <a:t>No ANSI</a:t>
            </a:r>
          </a:p>
          <a:p>
            <a:r>
              <a:rPr lang="es-ES" noProof="1" smtClean="0"/>
              <a:t>En Sql Server se puede utilizar TOP [total_a_mostrar] para limitar el número de registros a mostrar</a:t>
            </a:r>
            <a:endParaRPr lang="es-ES" noProof="1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Limitar el número de resultados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3409549"/>
            <a:ext cx="9601200" cy="160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SELECT </a:t>
            </a:r>
            <a:r>
              <a:rPr lang="en-US" sz="1600" dirty="0" smtClean="0"/>
              <a:t>TOP 1 FROM </a:t>
            </a:r>
            <a:r>
              <a:rPr lang="en-US" sz="1600" dirty="0" err="1" smtClean="0"/>
              <a:t>Empresas</a:t>
            </a:r>
            <a:r>
              <a:rPr lang="en-US" sz="1600" dirty="0" smtClean="0"/>
              <a:t>;</a:t>
            </a:r>
            <a:endParaRPr lang="es-ES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383243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1761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noProof="1" smtClean="0"/>
              <a:t>Realizar </a:t>
            </a:r>
            <a:r>
              <a:rPr lang="es-ES" noProof="1"/>
              <a:t>el ejercicio </a:t>
            </a:r>
            <a:r>
              <a:rPr lang="es-ES" noProof="1" smtClean="0"/>
              <a:t>Modulo3_2</a:t>
            </a:r>
            <a:endParaRPr lang="es-ES" noProof="1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Caso Práctico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156329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/>
          </a:bodyPr>
          <a:lstStyle/>
          <a:p>
            <a:r>
              <a:rPr lang="es-ES" noProof="1" smtClean="0"/>
              <a:t>INSERT</a:t>
            </a:r>
          </a:p>
          <a:p>
            <a:r>
              <a:rPr lang="es-ES" noProof="1" smtClean="0"/>
              <a:t>UPDATE</a:t>
            </a:r>
          </a:p>
          <a:p>
            <a:r>
              <a:rPr lang="es-ES" noProof="1" smtClean="0"/>
              <a:t>DELETE</a:t>
            </a:r>
            <a:endParaRPr lang="es-ES" noProof="1"/>
          </a:p>
          <a:p>
            <a:r>
              <a:rPr lang="es-ES" noProof="1" smtClean="0"/>
              <a:t>Caso práctico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DML. Parte 3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240133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4"/>
            <a:ext cx="9601200" cy="1487379"/>
          </a:xfrm>
        </p:spPr>
        <p:txBody>
          <a:bodyPr>
            <a:normAutofit fontScale="92500" lnSpcReduction="10000"/>
          </a:bodyPr>
          <a:lstStyle/>
          <a:p>
            <a:r>
              <a:rPr lang="es-ES" noProof="1" smtClean="0"/>
              <a:t>INSERT me permite introducir registros en nuestras </a:t>
            </a:r>
            <a:r>
              <a:rPr lang="es-ES" noProof="1" smtClean="0"/>
              <a:t>tablas</a:t>
            </a:r>
          </a:p>
          <a:p>
            <a:r>
              <a:rPr lang="es-ES" noProof="1" smtClean="0"/>
              <a:t>Si introducimos multiples tablas deberemos hacerlo de la mas profunda a la mas externa para no tener un error de valor de foreign no existente.</a:t>
            </a:r>
            <a:endParaRPr lang="es-ES" noProof="1" smtClean="0"/>
          </a:p>
          <a:p>
            <a:r>
              <a:rPr lang="es-ES" noProof="1" smtClean="0"/>
              <a:t>La sentencia es:</a:t>
            </a:r>
            <a:endParaRPr lang="es-ES" noProof="1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INSERT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3409549"/>
            <a:ext cx="9601200" cy="160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INSERT INTO </a:t>
            </a:r>
            <a:r>
              <a:rPr lang="en-US" sz="1600" dirty="0" err="1" smtClean="0"/>
              <a:t>Empresas</a:t>
            </a:r>
            <a:r>
              <a:rPr lang="en-US" sz="1600" dirty="0" smtClean="0"/>
              <a:t> (</a:t>
            </a:r>
            <a:r>
              <a:rPr lang="en-US" sz="1600" dirty="0" err="1" smtClean="0"/>
              <a:t>NombreComercial</a:t>
            </a:r>
            <a:r>
              <a:rPr lang="en-US" sz="1600" dirty="0" smtClean="0"/>
              <a:t>, </a:t>
            </a:r>
            <a:r>
              <a:rPr lang="en-US" sz="1600" dirty="0" err="1" smtClean="0"/>
              <a:t>PaginaWeb</a:t>
            </a:r>
            <a:r>
              <a:rPr lang="en-US" sz="1600" dirty="0" smtClean="0"/>
              <a:t>) VALUES (‘</a:t>
            </a:r>
            <a:r>
              <a:rPr lang="en-US" sz="1600" dirty="0" err="1" smtClean="0"/>
              <a:t>Prueba</a:t>
            </a:r>
            <a:r>
              <a:rPr lang="en-US" sz="1600" dirty="0" smtClean="0"/>
              <a:t>’,’</a:t>
            </a:r>
            <a:r>
              <a:rPr lang="en-US" sz="1600" dirty="0" err="1" smtClean="0"/>
              <a:t>Prueba</a:t>
            </a:r>
            <a:r>
              <a:rPr lang="en-US" sz="1600" dirty="0" smtClean="0"/>
              <a:t>’);</a:t>
            </a:r>
            <a:endParaRPr lang="es-ES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137964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/>
          </a:bodyPr>
          <a:lstStyle/>
          <a:p>
            <a:r>
              <a:rPr lang="es-ES" noProof="1" smtClean="0"/>
              <a:t>Una base de datos relacional está basada en SQL</a:t>
            </a:r>
          </a:p>
          <a:p>
            <a:r>
              <a:rPr lang="es-ES" noProof="1" smtClean="0"/>
              <a:t>Es una forma de describir la información y las relaciones entre entidades</a:t>
            </a:r>
          </a:p>
          <a:p>
            <a:r>
              <a:rPr lang="es-ES" noProof="1" smtClean="0"/>
              <a:t>El modelo relacional es un modelo matemático basado en </a:t>
            </a:r>
            <a:r>
              <a:rPr lang="es-ES" dirty="0"/>
              <a:t>el álgebra relacional y en el cálculo </a:t>
            </a:r>
            <a:r>
              <a:rPr lang="es-ES" dirty="0" smtClean="0"/>
              <a:t>relacional</a:t>
            </a:r>
          </a:p>
          <a:p>
            <a:r>
              <a:rPr lang="es-ES" noProof="1" smtClean="0"/>
              <a:t>SQL ha ido variando el modelo relacional	</a:t>
            </a:r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/>
              <a:t>¿Qué significa una base de datos relacional?</a:t>
            </a:r>
          </a:p>
        </p:txBody>
      </p:sp>
    </p:spTree>
    <p:extLst>
      <p:ext uri="{BB962C8B-B14F-4D97-AF65-F5344CB8AC3E}">
        <p14:creationId xmlns:p14="http://schemas.microsoft.com/office/powerpoint/2010/main" val="33404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4"/>
            <a:ext cx="9601200" cy="1506775"/>
          </a:xfrm>
        </p:spPr>
        <p:txBody>
          <a:bodyPr>
            <a:normAutofit fontScale="92500" lnSpcReduction="10000"/>
          </a:bodyPr>
          <a:lstStyle/>
          <a:p>
            <a:r>
              <a:rPr lang="es-ES" noProof="1" smtClean="0"/>
              <a:t>INSERT me permite introducir registros en nuestras tablas</a:t>
            </a:r>
          </a:p>
          <a:p>
            <a:r>
              <a:rPr lang="es-ES" noProof="1"/>
              <a:t>Si queremos obtener el ultimo valor insertado dentro de la conexión actual hacemos @@IDENTITY</a:t>
            </a:r>
          </a:p>
          <a:p>
            <a:r>
              <a:rPr lang="es-ES" noProof="1" smtClean="0"/>
              <a:t>La </a:t>
            </a:r>
            <a:r>
              <a:rPr lang="es-ES" noProof="1" smtClean="0"/>
              <a:t>sentencia es:</a:t>
            </a:r>
            <a:endParaRPr lang="es-ES" noProof="1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INSERT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3549746"/>
            <a:ext cx="9601200" cy="580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INSERT INTO </a:t>
            </a:r>
            <a:r>
              <a:rPr lang="en-US" sz="1600" dirty="0" err="1" smtClean="0"/>
              <a:t>Empresas</a:t>
            </a:r>
            <a:r>
              <a:rPr lang="en-US" sz="1600" dirty="0" smtClean="0"/>
              <a:t> (</a:t>
            </a:r>
            <a:r>
              <a:rPr lang="en-US" sz="1600" dirty="0" err="1" smtClean="0"/>
              <a:t>NombreComercial</a:t>
            </a:r>
            <a:r>
              <a:rPr lang="en-US" sz="1600" dirty="0" smtClean="0"/>
              <a:t>, </a:t>
            </a:r>
            <a:r>
              <a:rPr lang="en-US" sz="1600" dirty="0" err="1" smtClean="0"/>
              <a:t>PaginaWeb</a:t>
            </a:r>
            <a:r>
              <a:rPr lang="en-US" sz="1600" dirty="0" smtClean="0"/>
              <a:t>) VALUES (‘</a:t>
            </a:r>
            <a:r>
              <a:rPr lang="en-US" sz="1600" dirty="0" err="1" smtClean="0"/>
              <a:t>Prueba</a:t>
            </a:r>
            <a:r>
              <a:rPr lang="en-US" sz="1600" dirty="0" smtClean="0"/>
              <a:t>’,’</a:t>
            </a:r>
            <a:r>
              <a:rPr lang="en-US" sz="1600" dirty="0" err="1" smtClean="0"/>
              <a:t>Prueba</a:t>
            </a:r>
            <a:r>
              <a:rPr lang="en-US" sz="1600" dirty="0" smtClean="0"/>
              <a:t>’);</a:t>
            </a:r>
            <a:endParaRPr lang="es-ES" sz="1600" i="1" dirty="0" smtClean="0"/>
          </a:p>
        </p:txBody>
      </p:sp>
      <p:sp>
        <p:nvSpPr>
          <p:cNvPr id="9" name="Marcador de posición de contenido 2"/>
          <p:cNvSpPr txBox="1">
            <a:spLocks/>
          </p:cNvSpPr>
          <p:nvPr/>
        </p:nvSpPr>
        <p:spPr>
          <a:xfrm>
            <a:off x="1228899" y="4418383"/>
            <a:ext cx="9601200" cy="51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noProof="1" smtClean="0"/>
              <a:t>Para introducir multiples registros hacemos:</a:t>
            </a:r>
          </a:p>
        </p:txBody>
      </p:sp>
      <p:sp>
        <p:nvSpPr>
          <p:cNvPr id="10" name="Marcador de posición de contenido 2"/>
          <p:cNvSpPr txBox="1">
            <a:spLocks/>
          </p:cNvSpPr>
          <p:nvPr/>
        </p:nvSpPr>
        <p:spPr>
          <a:xfrm>
            <a:off x="1295400" y="5028424"/>
            <a:ext cx="9601200" cy="580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INSERT INTO </a:t>
            </a:r>
            <a:r>
              <a:rPr lang="en-US" sz="1600" dirty="0" err="1" smtClean="0"/>
              <a:t>Empresas</a:t>
            </a:r>
            <a:r>
              <a:rPr lang="en-US" sz="1600" dirty="0" smtClean="0"/>
              <a:t> (</a:t>
            </a:r>
            <a:r>
              <a:rPr lang="en-US" sz="1600" dirty="0" err="1" smtClean="0"/>
              <a:t>NombreComercial</a:t>
            </a:r>
            <a:r>
              <a:rPr lang="en-US" sz="1600" dirty="0" smtClean="0"/>
              <a:t>, </a:t>
            </a:r>
            <a:r>
              <a:rPr lang="en-US" sz="1600" dirty="0" err="1" smtClean="0"/>
              <a:t>PaginaWeb</a:t>
            </a:r>
            <a:r>
              <a:rPr lang="en-US" sz="1600" dirty="0" smtClean="0"/>
              <a:t>) VALUES (‘</a:t>
            </a:r>
            <a:r>
              <a:rPr lang="en-US" sz="1600" dirty="0" err="1" smtClean="0"/>
              <a:t>Prueba</a:t>
            </a:r>
            <a:r>
              <a:rPr lang="en-US" sz="1600" dirty="0" smtClean="0"/>
              <a:t>’,prueba.com’), (‘Nombre2’,’prueba2.com’);</a:t>
            </a:r>
            <a:endParaRPr lang="es-ES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367411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5"/>
            <a:ext cx="9601200" cy="1038492"/>
          </a:xfrm>
        </p:spPr>
        <p:txBody>
          <a:bodyPr>
            <a:normAutofit/>
          </a:bodyPr>
          <a:lstStyle/>
          <a:p>
            <a:r>
              <a:rPr lang="es-ES" noProof="1" smtClean="0"/>
              <a:t>UPDATE me permite actualizar valores de una o varias columnas</a:t>
            </a:r>
          </a:p>
          <a:p>
            <a:r>
              <a:rPr lang="es-ES" noProof="1" smtClean="0"/>
              <a:t>Sin WHERE sería una actualización masiva</a:t>
            </a:r>
            <a:endParaRPr lang="es-ES" noProof="1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UPDATE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3232499"/>
            <a:ext cx="9601200" cy="580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UPDATE </a:t>
            </a:r>
            <a:r>
              <a:rPr lang="en-US" sz="1600" dirty="0" err="1" smtClean="0"/>
              <a:t>Empresas</a:t>
            </a:r>
            <a:r>
              <a:rPr lang="en-US" sz="1600" dirty="0" smtClean="0"/>
              <a:t> SET </a:t>
            </a:r>
            <a:r>
              <a:rPr lang="en-US" sz="1600" dirty="0" err="1" smtClean="0"/>
              <a:t>NombreComercial</a:t>
            </a:r>
            <a:r>
              <a:rPr lang="en-US" sz="1600" dirty="0" smtClean="0"/>
              <a:t> = ‘</a:t>
            </a:r>
            <a:r>
              <a:rPr lang="en-US" sz="1600" dirty="0" err="1" smtClean="0"/>
              <a:t>NombreCambiado</a:t>
            </a:r>
            <a:r>
              <a:rPr lang="en-US" sz="1600" dirty="0" smtClean="0"/>
              <a:t>’ WHERE </a:t>
            </a:r>
            <a:r>
              <a:rPr lang="en-US" sz="1600" dirty="0" err="1" smtClean="0"/>
              <a:t>EmpresaId</a:t>
            </a:r>
            <a:r>
              <a:rPr lang="en-US" sz="1600" dirty="0" smtClean="0"/>
              <a:t> = 4</a:t>
            </a:r>
            <a:endParaRPr lang="es-ES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172697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5"/>
            <a:ext cx="9601200" cy="1664428"/>
          </a:xfrm>
        </p:spPr>
        <p:txBody>
          <a:bodyPr>
            <a:normAutofit/>
          </a:bodyPr>
          <a:lstStyle/>
          <a:p>
            <a:r>
              <a:rPr lang="es-ES" noProof="1" smtClean="0"/>
              <a:t>DELETE borra </a:t>
            </a:r>
            <a:r>
              <a:rPr lang="es-ES" noProof="1" smtClean="0"/>
              <a:t>filas</a:t>
            </a:r>
          </a:p>
          <a:p>
            <a:r>
              <a:rPr lang="es-ES" noProof="1" smtClean="0"/>
              <a:t>Si borramos de multiples tablas relacionadas deberemos asegurarnos de borrar de la mas interna a la mas externa para no tener error</a:t>
            </a:r>
            <a:endParaRPr lang="es-ES" noProof="1" smtClean="0"/>
          </a:p>
          <a:p>
            <a:r>
              <a:rPr lang="es-ES" noProof="1" smtClean="0"/>
              <a:t>Sin WHERE sería un borrado masiva</a:t>
            </a:r>
            <a:endParaRPr lang="es-ES" noProof="1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DELETE</a:t>
            </a:r>
            <a:endParaRPr lang="es-ES" sz="2000" noProof="1"/>
          </a:p>
        </p:txBody>
      </p:sp>
      <p:sp>
        <p:nvSpPr>
          <p:cNvPr id="8" name="Marcador de posición de contenido 2"/>
          <p:cNvSpPr txBox="1">
            <a:spLocks/>
          </p:cNvSpPr>
          <p:nvPr/>
        </p:nvSpPr>
        <p:spPr>
          <a:xfrm>
            <a:off x="1295400" y="4021335"/>
            <a:ext cx="9601200" cy="580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DELETE FROM </a:t>
            </a:r>
            <a:r>
              <a:rPr lang="en-US" sz="1600" dirty="0" err="1" smtClean="0"/>
              <a:t>Empresas</a:t>
            </a:r>
            <a:r>
              <a:rPr lang="en-US" sz="1600" dirty="0" smtClean="0"/>
              <a:t> WHERE </a:t>
            </a:r>
            <a:r>
              <a:rPr lang="en-US" sz="1600" dirty="0" err="1" smtClean="0"/>
              <a:t>EmpresaId</a:t>
            </a:r>
            <a:r>
              <a:rPr lang="en-US" sz="1600" dirty="0" smtClean="0"/>
              <a:t> IN (4, 5)</a:t>
            </a:r>
            <a:endParaRPr lang="es-ES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102484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6"/>
            <a:ext cx="9601200" cy="1761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noProof="1" smtClean="0"/>
              <a:t>Realizar </a:t>
            </a:r>
            <a:r>
              <a:rPr lang="es-ES" noProof="1"/>
              <a:t>el ejercicio </a:t>
            </a:r>
            <a:r>
              <a:rPr lang="es-ES" noProof="1" smtClean="0"/>
              <a:t>Modulo3_3</a:t>
            </a:r>
            <a:endParaRPr lang="es-ES" noProof="1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</a:t>
            </a:r>
            <a:r>
              <a:rPr lang="es-ES" noProof="1"/>
              <a:t>3</a:t>
            </a:r>
            <a:r>
              <a:rPr lang="es-ES" noProof="1" smtClean="0"/>
              <a:t>. DML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Caso Práctico</a:t>
            </a:r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180482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/>
          </a:bodyPr>
          <a:lstStyle/>
          <a:p>
            <a:r>
              <a:rPr lang="es-ES" noProof="1" smtClean="0"/>
              <a:t>TRANSACTION</a:t>
            </a:r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3. </a:t>
            </a:r>
            <a:r>
              <a:rPr lang="es-ES" dirty="0" smtClean="0"/>
              <a:t>DTL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4. DTL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2000" noProof="1"/>
          </a:p>
        </p:txBody>
      </p:sp>
    </p:spTree>
    <p:extLst>
      <p:ext uri="{BB962C8B-B14F-4D97-AF65-F5344CB8AC3E}">
        <p14:creationId xmlns:p14="http://schemas.microsoft.com/office/powerpoint/2010/main" val="48143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MODULO </a:t>
            </a:r>
            <a:r>
              <a:rPr lang="en-US" dirty="0" smtClean="0"/>
              <a:t>3. </a:t>
            </a:r>
            <a:r>
              <a:rPr lang="es-ES" dirty="0" smtClean="0"/>
              <a:t>DML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4. DTL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 smtClean="0"/>
              <a:t>Transaction</a:t>
            </a:r>
            <a:endParaRPr lang="es-ES" sz="2000" noProof="1"/>
          </a:p>
        </p:txBody>
      </p:sp>
      <p:sp>
        <p:nvSpPr>
          <p:cNvPr id="8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5"/>
            <a:ext cx="9601200" cy="1038492"/>
          </a:xfrm>
        </p:spPr>
        <p:txBody>
          <a:bodyPr>
            <a:normAutofit fontScale="92500" lnSpcReduction="10000"/>
          </a:bodyPr>
          <a:lstStyle/>
          <a:p>
            <a:r>
              <a:rPr lang="es-ES" noProof="1" smtClean="0"/>
              <a:t>Nos va a permitir echar para atrás todas las operaciones llevadas a cabo o confirmarlas.</a:t>
            </a:r>
          </a:p>
          <a:p>
            <a:r>
              <a:rPr lang="es-ES" noProof="1" smtClean="0"/>
              <a:t>Su sentencia va a ser:</a:t>
            </a:r>
            <a:endParaRPr lang="es-ES" noProof="1"/>
          </a:p>
        </p:txBody>
      </p:sp>
      <p:sp>
        <p:nvSpPr>
          <p:cNvPr id="10" name="Marcador de posición de contenido 2"/>
          <p:cNvSpPr txBox="1">
            <a:spLocks/>
          </p:cNvSpPr>
          <p:nvPr/>
        </p:nvSpPr>
        <p:spPr>
          <a:xfrm>
            <a:off x="1295400" y="3232499"/>
            <a:ext cx="9601200" cy="1987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/>
              <a:t>START </a:t>
            </a:r>
            <a:r>
              <a:rPr lang="es-ES" sz="1600" dirty="0" smtClean="0"/>
              <a:t>TRANSACTION;</a:t>
            </a:r>
          </a:p>
          <a:p>
            <a:pPr marL="0" indent="0">
              <a:buNone/>
            </a:pPr>
            <a:r>
              <a:rPr lang="es-ES" sz="1600" dirty="0" smtClean="0"/>
              <a:t>DELETE FROM Empresas;</a:t>
            </a:r>
          </a:p>
          <a:p>
            <a:pPr marL="0" indent="0">
              <a:buNone/>
            </a:pPr>
            <a:r>
              <a:rPr lang="es-ES" sz="1600" dirty="0" smtClean="0"/>
              <a:t>COMMIT</a:t>
            </a:r>
            <a:r>
              <a:rPr lang="es-ES" sz="1600" dirty="0"/>
              <a:t>;</a:t>
            </a:r>
          </a:p>
          <a:p>
            <a:r>
              <a:rPr lang="es-ES" sz="1600" dirty="0"/>
              <a:t>-- </a:t>
            </a:r>
            <a:r>
              <a:rPr lang="es-ES" sz="1600" dirty="0" err="1"/>
              <a:t>or</a:t>
            </a:r>
            <a:r>
              <a:rPr lang="es-ES" sz="1600" dirty="0"/>
              <a:t> ROLLBACK;</a:t>
            </a:r>
            <a:endParaRPr lang="es-ES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262169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/>
          </a:bodyPr>
          <a:lstStyle/>
          <a:p>
            <a:r>
              <a:rPr lang="es-ES" noProof="1" smtClean="0"/>
              <a:t>Para representar las bases de datos relacionales se utiliza principalmente el módelo entidad-relación.</a:t>
            </a:r>
          </a:p>
          <a:p>
            <a:r>
              <a:rPr lang="es-ES" noProof="1" smtClean="0"/>
              <a:t>Entidad: Representa cosas o objetos</a:t>
            </a:r>
          </a:p>
          <a:p>
            <a:pPr lvl="1"/>
            <a:r>
              <a:rPr lang="es-ES" noProof="1" smtClean="0"/>
              <a:t>Empresa</a:t>
            </a:r>
          </a:p>
          <a:p>
            <a:pPr lvl="1"/>
            <a:r>
              <a:rPr lang="es-ES" noProof="1" smtClean="0"/>
              <a:t>Tipo de dirección</a:t>
            </a:r>
          </a:p>
          <a:p>
            <a:pPr lvl="1"/>
            <a:r>
              <a:rPr lang="es-ES" noProof="1" smtClean="0"/>
              <a:t>Cliente</a:t>
            </a:r>
          </a:p>
          <a:p>
            <a:pPr lvl="1"/>
            <a:r>
              <a:rPr lang="es-ES" noProof="1" smtClean="0"/>
              <a:t>Actividades</a:t>
            </a:r>
          </a:p>
          <a:p>
            <a:r>
              <a:rPr lang="es-ES" noProof="1" smtClean="0"/>
              <a:t>Atributos: Identifican las características de la entidad</a:t>
            </a:r>
          </a:p>
          <a:p>
            <a:pPr lvl="1"/>
            <a:r>
              <a:rPr lang="es-ES" noProof="1" smtClean="0"/>
              <a:t>Empresa: Tiene nombre comercial y página web</a:t>
            </a:r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/>
              <a:t>¿Qué significa una base de datos relacional?</a:t>
            </a:r>
          </a:p>
        </p:txBody>
      </p:sp>
    </p:spTree>
    <p:extLst>
      <p:ext uri="{BB962C8B-B14F-4D97-AF65-F5344CB8AC3E}">
        <p14:creationId xmlns:p14="http://schemas.microsoft.com/office/powerpoint/2010/main" val="249448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5400" y="1846028"/>
            <a:ext cx="9601200" cy="4276476"/>
          </a:xfrm>
        </p:spPr>
        <p:txBody>
          <a:bodyPr>
            <a:normAutofit/>
          </a:bodyPr>
          <a:lstStyle/>
          <a:p>
            <a:r>
              <a:rPr lang="es-ES" noProof="1" smtClean="0"/>
              <a:t>Relación:</a:t>
            </a:r>
          </a:p>
          <a:p>
            <a:pPr lvl="1"/>
            <a:r>
              <a:rPr lang="es-ES" noProof="1" smtClean="0"/>
              <a:t>Uno a uno </a:t>
            </a:r>
            <a:r>
              <a:rPr lang="es-ES" noProof="1" smtClean="0">
                <a:sym typeface="Wingdings" panose="05000000000000000000" pitchFamily="2" charset="2"/>
              </a:rPr>
              <a:t> Una empresa puede ser un cliente</a:t>
            </a:r>
          </a:p>
          <a:p>
            <a:pPr lvl="1"/>
            <a:r>
              <a:rPr lang="es-ES" noProof="1" smtClean="0">
                <a:sym typeface="Wingdings" panose="05000000000000000000" pitchFamily="2" charset="2"/>
              </a:rPr>
              <a:t>Uno a varios  Una empresa tiene varias oficinas</a:t>
            </a:r>
          </a:p>
          <a:p>
            <a:pPr lvl="1"/>
            <a:r>
              <a:rPr lang="es-ES" noProof="1" smtClean="0">
                <a:sym typeface="Wingdings" panose="05000000000000000000" pitchFamily="2" charset="2"/>
              </a:rPr>
              <a:t>Varios a varios  Las empresas pueden tener varias actividades</a:t>
            </a:r>
          </a:p>
          <a:p>
            <a:r>
              <a:rPr lang="es-ES" noProof="1" smtClean="0">
                <a:sym typeface="Wingdings" panose="05000000000000000000" pitchFamily="2" charset="2"/>
              </a:rPr>
              <a:t>Claves:</a:t>
            </a:r>
          </a:p>
          <a:p>
            <a:pPr lvl="1"/>
            <a:r>
              <a:rPr lang="es-ES" noProof="1" smtClean="0">
                <a:sym typeface="Wingdings" panose="05000000000000000000" pitchFamily="2" charset="2"/>
              </a:rPr>
              <a:t>Primaria  Atributo que va a permitir que no se repita esa entidad</a:t>
            </a:r>
          </a:p>
          <a:p>
            <a:pPr lvl="1"/>
            <a:r>
              <a:rPr lang="es-ES" noProof="1" smtClean="0">
                <a:sym typeface="Wingdings" panose="05000000000000000000" pitchFamily="2" charset="2"/>
              </a:rPr>
              <a:t>Clave externa  Atributo de una entidad relacionada con una clave primaria de otra entidad</a:t>
            </a:r>
            <a:endParaRPr lang="es-ES" noProof="1" smtClean="0"/>
          </a:p>
          <a:p>
            <a:endParaRPr lang="es-ES" noProof="1"/>
          </a:p>
          <a:p>
            <a:endParaRPr lang="es-ES" noProof="1" smtClean="0"/>
          </a:p>
          <a:p>
            <a:endParaRPr lang="es-ES" noProof="1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MODULO 1. </a:t>
            </a:r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295400" y="389614"/>
            <a:ext cx="9601200" cy="644374"/>
          </a:xfrm>
        </p:spPr>
        <p:txBody>
          <a:bodyPr>
            <a:normAutofit/>
          </a:bodyPr>
          <a:lstStyle/>
          <a:p>
            <a:r>
              <a:rPr lang="es-ES" noProof="1" smtClean="0"/>
              <a:t>MODULO 1. Introducción</a:t>
            </a:r>
            <a:endParaRPr lang="es-ES" noProof="1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295400" y="888093"/>
            <a:ext cx="9601200" cy="64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noProof="1"/>
              <a:t>¿Qué significa una base de datos relacional?</a:t>
            </a:r>
          </a:p>
        </p:txBody>
      </p:sp>
    </p:spTree>
    <p:extLst>
      <p:ext uri="{BB962C8B-B14F-4D97-AF65-F5344CB8AC3E}">
        <p14:creationId xmlns:p14="http://schemas.microsoft.com/office/powerpoint/2010/main" val="57799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con cuadrícula de diamante (pantalla ancha)</Template>
  <TotalTime>0</TotalTime>
  <Words>3781</Words>
  <Application>Microsoft Office PowerPoint</Application>
  <PresentationFormat>Panorámica</PresentationFormat>
  <Paragraphs>812</Paragraphs>
  <Slides>75</Slides>
  <Notes>73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75</vt:i4>
      </vt:variant>
    </vt:vector>
  </HeadingPairs>
  <TitlesOfParts>
    <vt:vector size="78" baseType="lpstr">
      <vt:lpstr>Arial</vt:lpstr>
      <vt:lpstr>Wingdings</vt:lpstr>
      <vt:lpstr>Diamond Grid 16x9</vt:lpstr>
      <vt:lpstr>Curso Sql Básico </vt:lpstr>
      <vt:lpstr>TEMARIO</vt:lpstr>
      <vt:lpstr>HORARIO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1. Introducción</vt:lpstr>
      <vt:lpstr>MODULO 2. DDL</vt:lpstr>
      <vt:lpstr>MODULO 2. DDL</vt:lpstr>
      <vt:lpstr>MODULO 2. DDL</vt:lpstr>
      <vt:lpstr>MODULO 2. DDL</vt:lpstr>
      <vt:lpstr>MODULO 2. DDL</vt:lpstr>
      <vt:lpstr>MODULO 2. DDL</vt:lpstr>
      <vt:lpstr>MODULO 2. DDL</vt:lpstr>
      <vt:lpstr>MODULO 2. DDL</vt:lpstr>
      <vt:lpstr>MODULO 2. DDL</vt:lpstr>
      <vt:lpstr>MODULO 2. DDL</vt:lpstr>
      <vt:lpstr>MODULO 2. DDL</vt:lpstr>
      <vt:lpstr>MODULO 2. DDL</vt:lpstr>
      <vt:lpstr>MODULO 2. DDL</vt:lpstr>
      <vt:lpstr>MODULO 3. DML. Parte 1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DML. Parte 2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</vt:lpstr>
      <vt:lpstr>MODULO 3. DML. Parte 3</vt:lpstr>
      <vt:lpstr>MODULO 3. DML</vt:lpstr>
      <vt:lpstr>MODULO 3. DML</vt:lpstr>
      <vt:lpstr>MODULO 3. DML</vt:lpstr>
      <vt:lpstr>MODULO 3. DML</vt:lpstr>
      <vt:lpstr>MODULO 3. DML</vt:lpstr>
      <vt:lpstr>MODULO 4. DTL</vt:lpstr>
      <vt:lpstr>MODULO 4. DTL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2017-06-04T06:08:48Z</dcterms:created>
  <dcterms:modified xsi:type="dcterms:W3CDTF">2017-06-06T10:39:26Z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