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2"/>
  </p:notesMasterIdLst>
  <p:handoutMasterIdLst>
    <p:handoutMasterId r:id="rId53"/>
  </p:handoutMasterIdLst>
  <p:sldIdLst>
    <p:sldId id="261" r:id="rId3"/>
    <p:sldId id="257" r:id="rId4"/>
    <p:sldId id="263"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90" r:id="rId21"/>
    <p:sldId id="291" r:id="rId22"/>
    <p:sldId id="288" r:id="rId23"/>
    <p:sldId id="302" r:id="rId24"/>
    <p:sldId id="292" r:id="rId25"/>
    <p:sldId id="293" r:id="rId26"/>
    <p:sldId id="294" r:id="rId27"/>
    <p:sldId id="295" r:id="rId28"/>
    <p:sldId id="299" r:id="rId29"/>
    <p:sldId id="296" r:id="rId30"/>
    <p:sldId id="297" r:id="rId31"/>
    <p:sldId id="303" r:id="rId32"/>
    <p:sldId id="298" r:id="rId33"/>
    <p:sldId id="300" r:id="rId34"/>
    <p:sldId id="301"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15" autoAdjust="0"/>
    <p:restoredTop sz="94660"/>
  </p:normalViewPr>
  <p:slideViewPr>
    <p:cSldViewPr snapToGrid="0">
      <p:cViewPr varScale="1">
        <p:scale>
          <a:sx n="115" d="100"/>
          <a:sy n="115" d="100"/>
        </p:scale>
        <p:origin x="138" y="25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6/4/2017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‹Nº›</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6/4/2017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‹Nº›</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a:t>
            </a:fld>
            <a:endParaRPr lang="en-US" sz="1200" b="0" i="0">
              <a:latin typeface="Arial"/>
              <a:ea typeface="+mn-ea"/>
              <a:cs typeface="+mn-cs"/>
            </a:endParaRPr>
          </a:p>
        </p:txBody>
      </p:sp>
    </p:spTree>
    <p:extLst>
      <p:ext uri="{BB962C8B-B14F-4D97-AF65-F5344CB8AC3E}">
        <p14:creationId xmlns:p14="http://schemas.microsoft.com/office/powerpoint/2010/main" val="198030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12</a:t>
            </a:fld>
            <a:endParaRPr lang="en-US" sz="1200" b="0" i="0">
              <a:latin typeface="Arial"/>
              <a:ea typeface="+mn-ea"/>
              <a:cs typeface="+mn-cs"/>
            </a:endParaRPr>
          </a:p>
        </p:txBody>
      </p:sp>
    </p:spTree>
    <p:extLst>
      <p:ext uri="{BB962C8B-B14F-4D97-AF65-F5344CB8AC3E}">
        <p14:creationId xmlns:p14="http://schemas.microsoft.com/office/powerpoint/2010/main" val="1654781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13</a:t>
            </a:fld>
            <a:endParaRPr lang="en-US" sz="1200" b="0" i="0">
              <a:latin typeface="Arial"/>
              <a:ea typeface="+mn-ea"/>
              <a:cs typeface="+mn-cs"/>
            </a:endParaRPr>
          </a:p>
        </p:txBody>
      </p:sp>
    </p:spTree>
    <p:extLst>
      <p:ext uri="{BB962C8B-B14F-4D97-AF65-F5344CB8AC3E}">
        <p14:creationId xmlns:p14="http://schemas.microsoft.com/office/powerpoint/2010/main" val="3921471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14</a:t>
            </a:fld>
            <a:endParaRPr lang="en-US" sz="1200" b="0" i="0">
              <a:latin typeface="Arial"/>
              <a:ea typeface="+mn-ea"/>
              <a:cs typeface="+mn-cs"/>
            </a:endParaRPr>
          </a:p>
        </p:txBody>
      </p:sp>
    </p:spTree>
    <p:extLst>
      <p:ext uri="{BB962C8B-B14F-4D97-AF65-F5344CB8AC3E}">
        <p14:creationId xmlns:p14="http://schemas.microsoft.com/office/powerpoint/2010/main" val="1368022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15</a:t>
            </a:fld>
            <a:endParaRPr lang="en-US" sz="1200" b="0" i="0">
              <a:latin typeface="Arial"/>
              <a:ea typeface="+mn-ea"/>
              <a:cs typeface="+mn-cs"/>
            </a:endParaRPr>
          </a:p>
        </p:txBody>
      </p:sp>
    </p:spTree>
    <p:extLst>
      <p:ext uri="{BB962C8B-B14F-4D97-AF65-F5344CB8AC3E}">
        <p14:creationId xmlns:p14="http://schemas.microsoft.com/office/powerpoint/2010/main" val="265711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16</a:t>
            </a:fld>
            <a:endParaRPr lang="en-US" sz="1200" b="0" i="0">
              <a:latin typeface="Arial"/>
              <a:ea typeface="+mn-ea"/>
              <a:cs typeface="+mn-cs"/>
            </a:endParaRPr>
          </a:p>
        </p:txBody>
      </p:sp>
    </p:spTree>
    <p:extLst>
      <p:ext uri="{BB962C8B-B14F-4D97-AF65-F5344CB8AC3E}">
        <p14:creationId xmlns:p14="http://schemas.microsoft.com/office/powerpoint/2010/main" val="309153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17</a:t>
            </a:fld>
            <a:endParaRPr lang="en-US" sz="1200" b="0" i="0">
              <a:latin typeface="Arial"/>
              <a:ea typeface="+mn-ea"/>
              <a:cs typeface="+mn-cs"/>
            </a:endParaRPr>
          </a:p>
        </p:txBody>
      </p:sp>
    </p:spTree>
    <p:extLst>
      <p:ext uri="{BB962C8B-B14F-4D97-AF65-F5344CB8AC3E}">
        <p14:creationId xmlns:p14="http://schemas.microsoft.com/office/powerpoint/2010/main" val="400316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18</a:t>
            </a:fld>
            <a:endParaRPr lang="en-US" sz="1200" b="0" i="0">
              <a:latin typeface="Arial"/>
              <a:ea typeface="+mn-ea"/>
              <a:cs typeface="+mn-cs"/>
            </a:endParaRPr>
          </a:p>
        </p:txBody>
      </p:sp>
    </p:spTree>
    <p:extLst>
      <p:ext uri="{BB962C8B-B14F-4D97-AF65-F5344CB8AC3E}">
        <p14:creationId xmlns:p14="http://schemas.microsoft.com/office/powerpoint/2010/main" val="312305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19</a:t>
            </a:fld>
            <a:endParaRPr lang="en-US" sz="1200" b="0" i="0">
              <a:latin typeface="Arial"/>
              <a:ea typeface="+mn-ea"/>
              <a:cs typeface="+mn-cs"/>
            </a:endParaRPr>
          </a:p>
        </p:txBody>
      </p:sp>
    </p:spTree>
    <p:extLst>
      <p:ext uri="{BB962C8B-B14F-4D97-AF65-F5344CB8AC3E}">
        <p14:creationId xmlns:p14="http://schemas.microsoft.com/office/powerpoint/2010/main" val="3718164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20</a:t>
            </a:fld>
            <a:endParaRPr lang="en-US" sz="1200" b="0" i="0">
              <a:latin typeface="Arial"/>
              <a:ea typeface="+mn-ea"/>
              <a:cs typeface="+mn-cs"/>
            </a:endParaRPr>
          </a:p>
        </p:txBody>
      </p:sp>
    </p:spTree>
    <p:extLst>
      <p:ext uri="{BB962C8B-B14F-4D97-AF65-F5344CB8AC3E}">
        <p14:creationId xmlns:p14="http://schemas.microsoft.com/office/powerpoint/2010/main" val="1780436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21</a:t>
            </a:fld>
            <a:endParaRPr lang="en-US" sz="1200" b="0" i="0">
              <a:latin typeface="Arial"/>
              <a:ea typeface="+mn-ea"/>
              <a:cs typeface="+mn-cs"/>
            </a:endParaRPr>
          </a:p>
        </p:txBody>
      </p:sp>
    </p:spTree>
    <p:extLst>
      <p:ext uri="{BB962C8B-B14F-4D97-AF65-F5344CB8AC3E}">
        <p14:creationId xmlns:p14="http://schemas.microsoft.com/office/powerpoint/2010/main" val="424416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a:t>
            </a:fld>
            <a:endParaRPr lang="en-US" sz="1200" b="0" i="0">
              <a:latin typeface="Arial"/>
              <a:ea typeface="+mn-ea"/>
              <a:cs typeface="+mn-cs"/>
            </a:endParaRPr>
          </a:p>
        </p:txBody>
      </p:sp>
    </p:spTree>
    <p:extLst>
      <p:ext uri="{BB962C8B-B14F-4D97-AF65-F5344CB8AC3E}">
        <p14:creationId xmlns:p14="http://schemas.microsoft.com/office/powerpoint/2010/main" val="1610105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22</a:t>
            </a:fld>
            <a:endParaRPr lang="en-US" sz="1200" b="0" i="0">
              <a:latin typeface="Arial"/>
              <a:ea typeface="+mn-ea"/>
              <a:cs typeface="+mn-cs"/>
            </a:endParaRPr>
          </a:p>
        </p:txBody>
      </p:sp>
    </p:spTree>
    <p:extLst>
      <p:ext uri="{BB962C8B-B14F-4D97-AF65-F5344CB8AC3E}">
        <p14:creationId xmlns:p14="http://schemas.microsoft.com/office/powerpoint/2010/main" val="1378433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23</a:t>
            </a:fld>
            <a:endParaRPr lang="en-US" sz="1200" b="0" i="0">
              <a:latin typeface="Arial"/>
              <a:ea typeface="+mn-ea"/>
              <a:cs typeface="+mn-cs"/>
            </a:endParaRPr>
          </a:p>
        </p:txBody>
      </p:sp>
    </p:spTree>
    <p:extLst>
      <p:ext uri="{BB962C8B-B14F-4D97-AF65-F5344CB8AC3E}">
        <p14:creationId xmlns:p14="http://schemas.microsoft.com/office/powerpoint/2010/main" val="2162773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24</a:t>
            </a:fld>
            <a:endParaRPr lang="en-US" sz="1200" b="0" i="0">
              <a:latin typeface="Arial"/>
              <a:ea typeface="+mn-ea"/>
              <a:cs typeface="+mn-cs"/>
            </a:endParaRPr>
          </a:p>
        </p:txBody>
      </p:sp>
    </p:spTree>
    <p:extLst>
      <p:ext uri="{BB962C8B-B14F-4D97-AF65-F5344CB8AC3E}">
        <p14:creationId xmlns:p14="http://schemas.microsoft.com/office/powerpoint/2010/main" val="374569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25</a:t>
            </a:fld>
            <a:endParaRPr lang="en-US" sz="1200" b="0" i="0">
              <a:latin typeface="Arial"/>
              <a:ea typeface="+mn-ea"/>
              <a:cs typeface="+mn-cs"/>
            </a:endParaRPr>
          </a:p>
        </p:txBody>
      </p:sp>
    </p:spTree>
    <p:extLst>
      <p:ext uri="{BB962C8B-B14F-4D97-AF65-F5344CB8AC3E}">
        <p14:creationId xmlns:p14="http://schemas.microsoft.com/office/powerpoint/2010/main" val="160797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26</a:t>
            </a:fld>
            <a:endParaRPr lang="en-US" sz="1200" b="0" i="0">
              <a:latin typeface="Arial"/>
              <a:ea typeface="+mn-ea"/>
              <a:cs typeface="+mn-cs"/>
            </a:endParaRPr>
          </a:p>
        </p:txBody>
      </p:sp>
    </p:spTree>
    <p:extLst>
      <p:ext uri="{BB962C8B-B14F-4D97-AF65-F5344CB8AC3E}">
        <p14:creationId xmlns:p14="http://schemas.microsoft.com/office/powerpoint/2010/main" val="3153088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27</a:t>
            </a:fld>
            <a:endParaRPr lang="en-US" sz="1200" b="0" i="0">
              <a:latin typeface="Arial"/>
              <a:ea typeface="+mn-ea"/>
              <a:cs typeface="+mn-cs"/>
            </a:endParaRPr>
          </a:p>
        </p:txBody>
      </p:sp>
    </p:spTree>
    <p:extLst>
      <p:ext uri="{BB962C8B-B14F-4D97-AF65-F5344CB8AC3E}">
        <p14:creationId xmlns:p14="http://schemas.microsoft.com/office/powerpoint/2010/main" val="1541146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28</a:t>
            </a:fld>
            <a:endParaRPr lang="en-US" sz="1200" b="0" i="0">
              <a:latin typeface="Arial"/>
              <a:ea typeface="+mn-ea"/>
              <a:cs typeface="+mn-cs"/>
            </a:endParaRPr>
          </a:p>
        </p:txBody>
      </p:sp>
    </p:spTree>
    <p:extLst>
      <p:ext uri="{BB962C8B-B14F-4D97-AF65-F5344CB8AC3E}">
        <p14:creationId xmlns:p14="http://schemas.microsoft.com/office/powerpoint/2010/main" val="2054965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29</a:t>
            </a:fld>
            <a:endParaRPr lang="en-US" sz="1200" b="0" i="0">
              <a:latin typeface="Arial"/>
              <a:ea typeface="+mn-ea"/>
              <a:cs typeface="+mn-cs"/>
            </a:endParaRPr>
          </a:p>
        </p:txBody>
      </p:sp>
    </p:spTree>
    <p:extLst>
      <p:ext uri="{BB962C8B-B14F-4D97-AF65-F5344CB8AC3E}">
        <p14:creationId xmlns:p14="http://schemas.microsoft.com/office/powerpoint/2010/main" val="1815181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30</a:t>
            </a:fld>
            <a:endParaRPr lang="en-US" sz="1200" b="0" i="0">
              <a:latin typeface="Arial"/>
              <a:ea typeface="+mn-ea"/>
              <a:cs typeface="+mn-cs"/>
            </a:endParaRPr>
          </a:p>
        </p:txBody>
      </p:sp>
    </p:spTree>
    <p:extLst>
      <p:ext uri="{BB962C8B-B14F-4D97-AF65-F5344CB8AC3E}">
        <p14:creationId xmlns:p14="http://schemas.microsoft.com/office/powerpoint/2010/main" val="2948898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31</a:t>
            </a:fld>
            <a:endParaRPr lang="en-US" sz="1200" b="0" i="0">
              <a:latin typeface="Arial"/>
              <a:ea typeface="+mn-ea"/>
              <a:cs typeface="+mn-cs"/>
            </a:endParaRPr>
          </a:p>
        </p:txBody>
      </p:sp>
    </p:spTree>
    <p:extLst>
      <p:ext uri="{BB962C8B-B14F-4D97-AF65-F5344CB8AC3E}">
        <p14:creationId xmlns:p14="http://schemas.microsoft.com/office/powerpoint/2010/main" val="120205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5</a:t>
            </a:fld>
            <a:endParaRPr lang="en-US" sz="1200" b="0" i="0">
              <a:latin typeface="Arial"/>
              <a:ea typeface="+mn-ea"/>
              <a:cs typeface="+mn-cs"/>
            </a:endParaRPr>
          </a:p>
        </p:txBody>
      </p:sp>
    </p:spTree>
    <p:extLst>
      <p:ext uri="{BB962C8B-B14F-4D97-AF65-F5344CB8AC3E}">
        <p14:creationId xmlns:p14="http://schemas.microsoft.com/office/powerpoint/2010/main" val="599776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32</a:t>
            </a:fld>
            <a:endParaRPr lang="en-US" sz="1200" b="0" i="0">
              <a:latin typeface="Arial"/>
              <a:ea typeface="+mn-ea"/>
              <a:cs typeface="+mn-cs"/>
            </a:endParaRPr>
          </a:p>
        </p:txBody>
      </p:sp>
    </p:spTree>
    <p:extLst>
      <p:ext uri="{BB962C8B-B14F-4D97-AF65-F5344CB8AC3E}">
        <p14:creationId xmlns:p14="http://schemas.microsoft.com/office/powerpoint/2010/main" val="3353264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33</a:t>
            </a:fld>
            <a:endParaRPr lang="en-US" sz="1200" b="0" i="0">
              <a:latin typeface="Arial"/>
              <a:ea typeface="+mn-ea"/>
              <a:cs typeface="+mn-cs"/>
            </a:endParaRPr>
          </a:p>
        </p:txBody>
      </p:sp>
    </p:spTree>
    <p:extLst>
      <p:ext uri="{BB962C8B-B14F-4D97-AF65-F5344CB8AC3E}">
        <p14:creationId xmlns:p14="http://schemas.microsoft.com/office/powerpoint/2010/main" val="2344857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34</a:t>
            </a:fld>
            <a:endParaRPr lang="en-US" sz="1200" b="0" i="0">
              <a:latin typeface="Arial"/>
              <a:ea typeface="+mn-ea"/>
              <a:cs typeface="+mn-cs"/>
            </a:endParaRPr>
          </a:p>
        </p:txBody>
      </p:sp>
    </p:spTree>
    <p:extLst>
      <p:ext uri="{BB962C8B-B14F-4D97-AF65-F5344CB8AC3E}">
        <p14:creationId xmlns:p14="http://schemas.microsoft.com/office/powerpoint/2010/main" val="4153862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35</a:t>
            </a:fld>
            <a:endParaRPr lang="en-US" sz="1200" b="0" i="0">
              <a:latin typeface="Arial"/>
              <a:ea typeface="+mn-ea"/>
              <a:cs typeface="+mn-cs"/>
            </a:endParaRPr>
          </a:p>
        </p:txBody>
      </p:sp>
    </p:spTree>
    <p:extLst>
      <p:ext uri="{BB962C8B-B14F-4D97-AF65-F5344CB8AC3E}">
        <p14:creationId xmlns:p14="http://schemas.microsoft.com/office/powerpoint/2010/main" val="357461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36</a:t>
            </a:fld>
            <a:endParaRPr lang="en-US" sz="1200" b="0" i="0">
              <a:latin typeface="Arial"/>
              <a:ea typeface="+mn-ea"/>
              <a:cs typeface="+mn-cs"/>
            </a:endParaRPr>
          </a:p>
        </p:txBody>
      </p:sp>
    </p:spTree>
    <p:extLst>
      <p:ext uri="{BB962C8B-B14F-4D97-AF65-F5344CB8AC3E}">
        <p14:creationId xmlns:p14="http://schemas.microsoft.com/office/powerpoint/2010/main" val="1539214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37</a:t>
            </a:fld>
            <a:endParaRPr lang="en-US" sz="1200" b="0" i="0">
              <a:latin typeface="Arial"/>
              <a:ea typeface="+mn-ea"/>
              <a:cs typeface="+mn-cs"/>
            </a:endParaRPr>
          </a:p>
        </p:txBody>
      </p:sp>
    </p:spTree>
    <p:extLst>
      <p:ext uri="{BB962C8B-B14F-4D97-AF65-F5344CB8AC3E}">
        <p14:creationId xmlns:p14="http://schemas.microsoft.com/office/powerpoint/2010/main" val="1034375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38</a:t>
            </a:fld>
            <a:endParaRPr lang="en-US" sz="1200" b="0" i="0">
              <a:latin typeface="Arial"/>
              <a:ea typeface="+mn-ea"/>
              <a:cs typeface="+mn-cs"/>
            </a:endParaRPr>
          </a:p>
        </p:txBody>
      </p:sp>
    </p:spTree>
    <p:extLst>
      <p:ext uri="{BB962C8B-B14F-4D97-AF65-F5344CB8AC3E}">
        <p14:creationId xmlns:p14="http://schemas.microsoft.com/office/powerpoint/2010/main" val="2017091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39</a:t>
            </a:fld>
            <a:endParaRPr lang="en-US" sz="1200" b="0" i="0">
              <a:latin typeface="Arial"/>
              <a:ea typeface="+mn-ea"/>
              <a:cs typeface="+mn-cs"/>
            </a:endParaRPr>
          </a:p>
        </p:txBody>
      </p:sp>
    </p:spTree>
    <p:extLst>
      <p:ext uri="{BB962C8B-B14F-4D97-AF65-F5344CB8AC3E}">
        <p14:creationId xmlns:p14="http://schemas.microsoft.com/office/powerpoint/2010/main" val="21920288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40</a:t>
            </a:fld>
            <a:endParaRPr lang="en-US" sz="1200" b="0" i="0">
              <a:latin typeface="Arial"/>
              <a:ea typeface="+mn-ea"/>
              <a:cs typeface="+mn-cs"/>
            </a:endParaRPr>
          </a:p>
        </p:txBody>
      </p:sp>
    </p:spTree>
    <p:extLst>
      <p:ext uri="{BB962C8B-B14F-4D97-AF65-F5344CB8AC3E}">
        <p14:creationId xmlns:p14="http://schemas.microsoft.com/office/powerpoint/2010/main" val="36691725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41</a:t>
            </a:fld>
            <a:endParaRPr lang="en-US" sz="1200" b="0" i="0">
              <a:latin typeface="Arial"/>
              <a:ea typeface="+mn-ea"/>
              <a:cs typeface="+mn-cs"/>
            </a:endParaRPr>
          </a:p>
        </p:txBody>
      </p:sp>
    </p:spTree>
    <p:extLst>
      <p:ext uri="{BB962C8B-B14F-4D97-AF65-F5344CB8AC3E}">
        <p14:creationId xmlns:p14="http://schemas.microsoft.com/office/powerpoint/2010/main" val="15670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6</a:t>
            </a:fld>
            <a:endParaRPr lang="en-US" sz="1200" b="0" i="0">
              <a:latin typeface="Arial"/>
              <a:ea typeface="+mn-ea"/>
              <a:cs typeface="+mn-cs"/>
            </a:endParaRPr>
          </a:p>
        </p:txBody>
      </p:sp>
    </p:spTree>
    <p:extLst>
      <p:ext uri="{BB962C8B-B14F-4D97-AF65-F5344CB8AC3E}">
        <p14:creationId xmlns:p14="http://schemas.microsoft.com/office/powerpoint/2010/main" val="3721744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42</a:t>
            </a:fld>
            <a:endParaRPr lang="en-US" sz="1200" b="0" i="0">
              <a:latin typeface="Arial"/>
              <a:ea typeface="+mn-ea"/>
              <a:cs typeface="+mn-cs"/>
            </a:endParaRPr>
          </a:p>
        </p:txBody>
      </p:sp>
    </p:spTree>
    <p:extLst>
      <p:ext uri="{BB962C8B-B14F-4D97-AF65-F5344CB8AC3E}">
        <p14:creationId xmlns:p14="http://schemas.microsoft.com/office/powerpoint/2010/main" val="1686487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43</a:t>
            </a:fld>
            <a:endParaRPr lang="en-US" sz="1200" b="0" i="0">
              <a:latin typeface="Arial"/>
              <a:ea typeface="+mn-ea"/>
              <a:cs typeface="+mn-cs"/>
            </a:endParaRPr>
          </a:p>
        </p:txBody>
      </p:sp>
    </p:spTree>
    <p:extLst>
      <p:ext uri="{BB962C8B-B14F-4D97-AF65-F5344CB8AC3E}">
        <p14:creationId xmlns:p14="http://schemas.microsoft.com/office/powerpoint/2010/main" val="1477992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44</a:t>
            </a:fld>
            <a:endParaRPr lang="en-US" sz="1200" b="0" i="0">
              <a:latin typeface="Arial"/>
              <a:ea typeface="+mn-ea"/>
              <a:cs typeface="+mn-cs"/>
            </a:endParaRPr>
          </a:p>
        </p:txBody>
      </p:sp>
    </p:spTree>
    <p:extLst>
      <p:ext uri="{BB962C8B-B14F-4D97-AF65-F5344CB8AC3E}">
        <p14:creationId xmlns:p14="http://schemas.microsoft.com/office/powerpoint/2010/main" val="3545571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45</a:t>
            </a:fld>
            <a:endParaRPr lang="en-US" sz="1200" b="0" i="0">
              <a:latin typeface="Arial"/>
              <a:ea typeface="+mn-ea"/>
              <a:cs typeface="+mn-cs"/>
            </a:endParaRPr>
          </a:p>
        </p:txBody>
      </p:sp>
    </p:spTree>
    <p:extLst>
      <p:ext uri="{BB962C8B-B14F-4D97-AF65-F5344CB8AC3E}">
        <p14:creationId xmlns:p14="http://schemas.microsoft.com/office/powerpoint/2010/main" val="18725337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46</a:t>
            </a:fld>
            <a:endParaRPr lang="en-US" sz="1200" b="0" i="0">
              <a:latin typeface="Arial"/>
              <a:ea typeface="+mn-ea"/>
              <a:cs typeface="+mn-cs"/>
            </a:endParaRPr>
          </a:p>
        </p:txBody>
      </p:sp>
    </p:spTree>
    <p:extLst>
      <p:ext uri="{BB962C8B-B14F-4D97-AF65-F5344CB8AC3E}">
        <p14:creationId xmlns:p14="http://schemas.microsoft.com/office/powerpoint/2010/main" val="541234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47</a:t>
            </a:fld>
            <a:endParaRPr lang="en-US" sz="1200" b="0" i="0">
              <a:latin typeface="Arial"/>
              <a:ea typeface="+mn-ea"/>
              <a:cs typeface="+mn-cs"/>
            </a:endParaRPr>
          </a:p>
        </p:txBody>
      </p:sp>
    </p:spTree>
    <p:extLst>
      <p:ext uri="{BB962C8B-B14F-4D97-AF65-F5344CB8AC3E}">
        <p14:creationId xmlns:p14="http://schemas.microsoft.com/office/powerpoint/2010/main" val="21221452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48</a:t>
            </a:fld>
            <a:endParaRPr lang="en-US" sz="1200" b="0" i="0">
              <a:latin typeface="Arial"/>
              <a:ea typeface="+mn-ea"/>
              <a:cs typeface="+mn-cs"/>
            </a:endParaRPr>
          </a:p>
        </p:txBody>
      </p:sp>
    </p:spTree>
    <p:extLst>
      <p:ext uri="{BB962C8B-B14F-4D97-AF65-F5344CB8AC3E}">
        <p14:creationId xmlns:p14="http://schemas.microsoft.com/office/powerpoint/2010/main" val="772958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49</a:t>
            </a:fld>
            <a:endParaRPr lang="en-US" sz="1200" b="0" i="0">
              <a:latin typeface="Arial"/>
              <a:ea typeface="+mn-ea"/>
              <a:cs typeface="+mn-cs"/>
            </a:endParaRPr>
          </a:p>
        </p:txBody>
      </p:sp>
    </p:spTree>
    <p:extLst>
      <p:ext uri="{BB962C8B-B14F-4D97-AF65-F5344CB8AC3E}">
        <p14:creationId xmlns:p14="http://schemas.microsoft.com/office/powerpoint/2010/main" val="264185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7</a:t>
            </a:fld>
            <a:endParaRPr lang="en-US" sz="1200" b="0" i="0">
              <a:latin typeface="Arial"/>
              <a:ea typeface="+mn-ea"/>
              <a:cs typeface="+mn-cs"/>
            </a:endParaRPr>
          </a:p>
        </p:txBody>
      </p:sp>
    </p:spTree>
    <p:extLst>
      <p:ext uri="{BB962C8B-B14F-4D97-AF65-F5344CB8AC3E}">
        <p14:creationId xmlns:p14="http://schemas.microsoft.com/office/powerpoint/2010/main" val="378193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8</a:t>
            </a:fld>
            <a:endParaRPr lang="en-US" sz="1200" b="0" i="0">
              <a:latin typeface="Arial"/>
              <a:ea typeface="+mn-ea"/>
              <a:cs typeface="+mn-cs"/>
            </a:endParaRPr>
          </a:p>
        </p:txBody>
      </p:sp>
    </p:spTree>
    <p:extLst>
      <p:ext uri="{BB962C8B-B14F-4D97-AF65-F5344CB8AC3E}">
        <p14:creationId xmlns:p14="http://schemas.microsoft.com/office/powerpoint/2010/main" val="399616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9</a:t>
            </a:fld>
            <a:endParaRPr lang="en-US" sz="1200" b="0" i="0">
              <a:latin typeface="Arial"/>
              <a:ea typeface="+mn-ea"/>
              <a:cs typeface="+mn-cs"/>
            </a:endParaRPr>
          </a:p>
        </p:txBody>
      </p:sp>
    </p:spTree>
    <p:extLst>
      <p:ext uri="{BB962C8B-B14F-4D97-AF65-F5344CB8AC3E}">
        <p14:creationId xmlns:p14="http://schemas.microsoft.com/office/powerpoint/2010/main" val="74867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10</a:t>
            </a:fld>
            <a:endParaRPr lang="en-US" sz="1200" b="0" i="0">
              <a:latin typeface="Arial"/>
              <a:ea typeface="+mn-ea"/>
              <a:cs typeface="+mn-cs"/>
            </a:endParaRPr>
          </a:p>
        </p:txBody>
      </p:sp>
    </p:spTree>
    <p:extLst>
      <p:ext uri="{BB962C8B-B14F-4D97-AF65-F5344CB8AC3E}">
        <p14:creationId xmlns:p14="http://schemas.microsoft.com/office/powerpoint/2010/main" val="161162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lgn="r" defTabSz="914400">
              <a:buNone/>
            </a:pPr>
            <a:fld id="{82869989-EB00-4EE7-BCB5-25BDC5BB29F8}" type="slidenum">
              <a:rPr lang="en-US" sz="1200" b="0" i="0">
                <a:latin typeface="Arial"/>
                <a:ea typeface="+mn-ea"/>
                <a:cs typeface="+mn-cs"/>
              </a:rPr>
              <a:t>11</a:t>
            </a:fld>
            <a:endParaRPr lang="en-US" sz="1200" b="0" i="0">
              <a:latin typeface="Arial"/>
              <a:ea typeface="+mn-ea"/>
              <a:cs typeface="+mn-cs"/>
            </a:endParaRPr>
          </a:p>
        </p:txBody>
      </p:sp>
    </p:spTree>
    <p:extLst>
      <p:ext uri="{BB962C8B-B14F-4D97-AF65-F5344CB8AC3E}">
        <p14:creationId xmlns:p14="http://schemas.microsoft.com/office/powerpoint/2010/main" val="2426687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6/4/2017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6/4/2017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6/4/2017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‹Nº›</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6/4/2017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‹Nº›</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6/4/2017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‹Nº›</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Curso Sql Básico	</a:t>
            </a:r>
            <a:endParaRPr lang="es-ES" noProof="1"/>
          </a:p>
        </p:txBody>
      </p:sp>
      <p:sp>
        <p:nvSpPr>
          <p:cNvPr id="3" name="Subtítulo 2"/>
          <p:cNvSpPr>
            <a:spLocks noGrp="1"/>
          </p:cNvSpPr>
          <p:nvPr>
            <p:ph type="subTitle" idx="1"/>
          </p:nvPr>
        </p:nvSpPr>
        <p:spPr>
          <a:xfrm>
            <a:off x="1293845" y="5432563"/>
            <a:ext cx="9604310" cy="769454"/>
          </a:xfrm>
        </p:spPr>
        <p:txBody>
          <a:bodyPr>
            <a:normAutofit/>
          </a:bodyPr>
          <a:lstStyle/>
          <a:p>
            <a:r>
              <a:rPr lang="es-ES" noProof="1" smtClean="0"/>
              <a:t>Profesor: Ignacio Lequerica Navarro</a:t>
            </a:r>
            <a:endParaRPr lang="es-ES" noProof="1"/>
          </a:p>
          <a:p>
            <a:r>
              <a:rPr lang="es-ES" noProof="1" smtClean="0"/>
              <a:t>nacho@jacar.es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586604"/>
            <a:ext cx="9601200" cy="499607"/>
          </a:xfrm>
        </p:spPr>
        <p:txBody>
          <a:bodyPr>
            <a:normAutofit/>
          </a:bodyPr>
          <a:lstStyle/>
          <a:p>
            <a:r>
              <a:rPr lang="es-ES" noProof="1" smtClean="0"/>
              <a:t>Queremos almacenar empresas y actividades. Posibilidades de diseño:</a:t>
            </a:r>
          </a:p>
          <a:p>
            <a:pPr marL="0" indent="0">
              <a:buNone/>
            </a:pPr>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a:t>Ejemplo y </a:t>
            </a:r>
            <a:r>
              <a:rPr lang="es-ES" sz="2000" noProof="1" smtClean="0"/>
              <a:t>optimización</a:t>
            </a:r>
            <a:endParaRPr lang="es-ES" sz="2000" noProof="1"/>
          </a:p>
        </p:txBody>
      </p:sp>
      <p:graphicFrame>
        <p:nvGraphicFramePr>
          <p:cNvPr id="8" name="Marcador de posición de contenido 4" descr="Tabla de ejemplo con 3 columnas, 4 filas" title="Tabla"/>
          <p:cNvGraphicFramePr>
            <a:graphicFrameLocks/>
          </p:cNvGraphicFramePr>
          <p:nvPr>
            <p:extLst>
              <p:ext uri="{D42A27DB-BD31-4B8C-83A1-F6EECF244321}">
                <p14:modId xmlns:p14="http://schemas.microsoft.com/office/powerpoint/2010/main" val="199373565"/>
              </p:ext>
            </p:extLst>
          </p:nvPr>
        </p:nvGraphicFramePr>
        <p:xfrm>
          <a:off x="1585621" y="1939299"/>
          <a:ext cx="6099094" cy="1711036"/>
        </p:xfrm>
        <a:graphic>
          <a:graphicData uri="http://schemas.openxmlformats.org/drawingml/2006/table">
            <a:tbl>
              <a:tblPr firstRow="1" bandRow="1">
                <a:tableStyleId>{69012ECD-51FC-41F1-AA8D-1B2483CD663E}</a:tableStyleId>
              </a:tblPr>
              <a:tblGrid>
                <a:gridCol w="3049547"/>
                <a:gridCol w="3049547"/>
              </a:tblGrid>
              <a:tr h="535478">
                <a:tc>
                  <a:txBody>
                    <a:bodyPr/>
                    <a:lstStyle/>
                    <a:p>
                      <a:pPr marL="0" algn="ctr" defTabSz="914400" rtl="0" eaLnBrk="1" latinLnBrk="0" hangingPunct="1"/>
                      <a:r>
                        <a:rPr lang="en-US" sz="1800" b="1" kern="1200" dirty="0" err="1" smtClean="0">
                          <a:solidFill>
                            <a:schemeClr val="bg1"/>
                          </a:solidFill>
                          <a:latin typeface="+mn-lt"/>
                          <a:ea typeface="+mn-ea"/>
                          <a:cs typeface="+mn-cs"/>
                        </a:rPr>
                        <a:t>NombreFiscal</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s-ES" sz="1800" b="1" kern="1200" noProof="1" smtClean="0">
                          <a:solidFill>
                            <a:schemeClr val="bg1"/>
                          </a:solidFill>
                          <a:latin typeface="+mn-lt"/>
                          <a:ea typeface="+mn-ea"/>
                          <a:cs typeface="+mn-cs"/>
                        </a:rPr>
                        <a:t>Actividad</a:t>
                      </a:r>
                      <a:r>
                        <a:rPr lang="es-ES" sz="1800" b="1" kern="1200" baseline="0" noProof="1" smtClean="0">
                          <a:solidFill>
                            <a:schemeClr val="bg1"/>
                          </a:solidFill>
                          <a:latin typeface="+mn-lt"/>
                          <a:ea typeface="+mn-ea"/>
                          <a:cs typeface="+mn-cs"/>
                        </a:rPr>
                        <a:t>1</a:t>
                      </a:r>
                      <a:endParaRPr lang="es-ES" sz="1800" b="1" kern="1200" noProof="1">
                        <a:solidFill>
                          <a:schemeClr val="bg1"/>
                        </a:solidFill>
                        <a:latin typeface="+mn-lt"/>
                        <a:ea typeface="+mn-ea"/>
                        <a:cs typeface="+mn-cs"/>
                      </a:endParaRPr>
                    </a:p>
                  </a:txBody>
                  <a:tcPr anchor="ctr"/>
                </a:tc>
              </a:tr>
              <a:tr h="459254">
                <a:tc>
                  <a:txBody>
                    <a:bodyPr/>
                    <a:lstStyle/>
                    <a:p>
                      <a:pPr marL="0" algn="l" defTabSz="914400" rtl="0" eaLnBrk="1" latinLnBrk="0" hangingPunct="1"/>
                      <a:r>
                        <a:rPr lang="es-ES" sz="1800" kern="1200" noProof="1" smtClean="0">
                          <a:solidFill>
                            <a:schemeClr val="tx1"/>
                          </a:solidFill>
                          <a:latin typeface="+mn-lt"/>
                          <a:ea typeface="+mn-ea"/>
                          <a:cs typeface="+mn-cs"/>
                        </a:rPr>
                        <a:t>Experian</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smtClean="0">
                          <a:solidFill>
                            <a:schemeClr val="tx1"/>
                          </a:solidFill>
                          <a:effectLst/>
                          <a:latin typeface="+mn-lt"/>
                          <a:ea typeface="+mn-ea"/>
                          <a:cs typeface="+mn-cs"/>
                        </a:rPr>
                        <a:t>Adquisición de clientes e inteligencia de mercado</a:t>
                      </a:r>
                      <a:endParaRPr lang="es-ES" sz="1800" b="0" i="0" kern="1200" dirty="0" smtClean="0">
                        <a:solidFill>
                          <a:schemeClr val="tx1"/>
                        </a:solidFill>
                        <a:effectLst/>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Jacar Systems</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Consultora</a:t>
                      </a:r>
                      <a:r>
                        <a:rPr lang="es-ES" sz="1800" b="0" i="0" kern="1200" baseline="0" dirty="0" smtClean="0">
                          <a:solidFill>
                            <a:schemeClr val="tx1"/>
                          </a:solidFill>
                          <a:effectLst/>
                          <a:latin typeface="+mn-lt"/>
                          <a:ea typeface="+mn-ea"/>
                          <a:cs typeface="+mn-cs"/>
                        </a:rPr>
                        <a:t> Informática</a:t>
                      </a:r>
                      <a:endParaRPr lang="es-ES" sz="1800" b="0" i="0" kern="1200" dirty="0" smtClean="0">
                        <a:solidFill>
                          <a:schemeClr val="tx1"/>
                        </a:solidFill>
                        <a:effectLst/>
                        <a:latin typeface="+mn-lt"/>
                        <a:ea typeface="+mn-ea"/>
                        <a:cs typeface="+mn-cs"/>
                      </a:endParaRPr>
                    </a:p>
                  </a:txBody>
                  <a:tcPr anchor="ctr"/>
                </a:tc>
              </a:tr>
            </a:tbl>
          </a:graphicData>
        </a:graphic>
      </p:graphicFrame>
      <p:sp>
        <p:nvSpPr>
          <p:cNvPr id="9" name="Marcador de posición de contenido 2"/>
          <p:cNvSpPr txBox="1">
            <a:spLocks/>
          </p:cNvSpPr>
          <p:nvPr/>
        </p:nvSpPr>
        <p:spPr>
          <a:xfrm>
            <a:off x="1295400" y="3698784"/>
            <a:ext cx="9601200" cy="499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s-ES" noProof="1" smtClean="0"/>
              <a:t>Queremos una actividad mas:</a:t>
            </a:r>
          </a:p>
          <a:p>
            <a:pPr marL="0" indent="0">
              <a:buFont typeface="Arial" pitchFamily="34" charset="0"/>
              <a:buNone/>
            </a:pPr>
            <a:endParaRPr lang="es-ES" noProof="1" smtClean="0"/>
          </a:p>
          <a:p>
            <a:endParaRPr lang="es-ES" noProof="1" smtClean="0"/>
          </a:p>
          <a:p>
            <a:endParaRPr lang="es-ES" noProof="1" smtClean="0"/>
          </a:p>
          <a:p>
            <a:endParaRPr lang="es-ES" noProof="1" smtClean="0"/>
          </a:p>
          <a:p>
            <a:endParaRPr lang="es-ES" noProof="1" smtClean="0"/>
          </a:p>
          <a:p>
            <a:endParaRPr lang="es-ES" noProof="1" smtClean="0"/>
          </a:p>
        </p:txBody>
      </p:sp>
      <p:graphicFrame>
        <p:nvGraphicFramePr>
          <p:cNvPr id="10" name="Marcador de posición de contenido 4" descr="Tabla de ejemplo con 3 columnas, 4 filas" title="Tabla"/>
          <p:cNvGraphicFramePr>
            <a:graphicFrameLocks/>
          </p:cNvGraphicFramePr>
          <p:nvPr>
            <p:extLst>
              <p:ext uri="{D42A27DB-BD31-4B8C-83A1-F6EECF244321}">
                <p14:modId xmlns:p14="http://schemas.microsoft.com/office/powerpoint/2010/main" val="211999882"/>
              </p:ext>
            </p:extLst>
          </p:nvPr>
        </p:nvGraphicFramePr>
        <p:xfrm>
          <a:off x="1585621" y="4068477"/>
          <a:ext cx="9148641" cy="1711036"/>
        </p:xfrm>
        <a:graphic>
          <a:graphicData uri="http://schemas.openxmlformats.org/drawingml/2006/table">
            <a:tbl>
              <a:tblPr firstRow="1" bandRow="1">
                <a:tableStyleId>{69012ECD-51FC-41F1-AA8D-1B2483CD663E}</a:tableStyleId>
              </a:tblPr>
              <a:tblGrid>
                <a:gridCol w="3049547"/>
                <a:gridCol w="3049547"/>
                <a:gridCol w="3049547"/>
              </a:tblGrid>
              <a:tr h="535478">
                <a:tc>
                  <a:txBody>
                    <a:bodyPr/>
                    <a:lstStyle/>
                    <a:p>
                      <a:pPr marL="0" algn="ctr" defTabSz="914400" rtl="0" eaLnBrk="1" latinLnBrk="0" hangingPunct="1"/>
                      <a:r>
                        <a:rPr lang="en-US" sz="1800" b="1" kern="1200" dirty="0" err="1" smtClean="0">
                          <a:solidFill>
                            <a:schemeClr val="bg1"/>
                          </a:solidFill>
                          <a:latin typeface="+mn-lt"/>
                          <a:ea typeface="+mn-ea"/>
                          <a:cs typeface="+mn-cs"/>
                        </a:rPr>
                        <a:t>NombreFiscal</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s-ES" sz="1800" b="1" kern="1200" noProof="1" smtClean="0">
                          <a:solidFill>
                            <a:schemeClr val="bg1"/>
                          </a:solidFill>
                          <a:latin typeface="+mn-lt"/>
                          <a:ea typeface="+mn-ea"/>
                          <a:cs typeface="+mn-cs"/>
                        </a:rPr>
                        <a:t>Actividad</a:t>
                      </a:r>
                      <a:r>
                        <a:rPr lang="es-ES" sz="1800" b="1" kern="1200" baseline="0" noProof="1" smtClean="0">
                          <a:solidFill>
                            <a:schemeClr val="bg1"/>
                          </a:solidFill>
                          <a:latin typeface="+mn-lt"/>
                          <a:ea typeface="+mn-ea"/>
                          <a:cs typeface="+mn-cs"/>
                        </a:rPr>
                        <a:t>1</a:t>
                      </a:r>
                      <a:endParaRPr lang="es-ES" sz="1800" b="1" kern="1200" noProof="1">
                        <a:solidFill>
                          <a:schemeClr val="bg1"/>
                        </a:solidFill>
                        <a:latin typeface="+mn-lt"/>
                        <a:ea typeface="+mn-ea"/>
                        <a:cs typeface="+mn-cs"/>
                      </a:endParaRPr>
                    </a:p>
                  </a:txBody>
                  <a:tcPr anchor="ctr"/>
                </a:tc>
                <a:tc>
                  <a:txBody>
                    <a:bodyPr/>
                    <a:lstStyle/>
                    <a:p>
                      <a:pPr marL="0" algn="ctr" defTabSz="914400" rtl="0" eaLnBrk="1" latinLnBrk="0" hangingPunct="1"/>
                      <a:r>
                        <a:rPr lang="es-ES" sz="1800" b="1" kern="1200" noProof="1" smtClean="0">
                          <a:solidFill>
                            <a:schemeClr val="bg1"/>
                          </a:solidFill>
                          <a:latin typeface="+mn-lt"/>
                          <a:ea typeface="+mn-ea"/>
                          <a:cs typeface="+mn-cs"/>
                        </a:rPr>
                        <a:t>Actividad2</a:t>
                      </a:r>
                      <a:endParaRPr lang="es-ES" sz="1800" b="1" kern="1200" noProof="1">
                        <a:solidFill>
                          <a:schemeClr val="bg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Experian</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smtClean="0">
                          <a:solidFill>
                            <a:schemeClr val="tx1"/>
                          </a:solidFill>
                          <a:effectLst/>
                          <a:latin typeface="+mn-lt"/>
                          <a:ea typeface="+mn-ea"/>
                          <a:cs typeface="+mn-cs"/>
                        </a:rPr>
                        <a:t>Adquisición de clientes e inteligencia de mercado</a:t>
                      </a:r>
                      <a:endParaRPr lang="es-ES" sz="1800" b="0" i="0" kern="1200" dirty="0" smtClean="0">
                        <a:solidFill>
                          <a:schemeClr val="tx1"/>
                        </a:solidFill>
                        <a:effectLst/>
                        <a:latin typeface="+mn-lt"/>
                        <a:ea typeface="+mn-ea"/>
                        <a:cs typeface="+mn-cs"/>
                      </a:endParaRPr>
                    </a:p>
                  </a:txBody>
                  <a:tcPr anchor="ctr"/>
                </a:tc>
                <a:tc>
                  <a:txBody>
                    <a:bodyPr/>
                    <a:lstStyle/>
                    <a:p>
                      <a:pPr marL="0" algn="ctr" defTabSz="914400" rtl="0" eaLnBrk="1" latinLnBrk="0" hangingPunct="1"/>
                      <a:r>
                        <a:rPr lang="es-ES" sz="1800" kern="1200" noProof="1" smtClean="0">
                          <a:solidFill>
                            <a:schemeClr val="tx1"/>
                          </a:solidFill>
                          <a:latin typeface="+mn-lt"/>
                          <a:ea typeface="+mn-ea"/>
                          <a:cs typeface="+mn-cs"/>
                        </a:rPr>
                        <a:t>Servicios de marketing</a:t>
                      </a:r>
                      <a:endParaRPr lang="es-ES" sz="1800" kern="1200" noProof="1">
                        <a:solidFill>
                          <a:schemeClr val="tx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Jacar Systems</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Consultora</a:t>
                      </a:r>
                      <a:r>
                        <a:rPr lang="es-ES" sz="1800" b="0" i="0" kern="1200" baseline="0" dirty="0" smtClean="0">
                          <a:solidFill>
                            <a:schemeClr val="tx1"/>
                          </a:solidFill>
                          <a:effectLst/>
                          <a:latin typeface="+mn-lt"/>
                          <a:ea typeface="+mn-ea"/>
                          <a:cs typeface="+mn-cs"/>
                        </a:rPr>
                        <a:t> Informática</a:t>
                      </a:r>
                      <a:endParaRPr lang="es-ES" sz="1800" b="0" i="0" kern="1200" dirty="0" smtClean="0">
                        <a:solidFill>
                          <a:schemeClr val="tx1"/>
                        </a:solidFill>
                        <a:effectLst/>
                        <a:latin typeface="+mn-lt"/>
                        <a:ea typeface="+mn-ea"/>
                        <a:cs typeface="+mn-cs"/>
                      </a:endParaRPr>
                    </a:p>
                  </a:txBody>
                  <a:tcPr anchor="ctr"/>
                </a:tc>
                <a:tc>
                  <a:txBody>
                    <a:bodyPr/>
                    <a:lstStyle/>
                    <a:p>
                      <a:pPr marL="0" algn="ctr" defTabSz="914400" rtl="0" eaLnBrk="1" latinLnBrk="0" hangingPunct="1"/>
                      <a:r>
                        <a:rPr lang="es-ES" sz="1800" kern="1200" noProof="1" smtClean="0">
                          <a:solidFill>
                            <a:schemeClr val="tx1"/>
                          </a:solidFill>
                          <a:latin typeface="+mn-lt"/>
                          <a:ea typeface="+mn-ea"/>
                          <a:cs typeface="+mn-cs"/>
                        </a:rPr>
                        <a:t>Servicios de marketing</a:t>
                      </a:r>
                      <a:endParaRPr lang="es-ES" sz="1800" kern="1200" noProof="1">
                        <a:solidFill>
                          <a:schemeClr val="tx1"/>
                        </a:solidFill>
                        <a:latin typeface="+mn-lt"/>
                        <a:ea typeface="+mn-ea"/>
                        <a:cs typeface="+mn-cs"/>
                      </a:endParaRPr>
                    </a:p>
                  </a:txBody>
                  <a:tcPr anchor="ctr"/>
                </a:tc>
              </a:tr>
            </a:tbl>
          </a:graphicData>
        </a:graphic>
      </p:graphicFrame>
      <p:sp>
        <p:nvSpPr>
          <p:cNvPr id="11" name="Marcador de posición de contenido 2"/>
          <p:cNvSpPr txBox="1">
            <a:spLocks/>
          </p:cNvSpPr>
          <p:nvPr/>
        </p:nvSpPr>
        <p:spPr>
          <a:xfrm>
            <a:off x="1295400" y="5779513"/>
            <a:ext cx="9601200" cy="499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s-ES" noProof="1" smtClean="0"/>
              <a:t>No es lo más optimo ya que no es una solución dinámica</a:t>
            </a:r>
          </a:p>
          <a:p>
            <a:pPr marL="0" indent="0">
              <a:buFont typeface="Arial" pitchFamily="34" charset="0"/>
              <a:buNone/>
            </a:pPr>
            <a:endParaRPr lang="es-ES" noProof="1" smtClean="0"/>
          </a:p>
          <a:p>
            <a:endParaRPr lang="es-ES" noProof="1" smtClean="0"/>
          </a:p>
          <a:p>
            <a:endParaRPr lang="es-ES" noProof="1" smtClean="0"/>
          </a:p>
          <a:p>
            <a:endParaRPr lang="es-ES" noProof="1" smtClean="0"/>
          </a:p>
          <a:p>
            <a:endParaRPr lang="es-ES" noProof="1" smtClean="0"/>
          </a:p>
          <a:p>
            <a:endParaRPr lang="es-ES" noProof="1" smtClean="0"/>
          </a:p>
        </p:txBody>
      </p:sp>
    </p:spTree>
    <p:extLst>
      <p:ext uri="{BB962C8B-B14F-4D97-AF65-F5344CB8AC3E}">
        <p14:creationId xmlns:p14="http://schemas.microsoft.com/office/powerpoint/2010/main" val="295322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459410"/>
            <a:ext cx="9601200" cy="499607"/>
          </a:xfrm>
        </p:spPr>
        <p:txBody>
          <a:bodyPr>
            <a:normAutofit/>
          </a:bodyPr>
          <a:lstStyle/>
          <a:p>
            <a:r>
              <a:rPr lang="es-ES" noProof="1" smtClean="0"/>
              <a:t>Solucción más optima:</a:t>
            </a:r>
          </a:p>
          <a:p>
            <a:pPr marL="0" indent="0">
              <a:buNone/>
            </a:pPr>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a:t>Ejemplo y </a:t>
            </a:r>
            <a:r>
              <a:rPr lang="es-ES" sz="2000" noProof="1" smtClean="0"/>
              <a:t>optimización</a:t>
            </a:r>
            <a:endParaRPr lang="es-ES" sz="2000" noProof="1"/>
          </a:p>
        </p:txBody>
      </p:sp>
      <p:graphicFrame>
        <p:nvGraphicFramePr>
          <p:cNvPr id="8" name="Marcador de posición de contenido 4" descr="Tabla de ejemplo con 3 columnas, 4 filas" title="Tabla"/>
          <p:cNvGraphicFramePr>
            <a:graphicFrameLocks/>
          </p:cNvGraphicFramePr>
          <p:nvPr>
            <p:extLst>
              <p:ext uri="{D42A27DB-BD31-4B8C-83A1-F6EECF244321}">
                <p14:modId xmlns:p14="http://schemas.microsoft.com/office/powerpoint/2010/main" val="2924458954"/>
              </p:ext>
            </p:extLst>
          </p:nvPr>
        </p:nvGraphicFramePr>
        <p:xfrm>
          <a:off x="1482254" y="2058177"/>
          <a:ext cx="4139318" cy="1606434"/>
        </p:xfrm>
        <a:graphic>
          <a:graphicData uri="http://schemas.openxmlformats.org/drawingml/2006/table">
            <a:tbl>
              <a:tblPr firstRow="1" bandRow="1">
                <a:tableStyleId>{69012ECD-51FC-41F1-AA8D-1B2483CD663E}</a:tableStyleId>
              </a:tblPr>
              <a:tblGrid>
                <a:gridCol w="1046261"/>
                <a:gridCol w="3093057"/>
              </a:tblGrid>
              <a:tr h="535478">
                <a:tc>
                  <a:txBody>
                    <a:bodyPr/>
                    <a:lstStyle/>
                    <a:p>
                      <a:pPr marL="0" algn="ctr" defTabSz="914400" rtl="0" eaLnBrk="1" latinLnBrk="0" hangingPunct="1"/>
                      <a:r>
                        <a:rPr lang="en-US" sz="1800" b="1" kern="1200" dirty="0" smtClean="0">
                          <a:solidFill>
                            <a:schemeClr val="bg1"/>
                          </a:solidFill>
                          <a:latin typeface="+mn-lt"/>
                          <a:ea typeface="+mn-ea"/>
                          <a:cs typeface="+mn-cs"/>
                        </a:rPr>
                        <a:t>Clave</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1800" b="1" kern="1200" dirty="0" err="1" smtClean="0">
                          <a:solidFill>
                            <a:schemeClr val="bg1"/>
                          </a:solidFill>
                          <a:latin typeface="+mn-lt"/>
                          <a:ea typeface="+mn-ea"/>
                          <a:cs typeface="+mn-cs"/>
                        </a:rPr>
                        <a:t>NombreFiscal</a:t>
                      </a:r>
                      <a:endParaRPr lang="es-ES" sz="1800" b="1" kern="1200" noProof="1">
                        <a:solidFill>
                          <a:schemeClr val="bg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1</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err="1" smtClean="0">
                          <a:solidFill>
                            <a:schemeClr val="tx1"/>
                          </a:solidFill>
                          <a:effectLst/>
                          <a:latin typeface="+mn-lt"/>
                          <a:ea typeface="+mn-ea"/>
                          <a:cs typeface="+mn-cs"/>
                        </a:rPr>
                        <a:t>Experian</a:t>
                      </a:r>
                      <a:endParaRPr lang="es-ES" sz="1800" b="0" i="0" kern="1200" dirty="0" smtClean="0">
                        <a:solidFill>
                          <a:schemeClr val="tx1"/>
                        </a:solidFill>
                        <a:effectLst/>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2</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err="1" smtClean="0">
                          <a:solidFill>
                            <a:schemeClr val="tx1"/>
                          </a:solidFill>
                          <a:effectLst/>
                          <a:latin typeface="+mn-lt"/>
                          <a:ea typeface="+mn-ea"/>
                          <a:cs typeface="+mn-cs"/>
                        </a:rPr>
                        <a:t>Jacar</a:t>
                      </a:r>
                      <a:r>
                        <a:rPr lang="es-ES" sz="1800" b="0" i="0" kern="1200" dirty="0" smtClean="0">
                          <a:solidFill>
                            <a:schemeClr val="tx1"/>
                          </a:solidFill>
                          <a:effectLst/>
                          <a:latin typeface="+mn-lt"/>
                          <a:ea typeface="+mn-ea"/>
                          <a:cs typeface="+mn-cs"/>
                        </a:rPr>
                        <a:t> </a:t>
                      </a:r>
                      <a:r>
                        <a:rPr lang="es-ES" sz="1800" b="0" i="0" kern="1200" dirty="0" err="1" smtClean="0">
                          <a:solidFill>
                            <a:schemeClr val="tx1"/>
                          </a:solidFill>
                          <a:effectLst/>
                          <a:latin typeface="+mn-lt"/>
                          <a:ea typeface="+mn-ea"/>
                          <a:cs typeface="+mn-cs"/>
                        </a:rPr>
                        <a:t>Systems</a:t>
                      </a:r>
                      <a:endParaRPr lang="es-ES" sz="1800" b="0" i="0" kern="1200" dirty="0" smtClean="0">
                        <a:solidFill>
                          <a:schemeClr val="tx1"/>
                        </a:solidFill>
                        <a:effectLst/>
                        <a:latin typeface="+mn-lt"/>
                        <a:ea typeface="+mn-ea"/>
                        <a:cs typeface="+mn-cs"/>
                      </a:endParaRPr>
                    </a:p>
                  </a:txBody>
                  <a:tcPr anchor="ctr"/>
                </a:tc>
              </a:tr>
            </a:tbl>
          </a:graphicData>
        </a:graphic>
      </p:graphicFrame>
      <p:graphicFrame>
        <p:nvGraphicFramePr>
          <p:cNvPr id="10" name="Marcador de posición de contenido 4" descr="Tabla de ejemplo con 3 columnas, 4 filas" title="Tabla"/>
          <p:cNvGraphicFramePr>
            <a:graphicFrameLocks/>
          </p:cNvGraphicFramePr>
          <p:nvPr>
            <p:extLst>
              <p:ext uri="{D42A27DB-BD31-4B8C-83A1-F6EECF244321}">
                <p14:modId xmlns:p14="http://schemas.microsoft.com/office/powerpoint/2010/main" val="3676538235"/>
              </p:ext>
            </p:extLst>
          </p:nvPr>
        </p:nvGraphicFramePr>
        <p:xfrm>
          <a:off x="5911793" y="2058177"/>
          <a:ext cx="5896556" cy="2781992"/>
        </p:xfrm>
        <a:graphic>
          <a:graphicData uri="http://schemas.openxmlformats.org/drawingml/2006/table">
            <a:tbl>
              <a:tblPr firstRow="1" bandRow="1">
                <a:tableStyleId>{69012ECD-51FC-41F1-AA8D-1B2483CD663E}</a:tableStyleId>
              </a:tblPr>
              <a:tblGrid>
                <a:gridCol w="1197336"/>
                <a:gridCol w="1606163"/>
                <a:gridCol w="3093057"/>
              </a:tblGrid>
              <a:tr h="535478">
                <a:tc>
                  <a:txBody>
                    <a:bodyPr/>
                    <a:lstStyle/>
                    <a:p>
                      <a:pPr marL="0" algn="ctr" defTabSz="914400" rtl="0" eaLnBrk="1" latinLnBrk="0" hangingPunct="1"/>
                      <a:r>
                        <a:rPr lang="en-US" sz="1800" b="1" kern="1200" dirty="0" smtClean="0">
                          <a:solidFill>
                            <a:schemeClr val="bg1"/>
                          </a:solidFill>
                          <a:latin typeface="+mn-lt"/>
                          <a:ea typeface="+mn-ea"/>
                          <a:cs typeface="+mn-cs"/>
                        </a:rPr>
                        <a:t>Clave</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s-ES" sz="1800" b="1" kern="1200" noProof="1" smtClean="0">
                          <a:solidFill>
                            <a:schemeClr val="bg1"/>
                          </a:solidFill>
                          <a:latin typeface="+mn-lt"/>
                          <a:ea typeface="+mn-ea"/>
                          <a:cs typeface="+mn-cs"/>
                        </a:rPr>
                        <a:t>ClienteClave</a:t>
                      </a:r>
                      <a:endParaRPr lang="es-ES" sz="1800" b="1" kern="1200" noProof="1">
                        <a:solidFill>
                          <a:schemeClr val="bg1"/>
                        </a:solidFill>
                        <a:latin typeface="+mn-lt"/>
                        <a:ea typeface="+mn-ea"/>
                        <a:cs typeface="+mn-cs"/>
                      </a:endParaRPr>
                    </a:p>
                  </a:txBody>
                  <a:tcPr anchor="ctr"/>
                </a:tc>
                <a:tc>
                  <a:txBody>
                    <a:bodyPr/>
                    <a:lstStyle/>
                    <a:p>
                      <a:pPr marL="0" algn="ctr" defTabSz="914400" rtl="0" eaLnBrk="1" latinLnBrk="0" hangingPunct="1"/>
                      <a:r>
                        <a:rPr lang="es-ES" sz="1800" b="1" kern="1200" noProof="1" smtClean="0">
                          <a:solidFill>
                            <a:schemeClr val="bg1"/>
                          </a:solidFill>
                          <a:latin typeface="+mn-lt"/>
                          <a:ea typeface="+mn-ea"/>
                          <a:cs typeface="+mn-cs"/>
                        </a:rPr>
                        <a:t>Actividad</a:t>
                      </a:r>
                      <a:endParaRPr lang="es-ES" sz="1800" b="1" kern="1200" noProof="1">
                        <a:solidFill>
                          <a:schemeClr val="bg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1</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smtClean="0">
                          <a:solidFill>
                            <a:schemeClr val="tx1"/>
                          </a:solidFill>
                          <a:effectLst/>
                          <a:latin typeface="+mn-lt"/>
                          <a:ea typeface="+mn-ea"/>
                          <a:cs typeface="+mn-cs"/>
                        </a:rPr>
                        <a:t>1</a:t>
                      </a:r>
                      <a:endParaRPr lang="es-ES" sz="1800" b="0" i="0" kern="1200" dirty="0" smtClean="0">
                        <a:solidFill>
                          <a:schemeClr val="tx1"/>
                        </a:solidFill>
                        <a:effectLst/>
                        <a:latin typeface="+mn-lt"/>
                        <a:ea typeface="+mn-ea"/>
                        <a:cs typeface="+mn-cs"/>
                      </a:endParaRPr>
                    </a:p>
                  </a:txBody>
                  <a:tcPr anchor="ctr"/>
                </a:tc>
                <a:tc>
                  <a:txBody>
                    <a:bodyPr/>
                    <a:lstStyle/>
                    <a:p>
                      <a:pPr marL="0" algn="ctr" defTabSz="914400" rtl="0" eaLnBrk="1" latinLnBrk="0" hangingPunct="1"/>
                      <a:r>
                        <a:rPr lang="es-ES" sz="1800" kern="1200" noProof="1" smtClean="0">
                          <a:solidFill>
                            <a:schemeClr val="tx1"/>
                          </a:solidFill>
                          <a:latin typeface="+mn-lt"/>
                          <a:ea typeface="+mn-ea"/>
                          <a:cs typeface="+mn-cs"/>
                        </a:rPr>
                        <a:t>Servicios de marketing</a:t>
                      </a:r>
                      <a:endParaRPr lang="es-ES" sz="1800" kern="1200" noProof="1">
                        <a:solidFill>
                          <a:schemeClr val="tx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2</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1</a:t>
                      </a:r>
                    </a:p>
                  </a:txBody>
                  <a:tcPr anchor="ctr"/>
                </a:tc>
                <a:tc>
                  <a:txBody>
                    <a:bodyPr/>
                    <a:lstStyle/>
                    <a:p>
                      <a:pPr marL="0" algn="ctr" defTabSz="914400" rtl="0" eaLnBrk="1" latinLnBrk="0" hangingPunct="1"/>
                      <a:r>
                        <a:rPr lang="es-ES" sz="1800" b="0" i="0" u="none" strike="noStrike" kern="1200" dirty="0" smtClean="0">
                          <a:solidFill>
                            <a:schemeClr val="tx1"/>
                          </a:solidFill>
                          <a:effectLst/>
                          <a:latin typeface="+mn-lt"/>
                          <a:ea typeface="+mn-ea"/>
                          <a:cs typeface="+mn-cs"/>
                        </a:rPr>
                        <a:t>Adquisición de clientes e inteligencia de mercado</a:t>
                      </a:r>
                      <a:endParaRPr lang="es-ES" sz="1800" kern="1200" noProof="1">
                        <a:solidFill>
                          <a:schemeClr val="tx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3</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2</a:t>
                      </a:r>
                      <a:endParaRPr lang="es-ES" sz="1800" b="0" i="0" kern="1200" dirty="0" smtClean="0">
                        <a:solidFill>
                          <a:schemeClr val="tx1"/>
                        </a:solidFill>
                        <a:effectLst/>
                        <a:latin typeface="+mn-lt"/>
                        <a:ea typeface="+mn-ea"/>
                        <a:cs typeface="+mn-cs"/>
                      </a:endParaRPr>
                    </a:p>
                  </a:txBody>
                  <a:tcPr anchor="ctr"/>
                </a:tc>
                <a:tc>
                  <a:txBody>
                    <a:bodyPr/>
                    <a:lstStyle/>
                    <a:p>
                      <a:pPr marL="0" algn="ctr" defTabSz="914400" rtl="0" eaLnBrk="1" latinLnBrk="0" hangingPunct="1"/>
                      <a:r>
                        <a:rPr lang="es-ES" sz="1800" kern="1200" noProof="1" smtClean="0">
                          <a:solidFill>
                            <a:schemeClr val="tx1"/>
                          </a:solidFill>
                          <a:latin typeface="+mn-lt"/>
                          <a:ea typeface="+mn-ea"/>
                          <a:cs typeface="+mn-cs"/>
                        </a:rPr>
                        <a:t>Consultora</a:t>
                      </a:r>
                      <a:r>
                        <a:rPr lang="es-ES" sz="1800" kern="1200" baseline="0" noProof="1" smtClean="0">
                          <a:solidFill>
                            <a:schemeClr val="tx1"/>
                          </a:solidFill>
                          <a:latin typeface="+mn-lt"/>
                          <a:ea typeface="+mn-ea"/>
                          <a:cs typeface="+mn-cs"/>
                        </a:rPr>
                        <a:t> Informática</a:t>
                      </a:r>
                      <a:endParaRPr lang="es-ES" sz="1800" kern="1200" noProof="1">
                        <a:solidFill>
                          <a:schemeClr val="tx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4</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2</a:t>
                      </a:r>
                      <a:endParaRPr lang="es-ES" sz="1800" b="0" i="0" kern="1200" dirty="0" smtClean="0">
                        <a:solidFill>
                          <a:schemeClr val="tx1"/>
                        </a:solidFill>
                        <a:effectLst/>
                        <a:latin typeface="+mn-lt"/>
                        <a:ea typeface="+mn-ea"/>
                        <a:cs typeface="+mn-cs"/>
                      </a:endParaRPr>
                    </a:p>
                  </a:txBody>
                  <a:tcPr anchor="ctr"/>
                </a:tc>
                <a:tc>
                  <a:txBody>
                    <a:bodyPr/>
                    <a:lstStyle/>
                    <a:p>
                      <a:pPr marL="0" algn="ctr" defTabSz="914400" rtl="0" eaLnBrk="1" latinLnBrk="0" hangingPunct="1"/>
                      <a:r>
                        <a:rPr lang="es-ES" sz="1800" kern="1200" noProof="1" smtClean="0">
                          <a:solidFill>
                            <a:schemeClr val="tx1"/>
                          </a:solidFill>
                          <a:latin typeface="+mn-lt"/>
                          <a:ea typeface="+mn-ea"/>
                          <a:cs typeface="+mn-cs"/>
                        </a:rPr>
                        <a:t>Servicios de marketing</a:t>
                      </a:r>
                      <a:endParaRPr lang="es-ES" sz="1800" kern="1200" noProof="1">
                        <a:solidFill>
                          <a:schemeClr val="tx1"/>
                        </a:solidFill>
                        <a:latin typeface="+mn-lt"/>
                        <a:ea typeface="+mn-ea"/>
                        <a:cs typeface="+mn-cs"/>
                      </a:endParaRPr>
                    </a:p>
                  </a:txBody>
                  <a:tcPr anchor="ctr"/>
                </a:tc>
              </a:tr>
            </a:tbl>
          </a:graphicData>
        </a:graphic>
      </p:graphicFrame>
    </p:spTree>
    <p:extLst>
      <p:ext uri="{BB962C8B-B14F-4D97-AF65-F5344CB8AC3E}">
        <p14:creationId xmlns:p14="http://schemas.microsoft.com/office/powerpoint/2010/main" val="172180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543858"/>
            <a:ext cx="9601200" cy="499607"/>
          </a:xfrm>
        </p:spPr>
        <p:txBody>
          <a:bodyPr>
            <a:normAutofit/>
          </a:bodyPr>
          <a:lstStyle/>
          <a:p>
            <a:r>
              <a:rPr lang="es-ES" noProof="1" smtClean="0"/>
              <a:t>Solucción más optima:</a:t>
            </a:r>
          </a:p>
          <a:p>
            <a:pPr marL="0" indent="0">
              <a:buNone/>
            </a:pPr>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a:t>Ejemplo y </a:t>
            </a:r>
            <a:r>
              <a:rPr lang="es-ES" sz="2000" noProof="1" smtClean="0"/>
              <a:t>optimización</a:t>
            </a:r>
            <a:endParaRPr lang="es-ES" sz="2000" noProof="1"/>
          </a:p>
        </p:txBody>
      </p:sp>
      <p:graphicFrame>
        <p:nvGraphicFramePr>
          <p:cNvPr id="8" name="Marcador de posición de contenido 4" descr="Tabla de ejemplo con 3 columnas, 4 filas" title="Tabla"/>
          <p:cNvGraphicFramePr>
            <a:graphicFrameLocks/>
          </p:cNvGraphicFramePr>
          <p:nvPr>
            <p:extLst>
              <p:ext uri="{D42A27DB-BD31-4B8C-83A1-F6EECF244321}">
                <p14:modId xmlns:p14="http://schemas.microsoft.com/office/powerpoint/2010/main" val="2179654637"/>
              </p:ext>
            </p:extLst>
          </p:nvPr>
        </p:nvGraphicFramePr>
        <p:xfrm>
          <a:off x="1585622" y="1966786"/>
          <a:ext cx="3964388" cy="1606434"/>
        </p:xfrm>
        <a:graphic>
          <a:graphicData uri="http://schemas.openxmlformats.org/drawingml/2006/table">
            <a:tbl>
              <a:tblPr firstRow="1" bandRow="1">
                <a:tableStyleId>{69012ECD-51FC-41F1-AA8D-1B2483CD663E}</a:tableStyleId>
              </a:tblPr>
              <a:tblGrid>
                <a:gridCol w="1757824"/>
                <a:gridCol w="2206564"/>
              </a:tblGrid>
              <a:tr h="535478">
                <a:tc>
                  <a:txBody>
                    <a:bodyPr/>
                    <a:lstStyle/>
                    <a:p>
                      <a:pPr marL="0" algn="ctr" defTabSz="914400" rtl="0" eaLnBrk="1" latinLnBrk="0" hangingPunct="1"/>
                      <a:r>
                        <a:rPr lang="en-US" sz="1800" b="1" kern="1200" dirty="0" smtClean="0">
                          <a:solidFill>
                            <a:schemeClr val="bg1"/>
                          </a:solidFill>
                          <a:latin typeface="+mn-lt"/>
                          <a:ea typeface="+mn-ea"/>
                          <a:cs typeface="+mn-cs"/>
                        </a:rPr>
                        <a:t>Clave</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1800" b="1" kern="1200" dirty="0" err="1" smtClean="0">
                          <a:solidFill>
                            <a:schemeClr val="bg1"/>
                          </a:solidFill>
                          <a:latin typeface="+mn-lt"/>
                          <a:ea typeface="+mn-ea"/>
                          <a:cs typeface="+mn-cs"/>
                        </a:rPr>
                        <a:t>NombreFiscal</a:t>
                      </a:r>
                      <a:endParaRPr lang="es-ES" sz="1800" b="1" kern="1200" noProof="1">
                        <a:solidFill>
                          <a:schemeClr val="bg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1</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err="1" smtClean="0">
                          <a:solidFill>
                            <a:schemeClr val="tx1"/>
                          </a:solidFill>
                          <a:effectLst/>
                          <a:latin typeface="+mn-lt"/>
                          <a:ea typeface="+mn-ea"/>
                          <a:cs typeface="+mn-cs"/>
                        </a:rPr>
                        <a:t>Experian</a:t>
                      </a:r>
                      <a:endParaRPr lang="es-ES" sz="1800" b="0" i="0" kern="1200" dirty="0" smtClean="0">
                        <a:solidFill>
                          <a:schemeClr val="tx1"/>
                        </a:solidFill>
                        <a:effectLst/>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2</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err="1" smtClean="0">
                          <a:solidFill>
                            <a:schemeClr val="tx1"/>
                          </a:solidFill>
                          <a:effectLst/>
                          <a:latin typeface="+mn-lt"/>
                          <a:ea typeface="+mn-ea"/>
                          <a:cs typeface="+mn-cs"/>
                        </a:rPr>
                        <a:t>Jacar</a:t>
                      </a:r>
                      <a:r>
                        <a:rPr lang="es-ES" sz="1800" b="0" i="0" kern="1200" dirty="0" smtClean="0">
                          <a:solidFill>
                            <a:schemeClr val="tx1"/>
                          </a:solidFill>
                          <a:effectLst/>
                          <a:latin typeface="+mn-lt"/>
                          <a:ea typeface="+mn-ea"/>
                          <a:cs typeface="+mn-cs"/>
                        </a:rPr>
                        <a:t> </a:t>
                      </a:r>
                      <a:r>
                        <a:rPr lang="es-ES" sz="1800" b="0" i="0" kern="1200" dirty="0" err="1" smtClean="0">
                          <a:solidFill>
                            <a:schemeClr val="tx1"/>
                          </a:solidFill>
                          <a:effectLst/>
                          <a:latin typeface="+mn-lt"/>
                          <a:ea typeface="+mn-ea"/>
                          <a:cs typeface="+mn-cs"/>
                        </a:rPr>
                        <a:t>Systems</a:t>
                      </a:r>
                      <a:endParaRPr lang="es-ES" sz="1800" b="0" i="0" kern="1200" dirty="0" smtClean="0">
                        <a:solidFill>
                          <a:schemeClr val="tx1"/>
                        </a:solidFill>
                        <a:effectLst/>
                        <a:latin typeface="+mn-lt"/>
                        <a:ea typeface="+mn-ea"/>
                        <a:cs typeface="+mn-cs"/>
                      </a:endParaRPr>
                    </a:p>
                  </a:txBody>
                  <a:tcPr anchor="ctr"/>
                </a:tc>
              </a:tr>
            </a:tbl>
          </a:graphicData>
        </a:graphic>
      </p:graphicFrame>
      <p:graphicFrame>
        <p:nvGraphicFramePr>
          <p:cNvPr id="10" name="Marcador de posición de contenido 4" descr="Tabla de ejemplo con 3 columnas, 4 filas" title="Tabla"/>
          <p:cNvGraphicFramePr>
            <a:graphicFrameLocks/>
          </p:cNvGraphicFramePr>
          <p:nvPr>
            <p:extLst>
              <p:ext uri="{D42A27DB-BD31-4B8C-83A1-F6EECF244321}">
                <p14:modId xmlns:p14="http://schemas.microsoft.com/office/powerpoint/2010/main" val="3809536774"/>
              </p:ext>
            </p:extLst>
          </p:nvPr>
        </p:nvGraphicFramePr>
        <p:xfrm>
          <a:off x="1585622" y="3959331"/>
          <a:ext cx="7979798" cy="1972194"/>
        </p:xfrm>
        <a:graphic>
          <a:graphicData uri="http://schemas.openxmlformats.org/drawingml/2006/table">
            <a:tbl>
              <a:tblPr firstRow="1" bandRow="1">
                <a:tableStyleId>{69012ECD-51FC-41F1-AA8D-1B2483CD663E}</a:tableStyleId>
              </a:tblPr>
              <a:tblGrid>
                <a:gridCol w="1380215"/>
                <a:gridCol w="6599583"/>
              </a:tblGrid>
              <a:tr h="0">
                <a:tc>
                  <a:txBody>
                    <a:bodyPr/>
                    <a:lstStyle/>
                    <a:p>
                      <a:pPr marL="0" algn="ctr" defTabSz="914400" rtl="0" eaLnBrk="1" latinLnBrk="0" hangingPunct="1"/>
                      <a:r>
                        <a:rPr lang="en-US" sz="1800" b="1" kern="1200" dirty="0" smtClean="0">
                          <a:solidFill>
                            <a:schemeClr val="bg1"/>
                          </a:solidFill>
                          <a:latin typeface="+mn-lt"/>
                          <a:ea typeface="+mn-ea"/>
                          <a:cs typeface="+mn-cs"/>
                        </a:rPr>
                        <a:t>Clave</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s-ES" sz="1800" b="1" kern="1200" noProof="1" smtClean="0">
                          <a:solidFill>
                            <a:schemeClr val="bg1"/>
                          </a:solidFill>
                          <a:latin typeface="+mn-lt"/>
                          <a:ea typeface="+mn-ea"/>
                          <a:cs typeface="+mn-cs"/>
                        </a:rPr>
                        <a:t>Actividad</a:t>
                      </a:r>
                      <a:endParaRPr lang="es-ES" sz="1800" b="1" kern="1200" noProof="1">
                        <a:solidFill>
                          <a:schemeClr val="bg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1</a:t>
                      </a:r>
                      <a:endParaRPr lang="es-ES" sz="1800" kern="1200" noProof="1">
                        <a:solidFill>
                          <a:schemeClr val="tx1"/>
                        </a:solidFill>
                        <a:latin typeface="+mn-lt"/>
                        <a:ea typeface="+mn-ea"/>
                        <a:cs typeface="+mn-cs"/>
                      </a:endParaRPr>
                    </a:p>
                  </a:txBody>
                  <a:tcPr anchor="ctr"/>
                </a:tc>
                <a:tc>
                  <a:txBody>
                    <a:bodyPr/>
                    <a:lstStyle/>
                    <a:p>
                      <a:pPr marL="0" algn="ctr" defTabSz="914400" rtl="0" eaLnBrk="1" latinLnBrk="0" hangingPunct="1"/>
                      <a:r>
                        <a:rPr lang="es-ES" sz="1800" kern="1200" noProof="1" smtClean="0">
                          <a:solidFill>
                            <a:schemeClr val="tx1"/>
                          </a:solidFill>
                          <a:latin typeface="+mn-lt"/>
                          <a:ea typeface="+mn-ea"/>
                          <a:cs typeface="+mn-cs"/>
                        </a:rPr>
                        <a:t>Servicios de marketing</a:t>
                      </a:r>
                      <a:endParaRPr lang="es-ES" sz="1800" kern="1200" noProof="1">
                        <a:solidFill>
                          <a:schemeClr val="tx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2</a:t>
                      </a:r>
                      <a:endParaRPr lang="es-ES" sz="1800" kern="1200" noProof="1">
                        <a:solidFill>
                          <a:schemeClr val="tx1"/>
                        </a:solidFill>
                        <a:latin typeface="+mn-lt"/>
                        <a:ea typeface="+mn-ea"/>
                        <a:cs typeface="+mn-cs"/>
                      </a:endParaRPr>
                    </a:p>
                  </a:txBody>
                  <a:tcPr anchor="ctr"/>
                </a:tc>
                <a:tc>
                  <a:txBody>
                    <a:bodyPr/>
                    <a:lstStyle/>
                    <a:p>
                      <a:pPr marL="0" algn="ctr" defTabSz="914400" rtl="0" eaLnBrk="1" latinLnBrk="0" hangingPunct="1"/>
                      <a:r>
                        <a:rPr lang="es-ES" sz="1800" b="0" i="0" u="none" strike="noStrike" kern="1200" dirty="0" smtClean="0">
                          <a:solidFill>
                            <a:schemeClr val="tx1"/>
                          </a:solidFill>
                          <a:effectLst/>
                          <a:latin typeface="+mn-lt"/>
                          <a:ea typeface="+mn-ea"/>
                          <a:cs typeface="+mn-cs"/>
                        </a:rPr>
                        <a:t>Adquisición de clientes e inteligencia de mercado</a:t>
                      </a:r>
                      <a:endParaRPr lang="es-ES" sz="1800" kern="1200" noProof="1">
                        <a:solidFill>
                          <a:schemeClr val="tx1"/>
                        </a:solidFill>
                        <a:latin typeface="+mn-lt"/>
                        <a:ea typeface="+mn-ea"/>
                        <a:cs typeface="+mn-cs"/>
                      </a:endParaRPr>
                    </a:p>
                  </a:txBody>
                  <a:tcPr anchor="ctr"/>
                </a:tc>
              </a:tr>
              <a:tr h="535478">
                <a:tc>
                  <a:txBody>
                    <a:bodyPr/>
                    <a:lstStyle/>
                    <a:p>
                      <a:pPr marL="0" algn="l" defTabSz="914400" rtl="0" eaLnBrk="1" latinLnBrk="0" hangingPunct="1"/>
                      <a:endParaRPr lang="es-ES" sz="1800" kern="1200" noProof="1">
                        <a:solidFill>
                          <a:schemeClr val="tx1"/>
                        </a:solidFill>
                        <a:latin typeface="+mn-lt"/>
                        <a:ea typeface="+mn-ea"/>
                        <a:cs typeface="+mn-cs"/>
                      </a:endParaRPr>
                    </a:p>
                  </a:txBody>
                  <a:tcPr anchor="ctr"/>
                </a:tc>
                <a:tc>
                  <a:txBody>
                    <a:bodyPr/>
                    <a:lstStyle/>
                    <a:p>
                      <a:pPr marL="0" algn="ctr" defTabSz="914400" rtl="0" eaLnBrk="1" latinLnBrk="0" hangingPunct="1"/>
                      <a:r>
                        <a:rPr lang="es-ES" sz="1800" kern="1200" noProof="1" smtClean="0">
                          <a:solidFill>
                            <a:schemeClr val="tx1"/>
                          </a:solidFill>
                          <a:latin typeface="+mn-lt"/>
                          <a:ea typeface="+mn-ea"/>
                          <a:cs typeface="+mn-cs"/>
                        </a:rPr>
                        <a:t>Consultora</a:t>
                      </a:r>
                      <a:r>
                        <a:rPr lang="es-ES" sz="1800" kern="1200" baseline="0" noProof="1" smtClean="0">
                          <a:solidFill>
                            <a:schemeClr val="tx1"/>
                          </a:solidFill>
                          <a:latin typeface="+mn-lt"/>
                          <a:ea typeface="+mn-ea"/>
                          <a:cs typeface="+mn-cs"/>
                        </a:rPr>
                        <a:t> Informática</a:t>
                      </a:r>
                      <a:endParaRPr lang="es-ES" sz="1800" kern="1200" noProof="1">
                        <a:solidFill>
                          <a:schemeClr val="tx1"/>
                        </a:solidFill>
                        <a:latin typeface="+mn-lt"/>
                        <a:ea typeface="+mn-ea"/>
                        <a:cs typeface="+mn-cs"/>
                      </a:endParaRPr>
                    </a:p>
                  </a:txBody>
                  <a:tcPr anchor="ctr"/>
                </a:tc>
              </a:tr>
            </a:tbl>
          </a:graphicData>
        </a:graphic>
      </p:graphicFrame>
      <p:graphicFrame>
        <p:nvGraphicFramePr>
          <p:cNvPr id="9" name="Marcador de posición de contenido 4" descr="Tabla de ejemplo con 3 columnas, 4 filas" title="Tabla"/>
          <p:cNvGraphicFramePr>
            <a:graphicFrameLocks/>
          </p:cNvGraphicFramePr>
          <p:nvPr>
            <p:extLst>
              <p:ext uri="{D42A27DB-BD31-4B8C-83A1-F6EECF244321}">
                <p14:modId xmlns:p14="http://schemas.microsoft.com/office/powerpoint/2010/main" val="2938649874"/>
              </p:ext>
            </p:extLst>
          </p:nvPr>
        </p:nvGraphicFramePr>
        <p:xfrm>
          <a:off x="6737631" y="1131028"/>
          <a:ext cx="3964388" cy="2677390"/>
        </p:xfrm>
        <a:graphic>
          <a:graphicData uri="http://schemas.openxmlformats.org/drawingml/2006/table">
            <a:tbl>
              <a:tblPr firstRow="1" bandRow="1">
                <a:tableStyleId>{69012ECD-51FC-41F1-AA8D-1B2483CD663E}</a:tableStyleId>
              </a:tblPr>
              <a:tblGrid>
                <a:gridCol w="1757824"/>
                <a:gridCol w="2206564"/>
              </a:tblGrid>
              <a:tr h="535478">
                <a:tc>
                  <a:txBody>
                    <a:bodyPr/>
                    <a:lstStyle/>
                    <a:p>
                      <a:pPr marL="0" algn="ctr" defTabSz="914400" rtl="0" eaLnBrk="1" latinLnBrk="0" hangingPunct="1"/>
                      <a:r>
                        <a:rPr lang="en-US" sz="1800" b="1" kern="1200" dirty="0" err="1" smtClean="0">
                          <a:solidFill>
                            <a:schemeClr val="bg1"/>
                          </a:solidFill>
                          <a:latin typeface="+mn-lt"/>
                          <a:ea typeface="+mn-ea"/>
                          <a:cs typeface="+mn-cs"/>
                        </a:rPr>
                        <a:t>ClaveEmpresa</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1800" b="1" kern="1200" dirty="0" err="1" smtClean="0">
                          <a:solidFill>
                            <a:schemeClr val="bg1"/>
                          </a:solidFill>
                          <a:latin typeface="+mn-lt"/>
                          <a:ea typeface="+mn-ea"/>
                          <a:cs typeface="+mn-cs"/>
                        </a:rPr>
                        <a:t>ClaveActividad</a:t>
                      </a:r>
                      <a:endParaRPr lang="es-ES" sz="1800" b="1" kern="1200" noProof="1">
                        <a:solidFill>
                          <a:schemeClr val="bg1"/>
                        </a:solidFill>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1</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smtClean="0">
                          <a:solidFill>
                            <a:schemeClr val="tx1"/>
                          </a:solidFill>
                          <a:effectLst/>
                          <a:latin typeface="+mn-lt"/>
                          <a:ea typeface="+mn-ea"/>
                          <a:cs typeface="+mn-cs"/>
                        </a:rPr>
                        <a:t>1</a:t>
                      </a:r>
                      <a:endParaRPr lang="es-ES" sz="1800" b="0" i="0" kern="1200" dirty="0" smtClean="0">
                        <a:solidFill>
                          <a:schemeClr val="tx1"/>
                        </a:solidFill>
                        <a:effectLst/>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1</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2</a:t>
                      </a: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2</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1</a:t>
                      </a:r>
                      <a:endParaRPr lang="es-ES" sz="1800" b="0" i="0" kern="1200" dirty="0" smtClean="0">
                        <a:solidFill>
                          <a:schemeClr val="tx1"/>
                        </a:solidFill>
                        <a:effectLst/>
                        <a:latin typeface="+mn-lt"/>
                        <a:ea typeface="+mn-ea"/>
                        <a:cs typeface="+mn-cs"/>
                      </a:endParaRPr>
                    </a:p>
                  </a:txBody>
                  <a:tcPr anchor="ctr"/>
                </a:tc>
              </a:tr>
              <a:tr h="535478">
                <a:tc>
                  <a:txBody>
                    <a:bodyPr/>
                    <a:lstStyle/>
                    <a:p>
                      <a:pPr marL="0" algn="l" defTabSz="914400" rtl="0" eaLnBrk="1" latinLnBrk="0" hangingPunct="1"/>
                      <a:r>
                        <a:rPr lang="es-ES" sz="1800" kern="1200" noProof="1" smtClean="0">
                          <a:solidFill>
                            <a:schemeClr val="tx1"/>
                          </a:solidFill>
                          <a:latin typeface="+mn-lt"/>
                          <a:ea typeface="+mn-ea"/>
                          <a:cs typeface="+mn-cs"/>
                        </a:rPr>
                        <a:t>2</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3</a:t>
                      </a:r>
                      <a:endParaRPr lang="es-ES" sz="1800" b="0" i="0" kern="1200" dirty="0" smtClean="0">
                        <a:solidFill>
                          <a:schemeClr val="tx1"/>
                        </a:solidFill>
                        <a:effectLst/>
                        <a:latin typeface="+mn-lt"/>
                        <a:ea typeface="+mn-ea"/>
                        <a:cs typeface="+mn-cs"/>
                      </a:endParaRPr>
                    </a:p>
                  </a:txBody>
                  <a:tcPr anchor="ctr"/>
                </a:tc>
              </a:tr>
            </a:tbl>
          </a:graphicData>
        </a:graphic>
      </p:graphicFrame>
    </p:spTree>
    <p:extLst>
      <p:ext uri="{BB962C8B-B14F-4D97-AF65-F5344CB8AC3E}">
        <p14:creationId xmlns:p14="http://schemas.microsoft.com/office/powerpoint/2010/main" val="7504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3481347"/>
          </a:xfrm>
        </p:spPr>
        <p:txBody>
          <a:bodyPr>
            <a:normAutofit/>
          </a:bodyPr>
          <a:lstStyle/>
          <a:p>
            <a:r>
              <a:rPr lang="es-ES" noProof="1" smtClean="0"/>
              <a:t>Sentencia SQL es una combinación de palabras algunas propias de SQL (basadas en inglés) y otras definidas por nosotros</a:t>
            </a:r>
          </a:p>
          <a:p>
            <a:r>
              <a:rPr lang="es-ES" noProof="1" smtClean="0"/>
              <a:t>Las sentencias pueden ser divididas en clausulas</a:t>
            </a:r>
          </a:p>
          <a:p>
            <a:r>
              <a:rPr lang="es-ES" noProof="1" smtClean="0"/>
              <a:t>Las sentencias terminan con ;</a:t>
            </a:r>
          </a:p>
          <a:p>
            <a:r>
              <a:rPr lang="es-ES" noProof="1" smtClean="0"/>
              <a:t>SQL no discrima entre mayúsculas y minúsculas (no es case-sensitive)</a:t>
            </a:r>
          </a:p>
          <a:p>
            <a:r>
              <a:rPr lang="es-ES" noProof="1" smtClean="0"/>
              <a:t>Comentarios:</a:t>
            </a:r>
          </a:p>
          <a:p>
            <a:pPr lvl="1"/>
            <a:r>
              <a:rPr lang="es-ES" noProof="1" smtClean="0"/>
              <a:t>Para una línea: --</a:t>
            </a:r>
          </a:p>
          <a:p>
            <a:pPr lvl="1"/>
            <a:r>
              <a:rPr lang="es-ES" noProof="1" smtClean="0"/>
              <a:t>Para muchas líneas: /* */</a:t>
            </a:r>
          </a:p>
          <a:p>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Sentencias SQL</a:t>
            </a:r>
            <a:endParaRPr lang="es-ES" sz="2000" noProof="1"/>
          </a:p>
        </p:txBody>
      </p:sp>
      <p:sp>
        <p:nvSpPr>
          <p:cNvPr id="8" name="Marcador de posición de contenido 2"/>
          <p:cNvSpPr txBox="1">
            <a:spLocks/>
          </p:cNvSpPr>
          <p:nvPr/>
        </p:nvSpPr>
        <p:spPr>
          <a:xfrm>
            <a:off x="1295400" y="5399602"/>
            <a:ext cx="3896802" cy="730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noProof="1" smtClean="0">
                <a:solidFill>
                  <a:schemeClr val="tx2"/>
                </a:solidFill>
              </a:rPr>
              <a:t>SELECT VALUES FROM TABLENAME;</a:t>
            </a:r>
          </a:p>
          <a:p>
            <a:endParaRPr lang="es-ES" noProof="1" smtClean="0"/>
          </a:p>
          <a:p>
            <a:endParaRPr lang="es-ES" noProof="1" smtClean="0"/>
          </a:p>
          <a:p>
            <a:endParaRPr lang="es-ES" noProof="1" smtClean="0"/>
          </a:p>
          <a:p>
            <a:endParaRPr lang="es-ES" noProof="1" smtClean="0"/>
          </a:p>
        </p:txBody>
      </p:sp>
      <p:sp>
        <p:nvSpPr>
          <p:cNvPr id="9" name="Marcador de posición de contenido 2"/>
          <p:cNvSpPr txBox="1">
            <a:spLocks/>
          </p:cNvSpPr>
          <p:nvPr/>
        </p:nvSpPr>
        <p:spPr>
          <a:xfrm>
            <a:off x="5343939" y="5399602"/>
            <a:ext cx="5779936" cy="730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600" dirty="0"/>
              <a:t>SELECT </a:t>
            </a:r>
            <a:r>
              <a:rPr lang="en-US" sz="1600" dirty="0" err="1" smtClean="0"/>
              <a:t>MyColumnName</a:t>
            </a:r>
            <a:r>
              <a:rPr lang="en-US" sz="1600" dirty="0"/>
              <a:t>,‘</a:t>
            </a:r>
            <a:r>
              <a:rPr lang="en-US" sz="1600" dirty="0" smtClean="0"/>
              <a:t>Constant </a:t>
            </a:r>
            <a:r>
              <a:rPr lang="es-ES" sz="1600" dirty="0"/>
              <a:t>FROM </a:t>
            </a:r>
            <a:r>
              <a:rPr lang="es-ES" sz="1600" dirty="0" err="1" smtClean="0"/>
              <a:t>MyTableName</a:t>
            </a:r>
            <a:r>
              <a:rPr lang="es-ES" sz="1600" dirty="0"/>
              <a:t>;</a:t>
            </a:r>
            <a:endParaRPr lang="es-ES" noProof="1" smtClean="0"/>
          </a:p>
          <a:p>
            <a:endParaRPr lang="es-ES" noProof="1" smtClean="0"/>
          </a:p>
          <a:p>
            <a:endParaRPr lang="es-ES" noProof="1" smtClean="0"/>
          </a:p>
          <a:p>
            <a:endParaRPr lang="es-ES" noProof="1" smtClean="0"/>
          </a:p>
        </p:txBody>
      </p:sp>
    </p:spTree>
    <p:extLst>
      <p:ext uri="{BB962C8B-B14F-4D97-AF65-F5344CB8AC3E}">
        <p14:creationId xmlns:p14="http://schemas.microsoft.com/office/powerpoint/2010/main" val="90981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435997"/>
          </a:xfrm>
        </p:spPr>
        <p:txBody>
          <a:bodyPr>
            <a:normAutofit/>
          </a:bodyPr>
          <a:lstStyle/>
          <a:p>
            <a:r>
              <a:rPr lang="es-ES" noProof="1" smtClean="0"/>
              <a:t>Ejemplos:</a:t>
            </a:r>
          </a:p>
          <a:p>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Sentencias SQL</a:t>
            </a:r>
            <a:endParaRPr lang="es-ES" sz="2000" noProof="1"/>
          </a:p>
        </p:txBody>
      </p:sp>
      <p:sp>
        <p:nvSpPr>
          <p:cNvPr id="8" name="Marcador de posición de contenido 2"/>
          <p:cNvSpPr txBox="1">
            <a:spLocks/>
          </p:cNvSpPr>
          <p:nvPr/>
        </p:nvSpPr>
        <p:spPr>
          <a:xfrm>
            <a:off x="1207935" y="2317295"/>
            <a:ext cx="3896802" cy="489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noProof="1" smtClean="0">
                <a:solidFill>
                  <a:schemeClr val="tx2"/>
                </a:solidFill>
              </a:rPr>
              <a:t>SELECT VALUES FROM TABLENAME;</a:t>
            </a:r>
          </a:p>
          <a:p>
            <a:endParaRPr lang="es-ES" noProof="1" smtClean="0"/>
          </a:p>
          <a:p>
            <a:endParaRPr lang="es-ES" noProof="1" smtClean="0"/>
          </a:p>
          <a:p>
            <a:endParaRPr lang="es-ES" noProof="1" smtClean="0"/>
          </a:p>
          <a:p>
            <a:endParaRPr lang="es-ES" noProof="1" smtClean="0"/>
          </a:p>
        </p:txBody>
      </p:sp>
      <p:sp>
        <p:nvSpPr>
          <p:cNvPr id="9" name="Marcador de posición de contenido 2"/>
          <p:cNvSpPr txBox="1">
            <a:spLocks/>
          </p:cNvSpPr>
          <p:nvPr/>
        </p:nvSpPr>
        <p:spPr>
          <a:xfrm>
            <a:off x="5256474" y="2317295"/>
            <a:ext cx="5779936" cy="489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600" dirty="0"/>
              <a:t>SELECT </a:t>
            </a:r>
            <a:r>
              <a:rPr lang="en-US" sz="1600" dirty="0" err="1" smtClean="0"/>
              <a:t>NombreFiscal</a:t>
            </a:r>
            <a:r>
              <a:rPr lang="en-US" sz="1600" dirty="0" smtClean="0"/>
              <a:t> </a:t>
            </a:r>
            <a:r>
              <a:rPr lang="es-ES" sz="1600" dirty="0"/>
              <a:t>FROM </a:t>
            </a:r>
            <a:r>
              <a:rPr lang="es-ES" sz="1600" dirty="0" smtClean="0"/>
              <a:t>Empresas;</a:t>
            </a:r>
            <a:endParaRPr lang="es-ES" noProof="1" smtClean="0"/>
          </a:p>
          <a:p>
            <a:endParaRPr lang="es-ES" noProof="1" smtClean="0"/>
          </a:p>
          <a:p>
            <a:endParaRPr lang="es-ES" noProof="1" smtClean="0"/>
          </a:p>
          <a:p>
            <a:endParaRPr lang="es-ES" noProof="1" smtClean="0"/>
          </a:p>
        </p:txBody>
      </p:sp>
      <p:sp>
        <p:nvSpPr>
          <p:cNvPr id="15" name="Marcador de posición de contenido 2"/>
          <p:cNvSpPr txBox="1">
            <a:spLocks/>
          </p:cNvSpPr>
          <p:nvPr/>
        </p:nvSpPr>
        <p:spPr>
          <a:xfrm>
            <a:off x="1295400" y="3238831"/>
            <a:ext cx="9601200" cy="8512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s-ES" noProof="1" smtClean="0"/>
              <a:t>Para devolver todas las columnas utilizamos el comodín *</a:t>
            </a:r>
          </a:p>
          <a:p>
            <a:r>
              <a:rPr lang="es-ES" noProof="1"/>
              <a:t>Ejemplos para devolver todas las columnas:</a:t>
            </a:r>
          </a:p>
          <a:p>
            <a:endParaRPr lang="es-ES" noProof="1" smtClean="0"/>
          </a:p>
          <a:p>
            <a:endParaRPr lang="es-ES" noProof="1" smtClean="0"/>
          </a:p>
          <a:p>
            <a:endParaRPr lang="es-ES" noProof="1" smtClean="0"/>
          </a:p>
          <a:p>
            <a:endParaRPr lang="es-ES" noProof="1" smtClean="0"/>
          </a:p>
          <a:p>
            <a:endParaRPr lang="es-ES" noProof="1" smtClean="0"/>
          </a:p>
          <a:p>
            <a:endParaRPr lang="es-ES" noProof="1" smtClean="0"/>
          </a:p>
          <a:p>
            <a:endParaRPr lang="es-ES" noProof="1" smtClean="0"/>
          </a:p>
        </p:txBody>
      </p:sp>
      <p:sp>
        <p:nvSpPr>
          <p:cNvPr id="16" name="Marcador de posición de contenido 2"/>
          <p:cNvSpPr txBox="1">
            <a:spLocks/>
          </p:cNvSpPr>
          <p:nvPr/>
        </p:nvSpPr>
        <p:spPr>
          <a:xfrm>
            <a:off x="1207935" y="4225450"/>
            <a:ext cx="3896802" cy="489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noProof="1" smtClean="0">
                <a:solidFill>
                  <a:schemeClr val="tx2"/>
                </a:solidFill>
              </a:rPr>
              <a:t>SELECT * FROM Empresas;</a:t>
            </a:r>
          </a:p>
          <a:p>
            <a:endParaRPr lang="es-ES" noProof="1" smtClean="0"/>
          </a:p>
          <a:p>
            <a:endParaRPr lang="es-ES" noProof="1" smtClean="0"/>
          </a:p>
          <a:p>
            <a:endParaRPr lang="es-ES" noProof="1" smtClean="0"/>
          </a:p>
          <a:p>
            <a:endParaRPr lang="es-ES" noProof="1" smtClean="0"/>
          </a:p>
        </p:txBody>
      </p:sp>
    </p:spTree>
    <p:extLst>
      <p:ext uri="{BB962C8B-B14F-4D97-AF65-F5344CB8AC3E}">
        <p14:creationId xmlns:p14="http://schemas.microsoft.com/office/powerpoint/2010/main" val="259926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4173110"/>
          </a:xfrm>
        </p:spPr>
        <p:txBody>
          <a:bodyPr>
            <a:normAutofit fontScale="92500" lnSpcReduction="10000"/>
          </a:bodyPr>
          <a:lstStyle/>
          <a:p>
            <a:r>
              <a:rPr lang="es-ES" noProof="1" smtClean="0"/>
              <a:t>Utilizar una convención de nombre es importante para seguir un estándar.</a:t>
            </a:r>
          </a:p>
          <a:p>
            <a:r>
              <a:rPr lang="es-ES" noProof="1" smtClean="0"/>
              <a:t>No hay un estándar común</a:t>
            </a:r>
          </a:p>
          <a:p>
            <a:r>
              <a:rPr lang="es-ES" noProof="1" smtClean="0"/>
              <a:t>En este curso vamos a utilizar:</a:t>
            </a:r>
          </a:p>
          <a:p>
            <a:pPr lvl="1"/>
            <a:r>
              <a:rPr lang="es-ES" noProof="1" smtClean="0"/>
              <a:t>Tablas en nombre </a:t>
            </a:r>
            <a:r>
              <a:rPr lang="es-ES" noProof="1" smtClean="0"/>
              <a:t>plural</a:t>
            </a:r>
          </a:p>
          <a:p>
            <a:pPr lvl="1"/>
            <a:r>
              <a:rPr lang="es-ES" noProof="1" smtClean="0"/>
              <a:t>Claves primarias siguen el formato Nombre_Tabla_Singular + Id</a:t>
            </a:r>
          </a:p>
          <a:p>
            <a:pPr lvl="1"/>
            <a:r>
              <a:rPr lang="es-ES" noProof="1" smtClean="0"/>
              <a:t>Notación PascalCase</a:t>
            </a:r>
          </a:p>
          <a:p>
            <a:pPr lvl="1"/>
            <a:r>
              <a:rPr lang="es-ES" noProof="1" smtClean="0"/>
              <a:t>Columnas en singular</a:t>
            </a:r>
          </a:p>
          <a:p>
            <a:pPr lvl="1"/>
            <a:r>
              <a:rPr lang="es-ES" noProof="1" smtClean="0"/>
              <a:t>Las palabras reservadas de SQL en mayúsculas</a:t>
            </a:r>
          </a:p>
          <a:p>
            <a:pPr lvl="1"/>
            <a:r>
              <a:rPr lang="es-ES" noProof="1" smtClean="0"/>
              <a:t>Para el nombre de las restricciones de claves primarias utilizamos el formato </a:t>
            </a:r>
            <a:r>
              <a:rPr lang="es-ES" dirty="0" err="1" smtClean="0"/>
              <a:t>PK_EmpresaId</a:t>
            </a:r>
            <a:endParaRPr lang="es-ES" dirty="0" smtClean="0"/>
          </a:p>
          <a:p>
            <a:pPr lvl="1"/>
            <a:r>
              <a:rPr lang="es-ES" noProof="1"/>
              <a:t>Para el nombre de las restricciones de claves externas utilizamos el </a:t>
            </a:r>
            <a:r>
              <a:rPr lang="es-ES" noProof="1"/>
              <a:t>formato </a:t>
            </a:r>
            <a:r>
              <a:rPr lang="es-ES" noProof="1" smtClean="0"/>
              <a:t>FK.TablaPrincipal_TablaExterna_ColumnaClaveExterna</a:t>
            </a:r>
            <a:endParaRPr lang="es-ES" noProof="1" smtClean="0"/>
          </a:p>
          <a:p>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a:t>Convención nombres</a:t>
            </a:r>
          </a:p>
        </p:txBody>
      </p:sp>
    </p:spTree>
    <p:extLst>
      <p:ext uri="{BB962C8B-B14F-4D97-AF65-F5344CB8AC3E}">
        <p14:creationId xmlns:p14="http://schemas.microsoft.com/office/powerpoint/2010/main" val="43412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Tipos de datos</a:t>
            </a:r>
            <a:endParaRPr lang="es-ES" sz="2000" noProof="1"/>
          </a:p>
        </p:txBody>
      </p:sp>
      <p:graphicFrame>
        <p:nvGraphicFramePr>
          <p:cNvPr id="8" name="Marcador de posición de contenido 4" descr="Tabla de ejemplo con 3 columnas, 4 filas" title="Tabla"/>
          <p:cNvGraphicFramePr>
            <a:graphicFrameLocks/>
          </p:cNvGraphicFramePr>
          <p:nvPr>
            <p:extLst>
              <p:ext uri="{D42A27DB-BD31-4B8C-83A1-F6EECF244321}">
                <p14:modId xmlns:p14="http://schemas.microsoft.com/office/powerpoint/2010/main" val="2633494010"/>
              </p:ext>
            </p:extLst>
          </p:nvPr>
        </p:nvGraphicFramePr>
        <p:xfrm>
          <a:off x="1418644" y="1670208"/>
          <a:ext cx="9601864" cy="4023360"/>
        </p:xfrm>
        <a:graphic>
          <a:graphicData uri="http://schemas.openxmlformats.org/drawingml/2006/table">
            <a:tbl>
              <a:tblPr firstRow="1" bandRow="1">
                <a:tableStyleId>{69012ECD-51FC-41F1-AA8D-1B2483CD663E}</a:tableStyleId>
              </a:tblPr>
              <a:tblGrid>
                <a:gridCol w="1388166"/>
                <a:gridCol w="8213698"/>
              </a:tblGrid>
              <a:tr h="360661">
                <a:tc>
                  <a:txBody>
                    <a:bodyPr/>
                    <a:lstStyle/>
                    <a:p>
                      <a:pPr marL="0" algn="ctr" defTabSz="914400" rtl="0" eaLnBrk="1" latinLnBrk="0" hangingPunct="1"/>
                      <a:r>
                        <a:rPr lang="en-US" sz="1800" b="1" kern="1200" dirty="0" err="1" smtClean="0">
                          <a:solidFill>
                            <a:schemeClr val="bg1"/>
                          </a:solidFill>
                          <a:latin typeface="+mn-lt"/>
                          <a:ea typeface="+mn-ea"/>
                          <a:cs typeface="+mn-cs"/>
                        </a:rPr>
                        <a:t>Tipo</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1800" b="1" kern="1200" dirty="0" smtClean="0">
                          <a:solidFill>
                            <a:schemeClr val="bg1"/>
                          </a:solidFill>
                          <a:latin typeface="+mn-lt"/>
                          <a:ea typeface="+mn-ea"/>
                          <a:cs typeface="+mn-cs"/>
                        </a:rPr>
                        <a:t>Valor</a:t>
                      </a:r>
                      <a:endParaRPr lang="es-ES" sz="1800" b="1" kern="1200" noProof="1">
                        <a:solidFill>
                          <a:schemeClr val="bg1"/>
                        </a:solidFill>
                        <a:latin typeface="+mn-lt"/>
                        <a:ea typeface="+mn-ea"/>
                        <a:cs typeface="+mn-cs"/>
                      </a:endParaRPr>
                    </a:p>
                  </a:txBody>
                  <a:tcPr anchor="ctr"/>
                </a:tc>
              </a:tr>
              <a:tr h="360661">
                <a:tc>
                  <a:txBody>
                    <a:bodyPr/>
                    <a:lstStyle/>
                    <a:p>
                      <a:pPr marL="0" algn="l" defTabSz="914400" rtl="0" eaLnBrk="1" latinLnBrk="0" hangingPunct="1"/>
                      <a:r>
                        <a:rPr lang="es-ES" sz="1800" kern="1200" noProof="1" smtClean="0">
                          <a:solidFill>
                            <a:schemeClr val="tx1"/>
                          </a:solidFill>
                          <a:latin typeface="+mn-lt"/>
                          <a:ea typeface="+mn-ea"/>
                          <a:cs typeface="+mn-cs"/>
                        </a:rPr>
                        <a:t>Caracter</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smtClean="0">
                          <a:solidFill>
                            <a:schemeClr val="tx1"/>
                          </a:solidFill>
                          <a:effectLst/>
                          <a:latin typeface="+mn-lt"/>
                          <a:ea typeface="+mn-ea"/>
                          <a:cs typeface="+mn-cs"/>
                        </a:rPr>
                        <a:t>Puede almacenar N caracteres</a:t>
                      </a:r>
                      <a:r>
                        <a:rPr lang="es-ES" sz="1800" b="0" i="0" u="none" strike="noStrike" kern="1200" baseline="0" dirty="0" smtClean="0">
                          <a:solidFill>
                            <a:schemeClr val="tx1"/>
                          </a:solidFill>
                          <a:effectLst/>
                          <a:latin typeface="+mn-lt"/>
                          <a:ea typeface="+mn-ea"/>
                          <a:cs typeface="+mn-cs"/>
                        </a:rPr>
                        <a:t> de manera </a:t>
                      </a:r>
                      <a:r>
                        <a:rPr lang="es-ES" sz="1800" b="0" i="0" u="none" strike="noStrike" kern="1200" baseline="0" dirty="0" err="1" smtClean="0">
                          <a:solidFill>
                            <a:schemeClr val="tx1"/>
                          </a:solidFill>
                          <a:effectLst/>
                          <a:latin typeface="+mn-lt"/>
                          <a:ea typeface="+mn-ea"/>
                          <a:cs typeface="+mn-cs"/>
                        </a:rPr>
                        <a:t>estatica</a:t>
                      </a:r>
                      <a:endParaRPr lang="es-ES" sz="1800" b="0" i="0" kern="1200" dirty="0" smtClean="0">
                        <a:solidFill>
                          <a:schemeClr val="tx1"/>
                        </a:solidFill>
                        <a:effectLst/>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err="1" smtClean="0">
                          <a:solidFill>
                            <a:schemeClr val="tx1"/>
                          </a:solidFill>
                          <a:latin typeface="+mn-lt"/>
                          <a:ea typeface="+mn-ea"/>
                          <a:cs typeface="+mn-cs"/>
                        </a:rPr>
                        <a:t>Varchar</a:t>
                      </a:r>
                      <a:endParaRPr lang="es-ES" sz="1800" b="0" i="0" u="none" strike="noStrike" kern="1200" baseline="0" dirty="0" smtClean="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smtClean="0">
                          <a:solidFill>
                            <a:schemeClr val="tx1"/>
                          </a:solidFill>
                          <a:effectLst/>
                          <a:latin typeface="+mn-lt"/>
                          <a:ea typeface="+mn-ea"/>
                          <a:cs typeface="+mn-cs"/>
                        </a:rPr>
                        <a:t>Puede almacenar N caracteres</a:t>
                      </a:r>
                      <a:r>
                        <a:rPr lang="es-ES" sz="1800" b="0" i="0" u="none" strike="noStrike" kern="1200" baseline="0" dirty="0" smtClean="0">
                          <a:solidFill>
                            <a:schemeClr val="tx1"/>
                          </a:solidFill>
                          <a:effectLst/>
                          <a:latin typeface="+mn-lt"/>
                          <a:ea typeface="+mn-ea"/>
                          <a:cs typeface="+mn-cs"/>
                        </a:rPr>
                        <a:t> de manera dinámica</a:t>
                      </a:r>
                      <a:endParaRPr lang="es-ES" sz="1800" b="0" i="0" kern="1200" dirty="0" smtClean="0">
                        <a:solidFill>
                          <a:schemeClr val="tx1"/>
                        </a:solidFill>
                        <a:effectLst/>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err="1" smtClean="0">
                          <a:solidFill>
                            <a:schemeClr val="tx1"/>
                          </a:solidFill>
                          <a:latin typeface="+mn-lt"/>
                          <a:ea typeface="+mn-ea"/>
                          <a:cs typeface="+mn-cs"/>
                        </a:rPr>
                        <a:t>Binary</a:t>
                      </a:r>
                      <a:endParaRPr lang="es-ES" sz="1800" b="0" i="0" u="none" strike="noStrike" kern="1200" baseline="0" dirty="0" smtClean="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Información</a:t>
                      </a:r>
                      <a:r>
                        <a:rPr lang="es-ES" sz="1800" b="0" i="0" kern="1200" baseline="0" dirty="0" smtClean="0">
                          <a:solidFill>
                            <a:schemeClr val="tx1"/>
                          </a:solidFill>
                          <a:effectLst/>
                          <a:latin typeface="+mn-lt"/>
                          <a:ea typeface="+mn-ea"/>
                          <a:cs typeface="+mn-cs"/>
                        </a:rPr>
                        <a:t> hexadecimal</a:t>
                      </a:r>
                      <a:endParaRPr lang="es-ES" sz="1800" b="0" i="0" kern="1200" dirty="0" smtClean="0">
                        <a:solidFill>
                          <a:schemeClr val="tx1"/>
                        </a:solidFill>
                        <a:effectLst/>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err="1" smtClean="0">
                          <a:solidFill>
                            <a:schemeClr val="tx1"/>
                          </a:solidFill>
                          <a:latin typeface="+mn-lt"/>
                          <a:ea typeface="+mn-ea"/>
                          <a:cs typeface="+mn-cs"/>
                        </a:rPr>
                        <a:t>SmallInt</a:t>
                      </a:r>
                      <a:endParaRPr lang="es-ES" sz="1800" b="0" i="0" u="none" strike="noStrike" kern="1200" baseline="0" dirty="0" smtClean="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-2^15 (-32,768) to 2^15-1 (32,767)</a:t>
                      </a: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err="1" smtClean="0">
                          <a:solidFill>
                            <a:schemeClr val="tx1"/>
                          </a:solidFill>
                          <a:latin typeface="+mn-lt"/>
                          <a:ea typeface="+mn-ea"/>
                          <a:cs typeface="+mn-cs"/>
                        </a:rPr>
                        <a:t>Integer</a:t>
                      </a:r>
                      <a:endParaRPr lang="es-ES" sz="1800" b="0" i="0" u="none" strike="noStrike" kern="1200" baseline="0" dirty="0" smtClean="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-2^31 (-2,147,483,648) to 2^31-1 (2,147,483,647) 	</a:t>
                      </a:r>
                      <a:endParaRPr lang="es-ES" sz="1800" b="0" i="0" u="none" strike="noStrike" kern="1200" baseline="0" dirty="0" smtClean="0">
                        <a:solidFill>
                          <a:schemeClr val="tx1"/>
                        </a:solidFill>
                        <a:effectLst/>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err="1" smtClean="0">
                          <a:solidFill>
                            <a:schemeClr val="tx1"/>
                          </a:solidFill>
                          <a:latin typeface="+mn-lt"/>
                          <a:ea typeface="+mn-ea"/>
                          <a:cs typeface="+mn-cs"/>
                        </a:rPr>
                        <a:t>BigInt</a:t>
                      </a:r>
                      <a:endParaRPr lang="es-ES" sz="1800" b="0" i="0" u="none" strike="noStrike" kern="1200" baseline="0" dirty="0" smtClean="0">
                        <a:solidFill>
                          <a:schemeClr val="tx1"/>
                        </a:solidFill>
                        <a:latin typeface="+mn-lt"/>
                        <a:ea typeface="+mn-ea"/>
                        <a:cs typeface="+mn-cs"/>
                      </a:endParaRPr>
                    </a:p>
                  </a:txBody>
                  <a:tcPr anchor="ctr"/>
                </a:tc>
                <a:tc>
                  <a:txBody>
                    <a:bodyPr/>
                    <a:lstStyle/>
                    <a:p>
                      <a:r>
                        <a:rPr lang="es-ES" sz="1800" b="0" i="0" u="none" strike="noStrike" kern="1200" baseline="0" dirty="0" smtClean="0">
                          <a:solidFill>
                            <a:schemeClr val="tx1"/>
                          </a:solidFill>
                          <a:latin typeface="+mn-lt"/>
                          <a:ea typeface="+mn-ea"/>
                          <a:cs typeface="+mn-cs"/>
                        </a:rPr>
                        <a:t>-2^63 (-9,223,372,036,854,775,808) to 2^63-1 (9,223,372,036,854,775,807)</a:t>
                      </a: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err="1" smtClean="0">
                          <a:solidFill>
                            <a:schemeClr val="tx1"/>
                          </a:solidFill>
                          <a:latin typeface="+mn-lt"/>
                          <a:ea typeface="+mn-ea"/>
                          <a:cs typeface="+mn-cs"/>
                        </a:rPr>
                        <a:t>Boolean</a:t>
                      </a:r>
                      <a:endParaRPr lang="es-ES" sz="1800" b="0" i="0" u="none" strike="noStrike" kern="1200" baseline="0" dirty="0" smtClean="0">
                        <a:solidFill>
                          <a:schemeClr val="tx1"/>
                        </a:solidFill>
                        <a:latin typeface="+mn-lt"/>
                        <a:ea typeface="+mn-ea"/>
                        <a:cs typeface="+mn-cs"/>
                      </a:endParaRPr>
                    </a:p>
                  </a:txBody>
                  <a:tcPr anchor="ctr"/>
                </a:tc>
                <a:tc>
                  <a:txBody>
                    <a:bodyPr/>
                    <a:lstStyle/>
                    <a:p>
                      <a:r>
                        <a:rPr lang="es-ES" sz="1800" b="0" i="0" u="none" strike="noStrike" kern="1200" baseline="0" dirty="0" smtClean="0">
                          <a:solidFill>
                            <a:schemeClr val="tx1"/>
                          </a:solidFill>
                          <a:latin typeface="+mn-lt"/>
                          <a:ea typeface="+mn-ea"/>
                          <a:cs typeface="+mn-cs"/>
                        </a:rPr>
                        <a:t>True o false</a:t>
                      </a: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Date</a:t>
                      </a:r>
                    </a:p>
                  </a:txBody>
                  <a:tcPr anchor="ctr"/>
                </a:tc>
                <a:tc>
                  <a:txBody>
                    <a:bodyPr/>
                    <a:lstStyle/>
                    <a:p>
                      <a:r>
                        <a:rPr lang="es-ES" sz="1800" b="0" i="0" u="none" strike="noStrike" kern="1200" baseline="0" dirty="0" smtClean="0">
                          <a:solidFill>
                            <a:schemeClr val="tx1"/>
                          </a:solidFill>
                          <a:latin typeface="+mn-lt"/>
                          <a:ea typeface="+mn-ea"/>
                          <a:cs typeface="+mn-cs"/>
                        </a:rPr>
                        <a:t>Formato YYYY-MM-DD</a:t>
                      </a: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Time</a:t>
                      </a:r>
                    </a:p>
                  </a:txBody>
                  <a:tcPr anchor="ctr"/>
                </a:tc>
                <a:tc>
                  <a:txBody>
                    <a:bodyPr/>
                    <a:lstStyle/>
                    <a:p>
                      <a:r>
                        <a:rPr lang="es-ES" sz="1800" b="0" i="0" u="none" strike="noStrike" kern="1200" baseline="0" dirty="0" smtClean="0">
                          <a:solidFill>
                            <a:schemeClr val="tx1"/>
                          </a:solidFill>
                          <a:latin typeface="+mn-lt"/>
                          <a:ea typeface="+mn-ea"/>
                          <a:cs typeface="+mn-cs"/>
                        </a:rPr>
                        <a:t>Formato HH:MM:SS</a:t>
                      </a: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err="1" smtClean="0">
                          <a:solidFill>
                            <a:schemeClr val="tx1"/>
                          </a:solidFill>
                          <a:latin typeface="+mn-lt"/>
                          <a:ea typeface="+mn-ea"/>
                          <a:cs typeface="+mn-cs"/>
                        </a:rPr>
                        <a:t>TimeStamp</a:t>
                      </a:r>
                      <a:endParaRPr lang="es-ES" sz="1800" b="0" i="0" u="none" strike="noStrike" kern="1200" baseline="0" dirty="0" smtClean="0">
                        <a:solidFill>
                          <a:schemeClr val="tx1"/>
                        </a:solidFill>
                        <a:latin typeface="+mn-lt"/>
                        <a:ea typeface="+mn-ea"/>
                        <a:cs typeface="+mn-cs"/>
                      </a:endParaRPr>
                    </a:p>
                  </a:txBody>
                  <a:tcPr anchor="ctr"/>
                </a:tc>
                <a:tc>
                  <a:txBody>
                    <a:bodyPr/>
                    <a:lstStyle/>
                    <a:p>
                      <a:r>
                        <a:rPr lang="es-ES" sz="1800" b="0" i="0" u="none" strike="noStrike" kern="1200" baseline="0" dirty="0" smtClean="0">
                          <a:solidFill>
                            <a:schemeClr val="tx1"/>
                          </a:solidFill>
                          <a:latin typeface="+mn-lt"/>
                          <a:ea typeface="+mn-ea"/>
                          <a:cs typeface="+mn-cs"/>
                        </a:rPr>
                        <a:t>Ambos Date y Time</a:t>
                      </a:r>
                    </a:p>
                  </a:txBody>
                  <a:tcPr anchor="ctr"/>
                </a:tc>
              </a:tr>
            </a:tbl>
          </a:graphicData>
        </a:graphic>
      </p:graphicFrame>
    </p:spTree>
    <p:extLst>
      <p:ext uri="{BB962C8B-B14F-4D97-AF65-F5344CB8AC3E}">
        <p14:creationId xmlns:p14="http://schemas.microsoft.com/office/powerpoint/2010/main" val="19394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3481347"/>
          </a:xfrm>
        </p:spPr>
        <p:txBody>
          <a:bodyPr>
            <a:normAutofit/>
          </a:bodyPr>
          <a:lstStyle/>
          <a:p>
            <a:r>
              <a:rPr lang="es-ES" noProof="1" smtClean="0"/>
              <a:t>Relational Database Managament System</a:t>
            </a:r>
          </a:p>
          <a:p>
            <a:r>
              <a:rPr lang="es-ES" noProof="1" smtClean="0"/>
              <a:t>Extienden ANSI SQL con extensiones propias del vendedor.</a:t>
            </a:r>
          </a:p>
          <a:p>
            <a:r>
              <a:rPr lang="es-ES" noProof="1" smtClean="0"/>
              <a:t>Oracle </a:t>
            </a:r>
            <a:r>
              <a:rPr lang="es-ES" noProof="1" smtClean="0">
                <a:sym typeface="Wingdings" panose="05000000000000000000" pitchFamily="2" charset="2"/>
              </a:rPr>
              <a:t> PL/SQL</a:t>
            </a:r>
          </a:p>
          <a:p>
            <a:r>
              <a:rPr lang="es-ES" noProof="1" smtClean="0">
                <a:sym typeface="Wingdings" panose="05000000000000000000" pitchFamily="2" charset="2"/>
              </a:rPr>
              <a:t>SQL Server  T-SQL</a:t>
            </a:r>
          </a:p>
          <a:p>
            <a:r>
              <a:rPr lang="es-ES" noProof="1" smtClean="0">
                <a:sym typeface="Wingdings" panose="05000000000000000000" pitchFamily="2" charset="2"/>
              </a:rPr>
              <a:t>ANSI SQL funcionará en cualquier RDBMS</a:t>
            </a:r>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RDBMS</a:t>
            </a:r>
            <a:endParaRPr lang="es-ES" sz="2000" noProof="1"/>
          </a:p>
        </p:txBody>
      </p:sp>
    </p:spTree>
    <p:extLst>
      <p:ext uri="{BB962C8B-B14F-4D97-AF65-F5344CB8AC3E}">
        <p14:creationId xmlns:p14="http://schemas.microsoft.com/office/powerpoint/2010/main" val="265422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3481347"/>
          </a:xfrm>
        </p:spPr>
        <p:txBody>
          <a:bodyPr>
            <a:normAutofit/>
          </a:bodyPr>
          <a:lstStyle/>
          <a:p>
            <a:r>
              <a:rPr lang="es-ES" noProof="1" smtClean="0"/>
              <a:t>Tenemos un fichero Excel con clientes de Alcobendas. Queremos a partir de este fichero estructurar la información en un base de datos relacional para conseguir realizar diferentes campañas de entrada en clientes. Una posibilidad es realizar un mailing estándar según el tipo de actividad y incluyendo a la atención de la persona responsable y para empresas con una facturación mayor de 2.000.000 de € a parte realizar llamadas personales a los responsables presentando los servicios. Las empresas que contraten nuestros servicios almacenaremos información adicional como su CIF o número de cuenta.</a:t>
            </a:r>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Caso Práctico </a:t>
            </a:r>
            <a:endParaRPr lang="es-ES" sz="2000" noProof="1"/>
          </a:p>
        </p:txBody>
      </p:sp>
    </p:spTree>
    <p:extLst>
      <p:ext uri="{BB962C8B-B14F-4D97-AF65-F5344CB8AC3E}">
        <p14:creationId xmlns:p14="http://schemas.microsoft.com/office/powerpoint/2010/main" val="121953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4077695"/>
          </a:xfrm>
        </p:spPr>
        <p:txBody>
          <a:bodyPr>
            <a:normAutofit/>
          </a:bodyPr>
          <a:lstStyle/>
          <a:p>
            <a:r>
              <a:rPr lang="es-ES" noProof="1" smtClean="0"/>
              <a:t>Análisis:</a:t>
            </a:r>
          </a:p>
          <a:p>
            <a:r>
              <a:rPr lang="es-ES" noProof="1" smtClean="0"/>
              <a:t>Conforme al Excel analizado sacamos la siguiente información para realizar el diseño de la base de datos</a:t>
            </a:r>
          </a:p>
          <a:p>
            <a:r>
              <a:rPr lang="es-ES" noProof="1" smtClean="0"/>
              <a:t>Vamos a tener una empresa con un nombre comercial y una página web</a:t>
            </a:r>
          </a:p>
          <a:p>
            <a:r>
              <a:rPr lang="es-ES" noProof="1" smtClean="0"/>
              <a:t>Esta empresa va a poder tener diferentes oficinas con una dirección de una calle, un número, un contacto, un email, una planta y una latitud y longitud. La dirección de una calle va a tener un tipo, el nombre de la calle, el código postal y la zona. Estas oficinas pueden tener un conjunto de teléfonos y de faxes</a:t>
            </a:r>
          </a:p>
          <a:p>
            <a:r>
              <a:rPr lang="es-ES" noProof="1" smtClean="0"/>
              <a:t>Esta empresa va a poder realizar un conjunto de actividades</a:t>
            </a:r>
          </a:p>
          <a:p>
            <a:r>
              <a:rPr lang="es-ES" noProof="1" smtClean="0"/>
              <a:t>Esta empresa puede pasar a cliente con un CIF y un número de cuenta</a:t>
            </a:r>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Caso Práctico </a:t>
            </a:r>
            <a:endParaRPr lang="es-ES" sz="2000" noProof="1"/>
          </a:p>
        </p:txBody>
      </p:sp>
    </p:spTree>
    <p:extLst>
      <p:ext uri="{BB962C8B-B14F-4D97-AF65-F5344CB8AC3E}">
        <p14:creationId xmlns:p14="http://schemas.microsoft.com/office/powerpoint/2010/main" val="154296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389614"/>
            <a:ext cx="9601200" cy="644374"/>
          </a:xfrm>
        </p:spPr>
        <p:txBody>
          <a:bodyPr>
            <a:normAutofit/>
          </a:bodyPr>
          <a:lstStyle/>
          <a:p>
            <a:r>
              <a:rPr lang="es-ES" noProof="1" smtClean="0"/>
              <a:t>TEMARIO</a:t>
            </a:r>
            <a:endParaRPr lang="es-ES" noProof="1"/>
          </a:p>
        </p:txBody>
      </p:sp>
      <p:sp>
        <p:nvSpPr>
          <p:cNvPr id="3" name="Marcador de posición de contenido 2"/>
          <p:cNvSpPr>
            <a:spLocks noGrp="1"/>
          </p:cNvSpPr>
          <p:nvPr>
            <p:ph idx="1"/>
          </p:nvPr>
        </p:nvSpPr>
        <p:spPr/>
        <p:txBody>
          <a:bodyPr/>
          <a:lstStyle/>
          <a:p>
            <a:r>
              <a:rPr lang="es-ES" noProof="1" smtClean="0"/>
              <a:t>Módulo 1: Introducción</a:t>
            </a:r>
          </a:p>
          <a:p>
            <a:r>
              <a:rPr lang="es-ES" noProof="1" smtClean="0"/>
              <a:t>Módulo 2: DML</a:t>
            </a:r>
          </a:p>
          <a:p>
            <a:r>
              <a:rPr lang="es-ES" noProof="1"/>
              <a:t>Módulo </a:t>
            </a:r>
            <a:r>
              <a:rPr lang="es-ES" noProof="1" smtClean="0"/>
              <a:t>3: DDL</a:t>
            </a:r>
          </a:p>
          <a:p>
            <a:r>
              <a:rPr lang="es-ES" noProof="1"/>
              <a:t>Módulo 4</a:t>
            </a:r>
            <a:r>
              <a:rPr lang="es-ES" noProof="1" smtClean="0"/>
              <a:t>: DTL</a:t>
            </a:r>
            <a:endParaRPr lang="es-ES" noProof="1"/>
          </a:p>
        </p:txBody>
      </p:sp>
      <p:sp>
        <p:nvSpPr>
          <p:cNvPr id="5" name="Marcador de pie de página 3"/>
          <p:cNvSpPr>
            <a:spLocks noGrp="1"/>
          </p:cNvSpPr>
          <p:nvPr>
            <p:ph type="ftr" sz="quarter" idx="11"/>
          </p:nvPr>
        </p:nvSpPr>
        <p:spPr>
          <a:xfrm>
            <a:off x="609601" y="6289679"/>
            <a:ext cx="6128030" cy="222436"/>
          </a:xfrm>
        </p:spPr>
        <p:txBody>
          <a:bodyPr/>
          <a:lstStyle/>
          <a:p>
            <a:r>
              <a:rPr lang="es-ES" dirty="0" smtClean="0"/>
              <a:t>TEMARIO</a:t>
            </a:r>
            <a:endParaRPr lang="es-ES" dirty="0"/>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endParaRPr lang="es-ES" sz="2000" noProof="1"/>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4077695"/>
          </a:xfrm>
        </p:spPr>
        <p:txBody>
          <a:bodyPr>
            <a:normAutofit/>
          </a:bodyPr>
          <a:lstStyle/>
          <a:p>
            <a:r>
              <a:rPr lang="es-ES" noProof="1" smtClean="0"/>
              <a:t>Entidades Principales:</a:t>
            </a:r>
            <a:endParaRPr lang="es-ES" noProof="1" smtClean="0"/>
          </a:p>
          <a:p>
            <a:pPr lvl="1"/>
            <a:r>
              <a:rPr lang="es-ES" noProof="1" smtClean="0"/>
              <a:t>Empresas</a:t>
            </a:r>
          </a:p>
          <a:p>
            <a:pPr lvl="1"/>
            <a:r>
              <a:rPr lang="es-ES" noProof="1" smtClean="0"/>
              <a:t>Direccion calles</a:t>
            </a:r>
          </a:p>
          <a:p>
            <a:pPr lvl="1"/>
            <a:r>
              <a:rPr lang="es-ES" noProof="1" smtClean="0"/>
              <a:t>Actividades</a:t>
            </a:r>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Caso Práctico </a:t>
            </a:r>
            <a:endParaRPr lang="es-ES" sz="2000" noProof="1"/>
          </a:p>
        </p:txBody>
      </p:sp>
    </p:spTree>
    <p:extLst>
      <p:ext uri="{BB962C8B-B14F-4D97-AF65-F5344CB8AC3E}">
        <p14:creationId xmlns:p14="http://schemas.microsoft.com/office/powerpoint/2010/main" val="35405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Caso Práctico </a:t>
            </a:r>
            <a:endParaRPr lang="es-ES" sz="2000" noProof="1"/>
          </a:p>
        </p:txBody>
      </p:sp>
      <p:pic>
        <p:nvPicPr>
          <p:cNvPr id="5" name="Imagen 4"/>
          <p:cNvPicPr>
            <a:picLocks noChangeAspect="1"/>
          </p:cNvPicPr>
          <p:nvPr/>
        </p:nvPicPr>
        <p:blipFill>
          <a:blip r:embed="rId3"/>
          <a:stretch>
            <a:fillRect/>
          </a:stretch>
        </p:blipFill>
        <p:spPr>
          <a:xfrm>
            <a:off x="1439186" y="1591844"/>
            <a:ext cx="6106601" cy="4139979"/>
          </a:xfrm>
          <a:prstGeom prst="rect">
            <a:avLst/>
          </a:prstGeom>
        </p:spPr>
      </p:pic>
    </p:spTree>
    <p:extLst>
      <p:ext uri="{BB962C8B-B14F-4D97-AF65-F5344CB8AC3E}">
        <p14:creationId xmlns:p14="http://schemas.microsoft.com/office/powerpoint/2010/main" val="6957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4077695"/>
          </a:xfrm>
        </p:spPr>
        <p:txBody>
          <a:bodyPr>
            <a:normAutofit/>
          </a:bodyPr>
          <a:lstStyle/>
          <a:p>
            <a:r>
              <a:rPr lang="es-ES" noProof="1" smtClean="0"/>
              <a:t>SQL es el lenguaje que nos va a permitir gestionar bases de datos relacionales</a:t>
            </a:r>
          </a:p>
          <a:p>
            <a:r>
              <a:rPr lang="es-ES" noProof="1" smtClean="0"/>
              <a:t>Las bases de datos relacionales van a contener información almacenadas en formas de tabla y relaciones entre ellas</a:t>
            </a:r>
            <a:endParaRPr lang="es-ES" noProof="1" smtClean="0"/>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Resumen</a:t>
            </a:r>
            <a:endParaRPr lang="es-ES" sz="2000" noProof="1"/>
          </a:p>
        </p:txBody>
      </p:sp>
    </p:spTree>
    <p:extLst>
      <p:ext uri="{BB962C8B-B14F-4D97-AF65-F5344CB8AC3E}">
        <p14:creationId xmlns:p14="http://schemas.microsoft.com/office/powerpoint/2010/main" val="206385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fontScale="92500" lnSpcReduction="20000"/>
          </a:bodyPr>
          <a:lstStyle/>
          <a:p>
            <a:r>
              <a:rPr lang="es-ES" noProof="1" smtClean="0"/>
              <a:t>¿Qué es </a:t>
            </a:r>
            <a:r>
              <a:rPr lang="es-ES" noProof="1" smtClean="0"/>
              <a:t>DDL?</a:t>
            </a:r>
          </a:p>
          <a:p>
            <a:r>
              <a:rPr lang="es-ES" noProof="1" smtClean="0"/>
              <a:t>Crear base de datos</a:t>
            </a:r>
          </a:p>
          <a:p>
            <a:r>
              <a:rPr lang="es-ES" noProof="1" smtClean="0"/>
              <a:t>Crear tabla</a:t>
            </a:r>
          </a:p>
          <a:p>
            <a:r>
              <a:rPr lang="es-ES" noProof="1"/>
              <a:t>Columnas </a:t>
            </a:r>
            <a:r>
              <a:rPr lang="es-ES" noProof="1" smtClean="0"/>
              <a:t>autonuméricas</a:t>
            </a:r>
          </a:p>
          <a:p>
            <a:r>
              <a:rPr lang="es-ES" noProof="1" smtClean="0"/>
              <a:t>Clave Primaria</a:t>
            </a:r>
          </a:p>
          <a:p>
            <a:r>
              <a:rPr lang="es-ES" noProof="1" smtClean="0"/>
              <a:t>Caso práctico</a:t>
            </a:r>
          </a:p>
          <a:p>
            <a:r>
              <a:rPr lang="es-ES" noProof="1" smtClean="0"/>
              <a:t>Restricciones</a:t>
            </a:r>
          </a:p>
          <a:p>
            <a:r>
              <a:rPr lang="es-ES" noProof="1" smtClean="0"/>
              <a:t>Modificar tabla</a:t>
            </a:r>
          </a:p>
          <a:p>
            <a:r>
              <a:rPr lang="es-ES" noProof="1" smtClean="0"/>
              <a:t>Borrar tabla</a:t>
            </a:r>
            <a:endParaRPr lang="es-ES" noProof="1" smtClean="0"/>
          </a:p>
          <a:p>
            <a:r>
              <a:rPr lang="es-ES" noProof="1" smtClean="0"/>
              <a:t>Caso </a:t>
            </a:r>
            <a:r>
              <a:rPr lang="es-ES" noProof="1" smtClean="0"/>
              <a:t>práctico</a:t>
            </a:r>
          </a:p>
          <a:p>
            <a:endParaRPr lang="es-ES" noProof="1" smtClean="0"/>
          </a:p>
        </p:txBody>
      </p:sp>
      <p:sp>
        <p:nvSpPr>
          <p:cNvPr id="4" name="Marcador de pie de página 3"/>
          <p:cNvSpPr>
            <a:spLocks noGrp="1"/>
          </p:cNvSpPr>
          <p:nvPr>
            <p:ph type="ftr" sz="quarter" idx="11"/>
          </p:nvPr>
        </p:nvSpPr>
        <p:spPr/>
        <p:txBody>
          <a:bodyPr/>
          <a:lstStyle/>
          <a:p>
            <a:r>
              <a:rPr lang="en-US" dirty="0" smtClean="0"/>
              <a:t>MODULO </a:t>
            </a:r>
            <a:r>
              <a:rPr lang="en-US" dirty="0"/>
              <a:t>2</a:t>
            </a:r>
            <a:r>
              <a:rPr lang="en-US" dirty="0" smtClean="0"/>
              <a:t>. </a:t>
            </a:r>
            <a:r>
              <a:rPr lang="es-ES" dirty="0" smtClean="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endParaRPr lang="es-ES" sz="2000" noProof="1"/>
          </a:p>
        </p:txBody>
      </p:sp>
    </p:spTree>
    <p:extLst>
      <p:ext uri="{BB962C8B-B14F-4D97-AF65-F5344CB8AC3E}">
        <p14:creationId xmlns:p14="http://schemas.microsoft.com/office/powerpoint/2010/main" val="221007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a:bodyPr>
          <a:lstStyle/>
          <a:p>
            <a:r>
              <a:rPr lang="es-ES" noProof="1" smtClean="0"/>
              <a:t>DDL: Data Definition Language</a:t>
            </a:r>
            <a:endParaRPr lang="es-ES" noProof="1" smtClean="0"/>
          </a:p>
          <a:p>
            <a:r>
              <a:rPr lang="es-ES" noProof="1" smtClean="0"/>
              <a:t>Comandos para crear y modificar construcciones en la base de datos</a:t>
            </a:r>
          </a:p>
          <a:p>
            <a:r>
              <a:rPr lang="es-ES" noProof="1" smtClean="0"/>
              <a:t>La mayoría de RDBMS tienen herramientas para hacer esto de manera más sencilla, pero vamos a explicar las sentencias para entenderlo mejor.</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¿Qué es </a:t>
            </a:r>
            <a:r>
              <a:rPr lang="es-ES" sz="2000" noProof="1" smtClean="0"/>
              <a:t>DDL?</a:t>
            </a:r>
            <a:endParaRPr lang="es-ES" sz="2000" noProof="1"/>
          </a:p>
        </p:txBody>
      </p:sp>
    </p:spTree>
    <p:extLst>
      <p:ext uri="{BB962C8B-B14F-4D97-AF65-F5344CB8AC3E}">
        <p14:creationId xmlns:p14="http://schemas.microsoft.com/office/powerpoint/2010/main" val="201192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928977"/>
          </a:xfrm>
        </p:spPr>
        <p:txBody>
          <a:bodyPr>
            <a:normAutofit/>
          </a:bodyPr>
          <a:lstStyle/>
          <a:p>
            <a:r>
              <a:rPr lang="es-ES" noProof="1" smtClean="0"/>
              <a:t>No es ANSI</a:t>
            </a:r>
          </a:p>
          <a:p>
            <a:r>
              <a:rPr lang="es-ES" noProof="1" smtClean="0"/>
              <a:t>Sentencia:</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a:t>Crear base de datos</a:t>
            </a:r>
          </a:p>
        </p:txBody>
      </p:sp>
      <p:sp>
        <p:nvSpPr>
          <p:cNvPr id="8" name="Marcador de posición de contenido 2"/>
          <p:cNvSpPr txBox="1">
            <a:spLocks/>
          </p:cNvSpPr>
          <p:nvPr/>
        </p:nvSpPr>
        <p:spPr>
          <a:xfrm>
            <a:off x="1295400" y="3043780"/>
            <a:ext cx="9601200" cy="14010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i="1" dirty="0"/>
              <a:t>--this is not ANSI SQL</a:t>
            </a:r>
          </a:p>
          <a:p>
            <a:r>
              <a:rPr lang="en-US" i="1" dirty="0"/>
              <a:t>--but is supported by most vendors</a:t>
            </a:r>
          </a:p>
          <a:p>
            <a:r>
              <a:rPr lang="es-ES" i="1" dirty="0"/>
              <a:t>CREATE DATABASE </a:t>
            </a:r>
            <a:r>
              <a:rPr lang="es-ES" i="1" dirty="0" err="1" smtClean="0"/>
              <a:t>Experian</a:t>
            </a:r>
            <a:r>
              <a:rPr lang="es-ES" i="1" dirty="0" smtClean="0"/>
              <a:t>;</a:t>
            </a:r>
            <a:endParaRPr lang="es-ES" i="1" dirty="0"/>
          </a:p>
          <a:p>
            <a:r>
              <a:rPr lang="es-ES" i="1" dirty="0"/>
              <a:t>USE DATABASE </a:t>
            </a:r>
            <a:r>
              <a:rPr lang="es-ES" i="1" dirty="0" err="1"/>
              <a:t>Experian</a:t>
            </a:r>
            <a:r>
              <a:rPr lang="es-ES" i="1" dirty="0" smtClean="0"/>
              <a:t>;</a:t>
            </a:r>
            <a:endParaRPr lang="es-ES" i="1" noProof="1" smtClean="0"/>
          </a:p>
          <a:p>
            <a:endParaRPr lang="es-ES" noProof="1" smtClean="0"/>
          </a:p>
        </p:txBody>
      </p:sp>
    </p:spTree>
    <p:extLst>
      <p:ext uri="{BB962C8B-B14F-4D97-AF65-F5344CB8AC3E}">
        <p14:creationId xmlns:p14="http://schemas.microsoft.com/office/powerpoint/2010/main" val="310332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928977"/>
          </a:xfrm>
        </p:spPr>
        <p:txBody>
          <a:bodyPr>
            <a:normAutofit/>
          </a:bodyPr>
          <a:lstStyle/>
          <a:p>
            <a:r>
              <a:rPr lang="es-ES" noProof="1" smtClean="0"/>
              <a:t>Es ANSI</a:t>
            </a:r>
          </a:p>
          <a:p>
            <a:r>
              <a:rPr lang="es-ES" noProof="1" smtClean="0"/>
              <a:t>Sentencia:</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a:t>Crear </a:t>
            </a:r>
            <a:r>
              <a:rPr lang="es-ES" sz="2000" noProof="1" smtClean="0"/>
              <a:t>tabla</a:t>
            </a:r>
            <a:endParaRPr lang="es-ES" sz="2000" noProof="1"/>
          </a:p>
        </p:txBody>
      </p:sp>
      <p:sp>
        <p:nvSpPr>
          <p:cNvPr id="8" name="Marcador de posición de contenido 2"/>
          <p:cNvSpPr txBox="1">
            <a:spLocks/>
          </p:cNvSpPr>
          <p:nvPr/>
        </p:nvSpPr>
        <p:spPr>
          <a:xfrm>
            <a:off x="1295400" y="2772095"/>
            <a:ext cx="9601200" cy="829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a:t>CREATE TABLE </a:t>
            </a:r>
            <a:r>
              <a:rPr lang="es-ES" sz="1600" i="1" dirty="0" smtClean="0"/>
              <a:t>Empresas(</a:t>
            </a:r>
            <a:r>
              <a:rPr lang="es-ES" sz="1600" i="1" dirty="0" err="1" smtClean="0"/>
              <a:t>EmpresaId</a:t>
            </a:r>
            <a:r>
              <a:rPr lang="es-ES" sz="1600" i="1" dirty="0" smtClean="0"/>
              <a:t> INTEGER</a:t>
            </a:r>
            <a:r>
              <a:rPr lang="es-ES" sz="1600" i="1" dirty="0"/>
              <a:t>,</a:t>
            </a:r>
          </a:p>
          <a:p>
            <a:pPr marL="0" indent="0">
              <a:buNone/>
            </a:pPr>
            <a:r>
              <a:rPr lang="es-ES" sz="1600" i="1" dirty="0" err="1" smtClean="0"/>
              <a:t>NombreComercial</a:t>
            </a:r>
            <a:r>
              <a:rPr lang="es-ES" sz="1600" i="1" dirty="0" smtClean="0"/>
              <a:t> VARCHAR(300));</a:t>
            </a:r>
            <a:endParaRPr lang="es-ES" sz="1600" i="1" noProof="1" smtClean="0"/>
          </a:p>
        </p:txBody>
      </p:sp>
      <p:sp>
        <p:nvSpPr>
          <p:cNvPr id="9" name="Marcador de posición de contenido 2"/>
          <p:cNvSpPr txBox="1">
            <a:spLocks/>
          </p:cNvSpPr>
          <p:nvPr/>
        </p:nvSpPr>
        <p:spPr>
          <a:xfrm>
            <a:off x="1295400" y="3601941"/>
            <a:ext cx="9601200" cy="1402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s-ES" noProof="1" smtClean="0"/>
              <a:t>Podemos especificar si la columna es nula o no nula (si es obligatoria)</a:t>
            </a:r>
          </a:p>
          <a:p>
            <a:r>
              <a:rPr lang="es-ES" noProof="1" smtClean="0"/>
              <a:t>NULL es el valor por defecto</a:t>
            </a:r>
          </a:p>
          <a:p>
            <a:r>
              <a:rPr lang="es-ES" noProof="1" smtClean="0"/>
              <a:t>Si intentamos insertar un valor nulo en un columna no nula nos dará error</a:t>
            </a:r>
          </a:p>
          <a:p>
            <a:endParaRPr lang="es-ES" noProof="1" smtClean="0"/>
          </a:p>
          <a:p>
            <a:endParaRPr lang="es-ES" noProof="1" smtClean="0"/>
          </a:p>
        </p:txBody>
      </p:sp>
      <p:sp>
        <p:nvSpPr>
          <p:cNvPr id="10" name="Marcador de posición de contenido 2"/>
          <p:cNvSpPr txBox="1">
            <a:spLocks/>
          </p:cNvSpPr>
          <p:nvPr/>
        </p:nvSpPr>
        <p:spPr>
          <a:xfrm>
            <a:off x="1295400" y="5127006"/>
            <a:ext cx="9601200" cy="829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a:t>CREATE TABLE </a:t>
            </a:r>
            <a:r>
              <a:rPr lang="es-ES" sz="1600" i="1" dirty="0" smtClean="0"/>
              <a:t>Empresas(</a:t>
            </a:r>
            <a:r>
              <a:rPr lang="es-ES" sz="1600" i="1" dirty="0" err="1" smtClean="0"/>
              <a:t>EmpresaId</a:t>
            </a:r>
            <a:r>
              <a:rPr lang="es-ES" sz="1600" i="1" dirty="0" smtClean="0"/>
              <a:t> INTEGER </a:t>
            </a:r>
            <a:r>
              <a:rPr lang="es-ES" sz="1600" i="1" dirty="0"/>
              <a:t>NOT NULL</a:t>
            </a:r>
            <a:r>
              <a:rPr lang="es-ES" sz="1600" i="1" dirty="0" smtClean="0"/>
              <a:t>,</a:t>
            </a:r>
            <a:endParaRPr lang="es-ES" sz="1600" i="1" dirty="0"/>
          </a:p>
          <a:p>
            <a:pPr marL="0" indent="0">
              <a:buNone/>
            </a:pPr>
            <a:r>
              <a:rPr lang="es-ES" sz="1600" i="1" dirty="0" err="1"/>
              <a:t>NombreComercial</a:t>
            </a:r>
            <a:r>
              <a:rPr lang="es-ES" sz="1600" i="1" dirty="0"/>
              <a:t> </a:t>
            </a:r>
            <a:r>
              <a:rPr lang="es-ES" sz="1600" i="1" dirty="0" smtClean="0"/>
              <a:t>VARCHAR(300) NOT NULL);</a:t>
            </a:r>
            <a:endParaRPr lang="es-ES" sz="1600" i="1" noProof="1" smtClean="0"/>
          </a:p>
        </p:txBody>
      </p:sp>
    </p:spTree>
    <p:extLst>
      <p:ext uri="{BB962C8B-B14F-4D97-AF65-F5344CB8AC3E}">
        <p14:creationId xmlns:p14="http://schemas.microsoft.com/office/powerpoint/2010/main" val="27531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1104991"/>
          </a:xfrm>
        </p:spPr>
        <p:txBody>
          <a:bodyPr>
            <a:normAutofit lnSpcReduction="10000"/>
          </a:bodyPr>
          <a:lstStyle/>
          <a:p>
            <a:r>
              <a:rPr lang="es-ES" noProof="1" smtClean="0"/>
              <a:t>IDENTITY [ (seed, increment) ]</a:t>
            </a:r>
          </a:p>
          <a:p>
            <a:r>
              <a:rPr lang="es-ES" noProof="1" smtClean="0"/>
              <a:t>Para las columnas clave primaria autonuméricas utilizamos la siguiente sentencia:</a:t>
            </a:r>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Identity</a:t>
            </a:r>
            <a:endParaRPr lang="es-ES" sz="2000" noProof="1"/>
          </a:p>
        </p:txBody>
      </p:sp>
      <p:sp>
        <p:nvSpPr>
          <p:cNvPr id="9" name="Marcador de posición de contenido 2"/>
          <p:cNvSpPr txBox="1">
            <a:spLocks/>
          </p:cNvSpPr>
          <p:nvPr/>
        </p:nvSpPr>
        <p:spPr>
          <a:xfrm>
            <a:off x="1295400" y="3081227"/>
            <a:ext cx="9601200" cy="829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a:t>CREATE TABLE </a:t>
            </a:r>
            <a:r>
              <a:rPr lang="es-ES" sz="1600" i="1" dirty="0" smtClean="0"/>
              <a:t>Empresas(</a:t>
            </a:r>
            <a:r>
              <a:rPr lang="es-ES" sz="1600" i="1" dirty="0" err="1" smtClean="0"/>
              <a:t>EmpresaId</a:t>
            </a:r>
            <a:r>
              <a:rPr lang="es-ES" sz="1600" i="1" dirty="0" smtClean="0"/>
              <a:t> INTEGER IDENTITY(1,1) PRIMARY KEY,</a:t>
            </a:r>
            <a:endParaRPr lang="es-ES" sz="1600" i="1" dirty="0"/>
          </a:p>
          <a:p>
            <a:pPr marL="0" indent="0">
              <a:buNone/>
            </a:pPr>
            <a:r>
              <a:rPr lang="es-ES" sz="1600" i="1" dirty="0" err="1" smtClean="0"/>
              <a:t>NombreComercial</a:t>
            </a:r>
            <a:r>
              <a:rPr lang="es-ES" sz="1600" i="1" dirty="0" smtClean="0"/>
              <a:t> VARCHAR(300));</a:t>
            </a:r>
            <a:endParaRPr lang="es-ES" sz="1600" i="1" noProof="1" smtClean="0"/>
          </a:p>
        </p:txBody>
      </p:sp>
    </p:spTree>
    <p:extLst>
      <p:ext uri="{BB962C8B-B14F-4D97-AF65-F5344CB8AC3E}">
        <p14:creationId xmlns:p14="http://schemas.microsoft.com/office/powerpoint/2010/main" val="167872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928977"/>
          </a:xfrm>
        </p:spPr>
        <p:txBody>
          <a:bodyPr>
            <a:normAutofit/>
          </a:bodyPr>
          <a:lstStyle/>
          <a:p>
            <a:r>
              <a:rPr lang="es-ES" noProof="1" smtClean="0"/>
              <a:t>Por defecto las claves primarias son no nulas </a:t>
            </a:r>
          </a:p>
          <a:p>
            <a:r>
              <a:rPr lang="es-ES" noProof="1" smtClean="0"/>
              <a:t>En una tabla más de una columna pueden ser clave primaria</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Clave Primaria</a:t>
            </a:r>
            <a:endParaRPr lang="es-ES" sz="2000" noProof="1"/>
          </a:p>
        </p:txBody>
      </p:sp>
      <p:sp>
        <p:nvSpPr>
          <p:cNvPr id="11" name="Marcador de posición de contenido 2"/>
          <p:cNvSpPr txBox="1">
            <a:spLocks/>
          </p:cNvSpPr>
          <p:nvPr/>
        </p:nvSpPr>
        <p:spPr>
          <a:xfrm>
            <a:off x="1295400" y="2772095"/>
            <a:ext cx="9601200" cy="829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a:t>CREATE TABLE </a:t>
            </a:r>
            <a:r>
              <a:rPr lang="es-ES" sz="1600" i="1" dirty="0" smtClean="0"/>
              <a:t>Empresas(</a:t>
            </a:r>
            <a:r>
              <a:rPr lang="es-ES" sz="1600" i="1" dirty="0" err="1" smtClean="0"/>
              <a:t>EmpresaId</a:t>
            </a:r>
            <a:r>
              <a:rPr lang="es-ES" sz="1600" i="1" dirty="0" smtClean="0"/>
              <a:t> INTEGER PRIMARY KEY,</a:t>
            </a:r>
            <a:endParaRPr lang="es-ES" sz="1600" i="1" dirty="0"/>
          </a:p>
          <a:p>
            <a:pPr marL="0" indent="0">
              <a:buNone/>
            </a:pPr>
            <a:r>
              <a:rPr lang="es-ES" sz="1600" i="1" dirty="0" err="1" smtClean="0"/>
              <a:t>NombreComercial</a:t>
            </a:r>
            <a:r>
              <a:rPr lang="es-ES" sz="1600" i="1" dirty="0" smtClean="0"/>
              <a:t> VARCHAR(300));</a:t>
            </a:r>
            <a:endParaRPr lang="es-ES" sz="1600" i="1" noProof="1" smtClean="0"/>
          </a:p>
        </p:txBody>
      </p:sp>
    </p:spTree>
    <p:extLst>
      <p:ext uri="{BB962C8B-B14F-4D97-AF65-F5344CB8AC3E}">
        <p14:creationId xmlns:p14="http://schemas.microsoft.com/office/powerpoint/2010/main" val="275867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2042161"/>
          </a:xfrm>
        </p:spPr>
        <p:txBody>
          <a:bodyPr>
            <a:normAutofit/>
          </a:bodyPr>
          <a:lstStyle/>
          <a:p>
            <a:r>
              <a:rPr lang="es-ES" noProof="1" smtClean="0"/>
              <a:t>La palabra clave en SQL es CONSTRAINT</a:t>
            </a:r>
          </a:p>
          <a:p>
            <a:r>
              <a:rPr lang="es-ES" noProof="1" smtClean="0"/>
              <a:t>Lo podemos utilizar para crear una clave primaria también</a:t>
            </a:r>
          </a:p>
          <a:p>
            <a:r>
              <a:rPr lang="es-ES" noProof="1" smtClean="0"/>
              <a:t>Se utiliza para crear las claves externas (FOREIGN KEY)</a:t>
            </a:r>
          </a:p>
          <a:p>
            <a:r>
              <a:rPr lang="es-ES" noProof="1" smtClean="0"/>
              <a:t>Se añaden al final de la definición de columnas</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Restricciones</a:t>
            </a:r>
            <a:endParaRPr lang="es-ES" sz="2000" noProof="1"/>
          </a:p>
        </p:txBody>
      </p:sp>
      <p:sp>
        <p:nvSpPr>
          <p:cNvPr id="8" name="Marcador de posición de contenido 2"/>
          <p:cNvSpPr txBox="1">
            <a:spLocks/>
          </p:cNvSpPr>
          <p:nvPr/>
        </p:nvSpPr>
        <p:spPr>
          <a:xfrm>
            <a:off x="1295400" y="3786825"/>
            <a:ext cx="9601200" cy="1325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a:t>CREATE TABLE </a:t>
            </a:r>
            <a:r>
              <a:rPr lang="es-ES" sz="1600" i="1" dirty="0" smtClean="0"/>
              <a:t>Empresas(</a:t>
            </a:r>
            <a:r>
              <a:rPr lang="es-ES" sz="1600" i="1" dirty="0" err="1" smtClean="0"/>
              <a:t>EmpresaId</a:t>
            </a:r>
            <a:r>
              <a:rPr lang="es-ES" sz="1600" i="1" dirty="0" smtClean="0"/>
              <a:t> </a:t>
            </a:r>
            <a:r>
              <a:rPr lang="es-ES" sz="1600" i="1" dirty="0" err="1" smtClean="0"/>
              <a:t>INTEGER,NombreComercial</a:t>
            </a:r>
            <a:r>
              <a:rPr lang="es-ES" sz="1600" i="1" dirty="0" smtClean="0"/>
              <a:t> VARCHAR(300)</a:t>
            </a:r>
            <a:r>
              <a:rPr lang="es-ES" sz="1600" dirty="0"/>
              <a:t> CONSTRAINT </a:t>
            </a:r>
            <a:r>
              <a:rPr lang="es-ES" sz="1600" dirty="0" err="1" smtClean="0"/>
              <a:t>PK_EmpresaId</a:t>
            </a:r>
            <a:r>
              <a:rPr lang="es-ES" sz="1600" dirty="0" smtClean="0"/>
              <a:t> PRIMARY KEY(</a:t>
            </a:r>
            <a:r>
              <a:rPr lang="es-ES" sz="1600" dirty="0" err="1" smtClean="0"/>
              <a:t>EmpresaId</a:t>
            </a:r>
            <a:r>
              <a:rPr lang="es-ES" sz="1600" dirty="0" smtClean="0"/>
              <a:t>)</a:t>
            </a:r>
            <a:r>
              <a:rPr lang="es-ES" sz="1600" i="1" dirty="0" smtClean="0"/>
              <a:t>);</a:t>
            </a:r>
            <a:endParaRPr lang="es-ES" sz="1600" i="1" noProof="1" smtClean="0"/>
          </a:p>
        </p:txBody>
      </p:sp>
    </p:spTree>
    <p:extLst>
      <p:ext uri="{BB962C8B-B14F-4D97-AF65-F5344CB8AC3E}">
        <p14:creationId xmlns:p14="http://schemas.microsoft.com/office/powerpoint/2010/main" val="116035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posición de contenido 4" descr="Tabla de ejemplo con 3 columnas, 4 filas" title="Tabla"/>
          <p:cNvGraphicFramePr>
            <a:graphicFrameLocks noGrp="1"/>
          </p:cNvGraphicFramePr>
          <p:nvPr>
            <p:ph sz="half" idx="2"/>
            <p:extLst>
              <p:ext uri="{D42A27DB-BD31-4B8C-83A1-F6EECF244321}">
                <p14:modId xmlns:p14="http://schemas.microsoft.com/office/powerpoint/2010/main" val="344171447"/>
              </p:ext>
            </p:extLst>
          </p:nvPr>
        </p:nvGraphicFramePr>
        <p:xfrm>
          <a:off x="1295400" y="1892408"/>
          <a:ext cx="10090868" cy="3849516"/>
        </p:xfrm>
        <a:graphic>
          <a:graphicData uri="http://schemas.openxmlformats.org/drawingml/2006/table">
            <a:tbl>
              <a:tblPr firstRow="1" bandRow="1">
                <a:tableStyleId>{69012ECD-51FC-41F1-AA8D-1B2483CD663E}</a:tableStyleId>
              </a:tblPr>
              <a:tblGrid>
                <a:gridCol w="3228892"/>
                <a:gridCol w="3466769"/>
                <a:gridCol w="3395207"/>
              </a:tblGrid>
              <a:tr h="557676">
                <a:tc>
                  <a:txBody>
                    <a:bodyPr/>
                    <a:lstStyle/>
                    <a:p>
                      <a:pPr marL="0" algn="ctr" defTabSz="914400" rtl="0" eaLnBrk="1" latinLnBrk="0" hangingPunct="1"/>
                      <a:r>
                        <a:rPr lang="es-ES" sz="1800" b="1" kern="1200" noProof="1" smtClean="0">
                          <a:solidFill>
                            <a:schemeClr val="bg1"/>
                          </a:solidFill>
                          <a:latin typeface="+mn-lt"/>
                          <a:ea typeface="+mn-ea"/>
                          <a:cs typeface="+mn-cs"/>
                        </a:rPr>
                        <a:t>Horario</a:t>
                      </a:r>
                      <a:endParaRPr lang="es-ES" sz="1800" b="1" kern="1200" noProof="1">
                        <a:solidFill>
                          <a:schemeClr val="bg1"/>
                        </a:solidFill>
                        <a:latin typeface="+mn-lt"/>
                        <a:ea typeface="+mn-ea"/>
                        <a:cs typeface="+mn-cs"/>
                      </a:endParaRPr>
                    </a:p>
                  </a:txBody>
                  <a:tcPr anchor="ctr"/>
                </a:tc>
                <a:tc>
                  <a:txBody>
                    <a:bodyPr/>
                    <a:lstStyle/>
                    <a:p>
                      <a:pPr marL="0" algn="ctr" defTabSz="914400" rtl="0" eaLnBrk="1" latinLnBrk="0" hangingPunct="1"/>
                      <a:r>
                        <a:rPr lang="es-ES" sz="1800" b="1" kern="1200" noProof="1" smtClean="0">
                          <a:solidFill>
                            <a:schemeClr val="bg1"/>
                          </a:solidFill>
                          <a:latin typeface="+mn-lt"/>
                          <a:ea typeface="+mn-ea"/>
                          <a:cs typeface="+mn-cs"/>
                        </a:rPr>
                        <a:t>Lunes</a:t>
                      </a:r>
                      <a:endParaRPr lang="es-ES" sz="1800" b="1" kern="1200" noProof="1">
                        <a:solidFill>
                          <a:schemeClr val="bg1"/>
                        </a:solidFill>
                        <a:latin typeface="+mn-lt"/>
                        <a:ea typeface="+mn-ea"/>
                        <a:cs typeface="+mn-cs"/>
                      </a:endParaRPr>
                    </a:p>
                  </a:txBody>
                  <a:tcPr anchor="ctr"/>
                </a:tc>
                <a:tc>
                  <a:txBody>
                    <a:bodyPr/>
                    <a:lstStyle/>
                    <a:p>
                      <a:pPr marL="0" algn="ctr" defTabSz="914400" rtl="0" eaLnBrk="1" latinLnBrk="0" hangingPunct="1"/>
                      <a:r>
                        <a:rPr lang="es-ES" sz="1800" b="1" kern="1200" noProof="1" smtClean="0">
                          <a:solidFill>
                            <a:schemeClr val="bg1"/>
                          </a:solidFill>
                          <a:latin typeface="+mn-lt"/>
                          <a:ea typeface="+mn-ea"/>
                          <a:cs typeface="+mn-cs"/>
                        </a:rPr>
                        <a:t>Martes</a:t>
                      </a:r>
                      <a:endParaRPr lang="es-ES" sz="1800" b="1" kern="1200" noProof="1">
                        <a:solidFill>
                          <a:schemeClr val="bg1"/>
                        </a:solidFill>
                        <a:latin typeface="+mn-lt"/>
                        <a:ea typeface="+mn-ea"/>
                        <a:cs typeface="+mn-cs"/>
                      </a:endParaRPr>
                    </a:p>
                  </a:txBody>
                  <a:tcPr anchor="ctr"/>
                </a:tc>
              </a:tr>
              <a:tr h="185892">
                <a:tc>
                  <a:txBody>
                    <a:bodyPr/>
                    <a:lstStyle/>
                    <a:p>
                      <a:pPr marL="0" algn="ctr" defTabSz="914400" rtl="0" eaLnBrk="1" latinLnBrk="0" hangingPunct="1"/>
                      <a:r>
                        <a:rPr lang="es-ES" sz="1800" kern="1200" noProof="1" smtClean="0">
                          <a:solidFill>
                            <a:schemeClr val="tx1"/>
                          </a:solidFill>
                          <a:latin typeface="+mn-lt"/>
                          <a:ea typeface="+mn-ea"/>
                          <a:cs typeface="+mn-cs"/>
                        </a:rPr>
                        <a:t>14:00</a:t>
                      </a:r>
                      <a:r>
                        <a:rPr lang="es-ES" sz="1800" kern="1200" baseline="0" noProof="1" smtClean="0">
                          <a:solidFill>
                            <a:schemeClr val="tx1"/>
                          </a:solidFill>
                          <a:latin typeface="+mn-lt"/>
                          <a:ea typeface="+mn-ea"/>
                          <a:cs typeface="+mn-cs"/>
                        </a:rPr>
                        <a:t> – 14:30</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1. Introducción</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3. DML</a:t>
                      </a:r>
                      <a:endParaRPr lang="es-ES" sz="1800" kern="1200" noProof="1">
                        <a:solidFill>
                          <a:schemeClr val="tx1"/>
                        </a:solidFill>
                        <a:latin typeface="+mn-lt"/>
                        <a:ea typeface="+mn-ea"/>
                        <a:cs typeface="+mn-cs"/>
                      </a:endParaRPr>
                    </a:p>
                  </a:txBody>
                  <a:tcPr anchor="ctr"/>
                </a:tc>
              </a:tr>
              <a:tr h="185892">
                <a:tc>
                  <a:txBody>
                    <a:bodyPr/>
                    <a:lstStyle/>
                    <a:p>
                      <a:pPr marL="0" algn="ctr" defTabSz="914400" rtl="0" eaLnBrk="1" latinLnBrk="0" hangingPunct="1"/>
                      <a:r>
                        <a:rPr lang="es-ES" sz="1800" kern="1200" noProof="1" smtClean="0">
                          <a:solidFill>
                            <a:schemeClr val="tx1"/>
                          </a:solidFill>
                          <a:latin typeface="+mn-lt"/>
                          <a:ea typeface="+mn-ea"/>
                          <a:cs typeface="+mn-cs"/>
                        </a:rPr>
                        <a:t>14:30</a:t>
                      </a:r>
                      <a:r>
                        <a:rPr lang="es-ES" sz="1800" kern="1200" baseline="0" noProof="1" smtClean="0">
                          <a:solidFill>
                            <a:schemeClr val="tx1"/>
                          </a:solidFill>
                          <a:latin typeface="+mn-lt"/>
                          <a:ea typeface="+mn-ea"/>
                          <a:cs typeface="+mn-cs"/>
                        </a:rPr>
                        <a:t> – 15:00</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1. </a:t>
                      </a:r>
                      <a:r>
                        <a:rPr lang="es-ES" sz="1800" kern="1200" noProof="1" smtClean="0">
                          <a:solidFill>
                            <a:schemeClr val="tx1"/>
                          </a:solidFill>
                          <a:latin typeface="+mn-lt"/>
                          <a:ea typeface="+mn-ea"/>
                          <a:cs typeface="+mn-cs"/>
                        </a:rPr>
                        <a:t>Introducción y</a:t>
                      </a:r>
                      <a:r>
                        <a:rPr lang="es-ES" sz="1800" kern="1200" baseline="0" noProof="1" smtClean="0">
                          <a:solidFill>
                            <a:schemeClr val="tx1"/>
                          </a:solidFill>
                          <a:latin typeface="+mn-lt"/>
                          <a:ea typeface="+mn-ea"/>
                          <a:cs typeface="+mn-cs"/>
                        </a:rPr>
                        <a:t> </a:t>
                      </a:r>
                      <a:r>
                        <a:rPr lang="es-ES" sz="1800" kern="1200" noProof="1" smtClean="0">
                          <a:solidFill>
                            <a:schemeClr val="tx1"/>
                          </a:solidFill>
                          <a:latin typeface="+mn-lt"/>
                          <a:ea typeface="+mn-ea"/>
                          <a:cs typeface="+mn-cs"/>
                        </a:rPr>
                        <a:t>Parte Práctica</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3. Parte Práctica</a:t>
                      </a:r>
                      <a:endParaRPr lang="es-ES" sz="1800" kern="1200" noProof="1">
                        <a:solidFill>
                          <a:schemeClr val="tx1"/>
                        </a:solidFill>
                        <a:latin typeface="+mn-lt"/>
                        <a:ea typeface="+mn-ea"/>
                        <a:cs typeface="+mn-cs"/>
                      </a:endParaRPr>
                    </a:p>
                  </a:txBody>
                  <a:tcPr anchor="ctr"/>
                </a:tc>
              </a:tr>
              <a:tr h="185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kern="1200" noProof="1" smtClean="0">
                          <a:solidFill>
                            <a:schemeClr val="tx1"/>
                          </a:solidFill>
                          <a:latin typeface="+mn-lt"/>
                          <a:ea typeface="+mn-ea"/>
                          <a:cs typeface="+mn-cs"/>
                        </a:rPr>
                        <a:t>15:00 – 15:30</a:t>
                      </a: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2.</a:t>
                      </a:r>
                      <a:r>
                        <a:rPr lang="es-ES" sz="1800" kern="1200" baseline="0" noProof="1" smtClean="0">
                          <a:solidFill>
                            <a:schemeClr val="tx1"/>
                          </a:solidFill>
                          <a:latin typeface="+mn-lt"/>
                          <a:ea typeface="+mn-ea"/>
                          <a:cs typeface="+mn-cs"/>
                        </a:rPr>
                        <a:t> </a:t>
                      </a:r>
                      <a:r>
                        <a:rPr lang="es-ES" sz="1800" kern="1200" noProof="1" smtClean="0">
                          <a:solidFill>
                            <a:schemeClr val="tx1"/>
                          </a:solidFill>
                          <a:latin typeface="+mn-lt"/>
                          <a:ea typeface="+mn-ea"/>
                          <a:cs typeface="+mn-cs"/>
                        </a:rPr>
                        <a:t>DDL</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3. DML</a:t>
                      </a:r>
                      <a:endParaRPr lang="es-ES" sz="1800" kern="1200" noProof="1">
                        <a:solidFill>
                          <a:schemeClr val="tx1"/>
                        </a:solidFill>
                        <a:latin typeface="+mn-lt"/>
                        <a:ea typeface="+mn-ea"/>
                        <a:cs typeface="+mn-cs"/>
                      </a:endParaRPr>
                    </a:p>
                  </a:txBody>
                  <a:tcPr anchor="ctr"/>
                </a:tc>
              </a:tr>
              <a:tr h="185892">
                <a:tc>
                  <a:txBody>
                    <a:bodyPr/>
                    <a:lstStyle/>
                    <a:p>
                      <a:pPr marL="0" algn="ctr" defTabSz="914400" rtl="0" eaLnBrk="1" latinLnBrk="0" hangingPunct="1"/>
                      <a:r>
                        <a:rPr lang="es-ES" sz="1800" kern="1200" noProof="1" smtClean="0">
                          <a:solidFill>
                            <a:schemeClr val="tx1"/>
                          </a:solidFill>
                          <a:latin typeface="+mn-lt"/>
                          <a:ea typeface="+mn-ea"/>
                          <a:cs typeface="+mn-cs"/>
                        </a:rPr>
                        <a:t>15:30 – 15:50</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2. Parte Práctica</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3. Parte Práctica</a:t>
                      </a:r>
                      <a:endParaRPr lang="es-ES" sz="1800" kern="1200" noProof="1">
                        <a:solidFill>
                          <a:schemeClr val="tx1"/>
                        </a:solidFill>
                        <a:latin typeface="+mn-lt"/>
                        <a:ea typeface="+mn-ea"/>
                        <a:cs typeface="+mn-cs"/>
                      </a:endParaRPr>
                    </a:p>
                  </a:txBody>
                  <a:tcPr anchor="ctr"/>
                </a:tc>
              </a:tr>
              <a:tr h="185892">
                <a:tc>
                  <a:txBody>
                    <a:bodyPr/>
                    <a:lstStyle/>
                    <a:p>
                      <a:pPr marL="0" algn="ctr" defTabSz="914400" rtl="0" eaLnBrk="1" latinLnBrk="0" hangingPunct="1"/>
                      <a:r>
                        <a:rPr lang="es-ES" sz="1800" b="1" kern="1200" noProof="1" smtClean="0">
                          <a:solidFill>
                            <a:schemeClr val="tx1"/>
                          </a:solidFill>
                          <a:latin typeface="+mn-lt"/>
                          <a:ea typeface="+mn-ea"/>
                          <a:cs typeface="+mn-cs"/>
                        </a:rPr>
                        <a:t>15:50 – 16:10</a:t>
                      </a:r>
                      <a:endParaRPr lang="es-ES" sz="1800" b="1"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b="1" kern="1200" noProof="1" smtClean="0">
                          <a:solidFill>
                            <a:schemeClr val="tx1"/>
                          </a:solidFill>
                          <a:latin typeface="+mn-lt"/>
                          <a:ea typeface="+mn-ea"/>
                          <a:cs typeface="+mn-cs"/>
                        </a:rPr>
                        <a:t>DESCANSO</a:t>
                      </a:r>
                      <a:endParaRPr lang="es-ES" sz="1800" b="1"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b="1" kern="1200" noProof="1" smtClean="0">
                          <a:solidFill>
                            <a:schemeClr val="tx1"/>
                          </a:solidFill>
                          <a:latin typeface="+mn-lt"/>
                          <a:ea typeface="+mn-ea"/>
                          <a:cs typeface="+mn-cs"/>
                        </a:rPr>
                        <a:t>DESCANSO</a:t>
                      </a:r>
                      <a:endParaRPr lang="es-ES" sz="1800" b="1" kern="1200" noProof="1">
                        <a:solidFill>
                          <a:schemeClr val="tx1"/>
                        </a:solidFill>
                        <a:latin typeface="+mn-lt"/>
                        <a:ea typeface="+mn-ea"/>
                        <a:cs typeface="+mn-cs"/>
                      </a:endParaRPr>
                    </a:p>
                  </a:txBody>
                  <a:tcPr anchor="ctr"/>
                </a:tc>
              </a:tr>
              <a:tr h="185892">
                <a:tc>
                  <a:txBody>
                    <a:bodyPr/>
                    <a:lstStyle/>
                    <a:p>
                      <a:pPr marL="0" algn="ctr" defTabSz="914400" rtl="0" eaLnBrk="1" latinLnBrk="0" hangingPunct="1"/>
                      <a:r>
                        <a:rPr lang="es-ES" sz="1800" kern="1200" noProof="1" smtClean="0">
                          <a:solidFill>
                            <a:schemeClr val="tx1"/>
                          </a:solidFill>
                          <a:latin typeface="+mn-lt"/>
                          <a:ea typeface="+mn-ea"/>
                          <a:cs typeface="+mn-cs"/>
                        </a:rPr>
                        <a:t>16:10 – 16:30</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2.</a:t>
                      </a:r>
                      <a:r>
                        <a:rPr lang="es-ES" sz="1800" kern="1200" baseline="0" noProof="1" smtClean="0">
                          <a:solidFill>
                            <a:schemeClr val="tx1"/>
                          </a:solidFill>
                          <a:latin typeface="+mn-lt"/>
                          <a:ea typeface="+mn-ea"/>
                          <a:cs typeface="+mn-cs"/>
                        </a:rPr>
                        <a:t> </a:t>
                      </a:r>
                      <a:r>
                        <a:rPr lang="es-ES" sz="1800" kern="1200" noProof="1" smtClean="0">
                          <a:solidFill>
                            <a:schemeClr val="tx1"/>
                          </a:solidFill>
                          <a:latin typeface="+mn-lt"/>
                          <a:ea typeface="+mn-ea"/>
                          <a:cs typeface="+mn-cs"/>
                        </a:rPr>
                        <a:t>DDL</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3. DML</a:t>
                      </a:r>
                      <a:endParaRPr lang="es-ES" sz="1800" kern="1200" noProof="1">
                        <a:solidFill>
                          <a:schemeClr val="tx1"/>
                        </a:solidFill>
                        <a:latin typeface="+mn-lt"/>
                        <a:ea typeface="+mn-ea"/>
                        <a:cs typeface="+mn-cs"/>
                      </a:endParaRPr>
                    </a:p>
                  </a:txBody>
                  <a:tcPr anchor="ctr"/>
                </a:tc>
              </a:tr>
              <a:tr h="185892">
                <a:tc>
                  <a:txBody>
                    <a:bodyPr/>
                    <a:lstStyle/>
                    <a:p>
                      <a:pPr marL="0" algn="ctr" defTabSz="914400" rtl="0" eaLnBrk="1" latinLnBrk="0" hangingPunct="1"/>
                      <a:r>
                        <a:rPr lang="es-ES" sz="1800" kern="1200" noProof="1" smtClean="0">
                          <a:solidFill>
                            <a:schemeClr val="tx1"/>
                          </a:solidFill>
                          <a:latin typeface="+mn-lt"/>
                          <a:ea typeface="+mn-ea"/>
                          <a:cs typeface="+mn-cs"/>
                        </a:rPr>
                        <a:t>16:30 – 17:00</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2. Parte Práctica</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3. Parte Práctica</a:t>
                      </a:r>
                      <a:endParaRPr lang="es-ES" sz="1800" kern="1200" noProof="1">
                        <a:solidFill>
                          <a:schemeClr val="tx1"/>
                        </a:solidFill>
                        <a:latin typeface="+mn-lt"/>
                        <a:ea typeface="+mn-ea"/>
                        <a:cs typeface="+mn-cs"/>
                      </a:endParaRPr>
                    </a:p>
                  </a:txBody>
                  <a:tcPr anchor="ctr"/>
                </a:tc>
              </a:tr>
              <a:tr h="185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kern="1200" noProof="1" smtClean="0">
                          <a:solidFill>
                            <a:schemeClr val="tx1"/>
                          </a:solidFill>
                          <a:latin typeface="+mn-lt"/>
                          <a:ea typeface="+mn-ea"/>
                          <a:cs typeface="+mn-cs"/>
                        </a:rPr>
                        <a:t>17:00 – 17:30</a:t>
                      </a: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3. DML</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4. DTL</a:t>
                      </a:r>
                      <a:endParaRPr lang="es-ES" sz="1800" kern="1200" noProof="1">
                        <a:solidFill>
                          <a:schemeClr val="tx1"/>
                        </a:solidFill>
                        <a:latin typeface="+mn-lt"/>
                        <a:ea typeface="+mn-ea"/>
                        <a:cs typeface="+mn-cs"/>
                      </a:endParaRPr>
                    </a:p>
                  </a:txBody>
                  <a:tcPr anchor="ctr"/>
                </a:tc>
              </a:tr>
              <a:tr h="185892">
                <a:tc>
                  <a:txBody>
                    <a:bodyPr/>
                    <a:lstStyle/>
                    <a:p>
                      <a:pPr marL="0" algn="ctr" defTabSz="914400" rtl="0" eaLnBrk="1" latinLnBrk="0" hangingPunct="1"/>
                      <a:r>
                        <a:rPr lang="es-ES" sz="1800" kern="1200" noProof="1" smtClean="0">
                          <a:solidFill>
                            <a:schemeClr val="tx1"/>
                          </a:solidFill>
                          <a:latin typeface="+mn-lt"/>
                          <a:ea typeface="+mn-ea"/>
                          <a:cs typeface="+mn-cs"/>
                        </a:rPr>
                        <a:t>17:30 –</a:t>
                      </a:r>
                      <a:r>
                        <a:rPr lang="es-ES" sz="1800" kern="1200" baseline="0" noProof="1" smtClean="0">
                          <a:solidFill>
                            <a:schemeClr val="tx1"/>
                          </a:solidFill>
                          <a:latin typeface="+mn-lt"/>
                          <a:ea typeface="+mn-ea"/>
                          <a:cs typeface="+mn-cs"/>
                        </a:rPr>
                        <a:t> 18:00</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3. Parte Práctica</a:t>
                      </a:r>
                      <a:endParaRPr lang="es-ES" sz="1800" kern="1200" noProof="1">
                        <a:solidFill>
                          <a:schemeClr val="tx1"/>
                        </a:solidFill>
                        <a:latin typeface="+mn-lt"/>
                        <a:ea typeface="+mn-ea"/>
                        <a:cs typeface="+mn-cs"/>
                      </a:endParaRPr>
                    </a:p>
                  </a:txBody>
                  <a:tcPr anchor="ctr"/>
                </a:tc>
                <a:tc>
                  <a:txBody>
                    <a:bodyPr/>
                    <a:lstStyle/>
                    <a:p>
                      <a:pPr marL="0" algn="l" defTabSz="914400" rtl="0" eaLnBrk="1" latinLnBrk="0" hangingPunct="1"/>
                      <a:r>
                        <a:rPr lang="es-ES" sz="1800" kern="1200" noProof="1" smtClean="0">
                          <a:solidFill>
                            <a:schemeClr val="tx1"/>
                          </a:solidFill>
                          <a:latin typeface="+mn-lt"/>
                          <a:ea typeface="+mn-ea"/>
                          <a:cs typeface="+mn-cs"/>
                        </a:rPr>
                        <a:t>4. Parte Práctica</a:t>
                      </a:r>
                      <a:endParaRPr lang="es-ES" sz="1800" kern="1200" noProof="1">
                        <a:solidFill>
                          <a:schemeClr val="tx1"/>
                        </a:solidFill>
                        <a:latin typeface="+mn-lt"/>
                        <a:ea typeface="+mn-ea"/>
                        <a:cs typeface="+mn-cs"/>
                      </a:endParaRPr>
                    </a:p>
                  </a:txBody>
                  <a:tcPr anchor="ctr"/>
                </a:tc>
              </a:tr>
            </a:tbl>
          </a:graphicData>
        </a:graphic>
      </p:graphicFrame>
      <p:sp>
        <p:nvSpPr>
          <p:cNvPr id="6" name="Marcador de pie de página 3"/>
          <p:cNvSpPr>
            <a:spLocks noGrp="1"/>
          </p:cNvSpPr>
          <p:nvPr>
            <p:ph type="ftr" sz="quarter" idx="11"/>
          </p:nvPr>
        </p:nvSpPr>
        <p:spPr>
          <a:xfrm>
            <a:off x="609601" y="6289679"/>
            <a:ext cx="6128030" cy="222436"/>
          </a:xfrm>
        </p:spPr>
        <p:txBody>
          <a:bodyPr/>
          <a:lstStyle/>
          <a:p>
            <a:r>
              <a:rPr lang="es-ES" dirty="0" smtClean="0"/>
              <a:t>HORARIO</a:t>
            </a:r>
            <a:endParaRPr lang="es-ES" dirty="0"/>
          </a:p>
        </p:txBody>
      </p:sp>
      <p:sp>
        <p:nvSpPr>
          <p:cNvPr id="8" name="Título 1"/>
          <p:cNvSpPr>
            <a:spLocks noGrp="1"/>
          </p:cNvSpPr>
          <p:nvPr>
            <p:ph type="title"/>
          </p:nvPr>
        </p:nvSpPr>
        <p:spPr>
          <a:xfrm>
            <a:off x="1295400" y="389614"/>
            <a:ext cx="9601200" cy="644374"/>
          </a:xfrm>
        </p:spPr>
        <p:txBody>
          <a:bodyPr>
            <a:normAutofit/>
          </a:bodyPr>
          <a:lstStyle/>
          <a:p>
            <a:r>
              <a:rPr lang="es-ES" noProof="1" smtClean="0"/>
              <a:t>HORARIO</a:t>
            </a:r>
            <a:endParaRPr lang="es-ES" noProof="1"/>
          </a:p>
        </p:txBody>
      </p:sp>
      <p:sp>
        <p:nvSpPr>
          <p:cNvPr id="9"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endParaRPr lang="es-ES" sz="2000" noProof="1"/>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506475"/>
          </a:xfrm>
        </p:spPr>
        <p:txBody>
          <a:bodyPr>
            <a:normAutofit/>
          </a:bodyPr>
          <a:lstStyle/>
          <a:p>
            <a:r>
              <a:rPr lang="es-ES" noProof="1" smtClean="0"/>
              <a:t>Vamos a realizar el ejercicio Modulo2_1</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Caso Práctico</a:t>
            </a:r>
            <a:endParaRPr lang="es-ES" sz="2000" noProof="1"/>
          </a:p>
        </p:txBody>
      </p:sp>
    </p:spTree>
    <p:extLst>
      <p:ext uri="{BB962C8B-B14F-4D97-AF65-F5344CB8AC3E}">
        <p14:creationId xmlns:p14="http://schemas.microsoft.com/office/powerpoint/2010/main" val="16060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2042161"/>
          </a:xfrm>
        </p:spPr>
        <p:txBody>
          <a:bodyPr>
            <a:normAutofit fontScale="92500" lnSpcReduction="20000"/>
          </a:bodyPr>
          <a:lstStyle/>
          <a:p>
            <a:r>
              <a:rPr lang="es-ES" noProof="1" smtClean="0"/>
              <a:t>Nos permite modificar una columna o una CONSTRAINT en una tabla existente</a:t>
            </a:r>
          </a:p>
          <a:p>
            <a:r>
              <a:rPr lang="es-ES" noProof="1" smtClean="0"/>
              <a:t>Se utiliza ALTER TABLE</a:t>
            </a:r>
          </a:p>
          <a:p>
            <a:r>
              <a:rPr lang="es-ES" noProof="1" smtClean="0"/>
              <a:t>Lo podemos utilizar para crear una clave primaria también</a:t>
            </a:r>
          </a:p>
          <a:p>
            <a:r>
              <a:rPr lang="es-ES" noProof="1" smtClean="0"/>
              <a:t>Se utiliza para crear las claves externas (FOREIGN KEY)</a:t>
            </a:r>
          </a:p>
          <a:p>
            <a:r>
              <a:rPr lang="es-ES" noProof="1" smtClean="0"/>
              <a:t>Se añaden al final de la definición de columnas</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Modificar tabla</a:t>
            </a:r>
            <a:endParaRPr lang="es-ES" sz="2000" noProof="1"/>
          </a:p>
        </p:txBody>
      </p:sp>
      <p:sp>
        <p:nvSpPr>
          <p:cNvPr id="8" name="Marcador de posición de contenido 2"/>
          <p:cNvSpPr txBox="1">
            <a:spLocks/>
          </p:cNvSpPr>
          <p:nvPr/>
        </p:nvSpPr>
        <p:spPr>
          <a:xfrm>
            <a:off x="1295400" y="4201748"/>
            <a:ext cx="9601200" cy="561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ALTER TABLE Oficinas ADD </a:t>
            </a:r>
            <a:r>
              <a:rPr lang="es-ES" sz="1600" dirty="0" smtClean="0"/>
              <a:t>CONSTRAINT </a:t>
            </a:r>
            <a:r>
              <a:rPr lang="es-ES" sz="1600" dirty="0" err="1" smtClean="0"/>
              <a:t>FK_Oficinas_Empresas_EmpresaId</a:t>
            </a:r>
            <a:r>
              <a:rPr lang="es-ES" sz="1600" dirty="0" smtClean="0"/>
              <a:t> </a:t>
            </a:r>
            <a:r>
              <a:rPr lang="en-US" sz="1600" dirty="0" smtClean="0"/>
              <a:t>FOREIGN KEY(</a:t>
            </a:r>
            <a:r>
              <a:rPr lang="en-US" sz="1600" dirty="0" err="1" smtClean="0"/>
              <a:t>EmpresaId</a:t>
            </a:r>
            <a:r>
              <a:rPr lang="en-US" sz="1600" dirty="0" smtClean="0"/>
              <a:t>) REFERENCES </a:t>
            </a:r>
            <a:r>
              <a:rPr lang="en-US" sz="1600" dirty="0" err="1" smtClean="0"/>
              <a:t>Empresas</a:t>
            </a:r>
            <a:r>
              <a:rPr lang="en-US" sz="1600" dirty="0" smtClean="0"/>
              <a:t>(</a:t>
            </a:r>
            <a:r>
              <a:rPr lang="en-US" sz="1600" dirty="0" err="1" smtClean="0"/>
              <a:t>EmpresaId</a:t>
            </a:r>
            <a:r>
              <a:rPr lang="en-US" sz="1600" dirty="0" smtClean="0"/>
              <a:t>);</a:t>
            </a:r>
            <a:endParaRPr lang="es-ES" sz="1600" i="1" noProof="1" smtClean="0"/>
          </a:p>
        </p:txBody>
      </p:sp>
    </p:spTree>
    <p:extLst>
      <p:ext uri="{BB962C8B-B14F-4D97-AF65-F5344CB8AC3E}">
        <p14:creationId xmlns:p14="http://schemas.microsoft.com/office/powerpoint/2010/main" val="71585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1665828"/>
          </a:xfrm>
        </p:spPr>
        <p:txBody>
          <a:bodyPr>
            <a:normAutofit/>
          </a:bodyPr>
          <a:lstStyle/>
          <a:p>
            <a:r>
              <a:rPr lang="es-ES" noProof="1" smtClean="0"/>
              <a:t>Para borrar las tablas utilizamos la palabra reservada DROP TABLE</a:t>
            </a:r>
          </a:p>
          <a:p>
            <a:r>
              <a:rPr lang="es-ES" noProof="1" smtClean="0"/>
              <a:t>También borrará su contenido</a:t>
            </a:r>
          </a:p>
          <a:p>
            <a:r>
              <a:rPr lang="es-ES" noProof="1" smtClean="0"/>
              <a:t>No podremos borrar una tabla si otra tabla tiene una relación de clave externa con ella</a:t>
            </a:r>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Drop table</a:t>
            </a:r>
            <a:endParaRPr lang="es-ES" sz="2000" noProof="1"/>
          </a:p>
        </p:txBody>
      </p:sp>
      <p:sp>
        <p:nvSpPr>
          <p:cNvPr id="9" name="Marcador de posición de contenido 2"/>
          <p:cNvSpPr txBox="1">
            <a:spLocks/>
          </p:cNvSpPr>
          <p:nvPr/>
        </p:nvSpPr>
        <p:spPr>
          <a:xfrm>
            <a:off x="1295400" y="4010334"/>
            <a:ext cx="9601200" cy="829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dirty="0"/>
              <a:t>DROP TABLE </a:t>
            </a:r>
            <a:r>
              <a:rPr lang="es-ES" sz="1600" dirty="0" smtClean="0"/>
              <a:t>empresas;</a:t>
            </a:r>
            <a:endParaRPr lang="es-ES" sz="1600" i="1" noProof="1" smtClean="0"/>
          </a:p>
        </p:txBody>
      </p:sp>
    </p:spTree>
    <p:extLst>
      <p:ext uri="{BB962C8B-B14F-4D97-AF65-F5344CB8AC3E}">
        <p14:creationId xmlns:p14="http://schemas.microsoft.com/office/powerpoint/2010/main" val="423608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1994453"/>
          </a:xfrm>
        </p:spPr>
        <p:txBody>
          <a:bodyPr>
            <a:normAutofit fontScale="85000" lnSpcReduction="20000"/>
          </a:bodyPr>
          <a:lstStyle/>
          <a:p>
            <a:r>
              <a:rPr lang="es-ES" noProof="1" smtClean="0"/>
              <a:t>CREATE TABLE para crear tablas</a:t>
            </a:r>
          </a:p>
          <a:p>
            <a:r>
              <a:rPr lang="es-ES" noProof="1" smtClean="0"/>
              <a:t>ALTER TABLE para modificarlas</a:t>
            </a:r>
          </a:p>
          <a:p>
            <a:r>
              <a:rPr lang="es-ES" noProof="1" smtClean="0"/>
              <a:t>DROP TABLE para borrarlas</a:t>
            </a:r>
          </a:p>
          <a:p>
            <a:r>
              <a:rPr lang="es-ES" noProof="1" smtClean="0"/>
              <a:t>CONSTRAINT para crear relaciones de clave primaria y clave externa</a:t>
            </a:r>
          </a:p>
          <a:p>
            <a:r>
              <a:rPr lang="es-ES" noProof="1" smtClean="0"/>
              <a:t>IDENTITY para definir columnas autonumericas</a:t>
            </a:r>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Resumen</a:t>
            </a:r>
            <a:endParaRPr lang="es-ES" sz="2000" noProof="1"/>
          </a:p>
        </p:txBody>
      </p:sp>
    </p:spTree>
    <p:extLst>
      <p:ext uri="{BB962C8B-B14F-4D97-AF65-F5344CB8AC3E}">
        <p14:creationId xmlns:p14="http://schemas.microsoft.com/office/powerpoint/2010/main" val="113483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506475"/>
          </a:xfrm>
        </p:spPr>
        <p:txBody>
          <a:bodyPr>
            <a:normAutofit/>
          </a:bodyPr>
          <a:lstStyle/>
          <a:p>
            <a:r>
              <a:rPr lang="es-ES" noProof="1" smtClean="0"/>
              <a:t>Vamos a realizar el ejercicio Modulo2_2</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2. </a:t>
            </a:r>
            <a:r>
              <a:rPr lang="es-ES" dirty="0"/>
              <a:t>DDL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smtClean="0"/>
              <a:t>2. DDL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Caso Práctico</a:t>
            </a:r>
            <a:endParaRPr lang="es-ES" sz="2000" noProof="1"/>
          </a:p>
        </p:txBody>
      </p:sp>
    </p:spTree>
    <p:extLst>
      <p:ext uri="{BB962C8B-B14F-4D97-AF65-F5344CB8AC3E}">
        <p14:creationId xmlns:p14="http://schemas.microsoft.com/office/powerpoint/2010/main" val="146775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fontScale="92500" lnSpcReduction="20000"/>
          </a:bodyPr>
          <a:lstStyle/>
          <a:p>
            <a:r>
              <a:rPr lang="es-ES" noProof="1" smtClean="0"/>
              <a:t>¿Qué es </a:t>
            </a:r>
            <a:r>
              <a:rPr lang="es-ES" noProof="1" smtClean="0"/>
              <a:t>DML?</a:t>
            </a:r>
          </a:p>
          <a:p>
            <a:r>
              <a:rPr lang="es-ES" noProof="1" smtClean="0"/>
              <a:t>SELECT</a:t>
            </a:r>
          </a:p>
          <a:p>
            <a:r>
              <a:rPr lang="es-ES" noProof="1" smtClean="0"/>
              <a:t>WHERE</a:t>
            </a:r>
          </a:p>
          <a:p>
            <a:r>
              <a:rPr lang="es-ES" noProof="1" smtClean="0"/>
              <a:t>AND y OR</a:t>
            </a:r>
          </a:p>
          <a:p>
            <a:r>
              <a:rPr lang="es-ES" noProof="1" smtClean="0"/>
              <a:t>BETWEEN</a:t>
            </a:r>
          </a:p>
          <a:p>
            <a:r>
              <a:rPr lang="es-ES" noProof="1" smtClean="0"/>
              <a:t>LIKE</a:t>
            </a:r>
          </a:p>
          <a:p>
            <a:r>
              <a:rPr lang="es-ES" noProof="1" smtClean="0"/>
              <a:t>IN</a:t>
            </a:r>
          </a:p>
          <a:p>
            <a:r>
              <a:rPr lang="es-ES" noProof="1" smtClean="0"/>
              <a:t>IS</a:t>
            </a:r>
          </a:p>
          <a:p>
            <a:r>
              <a:rPr lang="es-ES" noProof="1" smtClean="0"/>
              <a:t>IS NOT</a:t>
            </a:r>
          </a:p>
          <a:p>
            <a:r>
              <a:rPr lang="es-ES" noProof="1" smtClean="0"/>
              <a:t>Caso práctico</a:t>
            </a:r>
          </a:p>
          <a:p>
            <a:endParaRPr lang="es-ES" noProof="1" smtClean="0"/>
          </a:p>
        </p:txBody>
      </p:sp>
      <p:sp>
        <p:nvSpPr>
          <p:cNvPr id="4" name="Marcador de pie de página 3"/>
          <p:cNvSpPr>
            <a:spLocks noGrp="1"/>
          </p:cNvSpPr>
          <p:nvPr>
            <p:ph type="ftr" sz="quarter" idx="11"/>
          </p:nvPr>
        </p:nvSpPr>
        <p:spPr/>
        <p:txBody>
          <a:bodyPr/>
          <a:lstStyle/>
          <a:p>
            <a:r>
              <a:rPr lang="en-US" dirty="0" smtClean="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endParaRPr lang="es-ES" sz="2000" noProof="1"/>
          </a:p>
        </p:txBody>
      </p:sp>
    </p:spTree>
    <p:extLst>
      <p:ext uri="{BB962C8B-B14F-4D97-AF65-F5344CB8AC3E}">
        <p14:creationId xmlns:p14="http://schemas.microsoft.com/office/powerpoint/2010/main" val="308696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3033545"/>
          </a:xfrm>
        </p:spPr>
        <p:txBody>
          <a:bodyPr>
            <a:normAutofit/>
          </a:bodyPr>
          <a:lstStyle/>
          <a:p>
            <a:r>
              <a:rPr lang="es-ES" noProof="1" smtClean="0"/>
              <a:t>DML: Data Modeling Language</a:t>
            </a:r>
          </a:p>
          <a:p>
            <a:r>
              <a:rPr lang="es-ES" noProof="1" smtClean="0"/>
              <a:t>Estas son las principales sentencias:</a:t>
            </a:r>
          </a:p>
          <a:p>
            <a:pPr lvl="1"/>
            <a:r>
              <a:rPr lang="es-ES" noProof="1" smtClean="0"/>
              <a:t>SELECT </a:t>
            </a:r>
            <a:r>
              <a:rPr lang="es-ES" noProof="1" smtClean="0">
                <a:sym typeface="Wingdings" panose="05000000000000000000" pitchFamily="2" charset="2"/>
              </a:rPr>
              <a:t> Consulta de tabla/s</a:t>
            </a:r>
            <a:endParaRPr lang="es-ES" noProof="1" smtClean="0"/>
          </a:p>
          <a:p>
            <a:pPr lvl="1"/>
            <a:r>
              <a:rPr lang="es-ES" noProof="1" smtClean="0"/>
              <a:t>INSERT </a:t>
            </a:r>
            <a:r>
              <a:rPr lang="es-ES" noProof="1" smtClean="0">
                <a:sym typeface="Wingdings" panose="05000000000000000000" pitchFamily="2" charset="2"/>
              </a:rPr>
              <a:t> Insertar registros a tabla</a:t>
            </a:r>
            <a:endParaRPr lang="es-ES" noProof="1" smtClean="0"/>
          </a:p>
          <a:p>
            <a:pPr lvl="1"/>
            <a:r>
              <a:rPr lang="es-ES" noProof="1" smtClean="0"/>
              <a:t>UPDATE </a:t>
            </a:r>
            <a:r>
              <a:rPr lang="es-ES" noProof="1" smtClean="0">
                <a:sym typeface="Wingdings" panose="05000000000000000000" pitchFamily="2" charset="2"/>
              </a:rPr>
              <a:t>Actualizar registros de tabla</a:t>
            </a:r>
            <a:endParaRPr lang="es-ES" noProof="1" smtClean="0"/>
          </a:p>
          <a:p>
            <a:pPr lvl="1"/>
            <a:r>
              <a:rPr lang="es-ES" noProof="1" smtClean="0"/>
              <a:t>DELETE </a:t>
            </a:r>
            <a:r>
              <a:rPr lang="es-ES" noProof="1" smtClean="0">
                <a:sym typeface="Wingdings" panose="05000000000000000000" pitchFamily="2" charset="2"/>
              </a:rPr>
              <a:t>Borrar registros de tabla</a:t>
            </a:r>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¿Qué es DML?</a:t>
            </a:r>
            <a:endParaRPr lang="es-ES" sz="2000" noProof="1"/>
          </a:p>
        </p:txBody>
      </p:sp>
    </p:spTree>
    <p:extLst>
      <p:ext uri="{BB962C8B-B14F-4D97-AF65-F5344CB8AC3E}">
        <p14:creationId xmlns:p14="http://schemas.microsoft.com/office/powerpoint/2010/main" val="395337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1055116"/>
          </a:xfrm>
        </p:spPr>
        <p:txBody>
          <a:bodyPr>
            <a:normAutofit/>
          </a:bodyPr>
          <a:lstStyle/>
          <a:p>
            <a:r>
              <a:rPr lang="es-ES" noProof="1" smtClean="0"/>
              <a:t>Nos va a permitir responder a preguntas sobre la información</a:t>
            </a:r>
          </a:p>
          <a:p>
            <a:r>
              <a:rPr lang="es-ES" noProof="1" smtClean="0"/>
              <a:t>Sentencia:</a:t>
            </a:r>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SELECT</a:t>
            </a:r>
            <a:endParaRPr lang="es-ES" sz="2000" noProof="1"/>
          </a:p>
        </p:txBody>
      </p:sp>
      <p:sp>
        <p:nvSpPr>
          <p:cNvPr id="8" name="Marcador de posición de contenido 2"/>
          <p:cNvSpPr txBox="1">
            <a:spLocks/>
          </p:cNvSpPr>
          <p:nvPr/>
        </p:nvSpPr>
        <p:spPr>
          <a:xfrm>
            <a:off x="1295400" y="2805923"/>
            <a:ext cx="9601200" cy="51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smtClean="0"/>
              <a:t>nombre_de_columna</a:t>
            </a:r>
            <a:r>
              <a:rPr lang="es-ES" sz="1600" i="1" dirty="0" smtClean="0"/>
              <a:t> FROM </a:t>
            </a:r>
            <a:r>
              <a:rPr lang="es-ES" sz="1600" i="1" dirty="0" err="1" smtClean="0"/>
              <a:t>nombre_de_tabla</a:t>
            </a:r>
            <a:r>
              <a:rPr lang="es-ES" sz="1600" i="1" dirty="0" smtClean="0"/>
              <a:t>;</a:t>
            </a:r>
            <a:endParaRPr lang="es-ES" sz="1600" i="1" noProof="1" smtClean="0"/>
          </a:p>
        </p:txBody>
      </p:sp>
      <p:sp>
        <p:nvSpPr>
          <p:cNvPr id="9" name="Marcador de posición de contenido 2"/>
          <p:cNvSpPr txBox="1">
            <a:spLocks/>
          </p:cNvSpPr>
          <p:nvPr/>
        </p:nvSpPr>
        <p:spPr>
          <a:xfrm>
            <a:off x="1295400" y="3441939"/>
            <a:ext cx="9601200" cy="1687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s-ES" noProof="1" smtClean="0"/>
              <a:t>Si utilizamos el comodín *, nos devolverá todas las columnas</a:t>
            </a:r>
          </a:p>
          <a:p>
            <a:r>
              <a:rPr lang="es-ES" noProof="1" smtClean="0"/>
              <a:t>Es comodo, pero poco eficiente ya que la base de datos tendrá que mirar todas las columnas y devolverá todas.</a:t>
            </a:r>
          </a:p>
          <a:p>
            <a:r>
              <a:rPr lang="es-ES" noProof="1" smtClean="0"/>
              <a:t>Sentencia:</a:t>
            </a:r>
          </a:p>
        </p:txBody>
      </p:sp>
      <p:sp>
        <p:nvSpPr>
          <p:cNvPr id="10" name="Marcador de posición de contenido 2"/>
          <p:cNvSpPr txBox="1">
            <a:spLocks/>
          </p:cNvSpPr>
          <p:nvPr/>
        </p:nvSpPr>
        <p:spPr>
          <a:xfrm>
            <a:off x="1295400" y="5297308"/>
            <a:ext cx="9601200" cy="51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 FROM </a:t>
            </a:r>
            <a:r>
              <a:rPr lang="es-ES" sz="1600" i="1" dirty="0" err="1" smtClean="0"/>
              <a:t>nombre_de_tabla</a:t>
            </a:r>
            <a:r>
              <a:rPr lang="es-ES" sz="1600" i="1" dirty="0" smtClean="0"/>
              <a:t>;</a:t>
            </a:r>
            <a:endParaRPr lang="es-ES" sz="1600" i="1" noProof="1" smtClean="0"/>
          </a:p>
        </p:txBody>
      </p:sp>
    </p:spTree>
    <p:extLst>
      <p:ext uri="{BB962C8B-B14F-4D97-AF65-F5344CB8AC3E}">
        <p14:creationId xmlns:p14="http://schemas.microsoft.com/office/powerpoint/2010/main" val="6024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7"/>
            <a:ext cx="9601200" cy="1055116"/>
          </a:xfrm>
        </p:spPr>
        <p:txBody>
          <a:bodyPr>
            <a:normAutofit lnSpcReduction="10000"/>
          </a:bodyPr>
          <a:lstStyle/>
          <a:p>
            <a:r>
              <a:rPr lang="es-ES" noProof="1" smtClean="0"/>
              <a:t>Como el nombre de columnas se puede repetir en otras tablas, para evitar colisiones pondremos la tabla antes del nombre de columna.</a:t>
            </a:r>
          </a:p>
          <a:p>
            <a:r>
              <a:rPr lang="es-ES" noProof="1" smtClean="0"/>
              <a:t>Sentencia:</a:t>
            </a:r>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SELECT</a:t>
            </a:r>
            <a:endParaRPr lang="es-ES" sz="2000" noProof="1"/>
          </a:p>
        </p:txBody>
      </p:sp>
      <p:sp>
        <p:nvSpPr>
          <p:cNvPr id="8" name="Marcador de posición de contenido 2"/>
          <p:cNvSpPr txBox="1">
            <a:spLocks/>
          </p:cNvSpPr>
          <p:nvPr/>
        </p:nvSpPr>
        <p:spPr>
          <a:xfrm>
            <a:off x="1295400" y="3142666"/>
            <a:ext cx="9601200" cy="51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smtClean="0"/>
              <a:t>nombre_tabla.nombre_de_columna</a:t>
            </a:r>
            <a:r>
              <a:rPr lang="es-ES" sz="1600" i="1" dirty="0" smtClean="0"/>
              <a:t> FROM </a:t>
            </a:r>
            <a:r>
              <a:rPr lang="es-ES" sz="1600" i="1" dirty="0" err="1" smtClean="0"/>
              <a:t>nombre_de_tabla</a:t>
            </a:r>
            <a:r>
              <a:rPr lang="es-ES" sz="1600" i="1" dirty="0" smtClean="0"/>
              <a:t>;</a:t>
            </a:r>
            <a:endParaRPr lang="es-ES" sz="1600" i="1" noProof="1" smtClean="0"/>
          </a:p>
        </p:txBody>
      </p:sp>
      <p:sp>
        <p:nvSpPr>
          <p:cNvPr id="11" name="Marcador de posición de contenido 2"/>
          <p:cNvSpPr txBox="1">
            <a:spLocks/>
          </p:cNvSpPr>
          <p:nvPr/>
        </p:nvSpPr>
        <p:spPr>
          <a:xfrm>
            <a:off x="1295400" y="3661833"/>
            <a:ext cx="9601200" cy="10551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s-ES" noProof="1" smtClean="0"/>
              <a:t>Para evitar nombres muy largos utilizamos alias que se declaran con un nombre más corto detrás de la tabla</a:t>
            </a:r>
          </a:p>
          <a:p>
            <a:r>
              <a:rPr lang="es-ES" noProof="1" smtClean="0"/>
              <a:t>Sentencia:</a:t>
            </a:r>
          </a:p>
          <a:p>
            <a:endParaRPr lang="es-ES" noProof="1" smtClean="0"/>
          </a:p>
        </p:txBody>
      </p:sp>
      <p:sp>
        <p:nvSpPr>
          <p:cNvPr id="12" name="Marcador de posición de contenido 2"/>
          <p:cNvSpPr txBox="1">
            <a:spLocks/>
          </p:cNvSpPr>
          <p:nvPr/>
        </p:nvSpPr>
        <p:spPr>
          <a:xfrm>
            <a:off x="1295400" y="4958472"/>
            <a:ext cx="9601200" cy="51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smtClean="0"/>
              <a:t>p.nombre_de_columna</a:t>
            </a:r>
            <a:r>
              <a:rPr lang="es-ES" sz="1600" i="1" dirty="0" smtClean="0"/>
              <a:t> FROM </a:t>
            </a:r>
            <a:r>
              <a:rPr lang="es-ES" sz="1600" i="1" dirty="0" err="1" smtClean="0"/>
              <a:t>nombre_de_tabla</a:t>
            </a:r>
            <a:r>
              <a:rPr lang="es-ES" sz="1600" i="1" dirty="0" smtClean="0"/>
              <a:t> p;</a:t>
            </a:r>
            <a:endParaRPr lang="es-ES" sz="1600" i="1" noProof="1" smtClean="0"/>
          </a:p>
        </p:txBody>
      </p:sp>
    </p:spTree>
    <p:extLst>
      <p:ext uri="{BB962C8B-B14F-4D97-AF65-F5344CB8AC3E}">
        <p14:creationId xmlns:p14="http://schemas.microsoft.com/office/powerpoint/2010/main" val="240583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5"/>
            <a:ext cx="9601200" cy="2626221"/>
          </a:xfrm>
        </p:spPr>
        <p:txBody>
          <a:bodyPr>
            <a:normAutofit lnSpcReduction="10000"/>
          </a:bodyPr>
          <a:lstStyle/>
          <a:p>
            <a:r>
              <a:rPr lang="es-ES" noProof="1" smtClean="0"/>
              <a:t>Por defecto la clausula SELECT devuelve todos los resultados (ALL)</a:t>
            </a:r>
          </a:p>
          <a:p>
            <a:r>
              <a:rPr lang="es-ES" noProof="1" smtClean="0"/>
              <a:t>Para acotar los resultados hay dos formas:</a:t>
            </a:r>
          </a:p>
          <a:p>
            <a:pPr lvl="1"/>
            <a:r>
              <a:rPr lang="es-ES" noProof="1" smtClean="0"/>
              <a:t>Añadir clausulas después de FROM</a:t>
            </a:r>
          </a:p>
          <a:p>
            <a:pPr lvl="1"/>
            <a:r>
              <a:rPr lang="es-ES" noProof="1" smtClean="0"/>
              <a:t>Incluir DISTINCT</a:t>
            </a:r>
          </a:p>
          <a:p>
            <a:r>
              <a:rPr lang="es-ES" noProof="1" smtClean="0"/>
              <a:t>DISTINCT va a devolver los registros no duplicados</a:t>
            </a:r>
          </a:p>
          <a:p>
            <a:r>
              <a:rPr lang="es-ES" noProof="1" smtClean="0"/>
              <a:t>Sentencia:</a:t>
            </a:r>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SELECT</a:t>
            </a:r>
            <a:endParaRPr lang="es-ES" sz="2000" noProof="1"/>
          </a:p>
        </p:txBody>
      </p:sp>
      <p:sp>
        <p:nvSpPr>
          <p:cNvPr id="8" name="Marcador de posición de contenido 2"/>
          <p:cNvSpPr txBox="1">
            <a:spLocks/>
          </p:cNvSpPr>
          <p:nvPr/>
        </p:nvSpPr>
        <p:spPr>
          <a:xfrm>
            <a:off x="1370215" y="4718003"/>
            <a:ext cx="9601200" cy="51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DISTINCT </a:t>
            </a:r>
            <a:r>
              <a:rPr lang="es-ES" sz="1600" i="1" dirty="0" err="1" smtClean="0"/>
              <a:t>p.nombre_de_columna</a:t>
            </a:r>
            <a:r>
              <a:rPr lang="es-ES" sz="1600" i="1" dirty="0" smtClean="0"/>
              <a:t> FROM </a:t>
            </a:r>
            <a:r>
              <a:rPr lang="es-ES" sz="1600" i="1" dirty="0" err="1" smtClean="0"/>
              <a:t>nombre_de_tabla</a:t>
            </a:r>
            <a:r>
              <a:rPr lang="es-ES" sz="1600" i="1" dirty="0" smtClean="0"/>
              <a:t> p;</a:t>
            </a:r>
            <a:endParaRPr lang="es-ES" sz="1600" i="1" noProof="1" smtClean="0"/>
          </a:p>
        </p:txBody>
      </p:sp>
    </p:spTree>
    <p:extLst>
      <p:ext uri="{BB962C8B-B14F-4D97-AF65-F5344CB8AC3E}">
        <p14:creationId xmlns:p14="http://schemas.microsoft.com/office/powerpoint/2010/main" val="398987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fontScale="62500" lnSpcReduction="20000"/>
          </a:bodyPr>
          <a:lstStyle/>
          <a:p>
            <a:r>
              <a:rPr lang="es-ES" noProof="1" smtClean="0"/>
              <a:t>¿Qué es SQL?</a:t>
            </a:r>
          </a:p>
          <a:p>
            <a:r>
              <a:rPr lang="es-ES" noProof="1" smtClean="0"/>
              <a:t>¿Qué es una base de datos?</a:t>
            </a:r>
          </a:p>
          <a:p>
            <a:r>
              <a:rPr lang="es-ES" noProof="1" smtClean="0"/>
              <a:t>¿Qué significa una base de datos relacional?</a:t>
            </a:r>
          </a:p>
          <a:p>
            <a:r>
              <a:rPr lang="es-ES" noProof="1" smtClean="0"/>
              <a:t>Tablas, Columnas y filas</a:t>
            </a:r>
          </a:p>
          <a:p>
            <a:r>
              <a:rPr lang="es-ES" noProof="1" smtClean="0"/>
              <a:t>Claves</a:t>
            </a:r>
          </a:p>
          <a:p>
            <a:r>
              <a:rPr lang="es-ES" noProof="1" smtClean="0"/>
              <a:t>Ejemplo y optimización</a:t>
            </a:r>
          </a:p>
          <a:p>
            <a:r>
              <a:rPr lang="es-ES" noProof="1" smtClean="0"/>
              <a:t>Sentencias SQL</a:t>
            </a:r>
          </a:p>
          <a:p>
            <a:r>
              <a:rPr lang="es-ES" noProof="1" smtClean="0"/>
              <a:t>Comandos</a:t>
            </a:r>
          </a:p>
          <a:p>
            <a:r>
              <a:rPr lang="es-ES" noProof="1" smtClean="0"/>
              <a:t>Convención nombres</a:t>
            </a:r>
          </a:p>
          <a:p>
            <a:r>
              <a:rPr lang="es-ES" noProof="1" smtClean="0"/>
              <a:t>Tipos de datos</a:t>
            </a:r>
          </a:p>
          <a:p>
            <a:r>
              <a:rPr lang="es-ES" noProof="1" smtClean="0"/>
              <a:t>RDBMS</a:t>
            </a:r>
          </a:p>
          <a:p>
            <a:r>
              <a:rPr lang="es-ES" noProof="1" smtClean="0"/>
              <a:t>Caso práctico</a:t>
            </a:r>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endParaRPr lang="es-ES" sz="2000" noProof="1"/>
          </a:p>
        </p:txBody>
      </p:sp>
    </p:spTree>
    <p:extLst>
      <p:ext uri="{BB962C8B-B14F-4D97-AF65-F5344CB8AC3E}">
        <p14:creationId xmlns:p14="http://schemas.microsoft.com/office/powerpoint/2010/main" val="388092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5"/>
            <a:ext cx="9601200" cy="2626221"/>
          </a:xfrm>
        </p:spPr>
        <p:txBody>
          <a:bodyPr>
            <a:normAutofit/>
          </a:bodyPr>
          <a:lstStyle/>
          <a:p>
            <a:r>
              <a:rPr lang="es-ES" noProof="1" smtClean="0"/>
              <a:t>WHERE actua como un buscador dentro de nuestros resultados</a:t>
            </a:r>
          </a:p>
          <a:p>
            <a:r>
              <a:rPr lang="es-ES" noProof="1" smtClean="0"/>
              <a:t>El contenido de WHERE serán expresiones que serán evaluadas como verdad o falso</a:t>
            </a:r>
          </a:p>
          <a:p>
            <a:r>
              <a:rPr lang="es-ES" noProof="1" smtClean="0"/>
              <a:t>Si estas filas cumplen la condición serán devueltas</a:t>
            </a:r>
          </a:p>
          <a:p>
            <a:r>
              <a:rPr lang="es-ES" noProof="1" smtClean="0"/>
              <a:t>Sentencia:</a:t>
            </a:r>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WHERE</a:t>
            </a:r>
            <a:endParaRPr lang="es-ES" sz="2000" noProof="1"/>
          </a:p>
        </p:txBody>
      </p:sp>
      <p:sp>
        <p:nvSpPr>
          <p:cNvPr id="8" name="Marcador de posición de contenido 2"/>
          <p:cNvSpPr txBox="1">
            <a:spLocks/>
          </p:cNvSpPr>
          <p:nvPr/>
        </p:nvSpPr>
        <p:spPr>
          <a:xfrm>
            <a:off x="1370215" y="4718003"/>
            <a:ext cx="9601200" cy="51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smtClean="0"/>
              <a:t>e.NombreComercial</a:t>
            </a:r>
            <a:r>
              <a:rPr lang="es-ES" sz="1600" i="1" dirty="0" smtClean="0"/>
              <a:t> FROM Empresas e WHERE </a:t>
            </a:r>
            <a:r>
              <a:rPr lang="es-ES" sz="1600" i="1" dirty="0" err="1" smtClean="0"/>
              <a:t>e.NombreComercial</a:t>
            </a:r>
            <a:r>
              <a:rPr lang="es-ES" sz="1600" i="1" dirty="0" smtClean="0"/>
              <a:t> = ‘Pepe’;</a:t>
            </a:r>
            <a:endParaRPr lang="es-ES" sz="1600" i="1" noProof="1" smtClean="0"/>
          </a:p>
        </p:txBody>
      </p:sp>
    </p:spTree>
    <p:extLst>
      <p:ext uri="{BB962C8B-B14F-4D97-AF65-F5344CB8AC3E}">
        <p14:creationId xmlns:p14="http://schemas.microsoft.com/office/powerpoint/2010/main" val="32609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738950"/>
          </a:xfrm>
        </p:spPr>
        <p:txBody>
          <a:bodyPr>
            <a:normAutofit/>
          </a:bodyPr>
          <a:lstStyle/>
          <a:p>
            <a:r>
              <a:rPr lang="es-ES" noProof="1" smtClean="0"/>
              <a:t>Las comparaciones dentro de la clausula WHERE pueden realizarse con los siguientes operadores:</a:t>
            </a:r>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WHERE</a:t>
            </a:r>
            <a:endParaRPr lang="es-ES" sz="2000" noProof="1"/>
          </a:p>
        </p:txBody>
      </p:sp>
      <p:graphicFrame>
        <p:nvGraphicFramePr>
          <p:cNvPr id="9" name="Marcador de posición de contenido 4" descr="Tabla de ejemplo con 3 columnas, 4 filas" title="Tabla"/>
          <p:cNvGraphicFramePr>
            <a:graphicFrameLocks/>
          </p:cNvGraphicFramePr>
          <p:nvPr>
            <p:extLst>
              <p:ext uri="{D42A27DB-BD31-4B8C-83A1-F6EECF244321}">
                <p14:modId xmlns:p14="http://schemas.microsoft.com/office/powerpoint/2010/main" val="513559292"/>
              </p:ext>
            </p:extLst>
          </p:nvPr>
        </p:nvGraphicFramePr>
        <p:xfrm>
          <a:off x="1443582" y="2584976"/>
          <a:ext cx="9601864" cy="2560320"/>
        </p:xfrm>
        <a:graphic>
          <a:graphicData uri="http://schemas.openxmlformats.org/drawingml/2006/table">
            <a:tbl>
              <a:tblPr firstRow="1" bandRow="1">
                <a:tableStyleId>{69012ECD-51FC-41F1-AA8D-1B2483CD663E}</a:tableStyleId>
              </a:tblPr>
              <a:tblGrid>
                <a:gridCol w="1388166"/>
                <a:gridCol w="8213698"/>
              </a:tblGrid>
              <a:tr h="360661">
                <a:tc>
                  <a:txBody>
                    <a:bodyPr/>
                    <a:lstStyle/>
                    <a:p>
                      <a:pPr marL="0" algn="ctr" defTabSz="914400" rtl="0" eaLnBrk="1" latinLnBrk="0" hangingPunct="1"/>
                      <a:r>
                        <a:rPr lang="en-US" sz="1800" b="1" kern="1200" dirty="0" err="1" smtClean="0">
                          <a:solidFill>
                            <a:schemeClr val="bg1"/>
                          </a:solidFill>
                          <a:latin typeface="+mn-lt"/>
                          <a:ea typeface="+mn-ea"/>
                          <a:cs typeface="+mn-cs"/>
                        </a:rPr>
                        <a:t>Operador</a:t>
                      </a:r>
                      <a:endParaRPr lang="en-US" sz="18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1800" b="1" kern="1200" dirty="0" err="1" smtClean="0">
                          <a:solidFill>
                            <a:schemeClr val="bg1"/>
                          </a:solidFill>
                          <a:latin typeface="+mn-lt"/>
                          <a:ea typeface="+mn-ea"/>
                          <a:cs typeface="+mn-cs"/>
                        </a:rPr>
                        <a:t>Operación</a:t>
                      </a:r>
                      <a:endParaRPr lang="es-ES" sz="1800" b="1" kern="1200" noProof="1">
                        <a:solidFill>
                          <a:schemeClr val="bg1"/>
                        </a:solidFill>
                        <a:latin typeface="+mn-lt"/>
                        <a:ea typeface="+mn-ea"/>
                        <a:cs typeface="+mn-cs"/>
                      </a:endParaRPr>
                    </a:p>
                  </a:txBody>
                  <a:tcPr anchor="ctr"/>
                </a:tc>
              </a:tr>
              <a:tr h="360661">
                <a:tc>
                  <a:txBody>
                    <a:bodyPr/>
                    <a:lstStyle/>
                    <a:p>
                      <a:pPr marL="0" algn="l" defTabSz="914400" rtl="0" eaLnBrk="1" latinLnBrk="0" hangingPunct="1"/>
                      <a:r>
                        <a:rPr lang="es-ES" sz="1800" kern="1200" noProof="1" smtClean="0">
                          <a:solidFill>
                            <a:schemeClr val="tx1"/>
                          </a:solidFill>
                          <a:latin typeface="+mn-lt"/>
                          <a:ea typeface="+mn-ea"/>
                          <a:cs typeface="+mn-cs"/>
                        </a:rPr>
                        <a:t>=</a:t>
                      </a:r>
                      <a:endParaRPr lang="es-ES" sz="1800" kern="1200" noProof="1">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smtClean="0">
                          <a:solidFill>
                            <a:schemeClr val="tx1"/>
                          </a:solidFill>
                          <a:effectLst/>
                          <a:latin typeface="+mn-lt"/>
                          <a:ea typeface="+mn-ea"/>
                          <a:cs typeface="+mn-cs"/>
                        </a:rPr>
                        <a:t>Igual</a:t>
                      </a:r>
                      <a:endParaRPr lang="es-ES" sz="1800" b="0" i="0" kern="1200" dirty="0" smtClean="0">
                        <a:solidFill>
                          <a:schemeClr val="tx1"/>
                        </a:solidFill>
                        <a:effectLst/>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&lt;&gt;</a:t>
                      </a:r>
                      <a:endParaRPr lang="es-ES" sz="1800" b="0" i="0" u="none" strike="noStrike" kern="1200" baseline="0" dirty="0" smtClean="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dirty="0" smtClean="0">
                          <a:solidFill>
                            <a:schemeClr val="tx1"/>
                          </a:solidFill>
                          <a:effectLst/>
                          <a:latin typeface="+mn-lt"/>
                          <a:ea typeface="+mn-ea"/>
                          <a:cs typeface="+mn-cs"/>
                        </a:rPr>
                        <a:t>Distinto</a:t>
                      </a:r>
                      <a:endParaRPr lang="es-ES" sz="1800" b="0" i="0" kern="1200" dirty="0" smtClean="0">
                        <a:solidFill>
                          <a:schemeClr val="tx1"/>
                        </a:solidFill>
                        <a:effectLst/>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&gt;</a:t>
                      </a:r>
                      <a:endParaRPr lang="es-ES" sz="1800" b="0" i="0" u="none" strike="noStrike" kern="1200" baseline="0" dirty="0" smtClean="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kern="1200" dirty="0" smtClean="0">
                          <a:solidFill>
                            <a:schemeClr val="tx1"/>
                          </a:solidFill>
                          <a:effectLst/>
                          <a:latin typeface="+mn-lt"/>
                          <a:ea typeface="+mn-ea"/>
                          <a:cs typeface="+mn-cs"/>
                        </a:rPr>
                        <a:t>Mayor que</a:t>
                      </a:r>
                      <a:endParaRPr lang="es-ES" sz="1800" b="0" i="0" kern="1200" dirty="0" smtClean="0">
                        <a:solidFill>
                          <a:schemeClr val="tx1"/>
                        </a:solidFill>
                        <a:effectLst/>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&lt;</a:t>
                      </a:r>
                      <a:endParaRPr lang="es-ES" sz="1800" b="0" i="0" u="none" strike="noStrike" kern="1200" baseline="0" dirty="0" smtClean="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Menor que</a:t>
                      </a:r>
                      <a:endParaRPr lang="es-ES" sz="1800" b="0" i="0" u="none" strike="noStrike" kern="1200" baseline="0" dirty="0" smtClean="0">
                        <a:solidFill>
                          <a:schemeClr val="tx1"/>
                        </a:solidFill>
                        <a:effectLst/>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&gt;=</a:t>
                      </a:r>
                      <a:endParaRPr lang="es-ES" sz="1800" b="0" i="0" u="none" strike="noStrike" kern="1200" baseline="0" dirty="0" smtClean="0">
                        <a:solidFill>
                          <a:schemeClr val="tx1"/>
                        </a:solidFill>
                        <a:latin typeface="+mn-lt"/>
                        <a:ea typeface="+mn-ea"/>
                        <a:cs typeface="+mn-cs"/>
                      </a:endParaRPr>
                    </a:p>
                  </a:txBody>
                  <a:tcPr anchor="ctr"/>
                </a:tc>
                <a:tc>
                  <a:txBody>
                    <a:bodyPr/>
                    <a:lstStyle/>
                    <a:p>
                      <a:pPr algn="ctr"/>
                      <a:r>
                        <a:rPr lang="es-ES" sz="1800" b="0" i="0" u="none" strike="noStrike" kern="1200" baseline="0" dirty="0" smtClean="0">
                          <a:solidFill>
                            <a:schemeClr val="tx1"/>
                          </a:solidFill>
                          <a:latin typeface="+mn-lt"/>
                          <a:ea typeface="+mn-ea"/>
                          <a:cs typeface="+mn-cs"/>
                        </a:rPr>
                        <a:t>Mayor o igual que</a:t>
                      </a:r>
                      <a:endParaRPr lang="es-ES" sz="1800" b="0" i="0" u="none" strike="noStrike" kern="1200" baseline="0" dirty="0" smtClean="0">
                        <a:solidFill>
                          <a:schemeClr val="tx1"/>
                        </a:solidFill>
                        <a:latin typeface="+mn-lt"/>
                        <a:ea typeface="+mn-ea"/>
                        <a:cs typeface="+mn-cs"/>
                      </a:endParaRPr>
                    </a:p>
                  </a:txBody>
                  <a:tcPr anchor="ctr"/>
                </a:tc>
              </a:tr>
              <a:tr h="3606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kern="1200" baseline="0" dirty="0" smtClean="0">
                          <a:solidFill>
                            <a:schemeClr val="tx1"/>
                          </a:solidFill>
                          <a:latin typeface="+mn-lt"/>
                          <a:ea typeface="+mn-ea"/>
                          <a:cs typeface="+mn-cs"/>
                        </a:rPr>
                        <a:t>&lt;=</a:t>
                      </a:r>
                      <a:endParaRPr lang="es-ES" sz="1800" b="0" i="0" u="none" strike="noStrike" kern="1200" baseline="0" dirty="0" smtClean="0">
                        <a:solidFill>
                          <a:schemeClr val="tx1"/>
                        </a:solidFill>
                        <a:latin typeface="+mn-lt"/>
                        <a:ea typeface="+mn-ea"/>
                        <a:cs typeface="+mn-cs"/>
                      </a:endParaRPr>
                    </a:p>
                  </a:txBody>
                  <a:tcPr anchor="ctr"/>
                </a:tc>
                <a:tc>
                  <a:txBody>
                    <a:bodyPr/>
                    <a:lstStyle/>
                    <a:p>
                      <a:pPr algn="ctr"/>
                      <a:r>
                        <a:rPr lang="es-ES" sz="1800" b="0" i="0" u="none" strike="noStrike" kern="1200" baseline="0" dirty="0" smtClean="0">
                          <a:solidFill>
                            <a:schemeClr val="tx1"/>
                          </a:solidFill>
                          <a:latin typeface="+mn-lt"/>
                          <a:ea typeface="+mn-ea"/>
                          <a:cs typeface="+mn-cs"/>
                        </a:rPr>
                        <a:t>Menor o igual que</a:t>
                      </a:r>
                      <a:endParaRPr lang="es-ES" sz="1800" b="0" i="0" u="none" strike="noStrike" kern="1200" baseline="0" dirty="0" smtClean="0">
                        <a:solidFill>
                          <a:schemeClr val="tx1"/>
                        </a:solidFill>
                        <a:latin typeface="+mn-lt"/>
                        <a:ea typeface="+mn-ea"/>
                        <a:cs typeface="+mn-cs"/>
                      </a:endParaRPr>
                    </a:p>
                  </a:txBody>
                  <a:tcPr anchor="ctr"/>
                </a:tc>
              </a:tr>
            </a:tbl>
          </a:graphicData>
        </a:graphic>
      </p:graphicFrame>
    </p:spTree>
    <p:extLst>
      <p:ext uri="{BB962C8B-B14F-4D97-AF65-F5344CB8AC3E}">
        <p14:creationId xmlns:p14="http://schemas.microsoft.com/office/powerpoint/2010/main" val="308412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5"/>
            <a:ext cx="9601200" cy="1919639"/>
          </a:xfrm>
        </p:spPr>
        <p:txBody>
          <a:bodyPr>
            <a:normAutofit lnSpcReduction="10000"/>
          </a:bodyPr>
          <a:lstStyle/>
          <a:p>
            <a:r>
              <a:rPr lang="es-ES" noProof="1" smtClean="0"/>
              <a:t>Las expresiones se pueden combinar con otras expresiones booleanas</a:t>
            </a:r>
          </a:p>
          <a:p>
            <a:r>
              <a:rPr lang="es-ES" noProof="1" smtClean="0"/>
              <a:t>Si dos expresiónes las anidamos con AND en el resultado devuelto se tendrán que cumplir las dos.</a:t>
            </a:r>
          </a:p>
          <a:p>
            <a:r>
              <a:rPr lang="es-ES" noProof="1"/>
              <a:t>Si dos expresiónes las anidamos </a:t>
            </a:r>
            <a:r>
              <a:rPr lang="es-ES" noProof="1"/>
              <a:t>con </a:t>
            </a:r>
            <a:r>
              <a:rPr lang="es-ES" noProof="1" smtClean="0"/>
              <a:t>OR en </a:t>
            </a:r>
            <a:r>
              <a:rPr lang="es-ES" noProof="1"/>
              <a:t>el resultado devuelto se tendrán que </a:t>
            </a:r>
            <a:r>
              <a:rPr lang="es-ES" noProof="1"/>
              <a:t>cumplir </a:t>
            </a:r>
            <a:r>
              <a:rPr lang="es-ES" noProof="1" smtClean="0"/>
              <a:t>una de las </a:t>
            </a:r>
            <a:r>
              <a:rPr lang="es-ES" noProof="1"/>
              <a:t>dos.</a:t>
            </a:r>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AND y OR</a:t>
            </a:r>
            <a:endParaRPr lang="es-ES" sz="2000" noProof="1"/>
          </a:p>
        </p:txBody>
      </p:sp>
      <p:sp>
        <p:nvSpPr>
          <p:cNvPr id="8" name="Marcador de posición de contenido 2"/>
          <p:cNvSpPr txBox="1">
            <a:spLocks/>
          </p:cNvSpPr>
          <p:nvPr/>
        </p:nvSpPr>
        <p:spPr>
          <a:xfrm>
            <a:off x="1295400" y="3895043"/>
            <a:ext cx="9601200" cy="5191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smtClean="0"/>
              <a:t>e.NombreComercial</a:t>
            </a:r>
            <a:r>
              <a:rPr lang="es-ES" sz="1600" i="1" dirty="0" smtClean="0"/>
              <a:t> FROM Empresas e WHERE </a:t>
            </a:r>
            <a:r>
              <a:rPr lang="es-ES" sz="1600" i="1" dirty="0" err="1" smtClean="0"/>
              <a:t>e.NombreComercial</a:t>
            </a:r>
            <a:r>
              <a:rPr lang="es-ES" sz="1600" i="1" dirty="0" smtClean="0"/>
              <a:t> = ‘Pepe’ AND </a:t>
            </a:r>
            <a:r>
              <a:rPr lang="es-ES" sz="1600" i="1" dirty="0" err="1" smtClean="0"/>
              <a:t>e.PaginaWeb</a:t>
            </a:r>
            <a:r>
              <a:rPr lang="es-ES" sz="1600" i="1" dirty="0" smtClean="0"/>
              <a:t> = ‘pepe.com’;</a:t>
            </a:r>
            <a:endParaRPr lang="es-ES" sz="1600" i="1" noProof="1" smtClean="0"/>
          </a:p>
        </p:txBody>
      </p:sp>
      <p:sp>
        <p:nvSpPr>
          <p:cNvPr id="10" name="Marcador de posición de contenido 2"/>
          <p:cNvSpPr txBox="1">
            <a:spLocks/>
          </p:cNvSpPr>
          <p:nvPr/>
        </p:nvSpPr>
        <p:spPr>
          <a:xfrm>
            <a:off x="1295400" y="4654272"/>
            <a:ext cx="9601200" cy="5191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smtClean="0"/>
              <a:t>e.NombreComercial</a:t>
            </a:r>
            <a:r>
              <a:rPr lang="es-ES" sz="1600" i="1" dirty="0" smtClean="0"/>
              <a:t> FROM Empresas e WHERE </a:t>
            </a:r>
            <a:r>
              <a:rPr lang="es-ES" sz="1600" i="1" dirty="0" err="1" smtClean="0"/>
              <a:t>e.NombreComercial</a:t>
            </a:r>
            <a:r>
              <a:rPr lang="es-ES" sz="1600" i="1" dirty="0" smtClean="0"/>
              <a:t> = ‘Pepe’ OR </a:t>
            </a:r>
            <a:r>
              <a:rPr lang="es-ES" sz="1600" i="1" dirty="0" err="1" smtClean="0"/>
              <a:t>e.PaginaWeb</a:t>
            </a:r>
            <a:r>
              <a:rPr lang="es-ES" sz="1600" i="1" dirty="0" smtClean="0"/>
              <a:t> = ‘pepe.com’;</a:t>
            </a:r>
            <a:endParaRPr lang="es-ES" sz="1600" i="1" noProof="1" smtClean="0"/>
          </a:p>
        </p:txBody>
      </p:sp>
    </p:spTree>
    <p:extLst>
      <p:ext uri="{BB962C8B-B14F-4D97-AF65-F5344CB8AC3E}">
        <p14:creationId xmlns:p14="http://schemas.microsoft.com/office/powerpoint/2010/main" val="36066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1254622"/>
          </a:xfrm>
        </p:spPr>
        <p:txBody>
          <a:bodyPr>
            <a:normAutofit/>
          </a:bodyPr>
          <a:lstStyle/>
          <a:p>
            <a:r>
              <a:rPr lang="es-ES" noProof="1" smtClean="0"/>
              <a:t>BETWEEN es un operador que devuelve los valores que cumplen entre ese rango superior y inferior</a:t>
            </a:r>
          </a:p>
          <a:p>
            <a:r>
              <a:rPr lang="es-ES" noProof="1" smtClean="0"/>
              <a:t>Sentencia:</a:t>
            </a:r>
            <a:endParaRPr lang="es-ES" noProof="1"/>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BETWEEN</a:t>
            </a:r>
            <a:endParaRPr lang="es-ES" sz="2000" noProof="1"/>
          </a:p>
        </p:txBody>
      </p:sp>
      <p:sp>
        <p:nvSpPr>
          <p:cNvPr id="9" name="Marcador de posición de contenido 2"/>
          <p:cNvSpPr txBox="1">
            <a:spLocks/>
          </p:cNvSpPr>
          <p:nvPr/>
        </p:nvSpPr>
        <p:spPr>
          <a:xfrm>
            <a:off x="1295400" y="3154623"/>
            <a:ext cx="9601200" cy="51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a:t>o</a:t>
            </a:r>
            <a:r>
              <a:rPr lang="es-ES" sz="1600" i="1" dirty="0" err="1" smtClean="0"/>
              <a:t>.Numero</a:t>
            </a:r>
            <a:r>
              <a:rPr lang="es-ES" sz="1600" i="1" dirty="0" smtClean="0"/>
              <a:t> FROM Oficinas o WHERE </a:t>
            </a:r>
            <a:r>
              <a:rPr lang="es-ES" sz="1600" i="1" dirty="0" err="1" smtClean="0"/>
              <a:t>o.Numero</a:t>
            </a:r>
            <a:r>
              <a:rPr lang="es-ES" sz="1600" i="1" dirty="0" smtClean="0"/>
              <a:t> BETWEEN 4 AND 8;</a:t>
            </a:r>
            <a:endParaRPr lang="es-ES" sz="1600" i="1" noProof="1" smtClean="0"/>
          </a:p>
        </p:txBody>
      </p:sp>
    </p:spTree>
    <p:extLst>
      <p:ext uri="{BB962C8B-B14F-4D97-AF65-F5344CB8AC3E}">
        <p14:creationId xmlns:p14="http://schemas.microsoft.com/office/powerpoint/2010/main" val="386954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1761698"/>
          </a:xfrm>
        </p:spPr>
        <p:txBody>
          <a:bodyPr>
            <a:normAutofit/>
          </a:bodyPr>
          <a:lstStyle/>
          <a:p>
            <a:r>
              <a:rPr lang="es-ES" noProof="1" smtClean="0"/>
              <a:t>LIKE es un operador para buscar patrones dentro de cadenas</a:t>
            </a:r>
            <a:endParaRPr lang="es-ES" noProof="1" smtClean="0"/>
          </a:p>
          <a:p>
            <a:r>
              <a:rPr lang="es-ES" noProof="1" smtClean="0"/>
              <a:t>Se utiliza con el carácter comodin % que indica cualquiera y puede ir en cualquier parte de la cadena</a:t>
            </a:r>
          </a:p>
          <a:p>
            <a:r>
              <a:rPr lang="es-ES" noProof="1" smtClean="0"/>
              <a:t>Sentencia</a:t>
            </a:r>
            <a:endParaRPr lang="es-ES" noProof="1"/>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LIKE</a:t>
            </a:r>
            <a:endParaRPr lang="es-ES" sz="2000" noProof="1"/>
          </a:p>
        </p:txBody>
      </p:sp>
      <p:sp>
        <p:nvSpPr>
          <p:cNvPr id="9" name="Marcador de posición de contenido 2"/>
          <p:cNvSpPr txBox="1">
            <a:spLocks/>
          </p:cNvSpPr>
          <p:nvPr/>
        </p:nvSpPr>
        <p:spPr>
          <a:xfrm>
            <a:off x="1295400" y="4181455"/>
            <a:ext cx="9601200" cy="16097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 Buscara todas las empresas que contengan la e en nombre comercial</a:t>
            </a:r>
          </a:p>
          <a:p>
            <a:pPr marL="0" indent="0">
              <a:buNone/>
            </a:pPr>
            <a:r>
              <a:rPr lang="es-ES" sz="1600" i="1" dirty="0" smtClean="0"/>
              <a:t>SELECT </a:t>
            </a:r>
            <a:r>
              <a:rPr lang="es-ES" sz="1600" i="1" dirty="0" err="1" smtClean="0"/>
              <a:t>e.NombreComercial</a:t>
            </a:r>
            <a:r>
              <a:rPr lang="es-ES" sz="1600" i="1" dirty="0" smtClean="0"/>
              <a:t> FROM Empresas e WHERE </a:t>
            </a:r>
            <a:r>
              <a:rPr lang="es-ES" sz="1600" i="1" dirty="0" err="1" smtClean="0"/>
              <a:t>e.NombreComercial</a:t>
            </a:r>
            <a:r>
              <a:rPr lang="es-ES" sz="1600" i="1" dirty="0" smtClean="0"/>
              <a:t> LIKE ‘%e%’;</a:t>
            </a:r>
          </a:p>
          <a:p>
            <a:pPr marL="0" indent="0">
              <a:buNone/>
            </a:pPr>
            <a:r>
              <a:rPr lang="es-ES" sz="1600" i="1" dirty="0"/>
              <a:t>-- Buscara todas las empresas que </a:t>
            </a:r>
            <a:r>
              <a:rPr lang="es-ES" sz="1600" i="1" dirty="0" smtClean="0"/>
              <a:t>empiezan por la </a:t>
            </a:r>
            <a:r>
              <a:rPr lang="es-ES" sz="1600" i="1" dirty="0"/>
              <a:t>e en nombre comercial</a:t>
            </a:r>
          </a:p>
          <a:p>
            <a:pPr marL="0" indent="0">
              <a:buNone/>
            </a:pPr>
            <a:r>
              <a:rPr lang="es-ES" sz="1600" i="1" dirty="0"/>
              <a:t>SELECT </a:t>
            </a:r>
            <a:r>
              <a:rPr lang="es-ES" sz="1600" i="1" dirty="0" err="1"/>
              <a:t>e.NombreComercial</a:t>
            </a:r>
            <a:r>
              <a:rPr lang="es-ES" sz="1600" i="1" dirty="0"/>
              <a:t> FROM Empresas e WHERE </a:t>
            </a:r>
            <a:r>
              <a:rPr lang="es-ES" sz="1600" i="1" dirty="0" err="1"/>
              <a:t>e.NombreComercial</a:t>
            </a:r>
            <a:r>
              <a:rPr lang="es-ES" sz="1600" i="1" dirty="0"/>
              <a:t> LIKE </a:t>
            </a:r>
            <a:r>
              <a:rPr lang="es-ES" sz="1600" i="1" dirty="0" smtClean="0"/>
              <a:t>‘e</a:t>
            </a:r>
            <a:r>
              <a:rPr lang="es-ES" sz="1600" i="1" dirty="0"/>
              <a:t>%’;</a:t>
            </a:r>
            <a:endParaRPr lang="es-ES" sz="1600" i="1" noProof="1"/>
          </a:p>
          <a:p>
            <a:pPr marL="0" indent="0">
              <a:buNone/>
            </a:pPr>
            <a:endParaRPr lang="es-ES" sz="1600" i="1" noProof="1" smtClean="0"/>
          </a:p>
        </p:txBody>
      </p:sp>
    </p:spTree>
    <p:extLst>
      <p:ext uri="{BB962C8B-B14F-4D97-AF65-F5344CB8AC3E}">
        <p14:creationId xmlns:p14="http://schemas.microsoft.com/office/powerpoint/2010/main" val="47837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1761698"/>
          </a:xfrm>
        </p:spPr>
        <p:txBody>
          <a:bodyPr>
            <a:normAutofit/>
          </a:bodyPr>
          <a:lstStyle/>
          <a:p>
            <a:r>
              <a:rPr lang="es-ES" noProof="1" smtClean="0"/>
              <a:t>IN es un operador para indicar un conjunto de valores. Devolverá las filas que incluyan los valores indicados en IN</a:t>
            </a:r>
            <a:endParaRPr lang="es-ES" noProof="1" smtClean="0"/>
          </a:p>
          <a:p>
            <a:r>
              <a:rPr lang="es-ES" noProof="1" smtClean="0"/>
              <a:t>Sentencia</a:t>
            </a:r>
            <a:endParaRPr lang="es-ES" noProof="1"/>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IN</a:t>
            </a:r>
            <a:endParaRPr lang="es-ES" sz="2000" noProof="1"/>
          </a:p>
        </p:txBody>
      </p:sp>
      <p:sp>
        <p:nvSpPr>
          <p:cNvPr id="9" name="Marcador de posición de contenido 2"/>
          <p:cNvSpPr txBox="1">
            <a:spLocks/>
          </p:cNvSpPr>
          <p:nvPr/>
        </p:nvSpPr>
        <p:spPr>
          <a:xfrm>
            <a:off x="1295400" y="4181455"/>
            <a:ext cx="9601200" cy="1609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 Buscara todas las empresas que contengan la e en nombre comercial</a:t>
            </a:r>
          </a:p>
          <a:p>
            <a:pPr marL="0" indent="0">
              <a:buNone/>
            </a:pPr>
            <a:r>
              <a:rPr lang="es-ES" sz="1600" i="1" dirty="0" smtClean="0"/>
              <a:t>SELECT </a:t>
            </a:r>
            <a:r>
              <a:rPr lang="es-ES" sz="1600" i="1" dirty="0" err="1" smtClean="0"/>
              <a:t>e.NombreComercial</a:t>
            </a:r>
            <a:r>
              <a:rPr lang="es-ES" sz="1600" i="1" dirty="0" smtClean="0"/>
              <a:t> FROM Empresas e WHERE </a:t>
            </a:r>
            <a:r>
              <a:rPr lang="es-ES" sz="1600" i="1" dirty="0" err="1" smtClean="0"/>
              <a:t>e.NombreComercial</a:t>
            </a:r>
            <a:r>
              <a:rPr lang="es-ES" sz="1600" i="1" dirty="0" smtClean="0"/>
              <a:t> IN (‘Pepe’, ‘Pepe2’,</a:t>
            </a:r>
            <a:r>
              <a:rPr lang="es-ES" sz="1600" i="1" dirty="0"/>
              <a:t> ‘</a:t>
            </a:r>
            <a:r>
              <a:rPr lang="es-ES" sz="1600" i="1" dirty="0" smtClean="0"/>
              <a:t>Pepe3’);</a:t>
            </a:r>
          </a:p>
        </p:txBody>
      </p:sp>
    </p:spTree>
    <p:extLst>
      <p:ext uri="{BB962C8B-B14F-4D97-AF65-F5344CB8AC3E}">
        <p14:creationId xmlns:p14="http://schemas.microsoft.com/office/powerpoint/2010/main" val="272041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1761698"/>
          </a:xfrm>
        </p:spPr>
        <p:txBody>
          <a:bodyPr>
            <a:normAutofit/>
          </a:bodyPr>
          <a:lstStyle/>
          <a:p>
            <a:r>
              <a:rPr lang="es-ES" noProof="1" smtClean="0"/>
              <a:t>IS es un operador para evaluar los campos que son nulos</a:t>
            </a:r>
            <a:endParaRPr lang="es-ES" noProof="1" smtClean="0"/>
          </a:p>
          <a:p>
            <a:r>
              <a:rPr lang="es-ES" noProof="1" smtClean="0"/>
              <a:t>Sentencia</a:t>
            </a:r>
            <a:endParaRPr lang="es-ES" noProof="1"/>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IS</a:t>
            </a:r>
            <a:endParaRPr lang="es-ES" sz="2000" noProof="1"/>
          </a:p>
        </p:txBody>
      </p:sp>
      <p:sp>
        <p:nvSpPr>
          <p:cNvPr id="9" name="Marcador de posición de contenido 2"/>
          <p:cNvSpPr txBox="1">
            <a:spLocks/>
          </p:cNvSpPr>
          <p:nvPr/>
        </p:nvSpPr>
        <p:spPr>
          <a:xfrm>
            <a:off x="1295400" y="4181455"/>
            <a:ext cx="9601200" cy="1609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smtClean="0"/>
              <a:t>e.NombreComercial</a:t>
            </a:r>
            <a:r>
              <a:rPr lang="es-ES" sz="1600" i="1" dirty="0" smtClean="0"/>
              <a:t> FROM Empresas e WHERE </a:t>
            </a:r>
            <a:r>
              <a:rPr lang="es-ES" sz="1600" i="1" dirty="0" err="1" smtClean="0"/>
              <a:t>e.PaginaWeb</a:t>
            </a:r>
            <a:r>
              <a:rPr lang="es-ES" sz="1600" i="1" dirty="0" smtClean="0"/>
              <a:t> IS NULL;</a:t>
            </a:r>
          </a:p>
        </p:txBody>
      </p:sp>
    </p:spTree>
    <p:extLst>
      <p:ext uri="{BB962C8B-B14F-4D97-AF65-F5344CB8AC3E}">
        <p14:creationId xmlns:p14="http://schemas.microsoft.com/office/powerpoint/2010/main" val="107959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1761698"/>
          </a:xfrm>
        </p:spPr>
        <p:txBody>
          <a:bodyPr>
            <a:normAutofit/>
          </a:bodyPr>
          <a:lstStyle/>
          <a:p>
            <a:r>
              <a:rPr lang="es-ES" noProof="1" smtClean="0"/>
              <a:t>IS NOT es un operador para evaluar los campos que no son nulos</a:t>
            </a:r>
            <a:endParaRPr lang="es-ES" noProof="1" smtClean="0"/>
          </a:p>
          <a:p>
            <a:r>
              <a:rPr lang="es-ES" noProof="1" smtClean="0"/>
              <a:t>Sentencia</a:t>
            </a:r>
            <a:endParaRPr lang="es-ES" noProof="1"/>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IS NOT</a:t>
            </a:r>
            <a:endParaRPr lang="es-ES" sz="2000" noProof="1"/>
          </a:p>
        </p:txBody>
      </p:sp>
      <p:sp>
        <p:nvSpPr>
          <p:cNvPr id="9" name="Marcador de posición de contenido 2"/>
          <p:cNvSpPr txBox="1">
            <a:spLocks/>
          </p:cNvSpPr>
          <p:nvPr/>
        </p:nvSpPr>
        <p:spPr>
          <a:xfrm>
            <a:off x="1295400" y="4181455"/>
            <a:ext cx="9601200" cy="1609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s-ES" sz="1600" i="1" dirty="0" smtClean="0"/>
              <a:t>SELECT </a:t>
            </a:r>
            <a:r>
              <a:rPr lang="es-ES" sz="1600" i="1" dirty="0" err="1" smtClean="0"/>
              <a:t>e.NombreComercial</a:t>
            </a:r>
            <a:r>
              <a:rPr lang="es-ES" sz="1600" i="1" dirty="0" smtClean="0"/>
              <a:t> FROM Empresas e WHERE </a:t>
            </a:r>
            <a:r>
              <a:rPr lang="es-ES" sz="1600" i="1" dirty="0" err="1" smtClean="0"/>
              <a:t>e.PaginaWeb</a:t>
            </a:r>
            <a:r>
              <a:rPr lang="es-ES" sz="1600" i="1" dirty="0" smtClean="0"/>
              <a:t> IS NOT NULL;</a:t>
            </a:r>
          </a:p>
        </p:txBody>
      </p:sp>
    </p:spTree>
    <p:extLst>
      <p:ext uri="{BB962C8B-B14F-4D97-AF65-F5344CB8AC3E}">
        <p14:creationId xmlns:p14="http://schemas.microsoft.com/office/powerpoint/2010/main" val="10249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1761698"/>
          </a:xfrm>
        </p:spPr>
        <p:txBody>
          <a:bodyPr>
            <a:normAutofit/>
          </a:bodyPr>
          <a:lstStyle/>
          <a:p>
            <a:r>
              <a:rPr lang="es-ES" noProof="1" smtClean="0"/>
              <a:t>El comando SELECT es muy poderoso</a:t>
            </a:r>
          </a:p>
          <a:p>
            <a:r>
              <a:rPr lang="es-ES" noProof="1" smtClean="0"/>
              <a:t>Combinando con OR y AND se pueden realizar consultas muy potentes</a:t>
            </a:r>
            <a:endParaRPr lang="es-ES" noProof="1"/>
          </a:p>
          <a:p>
            <a:endParaRPr lang="es-ES" noProof="1" smtClean="0"/>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RESUMEN</a:t>
            </a:r>
            <a:endParaRPr lang="es-ES" sz="2000" noProof="1"/>
          </a:p>
        </p:txBody>
      </p:sp>
    </p:spTree>
    <p:extLst>
      <p:ext uri="{BB962C8B-B14F-4D97-AF65-F5344CB8AC3E}">
        <p14:creationId xmlns:p14="http://schemas.microsoft.com/office/powerpoint/2010/main" val="116167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6"/>
            <a:ext cx="9601200" cy="1761698"/>
          </a:xfrm>
        </p:spPr>
        <p:txBody>
          <a:bodyPr>
            <a:normAutofit/>
          </a:bodyPr>
          <a:lstStyle/>
          <a:p>
            <a:pPr marL="0" indent="0">
              <a:buNone/>
            </a:pPr>
            <a:r>
              <a:rPr lang="es-ES" noProof="1" smtClean="0"/>
              <a:t>Realizar lab</a:t>
            </a:r>
          </a:p>
        </p:txBody>
      </p:sp>
      <p:sp>
        <p:nvSpPr>
          <p:cNvPr id="4" name="Marcador de pie de página 3"/>
          <p:cNvSpPr>
            <a:spLocks noGrp="1"/>
          </p:cNvSpPr>
          <p:nvPr>
            <p:ph type="ftr" sz="quarter" idx="11"/>
          </p:nvPr>
        </p:nvSpPr>
        <p:spPr/>
        <p:txBody>
          <a:bodyPr/>
          <a:lstStyle/>
          <a:p>
            <a:r>
              <a:rPr lang="en-US" dirty="0"/>
              <a:t>MODULO </a:t>
            </a:r>
            <a:r>
              <a:rPr lang="en-US" dirty="0" smtClean="0"/>
              <a:t>3. </a:t>
            </a:r>
            <a:r>
              <a:rPr lang="es-ES" dirty="0" smtClean="0"/>
              <a:t>DML</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a:t>
            </a:r>
            <a:r>
              <a:rPr lang="es-ES" noProof="1"/>
              <a:t>3</a:t>
            </a:r>
            <a:r>
              <a:rPr lang="es-ES" noProof="1" smtClean="0"/>
              <a:t>. DML</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Caso Práctico</a:t>
            </a:r>
            <a:endParaRPr lang="es-ES" sz="2000" noProof="1"/>
          </a:p>
        </p:txBody>
      </p:sp>
    </p:spTree>
    <p:extLst>
      <p:ext uri="{BB962C8B-B14F-4D97-AF65-F5344CB8AC3E}">
        <p14:creationId xmlns:p14="http://schemas.microsoft.com/office/powerpoint/2010/main" val="347626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lnSpcReduction="10000"/>
          </a:bodyPr>
          <a:lstStyle/>
          <a:p>
            <a:r>
              <a:rPr lang="es-ES" noProof="1" smtClean="0"/>
              <a:t>SQL: Structured Query Language</a:t>
            </a:r>
          </a:p>
          <a:p>
            <a:r>
              <a:rPr lang="es-ES" noProof="1" smtClean="0"/>
              <a:t>Un lenguaje creado específicamente para gestionar bases de datos relacionales</a:t>
            </a:r>
          </a:p>
          <a:p>
            <a:r>
              <a:rPr lang="es-ES" noProof="1" smtClean="0"/>
              <a:t>Lenguaje declarativo (Escribimos lo que queremos hacer) a diferencia del procedimental (Escribimos un procedimiento)</a:t>
            </a:r>
          </a:p>
          <a:p>
            <a:r>
              <a:rPr lang="es-ES" dirty="0"/>
              <a:t>Originalmente basado en el álgebra relacional y en el cálculo </a:t>
            </a:r>
            <a:r>
              <a:rPr lang="es-ES" dirty="0" smtClean="0"/>
              <a:t>relacional. Creado originalmente en 1970</a:t>
            </a:r>
            <a:endParaRPr lang="es-ES" noProof="1" smtClean="0"/>
          </a:p>
          <a:p>
            <a:r>
              <a:rPr lang="es-ES" noProof="1"/>
              <a:t>ANSI (</a:t>
            </a:r>
            <a:r>
              <a:rPr lang="es-ES" dirty="0"/>
              <a:t>supervisa el desarrollo de estándares para productos, servicios, procesos y sistemas) desde el 1986 </a:t>
            </a:r>
            <a:r>
              <a:rPr lang="es-ES" dirty="0" smtClean="0"/>
              <a:t>y</a:t>
            </a:r>
            <a:r>
              <a:rPr lang="es-ES" noProof="1"/>
              <a:t> </a:t>
            </a:r>
            <a:r>
              <a:rPr lang="es-ES" noProof="1" smtClean="0"/>
              <a:t>sigue los estandars de ISO (</a:t>
            </a:r>
            <a:r>
              <a:rPr lang="es-ES" dirty="0"/>
              <a:t>organización para la creación de estándares internacionales </a:t>
            </a:r>
            <a:r>
              <a:rPr lang="es-ES" dirty="0" smtClean="0"/>
              <a:t>compuesta) </a:t>
            </a:r>
            <a:r>
              <a:rPr lang="es-ES" dirty="0"/>
              <a:t>desde el </a:t>
            </a:r>
            <a:r>
              <a:rPr lang="es-ES" dirty="0" smtClean="0"/>
              <a:t>1987</a:t>
            </a:r>
            <a:endParaRPr lang="es-ES" noProof="1" smtClean="0"/>
          </a:p>
          <a:p>
            <a:r>
              <a:rPr lang="es-ES" noProof="1"/>
              <a:t>SQL consiste en un lenguaje de definición de </a:t>
            </a:r>
            <a:r>
              <a:rPr lang="es-ES" noProof="1" smtClean="0"/>
              <a:t>datos (DDL), </a:t>
            </a:r>
            <a:r>
              <a:rPr lang="es-ES" noProof="1"/>
              <a:t>un lenguaje de manipulación de </a:t>
            </a:r>
            <a:r>
              <a:rPr lang="es-ES" noProof="1" smtClean="0"/>
              <a:t>datos (DML), lenguaje de control de transacciones (TCL) </a:t>
            </a:r>
            <a:r>
              <a:rPr lang="es-ES" noProof="1"/>
              <a:t>y un lenguaje de control de </a:t>
            </a:r>
            <a:r>
              <a:rPr lang="es-ES" noProof="1" smtClean="0"/>
              <a:t>datos (DCL)</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¿Qué es SQL?</a:t>
            </a:r>
            <a:endParaRPr lang="es-ES" sz="2000" noProof="1"/>
          </a:p>
        </p:txBody>
      </p:sp>
    </p:spTree>
    <p:extLst>
      <p:ext uri="{BB962C8B-B14F-4D97-AF65-F5344CB8AC3E}">
        <p14:creationId xmlns:p14="http://schemas.microsoft.com/office/powerpoint/2010/main" val="366638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a:bodyPr>
          <a:lstStyle/>
          <a:p>
            <a:r>
              <a:rPr lang="es-ES" noProof="1" smtClean="0"/>
              <a:t>Contenedor para organizar la información de una forma constructiva</a:t>
            </a:r>
          </a:p>
          <a:p>
            <a:r>
              <a:rPr lang="es-ES" noProof="1" smtClean="0"/>
              <a:t>Util cuando tenemos mucha información (Imaginar 500 hojas de Excel)</a:t>
            </a:r>
          </a:p>
          <a:p>
            <a:r>
              <a:rPr lang="es-ES" noProof="1" smtClean="0"/>
              <a:t>Centralizando será mas fácil consultar, actualizar, insertar y borrar</a:t>
            </a:r>
          </a:p>
          <a:p>
            <a:r>
              <a:rPr lang="es-ES" noProof="1" smtClean="0"/>
              <a:t>Diferentes tipos de base de datos:</a:t>
            </a:r>
          </a:p>
          <a:p>
            <a:pPr lvl="1"/>
            <a:r>
              <a:rPr lang="es-ES" noProof="1" smtClean="0"/>
              <a:t>Relacional</a:t>
            </a:r>
          </a:p>
          <a:p>
            <a:pPr lvl="1"/>
            <a:r>
              <a:rPr lang="es-ES" noProof="1" smtClean="0"/>
              <a:t>Orientada a objetos</a:t>
            </a:r>
          </a:p>
          <a:p>
            <a:pPr lvl="1"/>
            <a:r>
              <a:rPr lang="es-ES" noProof="1" smtClean="0"/>
              <a:t>Bases de datos </a:t>
            </a:r>
            <a:r>
              <a:rPr lang="es-ES" noProof="1" smtClean="0"/>
              <a:t>documentales nosql (MongoDb…)</a:t>
            </a:r>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¿Qué es una base de datos?</a:t>
            </a:r>
            <a:endParaRPr lang="es-ES" sz="2000" noProof="1"/>
          </a:p>
        </p:txBody>
      </p:sp>
    </p:spTree>
    <p:extLst>
      <p:ext uri="{BB962C8B-B14F-4D97-AF65-F5344CB8AC3E}">
        <p14:creationId xmlns:p14="http://schemas.microsoft.com/office/powerpoint/2010/main" val="426700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a:bodyPr>
          <a:lstStyle/>
          <a:p>
            <a:r>
              <a:rPr lang="es-ES" noProof="1" smtClean="0"/>
              <a:t>Una base de datos relacional está basada en SQL</a:t>
            </a:r>
          </a:p>
          <a:p>
            <a:r>
              <a:rPr lang="es-ES" noProof="1" smtClean="0"/>
              <a:t>Es una forma de describir la información y las relaciones entre entidades</a:t>
            </a:r>
          </a:p>
          <a:p>
            <a:r>
              <a:rPr lang="es-ES" noProof="1" smtClean="0"/>
              <a:t>El modelo relacional es un modelo matemático basado en </a:t>
            </a:r>
            <a:r>
              <a:rPr lang="es-ES" dirty="0"/>
              <a:t>el álgebra relacional y en el cálculo </a:t>
            </a:r>
            <a:r>
              <a:rPr lang="es-ES" dirty="0" smtClean="0"/>
              <a:t>relacional</a:t>
            </a:r>
          </a:p>
          <a:p>
            <a:r>
              <a:rPr lang="es-ES" noProof="1" smtClean="0"/>
              <a:t>SQL ha ido variando el modelo relacional	</a:t>
            </a:r>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a:t>¿Qué significa una base de datos relacional?</a:t>
            </a:r>
          </a:p>
        </p:txBody>
      </p:sp>
    </p:spTree>
    <p:extLst>
      <p:ext uri="{BB962C8B-B14F-4D97-AF65-F5344CB8AC3E}">
        <p14:creationId xmlns:p14="http://schemas.microsoft.com/office/powerpoint/2010/main" val="33404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a:bodyPr>
          <a:lstStyle/>
          <a:p>
            <a:r>
              <a:rPr lang="es-ES" noProof="1" smtClean="0"/>
              <a:t>En una base de datos relacional la información se almacena en una tabla</a:t>
            </a:r>
          </a:p>
          <a:p>
            <a:r>
              <a:rPr lang="es-ES" noProof="1" smtClean="0"/>
              <a:t>Una tabla tiene un nombre y una colección de columnas</a:t>
            </a:r>
          </a:p>
          <a:p>
            <a:r>
              <a:rPr lang="es-ES" noProof="1" smtClean="0"/>
              <a:t>Cada columna tiene un nombre, con restricciones de tamaño, el tipo que se puede almacenar y si es información obligatorio o no</a:t>
            </a:r>
          </a:p>
          <a:p>
            <a:r>
              <a:rPr lang="es-ES" noProof="1" smtClean="0"/>
              <a:t>Cada fila almacenará la información al menos de las columnas obligatorias</a:t>
            </a:r>
          </a:p>
          <a:p>
            <a:r>
              <a:rPr lang="es-ES" noProof="1" smtClean="0"/>
              <a:t>Las filas pueden ser devueltas preguntando acerca de las columnas realizando consultas (Cuales son los clientes que empiezan por A)</a:t>
            </a:r>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a:t>Tablas, Columnas y filas</a:t>
            </a:r>
          </a:p>
        </p:txBody>
      </p:sp>
    </p:spTree>
    <p:extLst>
      <p:ext uri="{BB962C8B-B14F-4D97-AF65-F5344CB8AC3E}">
        <p14:creationId xmlns:p14="http://schemas.microsoft.com/office/powerpoint/2010/main" val="112532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1295400" y="1846028"/>
            <a:ext cx="9601200" cy="4276476"/>
          </a:xfrm>
        </p:spPr>
        <p:txBody>
          <a:bodyPr>
            <a:normAutofit/>
          </a:bodyPr>
          <a:lstStyle/>
          <a:p>
            <a:r>
              <a:rPr lang="es-ES" noProof="1" smtClean="0"/>
              <a:t>Parte esencial en los modelos relacionales</a:t>
            </a:r>
          </a:p>
          <a:p>
            <a:r>
              <a:rPr lang="es-ES" noProof="1" smtClean="0"/>
              <a:t>Cada tabla tiene que tener una columna única que pueda identificar a la fila, lo que llamamos clave primaria (PRIMARY KEY)</a:t>
            </a:r>
          </a:p>
          <a:p>
            <a:r>
              <a:rPr lang="es-ES" noProof="1" smtClean="0"/>
              <a:t>Una tabla puede tener una clave externa (FOREIGN KEY), que enlaza con la clave primaria de una tabla</a:t>
            </a:r>
          </a:p>
          <a:p>
            <a:r>
              <a:rPr lang="es-ES" noProof="1" smtClean="0"/>
              <a:t>Una clave primaria puede ser natural como un ISBN o un CIF o inventada como una clave autonumerica</a:t>
            </a:r>
          </a:p>
          <a:p>
            <a:endParaRPr lang="es-ES" noProof="1" smtClean="0"/>
          </a:p>
          <a:p>
            <a:endParaRPr lang="es-ES" noProof="1" smtClean="0"/>
          </a:p>
          <a:p>
            <a:endParaRPr lang="es-ES" noProof="1"/>
          </a:p>
          <a:p>
            <a:endParaRPr lang="es-ES" noProof="1" smtClean="0"/>
          </a:p>
          <a:p>
            <a:endParaRPr lang="es-ES" noProof="1" smtClean="0"/>
          </a:p>
        </p:txBody>
      </p:sp>
      <p:sp>
        <p:nvSpPr>
          <p:cNvPr id="4" name="Marcador de pie de página 3"/>
          <p:cNvSpPr>
            <a:spLocks noGrp="1"/>
          </p:cNvSpPr>
          <p:nvPr>
            <p:ph type="ftr" sz="quarter" idx="11"/>
          </p:nvPr>
        </p:nvSpPr>
        <p:spPr/>
        <p:txBody>
          <a:bodyPr/>
          <a:lstStyle/>
          <a:p>
            <a:r>
              <a:rPr lang="en-US" dirty="0" smtClean="0"/>
              <a:t>MODULO 1. </a:t>
            </a:r>
            <a:r>
              <a:rPr lang="es-ES" dirty="0" smtClean="0"/>
              <a:t>Introducción</a:t>
            </a:r>
            <a:endParaRPr lang="es-ES" dirty="0"/>
          </a:p>
        </p:txBody>
      </p:sp>
      <p:sp>
        <p:nvSpPr>
          <p:cNvPr id="6" name="Título 1"/>
          <p:cNvSpPr>
            <a:spLocks noGrp="1"/>
          </p:cNvSpPr>
          <p:nvPr>
            <p:ph type="title"/>
          </p:nvPr>
        </p:nvSpPr>
        <p:spPr>
          <a:xfrm>
            <a:off x="1295400" y="389614"/>
            <a:ext cx="9601200" cy="644374"/>
          </a:xfrm>
        </p:spPr>
        <p:txBody>
          <a:bodyPr>
            <a:normAutofit/>
          </a:bodyPr>
          <a:lstStyle/>
          <a:p>
            <a:r>
              <a:rPr lang="es-ES" noProof="1" smtClean="0"/>
              <a:t>MODULO 1. Introducción</a:t>
            </a:r>
            <a:endParaRPr lang="es-ES" noProof="1"/>
          </a:p>
        </p:txBody>
      </p:sp>
      <p:sp>
        <p:nvSpPr>
          <p:cNvPr id="7" name="Título 1"/>
          <p:cNvSpPr txBox="1">
            <a:spLocks/>
          </p:cNvSpPr>
          <p:nvPr/>
        </p:nvSpPr>
        <p:spPr>
          <a:xfrm>
            <a:off x="1295400" y="888093"/>
            <a:ext cx="9601200" cy="64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s-ES" sz="2000" noProof="1" smtClean="0"/>
              <a:t>Claves</a:t>
            </a:r>
            <a:endParaRPr lang="es-ES" sz="2000" noProof="1"/>
          </a:p>
        </p:txBody>
      </p:sp>
    </p:spTree>
    <p:extLst>
      <p:ext uri="{BB962C8B-B14F-4D97-AF65-F5344CB8AC3E}">
        <p14:creationId xmlns:p14="http://schemas.microsoft.com/office/powerpoint/2010/main" val="412906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con cuadrícula de diamante (pantalla ancha)</Template>
  <TotalTime>0</TotalTime>
  <Words>2695</Words>
  <Application>Microsoft Office PowerPoint</Application>
  <PresentationFormat>Panorámica</PresentationFormat>
  <Paragraphs>598</Paragraphs>
  <Slides>49</Slides>
  <Notes>47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49</vt:i4>
      </vt:variant>
    </vt:vector>
  </HeadingPairs>
  <TitlesOfParts>
    <vt:vector size="52" baseType="lpstr">
      <vt:lpstr>Arial</vt:lpstr>
      <vt:lpstr>Wingdings</vt:lpstr>
      <vt:lpstr>Diamond Grid 16x9</vt:lpstr>
      <vt:lpstr>Curso Sql Básico </vt:lpstr>
      <vt:lpstr>TEMARIO</vt:lpstr>
      <vt:lpstr>HORARIO</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1. Introducción</vt:lpstr>
      <vt:lpstr>MODULO 2. DDL</vt:lpstr>
      <vt:lpstr>MODULO 2. DDL</vt:lpstr>
      <vt:lpstr>MODULO 2. DDL</vt:lpstr>
      <vt:lpstr>MODULO 2. DDL</vt:lpstr>
      <vt:lpstr>MODULO 2. DDL</vt:lpstr>
      <vt:lpstr>MODULO 2. DDL</vt:lpstr>
      <vt:lpstr>MODULO 2. DDL</vt:lpstr>
      <vt:lpstr>MODULO 2. DDL</vt:lpstr>
      <vt:lpstr>MODULO 2. DDL</vt:lpstr>
      <vt:lpstr>MODULO 2. DDL</vt:lpstr>
      <vt:lpstr>MODULO 2. DDL</vt:lpstr>
      <vt:lpstr>MODULO 2. DDL</vt:lpstr>
      <vt:lpstr>MODULO 3. DML</vt:lpstr>
      <vt:lpstr>MODULO 3. DML</vt:lpstr>
      <vt:lpstr>MODULO 3. DML</vt:lpstr>
      <vt:lpstr>MODULO 3. DML</vt:lpstr>
      <vt:lpstr>MODULO 3. DML</vt:lpstr>
      <vt:lpstr>MODULO 3. DML</vt:lpstr>
      <vt:lpstr>MODULO 3. DML</vt:lpstr>
      <vt:lpstr>MODULO 3. DML</vt:lpstr>
      <vt:lpstr>MODULO 3. DML</vt:lpstr>
      <vt:lpstr>MODULO 3. DML</vt:lpstr>
      <vt:lpstr>MODULO 3. DML</vt:lpstr>
      <vt:lpstr>MODULO 3. DML</vt:lpstr>
      <vt:lpstr>MODULO 3. DML</vt:lpstr>
      <vt:lpstr>MODULO 3. DML</vt:lpstr>
      <vt:lpstr>MODULO 3. DML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2017-06-04T06:08:48Z</dcterms:created>
  <dcterms:modified xsi:type="dcterms:W3CDTF">2017-06-05T00:19:13Z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