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28" autoAdjust="0"/>
  </p:normalViewPr>
  <p:slideViewPr>
    <p:cSldViewPr snapToGrid="0">
      <p:cViewPr varScale="1">
        <p:scale>
          <a:sx n="87" d="100"/>
          <a:sy n="87" d="100"/>
        </p:scale>
        <p:origin x="1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1312-A16A-4276-8824-4E4AE156A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, </a:t>
            </a:r>
            <a:r>
              <a:rPr lang="es-ES" dirty="0" err="1"/>
              <a:t>development</a:t>
            </a:r>
            <a:r>
              <a:rPr lang="es-ES" dirty="0"/>
              <a:t> and control of a </a:t>
            </a:r>
            <a:r>
              <a:rPr lang="es-ES" dirty="0" err="1"/>
              <a:t>robotic</a:t>
            </a:r>
            <a:r>
              <a:rPr lang="es-ES" dirty="0"/>
              <a:t> </a:t>
            </a:r>
            <a:r>
              <a:rPr lang="es-ES" dirty="0" err="1"/>
              <a:t>arm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DB44B-00C2-4307-9631-53C7A547C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Proyectos III – Ignacio </a:t>
            </a:r>
            <a:r>
              <a:rPr lang="es-ES"/>
              <a:t>Martínez Capella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64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2D917-7565-4BE9-91B4-285D73CC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C836E-96A0-4ACE-92FD-4A778B4F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Objective</a:t>
            </a:r>
            <a:r>
              <a:rPr lang="es-ES" dirty="0"/>
              <a:t> </a:t>
            </a:r>
            <a:r>
              <a:rPr lang="es-ES" dirty="0" err="1"/>
              <a:t>achieved</a:t>
            </a:r>
            <a:endParaRPr lang="es-ES" dirty="0"/>
          </a:p>
          <a:p>
            <a:r>
              <a:rPr lang="es-ES" dirty="0"/>
              <a:t>Future </a:t>
            </a:r>
            <a:r>
              <a:rPr lang="es-ES" dirty="0" err="1"/>
              <a:t>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58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A3B19-AA37-41A6-9200-29E3C27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DDD84-2115-400E-A187-5D2297B8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  <a:p>
            <a:r>
              <a:rPr lang="es-ES" dirty="0"/>
              <a:t>3D </a:t>
            </a:r>
            <a:r>
              <a:rPr lang="es-ES" dirty="0" err="1"/>
              <a:t>design</a:t>
            </a:r>
            <a:endParaRPr lang="es-ES" dirty="0"/>
          </a:p>
          <a:p>
            <a:r>
              <a:rPr lang="es-ES" dirty="0"/>
              <a:t>Electronic </a:t>
            </a:r>
            <a:r>
              <a:rPr lang="es-ES" dirty="0" err="1"/>
              <a:t>components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48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5F53-B619-4ADE-99AB-89F0603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 err="1"/>
              <a:t>Introduction</a:t>
            </a:r>
            <a:r>
              <a:rPr lang="es-ES" dirty="0"/>
              <a:t> - </a:t>
            </a:r>
            <a:r>
              <a:rPr lang="es-ES" dirty="0" err="1"/>
              <a:t>Orthoses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D5783-9407-49B3-9A31-5807D42A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dirty="0" err="1"/>
              <a:t>What</a:t>
            </a:r>
            <a:r>
              <a:rPr lang="es-ES" sz="1500" dirty="0"/>
              <a:t> is an </a:t>
            </a:r>
            <a:r>
              <a:rPr lang="es-ES" sz="1500" dirty="0" err="1"/>
              <a:t>orthosis</a:t>
            </a:r>
            <a:r>
              <a:rPr lang="es-ES" sz="15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 medical device used to modify the functional and structural characteristics of the neuromuscular and skeletal system of the patient.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Four types: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Supportive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Corrective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Protective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Increasing demand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3D printers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38" name="Imagen 37" descr="Imagen que contiene persona, ropa, ropas de protección&#10;&#10;Descripción generada automáticamente">
            <a:extLst>
              <a:ext uri="{FF2B5EF4-FFF2-40B4-BE49-F238E27FC236}">
                <a16:creationId xmlns:a16="http://schemas.microsoft.com/office/drawing/2014/main" id="{03679D11-54B7-47DA-AB25-51F7DA31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0" r="991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5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516A-C736-4FB3-87FF-0FAE48B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Our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877F-87E8-4E6D-8EC4-F677BE9B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a previous orthosis developed in the master’s degree</a:t>
            </a:r>
          </a:p>
          <a:p>
            <a:r>
              <a:rPr lang="en-GB" dirty="0"/>
              <a:t>3D printed</a:t>
            </a:r>
          </a:p>
          <a:p>
            <a:r>
              <a:rPr lang="en-GB" dirty="0"/>
              <a:t>Flexion/extension of the arm</a:t>
            </a:r>
          </a:p>
          <a:p>
            <a:r>
              <a:rPr lang="es-ES" dirty="0"/>
              <a:t>New </a:t>
            </a:r>
            <a:r>
              <a:rPr lang="es-ES" dirty="0" err="1"/>
              <a:t>movements</a:t>
            </a:r>
            <a:r>
              <a:rPr lang="es-ES" dirty="0"/>
              <a:t>: </a:t>
            </a:r>
            <a:r>
              <a:rPr lang="es-ES" dirty="0" err="1"/>
              <a:t>pronation</a:t>
            </a:r>
            <a:r>
              <a:rPr lang="es-ES" dirty="0"/>
              <a:t>/</a:t>
            </a:r>
            <a:r>
              <a:rPr lang="es-ES" dirty="0" err="1"/>
              <a:t>supination</a:t>
            </a:r>
            <a:r>
              <a:rPr lang="es-ES" dirty="0"/>
              <a:t> of the </a:t>
            </a:r>
            <a:r>
              <a:rPr lang="es-ES" dirty="0" err="1"/>
              <a:t>forearm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3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D7D6-97BD-40B4-8D96-FC42D8E8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3D 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6C6FF-2A8E-4C18-B8A4-890BAA95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9" y="1979843"/>
            <a:ext cx="8596668" cy="3880773"/>
          </a:xfrm>
        </p:spPr>
        <p:txBody>
          <a:bodyPr>
            <a:normAutofit/>
          </a:bodyPr>
          <a:lstStyle/>
          <a:p>
            <a:r>
              <a:rPr lang="es-ES" sz="1400"/>
              <a:t>FreeCAD</a:t>
            </a:r>
          </a:p>
          <a:p>
            <a:r>
              <a:rPr lang="es-ES" sz="1400"/>
              <a:t>Witbox 3D printer, PLA filaments</a:t>
            </a:r>
          </a:p>
          <a:p>
            <a:r>
              <a:rPr lang="es-ES" sz="1400"/>
              <a:t>Two main pieces:</a:t>
            </a:r>
          </a:p>
          <a:p>
            <a:pPr lvl="1"/>
            <a:r>
              <a:rPr lang="es-ES" sz="1200"/>
              <a:t>A: arm</a:t>
            </a:r>
          </a:p>
          <a:p>
            <a:pPr lvl="1"/>
            <a:r>
              <a:rPr lang="es-ES" sz="1200"/>
              <a:t>B: forearm</a:t>
            </a:r>
          </a:p>
          <a:p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53558-2D7D-4CE8-BEB1-3E19A9D5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26" y="1979843"/>
            <a:ext cx="7134447" cy="44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D7D6-97BD-40B4-8D96-FC42D8E8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3D 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6C6FF-2A8E-4C18-B8A4-890BAA95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9" y="1979843"/>
            <a:ext cx="8596668" cy="3880773"/>
          </a:xfrm>
        </p:spPr>
        <p:txBody>
          <a:bodyPr>
            <a:normAutofit/>
          </a:bodyPr>
          <a:lstStyle/>
          <a:p>
            <a:r>
              <a:rPr lang="es-ES" sz="1400"/>
              <a:t>FreeCAD</a:t>
            </a:r>
          </a:p>
          <a:p>
            <a:r>
              <a:rPr lang="es-ES" sz="1400"/>
              <a:t>Witbox 3D printer, PLA filaments</a:t>
            </a:r>
          </a:p>
          <a:p>
            <a:r>
              <a:rPr lang="es-ES" sz="1400"/>
              <a:t>Two main pieces:</a:t>
            </a:r>
          </a:p>
          <a:p>
            <a:pPr lvl="1"/>
            <a:r>
              <a:rPr lang="es-ES" sz="1200"/>
              <a:t>A: arm</a:t>
            </a:r>
          </a:p>
          <a:p>
            <a:pPr lvl="1"/>
            <a:r>
              <a:rPr lang="es-ES" sz="1200"/>
              <a:t>B: forearm</a:t>
            </a:r>
          </a:p>
          <a:p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53558-2D7D-4CE8-BEB1-3E19A9D5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26" y="1993394"/>
            <a:ext cx="7134447" cy="44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D7D6-97BD-40B4-8D96-FC42D8E8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Electronic </a:t>
            </a:r>
            <a:r>
              <a:rPr lang="es-ES" dirty="0" err="1"/>
              <a:t>components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C56C6FF-2A8E-4C18-B8A4-890BAA958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499" y="1979843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s-ES" sz="1400" dirty="0"/>
                  <a:t>A: EMG audio Jack</a:t>
                </a:r>
              </a:p>
              <a:p>
                <a:r>
                  <a:rPr lang="es-ES" sz="1400" dirty="0"/>
                  <a:t>B: </a:t>
                </a:r>
                <a:r>
                  <a:rPr lang="es-ES" sz="1400" dirty="0" err="1"/>
                  <a:t>Instrumentation</a:t>
                </a:r>
                <a:r>
                  <a:rPr lang="es-ES" sz="1400" dirty="0"/>
                  <a:t> </a:t>
                </a:r>
                <a:r>
                  <a:rPr lang="es-ES" sz="1400" dirty="0" err="1"/>
                  <a:t>amplifier</a:t>
                </a:r>
                <a:endParaRPr lang="es-ES" sz="1400" dirty="0"/>
              </a:p>
              <a:p>
                <a:r>
                  <a:rPr lang="es-ES" sz="1400" dirty="0"/>
                  <a:t>C: Arduino Micro</a:t>
                </a:r>
              </a:p>
              <a:p>
                <a:r>
                  <a:rPr lang="es-ES" sz="1400" dirty="0"/>
                  <a:t>D: </a:t>
                </a:r>
                <a:r>
                  <a:rPr lang="en-GB" sz="1400" dirty="0"/>
                  <a:t>R</a:t>
                </a:r>
                <a:r>
                  <a:rPr lang="en-GB" sz="1400" baseline="-25000" dirty="0"/>
                  <a:t>G </a:t>
                </a:r>
                <a:r>
                  <a:rPr lang="es-ES" sz="1400" dirty="0" err="1"/>
                  <a:t>gain</a:t>
                </a:r>
                <a:r>
                  <a:rPr lang="es-ES" sz="1400" dirty="0"/>
                  <a:t> resistor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5∗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ES" sz="1200" dirty="0"/>
              </a:p>
              <a:p>
                <a:r>
                  <a:rPr lang="es-ES" sz="1400" dirty="0"/>
                  <a:t>E: Servomotor</a:t>
                </a:r>
              </a:p>
              <a:p>
                <a:endParaRPr lang="es-ES" sz="1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C56C6FF-2A8E-4C18-B8A4-890BAA958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499" y="1979843"/>
                <a:ext cx="8596668" cy="3880773"/>
              </a:xfrm>
              <a:blipFill>
                <a:blip r:embed="rId2"/>
                <a:stretch>
                  <a:fillRect t="-4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4853558-2D7D-4CE8-BEB1-3E19A9D5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26" y="2116175"/>
            <a:ext cx="7134447" cy="4180658"/>
          </a:xfrm>
          <a:prstGeom prst="rect">
            <a:avLst/>
          </a:prstGeom>
        </p:spPr>
      </p:pic>
      <p:pic>
        <p:nvPicPr>
          <p:cNvPr id="6" name="Imagen 5" descr="Imagen que contiene mapa, dibujo con líneas&#10;&#10;Descripción generada automáticamente">
            <a:extLst>
              <a:ext uri="{FF2B5EF4-FFF2-40B4-BE49-F238E27FC236}">
                <a16:creationId xmlns:a16="http://schemas.microsoft.com/office/drawing/2014/main" id="{A362E862-24CA-4E08-A59D-35E72B6CE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r="-1"/>
          <a:stretch/>
        </p:blipFill>
        <p:spPr>
          <a:xfrm>
            <a:off x="3785191" y="835833"/>
            <a:ext cx="796378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2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914E-951F-4C65-AAD8-5853DB91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Electronic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8FC37-5EAD-4B92-B091-46D77A32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Voluntary contraction: Intended contraction of a muscle group</a:t>
            </a:r>
          </a:p>
          <a:p>
            <a:r>
              <a:rPr lang="en-US" dirty="0"/>
              <a:t>Involuntary contraction: Passive contraction of a muscle group when another one is voluntarily contracted</a:t>
            </a:r>
          </a:p>
          <a:p>
            <a:pPr lvl="1"/>
            <a:r>
              <a:rPr lang="en-US" dirty="0"/>
              <a:t>Forearm: 5 voluntary + 5 involuntary contractions</a:t>
            </a:r>
          </a:p>
          <a:p>
            <a:pPr lvl="1"/>
            <a:r>
              <a:rPr lang="en-US" dirty="0"/>
              <a:t>Biceps: 5 voluntary + 5 involuntary contractions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D7B053ED-9796-444F-AC78-D9F69952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136660"/>
              </p:ext>
            </p:extLst>
          </p:nvPr>
        </p:nvGraphicFramePr>
        <p:xfrm>
          <a:off x="4987137" y="2351624"/>
          <a:ext cx="5028733" cy="336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68">
                  <a:extLst>
                    <a:ext uri="{9D8B030D-6E8A-4147-A177-3AD203B41FA5}">
                      <a16:colId xmlns:a16="http://schemas.microsoft.com/office/drawing/2014/main" val="1276111597"/>
                    </a:ext>
                  </a:extLst>
                </a:gridCol>
                <a:gridCol w="2941165">
                  <a:extLst>
                    <a:ext uri="{9D8B030D-6E8A-4147-A177-3AD203B41FA5}">
                      <a16:colId xmlns:a16="http://schemas.microsoft.com/office/drawing/2014/main" val="772194498"/>
                    </a:ext>
                  </a:extLst>
                </a:gridCol>
              </a:tblGrid>
              <a:tr h="6731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Signal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Top 25 values mean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 anchor="ctr"/>
                </a:tc>
                <a:extLst>
                  <a:ext uri="{0D108BD9-81ED-4DB2-BD59-A6C34878D82A}">
                    <a16:rowId xmlns:a16="http://schemas.microsoft.com/office/drawing/2014/main" val="3595916172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Voluntary forearm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180.6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extLst>
                  <a:ext uri="{0D108BD9-81ED-4DB2-BD59-A6C34878D82A}">
                    <a16:rowId xmlns:a16="http://schemas.microsoft.com/office/drawing/2014/main" val="640633069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Involuntary forearm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63.28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extLst>
                  <a:ext uri="{0D108BD9-81ED-4DB2-BD59-A6C34878D82A}">
                    <a16:rowId xmlns:a16="http://schemas.microsoft.com/office/drawing/2014/main" val="1833634813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Voluntary biceps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386.16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extLst>
                  <a:ext uri="{0D108BD9-81ED-4DB2-BD59-A6C34878D82A}">
                    <a16:rowId xmlns:a16="http://schemas.microsoft.com/office/drawing/2014/main" val="3635060931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Involuntary biceps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265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5241" marR="135241" marT="0" marB="0"/>
                </a:tc>
                <a:extLst>
                  <a:ext uri="{0D108BD9-81ED-4DB2-BD59-A6C34878D82A}">
                    <a16:rowId xmlns:a16="http://schemas.microsoft.com/office/drawing/2014/main" val="333720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3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512B4-3F3E-48D0-8751-34A31521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F56D0-9253-4DC2-A87F-0EAD45D5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3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225</Words>
  <Application>Microsoft Office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 3</vt:lpstr>
      <vt:lpstr>Faceta</vt:lpstr>
      <vt:lpstr>Design, development and control of a robotic arm</vt:lpstr>
      <vt:lpstr>Index</vt:lpstr>
      <vt:lpstr>Introduction - Orthoses</vt:lpstr>
      <vt:lpstr>Introduction – Our model</vt:lpstr>
      <vt:lpstr>3D design</vt:lpstr>
      <vt:lpstr>3D design</vt:lpstr>
      <vt:lpstr>Electronic components</vt:lpstr>
      <vt:lpstr>Electronic components</vt:lpstr>
      <vt:lpstr>Results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development and control of a robotic arm</dc:title>
  <dc:creator>Mariano Martinez</dc:creator>
  <cp:lastModifiedBy>Mariano Martinez</cp:lastModifiedBy>
  <cp:revision>5</cp:revision>
  <dcterms:created xsi:type="dcterms:W3CDTF">2019-01-26T11:11:16Z</dcterms:created>
  <dcterms:modified xsi:type="dcterms:W3CDTF">2019-01-26T11:26:12Z</dcterms:modified>
</cp:coreProperties>
</file>