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8" r:id="rId3"/>
    <p:sldId id="259" r:id="rId4"/>
    <p:sldId id="283" r:id="rId5"/>
    <p:sldId id="284" r:id="rId6"/>
    <p:sldId id="285" r:id="rId7"/>
    <p:sldId id="286" r:id="rId8"/>
    <p:sldId id="288" r:id="rId9"/>
    <p:sldId id="262" r:id="rId10"/>
    <p:sldId id="289" r:id="rId11"/>
    <p:sldId id="290" r:id="rId12"/>
    <p:sldId id="291" r:id="rId13"/>
    <p:sldId id="292" r:id="rId14"/>
    <p:sldId id="293" r:id="rId15"/>
    <p:sldId id="282"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F21B61-83BA-F4E6-5E5A-29FE017A14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a:extLst>
              <a:ext uri="{FF2B5EF4-FFF2-40B4-BE49-F238E27FC236}">
                <a16:creationId xmlns:a16="http://schemas.microsoft.com/office/drawing/2014/main" id="{8CD6BCC9-924B-3352-B9E8-DAE0E961E8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B5FF89-2E1B-493B-865E-903689834E35}" type="datetimeFigureOut">
              <a:rPr lang="es-ES" smtClean="0"/>
              <a:t>10/04/2024</a:t>
            </a:fld>
            <a:endParaRPr lang="es-ES"/>
          </a:p>
        </p:txBody>
      </p:sp>
      <p:sp>
        <p:nvSpPr>
          <p:cNvPr id="4" name="Footer Placeholder 3">
            <a:extLst>
              <a:ext uri="{FF2B5EF4-FFF2-40B4-BE49-F238E27FC236}">
                <a16:creationId xmlns:a16="http://schemas.microsoft.com/office/drawing/2014/main" id="{0B5C8FAB-18ED-95EA-324A-E95FBC8EE8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a:extLst>
              <a:ext uri="{FF2B5EF4-FFF2-40B4-BE49-F238E27FC236}">
                <a16:creationId xmlns:a16="http://schemas.microsoft.com/office/drawing/2014/main" id="{C4E94CBA-4F7F-446E-8E1A-D143E27458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45BD92-2B63-4683-A850-E971381DB563}" type="slidenum">
              <a:rPr lang="es-ES" smtClean="0"/>
              <a:t>‹#›</a:t>
            </a:fld>
            <a:endParaRPr lang="es-ES"/>
          </a:p>
        </p:txBody>
      </p:sp>
    </p:spTree>
    <p:extLst>
      <p:ext uri="{BB962C8B-B14F-4D97-AF65-F5344CB8AC3E}">
        <p14:creationId xmlns:p14="http://schemas.microsoft.com/office/powerpoint/2010/main" val="1426554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5D210-8869-4DF0-9453-B1A69A91A402}" type="datetimeFigureOut">
              <a:rPr lang="es-ES" smtClean="0"/>
              <a:t>10/04/2024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20D45-2DE0-4C10-B629-9295998AA2F3}" type="slidenum">
              <a:rPr lang="es-ES" smtClean="0"/>
              <a:t>‹#›</a:t>
            </a:fld>
            <a:endParaRPr lang="es-ES"/>
          </a:p>
        </p:txBody>
      </p:sp>
    </p:spTree>
    <p:extLst>
      <p:ext uri="{BB962C8B-B14F-4D97-AF65-F5344CB8AC3E}">
        <p14:creationId xmlns:p14="http://schemas.microsoft.com/office/powerpoint/2010/main" val="2274514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9E9FD4-2885-3C4A-FA72-62BADD034E0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4998AE0-EFE6-4C3F-1D40-765C54AD3F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B50ABBA9-BCF3-BA33-2B9E-9A657EA5B804}"/>
              </a:ext>
            </a:extLst>
          </p:cNvPr>
          <p:cNvSpPr>
            <a:spLocks noGrp="1"/>
          </p:cNvSpPr>
          <p:nvPr>
            <p:ph type="dt" sz="half" idx="10"/>
          </p:nvPr>
        </p:nvSpPr>
        <p:spPr/>
        <p:txBody>
          <a:bodyPr/>
          <a:lstStyle/>
          <a:p>
            <a:fld id="{817C3853-0C6E-4BC1-8FAC-974CB350D7EB}" type="datetime1">
              <a:rPr lang="es-ES" smtClean="0"/>
              <a:t>10/04/2024</a:t>
            </a:fld>
            <a:endParaRPr lang="es-ES"/>
          </a:p>
        </p:txBody>
      </p:sp>
      <p:sp>
        <p:nvSpPr>
          <p:cNvPr id="5" name="Marcador de pie de página 4">
            <a:extLst>
              <a:ext uri="{FF2B5EF4-FFF2-40B4-BE49-F238E27FC236}">
                <a16:creationId xmlns:a16="http://schemas.microsoft.com/office/drawing/2014/main" id="{27E28BC7-A4F1-0666-55AE-B9F7EC5A2A7F}"/>
              </a:ext>
            </a:extLst>
          </p:cNvPr>
          <p:cNvSpPr>
            <a:spLocks noGrp="1"/>
          </p:cNvSpPr>
          <p:nvPr>
            <p:ph type="ftr" sz="quarter" idx="11"/>
          </p:nvPr>
        </p:nvSpPr>
        <p:spPr/>
        <p:txBody>
          <a:bodyPr/>
          <a:lstStyle/>
          <a:p>
            <a:r>
              <a:rPr lang="es-ES"/>
              <a:t>linkedin.com/in/ignacio-fernández-sánchez</a:t>
            </a:r>
          </a:p>
        </p:txBody>
      </p:sp>
      <p:sp>
        <p:nvSpPr>
          <p:cNvPr id="6" name="Marcador de número de diapositiva 5">
            <a:extLst>
              <a:ext uri="{FF2B5EF4-FFF2-40B4-BE49-F238E27FC236}">
                <a16:creationId xmlns:a16="http://schemas.microsoft.com/office/drawing/2014/main" id="{05B378C0-306A-7572-4BD2-1E8547866123}"/>
              </a:ext>
            </a:extLst>
          </p:cNvPr>
          <p:cNvSpPr>
            <a:spLocks noGrp="1"/>
          </p:cNvSpPr>
          <p:nvPr>
            <p:ph type="sldNum" sz="quarter" idx="12"/>
          </p:nvPr>
        </p:nvSpPr>
        <p:spPr/>
        <p:txBody>
          <a:bodyPr/>
          <a:lstStyle/>
          <a:p>
            <a:fld id="{09D2BC54-BFD2-493E-8288-C261B600F9E2}" type="slidenum">
              <a:rPr lang="es-ES" smtClean="0"/>
              <a:t>‹#›</a:t>
            </a:fld>
            <a:endParaRPr lang="es-ES"/>
          </a:p>
        </p:txBody>
      </p:sp>
    </p:spTree>
    <p:extLst>
      <p:ext uri="{BB962C8B-B14F-4D97-AF65-F5344CB8AC3E}">
        <p14:creationId xmlns:p14="http://schemas.microsoft.com/office/powerpoint/2010/main" val="488052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0BC129-2625-353B-D269-11CA1492A33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DE1AFA5-15BC-58CA-2441-3B23752382C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E215CDE-BF59-4888-1EE8-F6C4E902FCFB}"/>
              </a:ext>
            </a:extLst>
          </p:cNvPr>
          <p:cNvSpPr>
            <a:spLocks noGrp="1"/>
          </p:cNvSpPr>
          <p:nvPr>
            <p:ph type="dt" sz="half" idx="10"/>
          </p:nvPr>
        </p:nvSpPr>
        <p:spPr/>
        <p:txBody>
          <a:bodyPr/>
          <a:lstStyle/>
          <a:p>
            <a:fld id="{4FCBDD3A-41E5-49BE-9D3D-0C9498E330A7}" type="datetime1">
              <a:rPr lang="es-ES" smtClean="0"/>
              <a:t>10/04/2024</a:t>
            </a:fld>
            <a:endParaRPr lang="es-ES"/>
          </a:p>
        </p:txBody>
      </p:sp>
      <p:sp>
        <p:nvSpPr>
          <p:cNvPr id="5" name="Marcador de pie de página 4">
            <a:extLst>
              <a:ext uri="{FF2B5EF4-FFF2-40B4-BE49-F238E27FC236}">
                <a16:creationId xmlns:a16="http://schemas.microsoft.com/office/drawing/2014/main" id="{95E6BBB3-0AE9-333E-2DB0-9E6AB5A66CC4}"/>
              </a:ext>
            </a:extLst>
          </p:cNvPr>
          <p:cNvSpPr>
            <a:spLocks noGrp="1"/>
          </p:cNvSpPr>
          <p:nvPr>
            <p:ph type="ftr" sz="quarter" idx="11"/>
          </p:nvPr>
        </p:nvSpPr>
        <p:spPr/>
        <p:txBody>
          <a:bodyPr/>
          <a:lstStyle/>
          <a:p>
            <a:r>
              <a:rPr lang="es-ES"/>
              <a:t>linkedin.com/in/ignacio-fernández-sánchez</a:t>
            </a:r>
          </a:p>
        </p:txBody>
      </p:sp>
      <p:sp>
        <p:nvSpPr>
          <p:cNvPr id="6" name="Marcador de número de diapositiva 5">
            <a:extLst>
              <a:ext uri="{FF2B5EF4-FFF2-40B4-BE49-F238E27FC236}">
                <a16:creationId xmlns:a16="http://schemas.microsoft.com/office/drawing/2014/main" id="{F8D27B75-681D-47DC-EBC7-8859FC6A19FB}"/>
              </a:ext>
            </a:extLst>
          </p:cNvPr>
          <p:cNvSpPr>
            <a:spLocks noGrp="1"/>
          </p:cNvSpPr>
          <p:nvPr>
            <p:ph type="sldNum" sz="quarter" idx="12"/>
          </p:nvPr>
        </p:nvSpPr>
        <p:spPr/>
        <p:txBody>
          <a:bodyPr/>
          <a:lstStyle/>
          <a:p>
            <a:fld id="{09D2BC54-BFD2-493E-8288-C261B600F9E2}" type="slidenum">
              <a:rPr lang="es-ES" smtClean="0"/>
              <a:t>‹#›</a:t>
            </a:fld>
            <a:endParaRPr lang="es-ES"/>
          </a:p>
        </p:txBody>
      </p:sp>
    </p:spTree>
    <p:extLst>
      <p:ext uri="{BB962C8B-B14F-4D97-AF65-F5344CB8AC3E}">
        <p14:creationId xmlns:p14="http://schemas.microsoft.com/office/powerpoint/2010/main" val="390431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21972B2-6916-7945-F709-B189499AE93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BC29440-8DFE-3873-AED4-11ADF41D1F9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0DDF08E-E44B-496D-EAAB-546C93DCCB46}"/>
              </a:ext>
            </a:extLst>
          </p:cNvPr>
          <p:cNvSpPr>
            <a:spLocks noGrp="1"/>
          </p:cNvSpPr>
          <p:nvPr>
            <p:ph type="dt" sz="half" idx="10"/>
          </p:nvPr>
        </p:nvSpPr>
        <p:spPr/>
        <p:txBody>
          <a:bodyPr/>
          <a:lstStyle/>
          <a:p>
            <a:fld id="{FF0C55AB-118F-41A5-A9A1-8552C0778E27}" type="datetime1">
              <a:rPr lang="es-ES" smtClean="0"/>
              <a:t>10/04/2024</a:t>
            </a:fld>
            <a:endParaRPr lang="es-ES"/>
          </a:p>
        </p:txBody>
      </p:sp>
      <p:sp>
        <p:nvSpPr>
          <p:cNvPr id="5" name="Marcador de pie de página 4">
            <a:extLst>
              <a:ext uri="{FF2B5EF4-FFF2-40B4-BE49-F238E27FC236}">
                <a16:creationId xmlns:a16="http://schemas.microsoft.com/office/drawing/2014/main" id="{B5661E5E-0A2D-920B-D2E9-18F9731C4775}"/>
              </a:ext>
            </a:extLst>
          </p:cNvPr>
          <p:cNvSpPr>
            <a:spLocks noGrp="1"/>
          </p:cNvSpPr>
          <p:nvPr>
            <p:ph type="ftr" sz="quarter" idx="11"/>
          </p:nvPr>
        </p:nvSpPr>
        <p:spPr/>
        <p:txBody>
          <a:bodyPr/>
          <a:lstStyle/>
          <a:p>
            <a:r>
              <a:rPr lang="es-ES"/>
              <a:t>linkedin.com/in/ignacio-fernández-sánchez</a:t>
            </a:r>
          </a:p>
        </p:txBody>
      </p:sp>
      <p:sp>
        <p:nvSpPr>
          <p:cNvPr id="6" name="Marcador de número de diapositiva 5">
            <a:extLst>
              <a:ext uri="{FF2B5EF4-FFF2-40B4-BE49-F238E27FC236}">
                <a16:creationId xmlns:a16="http://schemas.microsoft.com/office/drawing/2014/main" id="{6AD4D103-5820-D48E-9BB3-AF036295C244}"/>
              </a:ext>
            </a:extLst>
          </p:cNvPr>
          <p:cNvSpPr>
            <a:spLocks noGrp="1"/>
          </p:cNvSpPr>
          <p:nvPr>
            <p:ph type="sldNum" sz="quarter" idx="12"/>
          </p:nvPr>
        </p:nvSpPr>
        <p:spPr/>
        <p:txBody>
          <a:bodyPr/>
          <a:lstStyle/>
          <a:p>
            <a:fld id="{09D2BC54-BFD2-493E-8288-C261B600F9E2}" type="slidenum">
              <a:rPr lang="es-ES" smtClean="0"/>
              <a:t>‹#›</a:t>
            </a:fld>
            <a:endParaRPr lang="es-ES"/>
          </a:p>
        </p:txBody>
      </p:sp>
    </p:spTree>
    <p:extLst>
      <p:ext uri="{BB962C8B-B14F-4D97-AF65-F5344CB8AC3E}">
        <p14:creationId xmlns:p14="http://schemas.microsoft.com/office/powerpoint/2010/main" val="155928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9DBE4-217A-233B-B104-98A2F6F7DCC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F42F2D9-736D-FBAF-23F6-7EE757AD908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F61A654-A4A5-1952-8137-C608C27C6FF6}"/>
              </a:ext>
            </a:extLst>
          </p:cNvPr>
          <p:cNvSpPr>
            <a:spLocks noGrp="1"/>
          </p:cNvSpPr>
          <p:nvPr>
            <p:ph type="dt" sz="half" idx="10"/>
          </p:nvPr>
        </p:nvSpPr>
        <p:spPr/>
        <p:txBody>
          <a:bodyPr/>
          <a:lstStyle/>
          <a:p>
            <a:fld id="{9817852B-C418-4C7B-9D05-B7AE20B6ED41}" type="datetime1">
              <a:rPr lang="es-ES" smtClean="0"/>
              <a:t>10/04/2024</a:t>
            </a:fld>
            <a:endParaRPr lang="es-ES"/>
          </a:p>
        </p:txBody>
      </p:sp>
      <p:sp>
        <p:nvSpPr>
          <p:cNvPr id="5" name="Marcador de pie de página 4">
            <a:extLst>
              <a:ext uri="{FF2B5EF4-FFF2-40B4-BE49-F238E27FC236}">
                <a16:creationId xmlns:a16="http://schemas.microsoft.com/office/drawing/2014/main" id="{7FCCA60C-19A5-401A-FECF-AC9409EBC44C}"/>
              </a:ext>
            </a:extLst>
          </p:cNvPr>
          <p:cNvSpPr>
            <a:spLocks noGrp="1"/>
          </p:cNvSpPr>
          <p:nvPr>
            <p:ph type="ftr" sz="quarter" idx="11"/>
          </p:nvPr>
        </p:nvSpPr>
        <p:spPr/>
        <p:txBody>
          <a:bodyPr/>
          <a:lstStyle/>
          <a:p>
            <a:r>
              <a:rPr lang="es-ES"/>
              <a:t>linkedin.com/in/ignacio-fernández-sánchez</a:t>
            </a:r>
          </a:p>
        </p:txBody>
      </p:sp>
      <p:sp>
        <p:nvSpPr>
          <p:cNvPr id="6" name="Marcador de número de diapositiva 5">
            <a:extLst>
              <a:ext uri="{FF2B5EF4-FFF2-40B4-BE49-F238E27FC236}">
                <a16:creationId xmlns:a16="http://schemas.microsoft.com/office/drawing/2014/main" id="{D051CAF3-8E8F-170C-4540-791ECCF92A92}"/>
              </a:ext>
            </a:extLst>
          </p:cNvPr>
          <p:cNvSpPr>
            <a:spLocks noGrp="1"/>
          </p:cNvSpPr>
          <p:nvPr>
            <p:ph type="sldNum" sz="quarter" idx="12"/>
          </p:nvPr>
        </p:nvSpPr>
        <p:spPr/>
        <p:txBody>
          <a:bodyPr/>
          <a:lstStyle/>
          <a:p>
            <a:fld id="{09D2BC54-BFD2-493E-8288-C261B600F9E2}" type="slidenum">
              <a:rPr lang="es-ES" smtClean="0"/>
              <a:t>‹#›</a:t>
            </a:fld>
            <a:endParaRPr lang="es-ES"/>
          </a:p>
        </p:txBody>
      </p:sp>
    </p:spTree>
    <p:extLst>
      <p:ext uri="{BB962C8B-B14F-4D97-AF65-F5344CB8AC3E}">
        <p14:creationId xmlns:p14="http://schemas.microsoft.com/office/powerpoint/2010/main" val="17010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1A362-AAFD-2D46-623D-62B70D018A3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5E88B64-1BF5-1B0D-91E8-44D73A0306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8237C26-05DF-AD16-272D-95D0EA41ABA5}"/>
              </a:ext>
            </a:extLst>
          </p:cNvPr>
          <p:cNvSpPr>
            <a:spLocks noGrp="1"/>
          </p:cNvSpPr>
          <p:nvPr>
            <p:ph type="dt" sz="half" idx="10"/>
          </p:nvPr>
        </p:nvSpPr>
        <p:spPr/>
        <p:txBody>
          <a:bodyPr/>
          <a:lstStyle/>
          <a:p>
            <a:fld id="{8C1E0BB0-F879-4CCA-9064-772CBE8794EE}" type="datetime1">
              <a:rPr lang="es-ES" smtClean="0"/>
              <a:t>10/04/2024</a:t>
            </a:fld>
            <a:endParaRPr lang="es-ES"/>
          </a:p>
        </p:txBody>
      </p:sp>
      <p:sp>
        <p:nvSpPr>
          <p:cNvPr id="5" name="Marcador de pie de página 4">
            <a:extLst>
              <a:ext uri="{FF2B5EF4-FFF2-40B4-BE49-F238E27FC236}">
                <a16:creationId xmlns:a16="http://schemas.microsoft.com/office/drawing/2014/main" id="{2A2E49F9-1F75-95D4-F24C-33800C1B2FB5}"/>
              </a:ext>
            </a:extLst>
          </p:cNvPr>
          <p:cNvSpPr>
            <a:spLocks noGrp="1"/>
          </p:cNvSpPr>
          <p:nvPr>
            <p:ph type="ftr" sz="quarter" idx="11"/>
          </p:nvPr>
        </p:nvSpPr>
        <p:spPr/>
        <p:txBody>
          <a:bodyPr/>
          <a:lstStyle/>
          <a:p>
            <a:r>
              <a:rPr lang="es-ES"/>
              <a:t>linkedin.com/in/ignacio-fernández-sánchez</a:t>
            </a:r>
          </a:p>
        </p:txBody>
      </p:sp>
      <p:sp>
        <p:nvSpPr>
          <p:cNvPr id="6" name="Marcador de número de diapositiva 5">
            <a:extLst>
              <a:ext uri="{FF2B5EF4-FFF2-40B4-BE49-F238E27FC236}">
                <a16:creationId xmlns:a16="http://schemas.microsoft.com/office/drawing/2014/main" id="{3271B78E-D26C-0E5C-B30D-C7FBA1479080}"/>
              </a:ext>
            </a:extLst>
          </p:cNvPr>
          <p:cNvSpPr>
            <a:spLocks noGrp="1"/>
          </p:cNvSpPr>
          <p:nvPr>
            <p:ph type="sldNum" sz="quarter" idx="12"/>
          </p:nvPr>
        </p:nvSpPr>
        <p:spPr/>
        <p:txBody>
          <a:bodyPr/>
          <a:lstStyle/>
          <a:p>
            <a:fld id="{09D2BC54-BFD2-493E-8288-C261B600F9E2}" type="slidenum">
              <a:rPr lang="es-ES" smtClean="0"/>
              <a:t>‹#›</a:t>
            </a:fld>
            <a:endParaRPr lang="es-ES"/>
          </a:p>
        </p:txBody>
      </p:sp>
    </p:spTree>
    <p:extLst>
      <p:ext uri="{BB962C8B-B14F-4D97-AF65-F5344CB8AC3E}">
        <p14:creationId xmlns:p14="http://schemas.microsoft.com/office/powerpoint/2010/main" val="396946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A16B7-B424-26A1-9227-78854337863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A87A335-B509-B5F7-B33B-E729EAD8B9B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C0AEB6B-419D-6899-A3CB-A38B81BD2A6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B2B6E4C-CBA2-7D72-D31B-48192762F1B5}"/>
              </a:ext>
            </a:extLst>
          </p:cNvPr>
          <p:cNvSpPr>
            <a:spLocks noGrp="1"/>
          </p:cNvSpPr>
          <p:nvPr>
            <p:ph type="dt" sz="half" idx="10"/>
          </p:nvPr>
        </p:nvSpPr>
        <p:spPr/>
        <p:txBody>
          <a:bodyPr/>
          <a:lstStyle/>
          <a:p>
            <a:fld id="{233E435D-D72F-4187-B856-91A20D441D13}" type="datetime1">
              <a:rPr lang="es-ES" smtClean="0"/>
              <a:t>10/04/2024</a:t>
            </a:fld>
            <a:endParaRPr lang="es-ES"/>
          </a:p>
        </p:txBody>
      </p:sp>
      <p:sp>
        <p:nvSpPr>
          <p:cNvPr id="6" name="Marcador de pie de página 5">
            <a:extLst>
              <a:ext uri="{FF2B5EF4-FFF2-40B4-BE49-F238E27FC236}">
                <a16:creationId xmlns:a16="http://schemas.microsoft.com/office/drawing/2014/main" id="{8D6FFE2B-F54E-9BB1-4560-B6250082C619}"/>
              </a:ext>
            </a:extLst>
          </p:cNvPr>
          <p:cNvSpPr>
            <a:spLocks noGrp="1"/>
          </p:cNvSpPr>
          <p:nvPr>
            <p:ph type="ftr" sz="quarter" idx="11"/>
          </p:nvPr>
        </p:nvSpPr>
        <p:spPr/>
        <p:txBody>
          <a:bodyPr/>
          <a:lstStyle/>
          <a:p>
            <a:r>
              <a:rPr lang="es-ES"/>
              <a:t>linkedin.com/in/ignacio-fernández-sánchez</a:t>
            </a:r>
          </a:p>
        </p:txBody>
      </p:sp>
      <p:sp>
        <p:nvSpPr>
          <p:cNvPr id="7" name="Marcador de número de diapositiva 6">
            <a:extLst>
              <a:ext uri="{FF2B5EF4-FFF2-40B4-BE49-F238E27FC236}">
                <a16:creationId xmlns:a16="http://schemas.microsoft.com/office/drawing/2014/main" id="{33D3F5C6-5688-2892-8E60-F4F0704DDA1E}"/>
              </a:ext>
            </a:extLst>
          </p:cNvPr>
          <p:cNvSpPr>
            <a:spLocks noGrp="1"/>
          </p:cNvSpPr>
          <p:nvPr>
            <p:ph type="sldNum" sz="quarter" idx="12"/>
          </p:nvPr>
        </p:nvSpPr>
        <p:spPr/>
        <p:txBody>
          <a:bodyPr/>
          <a:lstStyle/>
          <a:p>
            <a:fld id="{09D2BC54-BFD2-493E-8288-C261B600F9E2}" type="slidenum">
              <a:rPr lang="es-ES" smtClean="0"/>
              <a:t>‹#›</a:t>
            </a:fld>
            <a:endParaRPr lang="es-ES"/>
          </a:p>
        </p:txBody>
      </p:sp>
    </p:spTree>
    <p:extLst>
      <p:ext uri="{BB962C8B-B14F-4D97-AF65-F5344CB8AC3E}">
        <p14:creationId xmlns:p14="http://schemas.microsoft.com/office/powerpoint/2010/main" val="210118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6B1F4-AABE-57E7-BEA8-CFFAA2CF094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454E17D-A691-65CD-1584-FB3908338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C52138B-11B1-B64D-8851-8E31F1A5770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8019AEE-C061-330F-F15A-6CF8F33C2B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9B7BD32-3FA0-9191-B14E-66C4348893F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E75D2C5-8F98-FF1C-85A9-3B3DE2D0EAC2}"/>
              </a:ext>
            </a:extLst>
          </p:cNvPr>
          <p:cNvSpPr>
            <a:spLocks noGrp="1"/>
          </p:cNvSpPr>
          <p:nvPr>
            <p:ph type="dt" sz="half" idx="10"/>
          </p:nvPr>
        </p:nvSpPr>
        <p:spPr/>
        <p:txBody>
          <a:bodyPr/>
          <a:lstStyle/>
          <a:p>
            <a:fld id="{E6198B85-79E4-4D79-9EDF-236ABFCF882A}" type="datetime1">
              <a:rPr lang="es-ES" smtClean="0"/>
              <a:t>10/04/2024</a:t>
            </a:fld>
            <a:endParaRPr lang="es-ES"/>
          </a:p>
        </p:txBody>
      </p:sp>
      <p:sp>
        <p:nvSpPr>
          <p:cNvPr id="8" name="Marcador de pie de página 7">
            <a:extLst>
              <a:ext uri="{FF2B5EF4-FFF2-40B4-BE49-F238E27FC236}">
                <a16:creationId xmlns:a16="http://schemas.microsoft.com/office/drawing/2014/main" id="{52232032-A55C-AA90-9AE6-9865379457A9}"/>
              </a:ext>
            </a:extLst>
          </p:cNvPr>
          <p:cNvSpPr>
            <a:spLocks noGrp="1"/>
          </p:cNvSpPr>
          <p:nvPr>
            <p:ph type="ftr" sz="quarter" idx="11"/>
          </p:nvPr>
        </p:nvSpPr>
        <p:spPr/>
        <p:txBody>
          <a:bodyPr/>
          <a:lstStyle/>
          <a:p>
            <a:r>
              <a:rPr lang="es-ES"/>
              <a:t>linkedin.com/in/ignacio-fernández-sánchez</a:t>
            </a:r>
          </a:p>
        </p:txBody>
      </p:sp>
      <p:sp>
        <p:nvSpPr>
          <p:cNvPr id="9" name="Marcador de número de diapositiva 8">
            <a:extLst>
              <a:ext uri="{FF2B5EF4-FFF2-40B4-BE49-F238E27FC236}">
                <a16:creationId xmlns:a16="http://schemas.microsoft.com/office/drawing/2014/main" id="{307AD15F-AF99-4E68-6BDE-3C8FABA3A637}"/>
              </a:ext>
            </a:extLst>
          </p:cNvPr>
          <p:cNvSpPr>
            <a:spLocks noGrp="1"/>
          </p:cNvSpPr>
          <p:nvPr>
            <p:ph type="sldNum" sz="quarter" idx="12"/>
          </p:nvPr>
        </p:nvSpPr>
        <p:spPr/>
        <p:txBody>
          <a:bodyPr/>
          <a:lstStyle/>
          <a:p>
            <a:fld id="{09D2BC54-BFD2-493E-8288-C261B600F9E2}" type="slidenum">
              <a:rPr lang="es-ES" smtClean="0"/>
              <a:t>‹#›</a:t>
            </a:fld>
            <a:endParaRPr lang="es-ES"/>
          </a:p>
        </p:txBody>
      </p:sp>
    </p:spTree>
    <p:extLst>
      <p:ext uri="{BB962C8B-B14F-4D97-AF65-F5344CB8AC3E}">
        <p14:creationId xmlns:p14="http://schemas.microsoft.com/office/powerpoint/2010/main" val="359374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DFA79-5192-0284-AED7-39D83EAB77A6}"/>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CF2C0F1-270B-A487-0300-BB6DAD27AB5B}"/>
              </a:ext>
            </a:extLst>
          </p:cNvPr>
          <p:cNvSpPr>
            <a:spLocks noGrp="1"/>
          </p:cNvSpPr>
          <p:nvPr>
            <p:ph type="dt" sz="half" idx="10"/>
          </p:nvPr>
        </p:nvSpPr>
        <p:spPr/>
        <p:txBody>
          <a:bodyPr/>
          <a:lstStyle/>
          <a:p>
            <a:fld id="{2D3F1063-3836-440E-8D44-AB90A6DC6276}" type="datetime1">
              <a:rPr lang="es-ES" smtClean="0"/>
              <a:t>10/04/2024</a:t>
            </a:fld>
            <a:endParaRPr lang="es-ES"/>
          </a:p>
        </p:txBody>
      </p:sp>
      <p:sp>
        <p:nvSpPr>
          <p:cNvPr id="4" name="Marcador de pie de página 3">
            <a:extLst>
              <a:ext uri="{FF2B5EF4-FFF2-40B4-BE49-F238E27FC236}">
                <a16:creationId xmlns:a16="http://schemas.microsoft.com/office/drawing/2014/main" id="{8E4B9464-4C26-92DC-670D-C96A17A9C2E3}"/>
              </a:ext>
            </a:extLst>
          </p:cNvPr>
          <p:cNvSpPr>
            <a:spLocks noGrp="1"/>
          </p:cNvSpPr>
          <p:nvPr>
            <p:ph type="ftr" sz="quarter" idx="11"/>
          </p:nvPr>
        </p:nvSpPr>
        <p:spPr/>
        <p:txBody>
          <a:bodyPr/>
          <a:lstStyle/>
          <a:p>
            <a:r>
              <a:rPr lang="es-ES"/>
              <a:t>linkedin.com/in/ignacio-fernández-sánchez</a:t>
            </a:r>
          </a:p>
        </p:txBody>
      </p:sp>
      <p:sp>
        <p:nvSpPr>
          <p:cNvPr id="5" name="Marcador de número de diapositiva 4">
            <a:extLst>
              <a:ext uri="{FF2B5EF4-FFF2-40B4-BE49-F238E27FC236}">
                <a16:creationId xmlns:a16="http://schemas.microsoft.com/office/drawing/2014/main" id="{02A18C16-EBFA-E1EA-FB1F-10D24B874850}"/>
              </a:ext>
            </a:extLst>
          </p:cNvPr>
          <p:cNvSpPr>
            <a:spLocks noGrp="1"/>
          </p:cNvSpPr>
          <p:nvPr>
            <p:ph type="sldNum" sz="quarter" idx="12"/>
          </p:nvPr>
        </p:nvSpPr>
        <p:spPr/>
        <p:txBody>
          <a:bodyPr/>
          <a:lstStyle/>
          <a:p>
            <a:fld id="{09D2BC54-BFD2-493E-8288-C261B600F9E2}" type="slidenum">
              <a:rPr lang="es-ES" smtClean="0"/>
              <a:t>‹#›</a:t>
            </a:fld>
            <a:endParaRPr lang="es-ES"/>
          </a:p>
        </p:txBody>
      </p:sp>
    </p:spTree>
    <p:extLst>
      <p:ext uri="{BB962C8B-B14F-4D97-AF65-F5344CB8AC3E}">
        <p14:creationId xmlns:p14="http://schemas.microsoft.com/office/powerpoint/2010/main" val="2915502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003E9AF-3E18-B2BE-E3A3-19B4CA6D8584}"/>
              </a:ext>
            </a:extLst>
          </p:cNvPr>
          <p:cNvSpPr>
            <a:spLocks noGrp="1"/>
          </p:cNvSpPr>
          <p:nvPr>
            <p:ph type="dt" sz="half" idx="10"/>
          </p:nvPr>
        </p:nvSpPr>
        <p:spPr/>
        <p:txBody>
          <a:bodyPr/>
          <a:lstStyle/>
          <a:p>
            <a:fld id="{DA32FE42-8B62-4CD4-A6C1-CCD3F1A4A75B}" type="datetime1">
              <a:rPr lang="es-ES" smtClean="0"/>
              <a:t>10/04/2024</a:t>
            </a:fld>
            <a:endParaRPr lang="es-ES"/>
          </a:p>
        </p:txBody>
      </p:sp>
      <p:sp>
        <p:nvSpPr>
          <p:cNvPr id="3" name="Marcador de pie de página 2">
            <a:extLst>
              <a:ext uri="{FF2B5EF4-FFF2-40B4-BE49-F238E27FC236}">
                <a16:creationId xmlns:a16="http://schemas.microsoft.com/office/drawing/2014/main" id="{42B5E992-DFE5-5E5F-7FDA-88124C8E8200}"/>
              </a:ext>
            </a:extLst>
          </p:cNvPr>
          <p:cNvSpPr>
            <a:spLocks noGrp="1"/>
          </p:cNvSpPr>
          <p:nvPr>
            <p:ph type="ftr" sz="quarter" idx="11"/>
          </p:nvPr>
        </p:nvSpPr>
        <p:spPr/>
        <p:txBody>
          <a:bodyPr/>
          <a:lstStyle/>
          <a:p>
            <a:r>
              <a:rPr lang="es-ES"/>
              <a:t>linkedin.com/in/ignacio-fernández-sánchez</a:t>
            </a:r>
          </a:p>
        </p:txBody>
      </p:sp>
      <p:sp>
        <p:nvSpPr>
          <p:cNvPr id="4" name="Marcador de número de diapositiva 3">
            <a:extLst>
              <a:ext uri="{FF2B5EF4-FFF2-40B4-BE49-F238E27FC236}">
                <a16:creationId xmlns:a16="http://schemas.microsoft.com/office/drawing/2014/main" id="{0E2A5871-2683-9E25-5100-D00D3E20B115}"/>
              </a:ext>
            </a:extLst>
          </p:cNvPr>
          <p:cNvSpPr>
            <a:spLocks noGrp="1"/>
          </p:cNvSpPr>
          <p:nvPr>
            <p:ph type="sldNum" sz="quarter" idx="12"/>
          </p:nvPr>
        </p:nvSpPr>
        <p:spPr/>
        <p:txBody>
          <a:bodyPr/>
          <a:lstStyle/>
          <a:p>
            <a:fld id="{09D2BC54-BFD2-493E-8288-C261B600F9E2}" type="slidenum">
              <a:rPr lang="es-ES" smtClean="0"/>
              <a:t>‹#›</a:t>
            </a:fld>
            <a:endParaRPr lang="es-ES"/>
          </a:p>
        </p:txBody>
      </p:sp>
    </p:spTree>
    <p:extLst>
      <p:ext uri="{BB962C8B-B14F-4D97-AF65-F5344CB8AC3E}">
        <p14:creationId xmlns:p14="http://schemas.microsoft.com/office/powerpoint/2010/main" val="208594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A007F-B9C4-F009-0D39-9DCDBA47B04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A64C228-EE80-3CA2-5AC3-9C7DC8A5A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B43FA42-CD52-B336-788B-E6F920CD0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3243A49-010F-E83C-F999-879785066C15}"/>
              </a:ext>
            </a:extLst>
          </p:cNvPr>
          <p:cNvSpPr>
            <a:spLocks noGrp="1"/>
          </p:cNvSpPr>
          <p:nvPr>
            <p:ph type="dt" sz="half" idx="10"/>
          </p:nvPr>
        </p:nvSpPr>
        <p:spPr/>
        <p:txBody>
          <a:bodyPr/>
          <a:lstStyle/>
          <a:p>
            <a:fld id="{382D355F-B397-49AA-8729-D063DCC21FFB}" type="datetime1">
              <a:rPr lang="es-ES" smtClean="0"/>
              <a:t>10/04/2024</a:t>
            </a:fld>
            <a:endParaRPr lang="es-ES"/>
          </a:p>
        </p:txBody>
      </p:sp>
      <p:sp>
        <p:nvSpPr>
          <p:cNvPr id="6" name="Marcador de pie de página 5">
            <a:extLst>
              <a:ext uri="{FF2B5EF4-FFF2-40B4-BE49-F238E27FC236}">
                <a16:creationId xmlns:a16="http://schemas.microsoft.com/office/drawing/2014/main" id="{2CE7CF8F-3526-C253-8846-8953F5E8A1EE}"/>
              </a:ext>
            </a:extLst>
          </p:cNvPr>
          <p:cNvSpPr>
            <a:spLocks noGrp="1"/>
          </p:cNvSpPr>
          <p:nvPr>
            <p:ph type="ftr" sz="quarter" idx="11"/>
          </p:nvPr>
        </p:nvSpPr>
        <p:spPr/>
        <p:txBody>
          <a:bodyPr/>
          <a:lstStyle/>
          <a:p>
            <a:r>
              <a:rPr lang="es-ES"/>
              <a:t>linkedin.com/in/ignacio-fernández-sánchez</a:t>
            </a:r>
          </a:p>
        </p:txBody>
      </p:sp>
      <p:sp>
        <p:nvSpPr>
          <p:cNvPr id="7" name="Marcador de número de diapositiva 6">
            <a:extLst>
              <a:ext uri="{FF2B5EF4-FFF2-40B4-BE49-F238E27FC236}">
                <a16:creationId xmlns:a16="http://schemas.microsoft.com/office/drawing/2014/main" id="{66FB6EDD-BC29-0A2B-E742-BE4788989F8E}"/>
              </a:ext>
            </a:extLst>
          </p:cNvPr>
          <p:cNvSpPr>
            <a:spLocks noGrp="1"/>
          </p:cNvSpPr>
          <p:nvPr>
            <p:ph type="sldNum" sz="quarter" idx="12"/>
          </p:nvPr>
        </p:nvSpPr>
        <p:spPr/>
        <p:txBody>
          <a:bodyPr/>
          <a:lstStyle/>
          <a:p>
            <a:fld id="{09D2BC54-BFD2-493E-8288-C261B600F9E2}" type="slidenum">
              <a:rPr lang="es-ES" smtClean="0"/>
              <a:t>‹#›</a:t>
            </a:fld>
            <a:endParaRPr lang="es-ES"/>
          </a:p>
        </p:txBody>
      </p:sp>
    </p:spTree>
    <p:extLst>
      <p:ext uri="{BB962C8B-B14F-4D97-AF65-F5344CB8AC3E}">
        <p14:creationId xmlns:p14="http://schemas.microsoft.com/office/powerpoint/2010/main" val="245475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A31B4-D391-8608-ECF3-849B2AADEC7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6446989-68A1-C8F4-3B48-B74656528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61057DB-92E3-79F0-F023-3A983224C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97BA4A4-83B9-61EB-6ED8-D2FB506EF7A6}"/>
              </a:ext>
            </a:extLst>
          </p:cNvPr>
          <p:cNvSpPr>
            <a:spLocks noGrp="1"/>
          </p:cNvSpPr>
          <p:nvPr>
            <p:ph type="dt" sz="half" idx="10"/>
          </p:nvPr>
        </p:nvSpPr>
        <p:spPr/>
        <p:txBody>
          <a:bodyPr/>
          <a:lstStyle/>
          <a:p>
            <a:fld id="{D21F11AF-708B-4920-BB5A-8AA0229B6053}" type="datetime1">
              <a:rPr lang="es-ES" smtClean="0"/>
              <a:t>10/04/2024</a:t>
            </a:fld>
            <a:endParaRPr lang="es-ES"/>
          </a:p>
        </p:txBody>
      </p:sp>
      <p:sp>
        <p:nvSpPr>
          <p:cNvPr id="6" name="Marcador de pie de página 5">
            <a:extLst>
              <a:ext uri="{FF2B5EF4-FFF2-40B4-BE49-F238E27FC236}">
                <a16:creationId xmlns:a16="http://schemas.microsoft.com/office/drawing/2014/main" id="{F09AD6CA-58C7-80A9-B1B3-95246795A1B9}"/>
              </a:ext>
            </a:extLst>
          </p:cNvPr>
          <p:cNvSpPr>
            <a:spLocks noGrp="1"/>
          </p:cNvSpPr>
          <p:nvPr>
            <p:ph type="ftr" sz="quarter" idx="11"/>
          </p:nvPr>
        </p:nvSpPr>
        <p:spPr/>
        <p:txBody>
          <a:bodyPr/>
          <a:lstStyle/>
          <a:p>
            <a:r>
              <a:rPr lang="es-ES"/>
              <a:t>linkedin.com/in/ignacio-fernández-sánchez</a:t>
            </a:r>
          </a:p>
        </p:txBody>
      </p:sp>
      <p:sp>
        <p:nvSpPr>
          <p:cNvPr id="7" name="Marcador de número de diapositiva 6">
            <a:extLst>
              <a:ext uri="{FF2B5EF4-FFF2-40B4-BE49-F238E27FC236}">
                <a16:creationId xmlns:a16="http://schemas.microsoft.com/office/drawing/2014/main" id="{3364639A-6F5C-A70C-5D08-34AF28BCAF2E}"/>
              </a:ext>
            </a:extLst>
          </p:cNvPr>
          <p:cNvSpPr>
            <a:spLocks noGrp="1"/>
          </p:cNvSpPr>
          <p:nvPr>
            <p:ph type="sldNum" sz="quarter" idx="12"/>
          </p:nvPr>
        </p:nvSpPr>
        <p:spPr/>
        <p:txBody>
          <a:bodyPr/>
          <a:lstStyle/>
          <a:p>
            <a:fld id="{09D2BC54-BFD2-493E-8288-C261B600F9E2}" type="slidenum">
              <a:rPr lang="es-ES" smtClean="0"/>
              <a:t>‹#›</a:t>
            </a:fld>
            <a:endParaRPr lang="es-ES"/>
          </a:p>
        </p:txBody>
      </p:sp>
    </p:spTree>
    <p:extLst>
      <p:ext uri="{BB962C8B-B14F-4D97-AF65-F5344CB8AC3E}">
        <p14:creationId xmlns:p14="http://schemas.microsoft.com/office/powerpoint/2010/main" val="385111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F182E2B-8AB5-4C0A-C4D8-9D55EE189C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FE2FBD3-D7C8-B3F9-9406-6438B6616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ED0655A-147F-216F-2E4D-B952973C3F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25AD6-0538-4A0F-94AA-A938FAA09ACD}" type="datetime1">
              <a:rPr lang="es-ES" smtClean="0"/>
              <a:t>10/04/2024</a:t>
            </a:fld>
            <a:endParaRPr lang="es-ES"/>
          </a:p>
        </p:txBody>
      </p:sp>
      <p:sp>
        <p:nvSpPr>
          <p:cNvPr id="5" name="Marcador de pie de página 4">
            <a:extLst>
              <a:ext uri="{FF2B5EF4-FFF2-40B4-BE49-F238E27FC236}">
                <a16:creationId xmlns:a16="http://schemas.microsoft.com/office/drawing/2014/main" id="{FBCD4FCB-9B38-C71B-34E3-88658AB460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linkedin.com/in/ignacio-fernández-sánchez</a:t>
            </a:r>
          </a:p>
        </p:txBody>
      </p:sp>
      <p:sp>
        <p:nvSpPr>
          <p:cNvPr id="6" name="Marcador de número de diapositiva 5">
            <a:extLst>
              <a:ext uri="{FF2B5EF4-FFF2-40B4-BE49-F238E27FC236}">
                <a16:creationId xmlns:a16="http://schemas.microsoft.com/office/drawing/2014/main" id="{995F9C03-0951-79CD-D1F1-90FEFDAB33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2BC54-BFD2-493E-8288-C261B600F9E2}" type="slidenum">
              <a:rPr lang="es-ES" smtClean="0"/>
              <a:t>‹#›</a:t>
            </a:fld>
            <a:endParaRPr lang="es-ES"/>
          </a:p>
        </p:txBody>
      </p:sp>
    </p:spTree>
    <p:extLst>
      <p:ext uri="{BB962C8B-B14F-4D97-AF65-F5344CB8AC3E}">
        <p14:creationId xmlns:p14="http://schemas.microsoft.com/office/powerpoint/2010/main" val="229485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aph Neural Networks | AI Summer">
            <a:extLst>
              <a:ext uri="{FF2B5EF4-FFF2-40B4-BE49-F238E27FC236}">
                <a16:creationId xmlns:a16="http://schemas.microsoft.com/office/drawing/2014/main" id="{9AD22FCE-815A-5321-5B46-767B7F48BE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765" b="1"/>
          <a:stretch/>
        </p:blipFill>
        <p:spPr bwMode="auto">
          <a:xfrm>
            <a:off x="3474974" y="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BDA95BD-2999-FE55-308C-20465E06DF2C}"/>
              </a:ext>
            </a:extLst>
          </p:cNvPr>
          <p:cNvSpPr>
            <a:spLocks noGrp="1"/>
          </p:cNvSpPr>
          <p:nvPr>
            <p:ph type="ctrTitle"/>
          </p:nvPr>
        </p:nvSpPr>
        <p:spPr>
          <a:xfrm>
            <a:off x="477981" y="1122363"/>
            <a:ext cx="4023360" cy="3204134"/>
          </a:xfrm>
        </p:spPr>
        <p:txBody>
          <a:bodyPr anchor="b">
            <a:normAutofit/>
          </a:bodyPr>
          <a:lstStyle/>
          <a:p>
            <a:br>
              <a:rPr lang="es-ES" sz="3000" dirty="0"/>
            </a:br>
            <a:br>
              <a:rPr lang="es-ES" sz="3000" dirty="0"/>
            </a:br>
            <a:br>
              <a:rPr lang="en-US" sz="3000" dirty="0"/>
            </a:br>
            <a:br>
              <a:rPr lang="en-US" sz="3000" b="1" i="0" u="none" strike="noStrike" baseline="0" dirty="0">
                <a:latin typeface="SFBX2074"/>
              </a:rPr>
            </a:br>
            <a:r>
              <a:rPr lang="en-US" sz="3000" b="1" i="0" u="none" strike="noStrike" baseline="0" dirty="0">
                <a:latin typeface="SFBX2074"/>
              </a:rPr>
              <a:t>Protein classification with Graph Neural </a:t>
            </a:r>
            <a:r>
              <a:rPr lang="en-US" sz="3000" b="1" dirty="0">
                <a:latin typeface="SFBX2074"/>
              </a:rPr>
              <a:t>N</a:t>
            </a:r>
            <a:r>
              <a:rPr lang="en-US" sz="3000" b="1" i="0" u="none" strike="noStrike" baseline="0" dirty="0">
                <a:latin typeface="SFBX2074"/>
              </a:rPr>
              <a:t>etworks</a:t>
            </a:r>
            <a:endParaRPr lang="es-ES" sz="3000" b="1" dirty="0"/>
          </a:p>
        </p:txBody>
      </p:sp>
      <p:sp>
        <p:nvSpPr>
          <p:cNvPr id="3" name="Subtítulo 2">
            <a:extLst>
              <a:ext uri="{FF2B5EF4-FFF2-40B4-BE49-F238E27FC236}">
                <a16:creationId xmlns:a16="http://schemas.microsoft.com/office/drawing/2014/main" id="{3CEA21BB-0CDF-7907-46DF-992C6986D63F}"/>
              </a:ext>
            </a:extLst>
          </p:cNvPr>
          <p:cNvSpPr>
            <a:spLocks noGrp="1"/>
          </p:cNvSpPr>
          <p:nvPr>
            <p:ph type="subTitle" idx="1"/>
          </p:nvPr>
        </p:nvSpPr>
        <p:spPr>
          <a:xfrm>
            <a:off x="477980" y="4872922"/>
            <a:ext cx="4023359" cy="1208141"/>
          </a:xfrm>
        </p:spPr>
        <p:txBody>
          <a:bodyPr>
            <a:normAutofit/>
          </a:bodyPr>
          <a:lstStyle/>
          <a:p>
            <a:r>
              <a:rPr lang="es-ES" sz="2000" dirty="0">
                <a:latin typeface="+mj-lt"/>
              </a:rPr>
              <a:t>Javier Castellano Soria </a:t>
            </a:r>
          </a:p>
          <a:p>
            <a:r>
              <a:rPr lang="es-ES" sz="2000" dirty="0">
                <a:latin typeface="+mj-lt"/>
              </a:rPr>
              <a:t>&amp; </a:t>
            </a:r>
          </a:p>
          <a:p>
            <a:r>
              <a:rPr lang="es-ES" sz="2000" dirty="0">
                <a:latin typeface="+mj-lt"/>
              </a:rPr>
              <a:t>Ignacio Fernández Sánchez-Pascuala</a:t>
            </a:r>
          </a:p>
          <a:p>
            <a:pPr algn="l"/>
            <a:endParaRPr lang="es-ES" sz="2000" dirty="0"/>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DEBE5ACC-4292-E66C-78EE-ADC2C47987D6}"/>
              </a:ext>
            </a:extLst>
          </p:cNvPr>
          <p:cNvSpPr>
            <a:spLocks noGrp="1"/>
          </p:cNvSpPr>
          <p:nvPr>
            <p:ph type="ftr" sz="quarter" idx="11"/>
          </p:nvPr>
        </p:nvSpPr>
        <p:spPr>
          <a:xfrm>
            <a:off x="4038600" y="6416585"/>
            <a:ext cx="4114800" cy="365125"/>
          </a:xfrm>
        </p:spPr>
        <p:txBody>
          <a:bodyPr/>
          <a:lstStyle/>
          <a:p>
            <a:r>
              <a:rPr lang="es-ES" dirty="0">
                <a:solidFill>
                  <a:schemeClr val="accent1">
                    <a:lumMod val="50000"/>
                  </a:schemeClr>
                </a:solidFill>
              </a:rPr>
              <a:t>linkedin.com/in/</a:t>
            </a:r>
            <a:r>
              <a:rPr lang="es-ES" dirty="0" err="1">
                <a:solidFill>
                  <a:schemeClr val="accent1">
                    <a:lumMod val="50000"/>
                  </a:schemeClr>
                </a:solidFill>
              </a:rPr>
              <a:t>ignacio-fernández-sánchez</a:t>
            </a:r>
            <a:endParaRPr lang="es-ES" dirty="0">
              <a:solidFill>
                <a:schemeClr val="accent1">
                  <a:lumMod val="50000"/>
                </a:schemeClr>
              </a:solidFill>
            </a:endParaRPr>
          </a:p>
        </p:txBody>
      </p:sp>
    </p:spTree>
    <p:extLst>
      <p:ext uri="{BB962C8B-B14F-4D97-AF65-F5344CB8AC3E}">
        <p14:creationId xmlns:p14="http://schemas.microsoft.com/office/powerpoint/2010/main" val="3059651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F4EF5-E330-E47A-D384-581A03A8CD6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C5F9BF6-B756-F649-64A6-0568E1C539F3}"/>
              </a:ext>
            </a:extLst>
          </p:cNvPr>
          <p:cNvSpPr>
            <a:spLocks noGrp="1"/>
          </p:cNvSpPr>
          <p:nvPr>
            <p:ph type="title"/>
          </p:nvPr>
        </p:nvSpPr>
        <p:spPr>
          <a:xfrm>
            <a:off x="0" y="0"/>
            <a:ext cx="12192000" cy="653143"/>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s-ES" sz="2800" b="1" dirty="0">
                <a:latin typeface="+mj-lt"/>
              </a:rPr>
              <a:t>4. </a:t>
            </a:r>
            <a:r>
              <a:rPr lang="es-ES" sz="2800" b="1" dirty="0" err="1">
                <a:latin typeface="+mj-lt"/>
              </a:rPr>
              <a:t>Model</a:t>
            </a:r>
            <a:r>
              <a:rPr lang="es-ES" sz="2800" b="1" dirty="0">
                <a:latin typeface="+mj-lt"/>
              </a:rPr>
              <a:t> 1</a:t>
            </a:r>
          </a:p>
        </p:txBody>
      </p:sp>
      <p:pic>
        <p:nvPicPr>
          <p:cNvPr id="5" name="Imagen 4">
            <a:extLst>
              <a:ext uri="{FF2B5EF4-FFF2-40B4-BE49-F238E27FC236}">
                <a16:creationId xmlns:a16="http://schemas.microsoft.com/office/drawing/2014/main" id="{2E74986B-65A7-8E62-E807-23633A8BCDBA}"/>
              </a:ext>
            </a:extLst>
          </p:cNvPr>
          <p:cNvPicPr>
            <a:picLocks noChangeAspect="1"/>
          </p:cNvPicPr>
          <p:nvPr/>
        </p:nvPicPr>
        <p:blipFill rotWithShape="1">
          <a:blip r:embed="rId2"/>
          <a:srcRect l="6044" t="31198" r="60170" b="10680"/>
          <a:stretch/>
        </p:blipFill>
        <p:spPr>
          <a:xfrm>
            <a:off x="727968" y="1287261"/>
            <a:ext cx="5100883" cy="4935985"/>
          </a:xfrm>
          <a:prstGeom prst="rect">
            <a:avLst/>
          </a:prstGeom>
        </p:spPr>
      </p:pic>
      <p:pic>
        <p:nvPicPr>
          <p:cNvPr id="11" name="Imagen 10">
            <a:extLst>
              <a:ext uri="{FF2B5EF4-FFF2-40B4-BE49-F238E27FC236}">
                <a16:creationId xmlns:a16="http://schemas.microsoft.com/office/drawing/2014/main" id="{4DCADC91-6C73-F120-4A50-7C4190E9DC4B}"/>
              </a:ext>
            </a:extLst>
          </p:cNvPr>
          <p:cNvPicPr>
            <a:picLocks noChangeAspect="1"/>
          </p:cNvPicPr>
          <p:nvPr/>
        </p:nvPicPr>
        <p:blipFill rotWithShape="1">
          <a:blip r:embed="rId3"/>
          <a:srcRect l="5971" t="47897" r="61845" b="34239"/>
          <a:stretch/>
        </p:blipFill>
        <p:spPr>
          <a:xfrm>
            <a:off x="6096000" y="1287261"/>
            <a:ext cx="4947576" cy="1544716"/>
          </a:xfrm>
          <a:prstGeom prst="rect">
            <a:avLst/>
          </a:prstGeom>
        </p:spPr>
      </p:pic>
      <p:sp>
        <p:nvSpPr>
          <p:cNvPr id="12" name="CuadroTexto 11">
            <a:extLst>
              <a:ext uri="{FF2B5EF4-FFF2-40B4-BE49-F238E27FC236}">
                <a16:creationId xmlns:a16="http://schemas.microsoft.com/office/drawing/2014/main" id="{18EFE739-B017-A802-62A7-2E952D7B636C}"/>
              </a:ext>
            </a:extLst>
          </p:cNvPr>
          <p:cNvSpPr txBox="1"/>
          <p:nvPr/>
        </p:nvSpPr>
        <p:spPr>
          <a:xfrm>
            <a:off x="6480699" y="3920126"/>
            <a:ext cx="4151414" cy="1477328"/>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Three layers [2] of graph neural network.</a:t>
            </a:r>
          </a:p>
          <a:p>
            <a:pPr marL="285750" indent="-285750">
              <a:buFont typeface="Arial" panose="020B0604020202020204" pitchFamily="34" charset="0"/>
              <a:buChar char="•"/>
            </a:pPr>
            <a:r>
              <a:rPr lang="en-US" dirty="0"/>
              <a:t>A pooling with mean and max.</a:t>
            </a:r>
          </a:p>
          <a:p>
            <a:pPr marL="285750" indent="-285750">
              <a:buFont typeface="Arial" panose="020B0604020202020204" pitchFamily="34" charset="0"/>
              <a:buChar char="•"/>
            </a:pPr>
            <a:r>
              <a:rPr lang="en-US" dirty="0"/>
              <a:t>Three dense layers (MLP).</a:t>
            </a:r>
          </a:p>
        </p:txBody>
      </p:sp>
      <p:sp>
        <p:nvSpPr>
          <p:cNvPr id="3" name="Footer Placeholder 2">
            <a:extLst>
              <a:ext uri="{FF2B5EF4-FFF2-40B4-BE49-F238E27FC236}">
                <a16:creationId xmlns:a16="http://schemas.microsoft.com/office/drawing/2014/main" id="{B68DC10A-26B6-86D7-9A92-B6670D952F69}"/>
              </a:ext>
            </a:extLst>
          </p:cNvPr>
          <p:cNvSpPr>
            <a:spLocks noGrp="1"/>
          </p:cNvSpPr>
          <p:nvPr>
            <p:ph type="ftr" sz="quarter" idx="11"/>
          </p:nvPr>
        </p:nvSpPr>
        <p:spPr/>
        <p:txBody>
          <a:bodyPr/>
          <a:lstStyle/>
          <a:p>
            <a:r>
              <a:rPr lang="es-ES" dirty="0">
                <a:solidFill>
                  <a:schemeClr val="accent1">
                    <a:lumMod val="50000"/>
                  </a:schemeClr>
                </a:solidFill>
              </a:rPr>
              <a:t>linkedin.com/in/</a:t>
            </a:r>
            <a:r>
              <a:rPr lang="es-ES" dirty="0" err="1">
                <a:solidFill>
                  <a:schemeClr val="accent1">
                    <a:lumMod val="50000"/>
                  </a:schemeClr>
                </a:solidFill>
              </a:rPr>
              <a:t>ignacio-fernández-sánchez</a:t>
            </a:r>
            <a:endParaRPr lang="es-ES" dirty="0">
              <a:solidFill>
                <a:schemeClr val="accent1">
                  <a:lumMod val="50000"/>
                </a:schemeClr>
              </a:solidFill>
            </a:endParaRPr>
          </a:p>
        </p:txBody>
      </p:sp>
    </p:spTree>
    <p:extLst>
      <p:ext uri="{BB962C8B-B14F-4D97-AF65-F5344CB8AC3E}">
        <p14:creationId xmlns:p14="http://schemas.microsoft.com/office/powerpoint/2010/main" val="2728368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B33C7-2E39-BB1C-D39E-B33FA638BDA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0B8B244-E72B-D4E2-0BF5-D1BA97985029}"/>
              </a:ext>
            </a:extLst>
          </p:cNvPr>
          <p:cNvSpPr>
            <a:spLocks noGrp="1"/>
          </p:cNvSpPr>
          <p:nvPr>
            <p:ph type="title"/>
          </p:nvPr>
        </p:nvSpPr>
        <p:spPr>
          <a:xfrm>
            <a:off x="0" y="0"/>
            <a:ext cx="12192000" cy="653143"/>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s-ES" sz="2800" b="1" dirty="0">
                <a:latin typeface="+mj-lt"/>
              </a:rPr>
              <a:t>4. </a:t>
            </a:r>
            <a:r>
              <a:rPr lang="es-ES" sz="2800" b="1" dirty="0" err="1">
                <a:latin typeface="+mj-lt"/>
              </a:rPr>
              <a:t>Model</a:t>
            </a:r>
            <a:r>
              <a:rPr lang="es-ES" sz="2800" b="1" dirty="0">
                <a:latin typeface="+mj-lt"/>
              </a:rPr>
              <a:t> 2</a:t>
            </a:r>
          </a:p>
        </p:txBody>
      </p:sp>
      <p:pic>
        <p:nvPicPr>
          <p:cNvPr id="4" name="Imagen 3">
            <a:extLst>
              <a:ext uri="{FF2B5EF4-FFF2-40B4-BE49-F238E27FC236}">
                <a16:creationId xmlns:a16="http://schemas.microsoft.com/office/drawing/2014/main" id="{2D2056D9-076C-0FE9-45B7-1C1B738935F2}"/>
              </a:ext>
            </a:extLst>
          </p:cNvPr>
          <p:cNvPicPr>
            <a:picLocks noChangeAspect="1"/>
          </p:cNvPicPr>
          <p:nvPr/>
        </p:nvPicPr>
        <p:blipFill rotWithShape="1">
          <a:blip r:embed="rId2"/>
          <a:srcRect l="5971" t="24983" r="58131" b="16246"/>
          <a:stretch/>
        </p:blipFill>
        <p:spPr>
          <a:xfrm>
            <a:off x="714771" y="1009320"/>
            <a:ext cx="5255089" cy="4839359"/>
          </a:xfrm>
          <a:prstGeom prst="rect">
            <a:avLst/>
          </a:prstGeom>
        </p:spPr>
      </p:pic>
      <p:pic>
        <p:nvPicPr>
          <p:cNvPr id="8" name="Imagen 7">
            <a:extLst>
              <a:ext uri="{FF2B5EF4-FFF2-40B4-BE49-F238E27FC236}">
                <a16:creationId xmlns:a16="http://schemas.microsoft.com/office/drawing/2014/main" id="{1F35B4BE-C899-DE01-2C72-CB4FADBB9126}"/>
              </a:ext>
            </a:extLst>
          </p:cNvPr>
          <p:cNvPicPr>
            <a:picLocks noChangeAspect="1"/>
          </p:cNvPicPr>
          <p:nvPr/>
        </p:nvPicPr>
        <p:blipFill rotWithShape="1">
          <a:blip r:embed="rId3"/>
          <a:srcRect l="7573" t="72233" r="61092" b="10680"/>
          <a:stretch/>
        </p:blipFill>
        <p:spPr>
          <a:xfrm>
            <a:off x="6265209" y="1009320"/>
            <a:ext cx="4224283" cy="1295732"/>
          </a:xfrm>
          <a:prstGeom prst="rect">
            <a:avLst/>
          </a:prstGeom>
        </p:spPr>
      </p:pic>
      <p:sp>
        <p:nvSpPr>
          <p:cNvPr id="9" name="CuadroTexto 8">
            <a:extLst>
              <a:ext uri="{FF2B5EF4-FFF2-40B4-BE49-F238E27FC236}">
                <a16:creationId xmlns:a16="http://schemas.microsoft.com/office/drawing/2014/main" id="{A8A94BCF-687C-5D78-19CF-A095A0687A20}"/>
              </a:ext>
            </a:extLst>
          </p:cNvPr>
          <p:cNvSpPr txBox="1"/>
          <p:nvPr/>
        </p:nvSpPr>
        <p:spPr>
          <a:xfrm>
            <a:off x="6338078" y="4338653"/>
            <a:ext cx="415141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Three layers [3] of graph neural network.</a:t>
            </a:r>
          </a:p>
          <a:p>
            <a:pPr marL="285750" indent="-285750">
              <a:buFont typeface="Arial" panose="020B0604020202020204" pitchFamily="34" charset="0"/>
              <a:buChar char="•"/>
            </a:pPr>
            <a:r>
              <a:rPr lang="en-US" dirty="0"/>
              <a:t>Two </a:t>
            </a:r>
            <a:r>
              <a:rPr lang="en-US" dirty="0" err="1"/>
              <a:t>TopK</a:t>
            </a:r>
            <a:r>
              <a:rPr lang="en-US" dirty="0"/>
              <a:t> pooling layers storing the mean and maximum.</a:t>
            </a:r>
          </a:p>
          <a:p>
            <a:pPr marL="285750" indent="-285750">
              <a:buFont typeface="Arial" panose="020B0604020202020204" pitchFamily="34" charset="0"/>
              <a:buChar char="•"/>
            </a:pPr>
            <a:r>
              <a:rPr lang="en-US" dirty="0"/>
              <a:t>Three dense layers (MLP) considering the mean and maximum of each pooling layer as input.</a:t>
            </a:r>
          </a:p>
        </p:txBody>
      </p:sp>
      <p:pic>
        <p:nvPicPr>
          <p:cNvPr id="13" name="Imagen 12">
            <a:extLst>
              <a:ext uri="{FF2B5EF4-FFF2-40B4-BE49-F238E27FC236}">
                <a16:creationId xmlns:a16="http://schemas.microsoft.com/office/drawing/2014/main" id="{B095E048-3D89-316C-0548-2ED29F7ACF9A}"/>
              </a:ext>
            </a:extLst>
          </p:cNvPr>
          <p:cNvPicPr>
            <a:picLocks noChangeAspect="1"/>
          </p:cNvPicPr>
          <p:nvPr/>
        </p:nvPicPr>
        <p:blipFill rotWithShape="1">
          <a:blip r:embed="rId4"/>
          <a:srcRect l="5971" t="48932" r="65352" b="30226"/>
          <a:stretch/>
        </p:blipFill>
        <p:spPr>
          <a:xfrm>
            <a:off x="6308956" y="2613733"/>
            <a:ext cx="4180536" cy="1709016"/>
          </a:xfrm>
          <a:prstGeom prst="rect">
            <a:avLst/>
          </a:prstGeom>
        </p:spPr>
      </p:pic>
      <p:sp>
        <p:nvSpPr>
          <p:cNvPr id="3" name="Footer Placeholder 2">
            <a:extLst>
              <a:ext uri="{FF2B5EF4-FFF2-40B4-BE49-F238E27FC236}">
                <a16:creationId xmlns:a16="http://schemas.microsoft.com/office/drawing/2014/main" id="{59A28E8D-22E4-4826-42DF-9AC0FDCE1217}"/>
              </a:ext>
            </a:extLst>
          </p:cNvPr>
          <p:cNvSpPr>
            <a:spLocks noGrp="1"/>
          </p:cNvSpPr>
          <p:nvPr>
            <p:ph type="ftr" sz="quarter" idx="11"/>
          </p:nvPr>
        </p:nvSpPr>
        <p:spPr/>
        <p:txBody>
          <a:bodyPr/>
          <a:lstStyle/>
          <a:p>
            <a:r>
              <a:rPr lang="es-ES" dirty="0">
                <a:solidFill>
                  <a:schemeClr val="accent1">
                    <a:lumMod val="50000"/>
                  </a:schemeClr>
                </a:solidFill>
              </a:rPr>
              <a:t>linkedin.com/in/</a:t>
            </a:r>
            <a:r>
              <a:rPr lang="es-ES" dirty="0" err="1">
                <a:solidFill>
                  <a:schemeClr val="accent1">
                    <a:lumMod val="50000"/>
                  </a:schemeClr>
                </a:solidFill>
              </a:rPr>
              <a:t>ignacio-fernández-sánchez</a:t>
            </a:r>
            <a:endParaRPr lang="es-ES" dirty="0">
              <a:solidFill>
                <a:schemeClr val="accent1">
                  <a:lumMod val="50000"/>
                </a:schemeClr>
              </a:solidFill>
            </a:endParaRPr>
          </a:p>
        </p:txBody>
      </p:sp>
    </p:spTree>
    <p:extLst>
      <p:ext uri="{BB962C8B-B14F-4D97-AF65-F5344CB8AC3E}">
        <p14:creationId xmlns:p14="http://schemas.microsoft.com/office/powerpoint/2010/main" val="245897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5B71A-FCF3-C931-F2EF-066C1C313C0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7F6FFB-C081-A155-E0BA-DDD375B8CE03}"/>
              </a:ext>
            </a:extLst>
          </p:cNvPr>
          <p:cNvSpPr>
            <a:spLocks noGrp="1"/>
          </p:cNvSpPr>
          <p:nvPr>
            <p:ph type="title"/>
          </p:nvPr>
        </p:nvSpPr>
        <p:spPr>
          <a:xfrm>
            <a:off x="0" y="0"/>
            <a:ext cx="12192000" cy="653143"/>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s-ES" sz="2800" b="1" dirty="0">
                <a:latin typeface="+mj-lt"/>
              </a:rPr>
              <a:t>4. </a:t>
            </a:r>
            <a:r>
              <a:rPr lang="es-ES" sz="2800" b="1" dirty="0" err="1">
                <a:latin typeface="+mj-lt"/>
              </a:rPr>
              <a:t>Model</a:t>
            </a:r>
            <a:r>
              <a:rPr lang="es-ES" sz="2800" b="1" dirty="0">
                <a:latin typeface="+mj-lt"/>
              </a:rPr>
              <a:t> 3</a:t>
            </a:r>
          </a:p>
        </p:txBody>
      </p:sp>
      <p:sp>
        <p:nvSpPr>
          <p:cNvPr id="12" name="CuadroTexto 11">
            <a:extLst>
              <a:ext uri="{FF2B5EF4-FFF2-40B4-BE49-F238E27FC236}">
                <a16:creationId xmlns:a16="http://schemas.microsoft.com/office/drawing/2014/main" id="{8A0AF29E-2676-0FD6-C0F5-33C20A0A815C}"/>
              </a:ext>
            </a:extLst>
          </p:cNvPr>
          <p:cNvSpPr txBox="1"/>
          <p:nvPr/>
        </p:nvSpPr>
        <p:spPr>
          <a:xfrm>
            <a:off x="6480700" y="3089850"/>
            <a:ext cx="415141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Three layers [3] of graph neural network.</a:t>
            </a:r>
          </a:p>
          <a:p>
            <a:pPr marL="285750" indent="-285750">
              <a:buFont typeface="Arial" panose="020B0604020202020204" pitchFamily="34" charset="0"/>
              <a:buChar char="•"/>
            </a:pPr>
            <a:r>
              <a:rPr lang="en-US" dirty="0"/>
              <a:t>No pooling using artificial global node.</a:t>
            </a:r>
          </a:p>
          <a:p>
            <a:pPr marL="285750" indent="-285750">
              <a:buFont typeface="Arial" panose="020B0604020202020204" pitchFamily="34" charset="0"/>
              <a:buChar char="•"/>
            </a:pPr>
            <a:r>
              <a:rPr lang="en-US" dirty="0"/>
              <a:t>Three dense layers (MLP) taking the global node as input.</a:t>
            </a:r>
          </a:p>
        </p:txBody>
      </p:sp>
      <p:pic>
        <p:nvPicPr>
          <p:cNvPr id="5" name="Imagen 4">
            <a:extLst>
              <a:ext uri="{FF2B5EF4-FFF2-40B4-BE49-F238E27FC236}">
                <a16:creationId xmlns:a16="http://schemas.microsoft.com/office/drawing/2014/main" id="{C1827299-E437-FB29-57AE-D7BC8886690E}"/>
              </a:ext>
            </a:extLst>
          </p:cNvPr>
          <p:cNvPicPr>
            <a:picLocks noChangeAspect="1"/>
          </p:cNvPicPr>
          <p:nvPr/>
        </p:nvPicPr>
        <p:blipFill rotWithShape="1">
          <a:blip r:embed="rId2"/>
          <a:srcRect l="6262" t="27702" r="57985" b="16505"/>
          <a:stretch/>
        </p:blipFill>
        <p:spPr>
          <a:xfrm>
            <a:off x="621756" y="1199028"/>
            <a:ext cx="5623978" cy="4936729"/>
          </a:xfrm>
          <a:prstGeom prst="rect">
            <a:avLst/>
          </a:prstGeom>
        </p:spPr>
      </p:pic>
      <p:pic>
        <p:nvPicPr>
          <p:cNvPr id="9" name="Imagen 8">
            <a:extLst>
              <a:ext uri="{FF2B5EF4-FFF2-40B4-BE49-F238E27FC236}">
                <a16:creationId xmlns:a16="http://schemas.microsoft.com/office/drawing/2014/main" id="{B40450F7-4B6D-5BAC-F1BB-9C48C6E758B0}"/>
              </a:ext>
            </a:extLst>
          </p:cNvPr>
          <p:cNvPicPr>
            <a:picLocks noChangeAspect="1"/>
          </p:cNvPicPr>
          <p:nvPr/>
        </p:nvPicPr>
        <p:blipFill rotWithShape="1">
          <a:blip r:embed="rId3"/>
          <a:srcRect l="5389" t="60971" r="66504" b="22459"/>
          <a:stretch/>
        </p:blipFill>
        <p:spPr>
          <a:xfrm>
            <a:off x="6480700" y="1339724"/>
            <a:ext cx="3852908" cy="1277645"/>
          </a:xfrm>
          <a:prstGeom prst="rect">
            <a:avLst/>
          </a:prstGeom>
        </p:spPr>
      </p:pic>
      <p:pic>
        <p:nvPicPr>
          <p:cNvPr id="11" name="Imagen 10">
            <a:extLst>
              <a:ext uri="{FF2B5EF4-FFF2-40B4-BE49-F238E27FC236}">
                <a16:creationId xmlns:a16="http://schemas.microsoft.com/office/drawing/2014/main" id="{1F3855D7-B31F-230D-8A0D-494040E6B126}"/>
              </a:ext>
            </a:extLst>
          </p:cNvPr>
          <p:cNvPicPr>
            <a:picLocks noChangeAspect="1"/>
          </p:cNvPicPr>
          <p:nvPr/>
        </p:nvPicPr>
        <p:blipFill rotWithShape="1">
          <a:blip r:embed="rId4"/>
          <a:srcRect l="8447" t="38317" r="57257" b="13528"/>
          <a:stretch/>
        </p:blipFill>
        <p:spPr>
          <a:xfrm>
            <a:off x="6804172" y="4613121"/>
            <a:ext cx="2348706" cy="1855025"/>
          </a:xfrm>
          <a:prstGeom prst="rect">
            <a:avLst/>
          </a:prstGeom>
        </p:spPr>
      </p:pic>
      <p:sp>
        <p:nvSpPr>
          <p:cNvPr id="14" name="CuadroTexto 13">
            <a:extLst>
              <a:ext uri="{FF2B5EF4-FFF2-40B4-BE49-F238E27FC236}">
                <a16:creationId xmlns:a16="http://schemas.microsoft.com/office/drawing/2014/main" id="{3994408B-BCD0-2D20-B466-D6881CBC86E8}"/>
              </a:ext>
            </a:extLst>
          </p:cNvPr>
          <p:cNvSpPr txBox="1"/>
          <p:nvPr/>
        </p:nvSpPr>
        <p:spPr>
          <a:xfrm>
            <a:off x="9387844" y="5151179"/>
            <a:ext cx="2488539" cy="584775"/>
          </a:xfrm>
          <a:prstGeom prst="rect">
            <a:avLst/>
          </a:prstGeom>
          <a:noFill/>
        </p:spPr>
        <p:txBody>
          <a:bodyPr wrap="square" rtlCol="0">
            <a:spAutoFit/>
          </a:bodyPr>
          <a:lstStyle/>
          <a:p>
            <a:pPr algn="just"/>
            <a:r>
              <a:rPr lang="es-ES" sz="1600" dirty="0"/>
              <a:t>Fig. 7: </a:t>
            </a:r>
            <a:r>
              <a:rPr lang="en-US" sz="1600" b="0" i="0" dirty="0">
                <a:solidFill>
                  <a:srgbClr val="0D0D0D"/>
                </a:solidFill>
                <a:effectLst/>
                <a:latin typeface="Söhne"/>
              </a:rPr>
              <a:t>Example of a protein with a global node</a:t>
            </a:r>
            <a:endParaRPr lang="en-US" sz="1600" dirty="0"/>
          </a:p>
        </p:txBody>
      </p:sp>
      <p:sp>
        <p:nvSpPr>
          <p:cNvPr id="3" name="Footer Placeholder 2">
            <a:extLst>
              <a:ext uri="{FF2B5EF4-FFF2-40B4-BE49-F238E27FC236}">
                <a16:creationId xmlns:a16="http://schemas.microsoft.com/office/drawing/2014/main" id="{5BFCD50D-A9FF-197E-8A30-88D57B47E41A}"/>
              </a:ext>
            </a:extLst>
          </p:cNvPr>
          <p:cNvSpPr>
            <a:spLocks noGrp="1"/>
          </p:cNvSpPr>
          <p:nvPr>
            <p:ph type="ftr" sz="quarter" idx="11"/>
          </p:nvPr>
        </p:nvSpPr>
        <p:spPr/>
        <p:txBody>
          <a:bodyPr/>
          <a:lstStyle/>
          <a:p>
            <a:r>
              <a:rPr lang="es-ES" dirty="0">
                <a:solidFill>
                  <a:schemeClr val="accent1">
                    <a:lumMod val="50000"/>
                  </a:schemeClr>
                </a:solidFill>
              </a:rPr>
              <a:t>linkedin.com/in/</a:t>
            </a:r>
            <a:r>
              <a:rPr lang="es-ES" dirty="0" err="1">
                <a:solidFill>
                  <a:schemeClr val="accent1">
                    <a:lumMod val="50000"/>
                  </a:schemeClr>
                </a:solidFill>
              </a:rPr>
              <a:t>ignacio-fernández-sánchez</a:t>
            </a:r>
            <a:endParaRPr lang="es-ES" dirty="0">
              <a:solidFill>
                <a:schemeClr val="accent1">
                  <a:lumMod val="50000"/>
                </a:schemeClr>
              </a:solidFill>
            </a:endParaRPr>
          </a:p>
        </p:txBody>
      </p:sp>
    </p:spTree>
    <p:extLst>
      <p:ext uri="{BB962C8B-B14F-4D97-AF65-F5344CB8AC3E}">
        <p14:creationId xmlns:p14="http://schemas.microsoft.com/office/powerpoint/2010/main" val="81952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CB108-7478-A6D5-A5E4-7B81E4C3B06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9ABD351-C652-3147-3540-42444CD7E29F}"/>
              </a:ext>
            </a:extLst>
          </p:cNvPr>
          <p:cNvSpPr>
            <a:spLocks noGrp="1"/>
          </p:cNvSpPr>
          <p:nvPr>
            <p:ph type="title"/>
          </p:nvPr>
        </p:nvSpPr>
        <p:spPr>
          <a:xfrm>
            <a:off x="0" y="0"/>
            <a:ext cx="12192000" cy="653143"/>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s-ES" sz="2800" b="1" dirty="0">
                <a:latin typeface="+mj-lt"/>
              </a:rPr>
              <a:t>5. Training and </a:t>
            </a:r>
            <a:r>
              <a:rPr lang="es-ES" sz="2800" b="1" dirty="0" err="1">
                <a:latin typeface="+mj-lt"/>
              </a:rPr>
              <a:t>results</a:t>
            </a:r>
            <a:endParaRPr lang="es-ES" sz="2800" b="1" dirty="0">
              <a:latin typeface="+mj-lt"/>
            </a:endParaRPr>
          </a:p>
        </p:txBody>
      </p:sp>
      <mc:AlternateContent xmlns:mc="http://schemas.openxmlformats.org/markup-compatibility/2006" xmlns:a14="http://schemas.microsoft.com/office/drawing/2010/main">
        <mc:Choice Requires="a14">
          <p:sp>
            <p:nvSpPr>
              <p:cNvPr id="3" name="Subtítulo 2">
                <a:extLst>
                  <a:ext uri="{FF2B5EF4-FFF2-40B4-BE49-F238E27FC236}">
                    <a16:creationId xmlns:a16="http://schemas.microsoft.com/office/drawing/2014/main" id="{2E158ED0-12DD-64C5-C41A-86FE5EBE9D59}"/>
                  </a:ext>
                </a:extLst>
              </p:cNvPr>
              <p:cNvSpPr txBox="1">
                <a:spLocks/>
              </p:cNvSpPr>
              <p:nvPr/>
            </p:nvSpPr>
            <p:spPr>
              <a:xfrm>
                <a:off x="810286" y="798137"/>
                <a:ext cx="9712348" cy="263086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Partition into 70% training, 15% validation, and 15% test sets.</a:t>
                </a:r>
              </a:p>
              <a:p>
                <a:pPr algn="just"/>
                <a:r>
                  <a:rPr lang="en-US" sz="2000" dirty="0"/>
                  <a:t>Adam algorithm with a learning rate parameter of </a:t>
                </a:r>
                <a14:m>
                  <m:oMath xmlns:m="http://schemas.openxmlformats.org/officeDocument/2006/math">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10</m:t>
                        </m:r>
                      </m:e>
                      <m:sup>
                        <m:r>
                          <a:rPr lang="es-ES" sz="2000" b="0" i="1" smtClean="0">
                            <a:latin typeface="Cambria Math" panose="02040503050406030204" pitchFamily="18" charset="0"/>
                          </a:rPr>
                          <m:t>−3</m:t>
                        </m:r>
                      </m:sup>
                    </m:sSup>
                    <m:r>
                      <a:rPr lang="es-ES" sz="2000" b="0" i="0" smtClean="0">
                        <a:latin typeface="Cambria Math" panose="02040503050406030204" pitchFamily="18" charset="0"/>
                      </a:rPr>
                      <m:t>.</m:t>
                    </m:r>
                  </m:oMath>
                </a14:m>
                <a:endParaRPr lang="en-US" sz="2000" dirty="0"/>
              </a:p>
              <a:p>
                <a:pPr algn="just"/>
                <a:r>
                  <a:rPr lang="en-US" sz="2000" dirty="0"/>
                  <a:t>Early stopping with patience set to 30 epochs, using accuracy percentage as the metric.</a:t>
                </a:r>
              </a:p>
              <a:p>
                <a:pPr algn="just"/>
                <a:r>
                  <a:rPr lang="en-US" sz="2000" dirty="0"/>
                  <a:t>200 epochs.</a:t>
                </a:r>
              </a:p>
              <a:p>
                <a:pPr algn="just"/>
                <a:r>
                  <a:rPr lang="en-US" sz="2000" dirty="0"/>
                  <a:t>Error function: negative log-likelihood.</a:t>
                </a:r>
              </a:p>
              <a:p>
                <a:pPr algn="just"/>
                <a:r>
                  <a:rPr lang="en-US" sz="2000" dirty="0"/>
                  <a:t>Dropout regularization of 0.4 for model 1 and model 3, and 0.6 for model 2.</a:t>
                </a:r>
                <a:endParaRPr lang="es-ES" sz="2000" dirty="0"/>
              </a:p>
            </p:txBody>
          </p:sp>
        </mc:Choice>
        <mc:Fallback xmlns="">
          <p:sp>
            <p:nvSpPr>
              <p:cNvPr id="3" name="Subtítulo 2">
                <a:extLst>
                  <a:ext uri="{FF2B5EF4-FFF2-40B4-BE49-F238E27FC236}">
                    <a16:creationId xmlns:a16="http://schemas.microsoft.com/office/drawing/2014/main" id="{2E158ED0-12DD-64C5-C41A-86FE5EBE9D59}"/>
                  </a:ext>
                </a:extLst>
              </p:cNvPr>
              <p:cNvSpPr txBox="1">
                <a:spLocks noRot="1" noChangeAspect="1" noMove="1" noResize="1" noEditPoints="1" noAdjustHandles="1" noChangeArrowheads="1" noChangeShapeType="1" noTextEdit="1"/>
              </p:cNvSpPr>
              <p:nvPr/>
            </p:nvSpPr>
            <p:spPr>
              <a:xfrm>
                <a:off x="810286" y="798137"/>
                <a:ext cx="9712348" cy="2630863"/>
              </a:xfrm>
              <a:prstGeom prst="rect">
                <a:avLst/>
              </a:prstGeom>
              <a:blipFill>
                <a:blip r:embed="rId2"/>
                <a:stretch>
                  <a:fillRect l="-502" t="-2304"/>
                </a:stretch>
              </a:blipFill>
              <a:ln>
                <a:solidFill>
                  <a:schemeClr val="bg1"/>
                </a:solidFill>
              </a:ln>
            </p:spPr>
            <p:txBody>
              <a:bodyPr/>
              <a:lstStyle/>
              <a:p>
                <a:r>
                  <a:rPr lang="es-ES">
                    <a:noFill/>
                  </a:rPr>
                  <a:t> </a:t>
                </a:r>
              </a:p>
            </p:txBody>
          </p:sp>
        </mc:Fallback>
      </mc:AlternateContent>
      <p:pic>
        <p:nvPicPr>
          <p:cNvPr id="11" name="Imagen 10">
            <a:extLst>
              <a:ext uri="{FF2B5EF4-FFF2-40B4-BE49-F238E27FC236}">
                <a16:creationId xmlns:a16="http://schemas.microsoft.com/office/drawing/2014/main" id="{87B022FA-E2A6-FF85-974A-5CE191BA2885}"/>
              </a:ext>
            </a:extLst>
          </p:cNvPr>
          <p:cNvPicPr>
            <a:picLocks noChangeAspect="1"/>
          </p:cNvPicPr>
          <p:nvPr/>
        </p:nvPicPr>
        <p:blipFill rotWithShape="1">
          <a:blip r:embed="rId3"/>
          <a:srcRect l="6043" t="37411" r="59296" b="16404"/>
          <a:stretch/>
        </p:blipFill>
        <p:spPr>
          <a:xfrm>
            <a:off x="810286" y="3344302"/>
            <a:ext cx="3671557" cy="2751980"/>
          </a:xfrm>
          <a:prstGeom prst="rect">
            <a:avLst/>
          </a:prstGeom>
        </p:spPr>
      </p:pic>
      <p:pic>
        <p:nvPicPr>
          <p:cNvPr id="15" name="Imagen 14">
            <a:extLst>
              <a:ext uri="{FF2B5EF4-FFF2-40B4-BE49-F238E27FC236}">
                <a16:creationId xmlns:a16="http://schemas.microsoft.com/office/drawing/2014/main" id="{F6A2E9BE-D1FD-7236-74B4-3052D5AE463B}"/>
              </a:ext>
            </a:extLst>
          </p:cNvPr>
          <p:cNvPicPr>
            <a:picLocks noChangeAspect="1"/>
          </p:cNvPicPr>
          <p:nvPr/>
        </p:nvPicPr>
        <p:blipFill rotWithShape="1">
          <a:blip r:embed="rId4"/>
          <a:srcRect l="6647" t="47568" r="60234" b="7413"/>
          <a:stretch/>
        </p:blipFill>
        <p:spPr>
          <a:xfrm>
            <a:off x="4481843" y="3342449"/>
            <a:ext cx="3553947" cy="2717414"/>
          </a:xfrm>
          <a:prstGeom prst="rect">
            <a:avLst/>
          </a:prstGeom>
        </p:spPr>
      </p:pic>
      <p:pic>
        <p:nvPicPr>
          <p:cNvPr id="17" name="Imagen 16">
            <a:extLst>
              <a:ext uri="{FF2B5EF4-FFF2-40B4-BE49-F238E27FC236}">
                <a16:creationId xmlns:a16="http://schemas.microsoft.com/office/drawing/2014/main" id="{A9D638DF-5109-FFEC-DD38-5A3EEBBC9859}"/>
              </a:ext>
            </a:extLst>
          </p:cNvPr>
          <p:cNvPicPr>
            <a:picLocks noChangeAspect="1"/>
          </p:cNvPicPr>
          <p:nvPr/>
        </p:nvPicPr>
        <p:blipFill rotWithShape="1">
          <a:blip r:embed="rId5"/>
          <a:srcRect l="5937" t="35000" r="60547" b="20000"/>
          <a:stretch/>
        </p:blipFill>
        <p:spPr>
          <a:xfrm>
            <a:off x="8035790" y="3361989"/>
            <a:ext cx="3643836" cy="2751979"/>
          </a:xfrm>
          <a:prstGeom prst="rect">
            <a:avLst/>
          </a:prstGeom>
        </p:spPr>
      </p:pic>
      <p:sp>
        <p:nvSpPr>
          <p:cNvPr id="18" name="CuadroTexto 17">
            <a:extLst>
              <a:ext uri="{FF2B5EF4-FFF2-40B4-BE49-F238E27FC236}">
                <a16:creationId xmlns:a16="http://schemas.microsoft.com/office/drawing/2014/main" id="{EA840F98-138D-D0E3-F308-591F4F3930C4}"/>
              </a:ext>
            </a:extLst>
          </p:cNvPr>
          <p:cNvSpPr txBox="1"/>
          <p:nvPr/>
        </p:nvSpPr>
        <p:spPr>
          <a:xfrm>
            <a:off x="4280454" y="6033588"/>
            <a:ext cx="4833316" cy="338554"/>
          </a:xfrm>
          <a:prstGeom prst="rect">
            <a:avLst/>
          </a:prstGeom>
          <a:noFill/>
        </p:spPr>
        <p:txBody>
          <a:bodyPr wrap="square" rtlCol="0">
            <a:spAutoFit/>
          </a:bodyPr>
          <a:lstStyle/>
          <a:p>
            <a:r>
              <a:rPr lang="es-ES" sz="1600" dirty="0"/>
              <a:t>Fig. 8: </a:t>
            </a:r>
            <a:r>
              <a:rPr lang="en-US" sz="1600" dirty="0"/>
              <a:t>Learning curves of the considered models.</a:t>
            </a:r>
          </a:p>
        </p:txBody>
      </p:sp>
      <p:sp>
        <p:nvSpPr>
          <p:cNvPr id="4" name="Footer Placeholder 3">
            <a:extLst>
              <a:ext uri="{FF2B5EF4-FFF2-40B4-BE49-F238E27FC236}">
                <a16:creationId xmlns:a16="http://schemas.microsoft.com/office/drawing/2014/main" id="{02A6A4AA-F8C2-0EFE-EB89-8C466B203377}"/>
              </a:ext>
            </a:extLst>
          </p:cNvPr>
          <p:cNvSpPr>
            <a:spLocks noGrp="1"/>
          </p:cNvSpPr>
          <p:nvPr>
            <p:ph type="ftr" sz="quarter" idx="11"/>
          </p:nvPr>
        </p:nvSpPr>
        <p:spPr>
          <a:xfrm>
            <a:off x="4038600" y="6372142"/>
            <a:ext cx="4114800" cy="365125"/>
          </a:xfrm>
        </p:spPr>
        <p:txBody>
          <a:bodyPr/>
          <a:lstStyle/>
          <a:p>
            <a:r>
              <a:rPr lang="es-ES" dirty="0">
                <a:solidFill>
                  <a:schemeClr val="accent1">
                    <a:lumMod val="50000"/>
                  </a:schemeClr>
                </a:solidFill>
              </a:rPr>
              <a:t>linkedin.com/in/</a:t>
            </a:r>
            <a:r>
              <a:rPr lang="es-ES" dirty="0" err="1">
                <a:solidFill>
                  <a:schemeClr val="accent1">
                    <a:lumMod val="50000"/>
                  </a:schemeClr>
                </a:solidFill>
              </a:rPr>
              <a:t>ignacio-fernández-sánchez</a:t>
            </a:r>
            <a:endParaRPr lang="es-ES" dirty="0">
              <a:solidFill>
                <a:schemeClr val="accent1">
                  <a:lumMod val="50000"/>
                </a:schemeClr>
              </a:solidFill>
            </a:endParaRPr>
          </a:p>
        </p:txBody>
      </p:sp>
    </p:spTree>
    <p:extLst>
      <p:ext uri="{BB962C8B-B14F-4D97-AF65-F5344CB8AC3E}">
        <p14:creationId xmlns:p14="http://schemas.microsoft.com/office/powerpoint/2010/main" val="480057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CFA85-59C1-DBAA-6CFD-208D2E21CA6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BA03419-9CC5-D7FC-1BD2-DA67B476B043}"/>
              </a:ext>
            </a:extLst>
          </p:cNvPr>
          <p:cNvSpPr>
            <a:spLocks noGrp="1"/>
          </p:cNvSpPr>
          <p:nvPr>
            <p:ph type="title"/>
          </p:nvPr>
        </p:nvSpPr>
        <p:spPr>
          <a:xfrm>
            <a:off x="0" y="0"/>
            <a:ext cx="12192000" cy="653143"/>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s-ES" sz="2800" b="1" dirty="0">
                <a:latin typeface="+mj-lt"/>
              </a:rPr>
              <a:t>5. Training and </a:t>
            </a:r>
            <a:r>
              <a:rPr lang="es-ES" sz="2800" b="1" dirty="0" err="1">
                <a:latin typeface="+mj-lt"/>
              </a:rPr>
              <a:t>results</a:t>
            </a:r>
            <a:endParaRPr lang="es-ES" sz="2800" b="1" dirty="0">
              <a:latin typeface="+mj-lt"/>
            </a:endParaRPr>
          </a:p>
        </p:txBody>
      </p:sp>
      <p:sp>
        <p:nvSpPr>
          <p:cNvPr id="4" name="Subtítulo 2">
            <a:extLst>
              <a:ext uri="{FF2B5EF4-FFF2-40B4-BE49-F238E27FC236}">
                <a16:creationId xmlns:a16="http://schemas.microsoft.com/office/drawing/2014/main" id="{5F80204A-35D7-21FD-60C5-E2D7DFD66239}"/>
              </a:ext>
            </a:extLst>
          </p:cNvPr>
          <p:cNvSpPr txBox="1">
            <a:spLocks/>
          </p:cNvSpPr>
          <p:nvPr/>
        </p:nvSpPr>
        <p:spPr>
          <a:xfrm>
            <a:off x="1413312" y="1640394"/>
            <a:ext cx="9365374" cy="96683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In case of a tie, Model 2 was chosen because its input preserves the original data structure. </a:t>
            </a:r>
          </a:p>
          <a:p>
            <a:pPr algn="just"/>
            <a:r>
              <a:rPr lang="en-US" sz="2000" dirty="0"/>
              <a:t>The accuracy percentage on the test set is 75.4%.</a:t>
            </a:r>
            <a:endParaRPr lang="es-ES" sz="2000" dirty="0"/>
          </a:p>
        </p:txBody>
      </p:sp>
      <p:sp>
        <p:nvSpPr>
          <p:cNvPr id="3" name="Footer Placeholder 2">
            <a:extLst>
              <a:ext uri="{FF2B5EF4-FFF2-40B4-BE49-F238E27FC236}">
                <a16:creationId xmlns:a16="http://schemas.microsoft.com/office/drawing/2014/main" id="{4AE9756D-B837-72CD-CD89-5A606884D722}"/>
              </a:ext>
            </a:extLst>
          </p:cNvPr>
          <p:cNvSpPr>
            <a:spLocks noGrp="1"/>
          </p:cNvSpPr>
          <p:nvPr>
            <p:ph type="ftr" sz="quarter" idx="11"/>
          </p:nvPr>
        </p:nvSpPr>
        <p:spPr/>
        <p:txBody>
          <a:bodyPr/>
          <a:lstStyle/>
          <a:p>
            <a:r>
              <a:rPr lang="es-ES" dirty="0">
                <a:solidFill>
                  <a:schemeClr val="accent1">
                    <a:lumMod val="50000"/>
                  </a:schemeClr>
                </a:solidFill>
              </a:rPr>
              <a:t>linkedin.com/in/</a:t>
            </a:r>
            <a:r>
              <a:rPr lang="es-ES" dirty="0" err="1">
                <a:solidFill>
                  <a:schemeClr val="accent1">
                    <a:lumMod val="50000"/>
                  </a:schemeClr>
                </a:solidFill>
              </a:rPr>
              <a:t>ignacio-fernández-sánchez</a:t>
            </a:r>
            <a:endParaRPr lang="es-ES" dirty="0">
              <a:solidFill>
                <a:schemeClr val="accent1">
                  <a:lumMod val="50000"/>
                </a:schemeClr>
              </a:solidFill>
            </a:endParaRPr>
          </a:p>
        </p:txBody>
      </p:sp>
      <p:graphicFrame>
        <p:nvGraphicFramePr>
          <p:cNvPr id="6" name="Tabla 5">
            <a:extLst>
              <a:ext uri="{FF2B5EF4-FFF2-40B4-BE49-F238E27FC236}">
                <a16:creationId xmlns:a16="http://schemas.microsoft.com/office/drawing/2014/main" id="{3772FE29-7A54-5E0B-393D-C829691A20F3}"/>
              </a:ext>
            </a:extLst>
          </p:cNvPr>
          <p:cNvGraphicFramePr>
            <a:graphicFrameLocks noGrp="1"/>
          </p:cNvGraphicFramePr>
          <p:nvPr>
            <p:extLst>
              <p:ext uri="{D42A27DB-BD31-4B8C-83A1-F6EECF244321}">
                <p14:modId xmlns:p14="http://schemas.microsoft.com/office/powerpoint/2010/main" val="4042154436"/>
              </p:ext>
            </p:extLst>
          </p:nvPr>
        </p:nvGraphicFramePr>
        <p:xfrm>
          <a:off x="4190628" y="3144809"/>
          <a:ext cx="3810741" cy="973530"/>
        </p:xfrm>
        <a:graphic>
          <a:graphicData uri="http://schemas.openxmlformats.org/drawingml/2006/table">
            <a:tbl>
              <a:tblPr firstRow="1" bandRow="1">
                <a:tableStyleId>{5C22544A-7EE6-4342-B048-85BDC9FD1C3A}</a:tableStyleId>
              </a:tblPr>
              <a:tblGrid>
                <a:gridCol w="1270247">
                  <a:extLst>
                    <a:ext uri="{9D8B030D-6E8A-4147-A177-3AD203B41FA5}">
                      <a16:colId xmlns:a16="http://schemas.microsoft.com/office/drawing/2014/main" val="3810209545"/>
                    </a:ext>
                  </a:extLst>
                </a:gridCol>
                <a:gridCol w="1270247">
                  <a:extLst>
                    <a:ext uri="{9D8B030D-6E8A-4147-A177-3AD203B41FA5}">
                      <a16:colId xmlns:a16="http://schemas.microsoft.com/office/drawing/2014/main" val="915113901"/>
                    </a:ext>
                  </a:extLst>
                </a:gridCol>
                <a:gridCol w="1270247">
                  <a:extLst>
                    <a:ext uri="{9D8B030D-6E8A-4147-A177-3AD203B41FA5}">
                      <a16:colId xmlns:a16="http://schemas.microsoft.com/office/drawing/2014/main" val="2501376225"/>
                    </a:ext>
                  </a:extLst>
                </a:gridCol>
              </a:tblGrid>
              <a:tr h="486765">
                <a:tc>
                  <a:txBody>
                    <a:bodyPr/>
                    <a:lstStyle/>
                    <a:p>
                      <a:pPr algn="ctr"/>
                      <a:r>
                        <a:rPr lang="es-ES" dirty="0" err="1"/>
                        <a:t>Model</a:t>
                      </a:r>
                      <a:r>
                        <a:rPr lang="es-ES" dirty="0"/>
                        <a:t> 1</a:t>
                      </a:r>
                      <a:endParaRPr lang="en-US" dirty="0"/>
                    </a:p>
                  </a:txBody>
                  <a:tcPr/>
                </a:tc>
                <a:tc>
                  <a:txBody>
                    <a:bodyPr/>
                    <a:lstStyle/>
                    <a:p>
                      <a:pPr algn="ctr"/>
                      <a:r>
                        <a:rPr lang="es-ES" dirty="0" err="1"/>
                        <a:t>Model</a:t>
                      </a:r>
                      <a:r>
                        <a:rPr lang="es-ES" dirty="0"/>
                        <a:t> 2</a:t>
                      </a:r>
                      <a:endParaRPr lang="en-US" dirty="0"/>
                    </a:p>
                  </a:txBody>
                  <a:tcPr/>
                </a:tc>
                <a:tc>
                  <a:txBody>
                    <a:bodyPr/>
                    <a:lstStyle/>
                    <a:p>
                      <a:pPr algn="ctr"/>
                      <a:r>
                        <a:rPr lang="es-ES" dirty="0" err="1"/>
                        <a:t>Model</a:t>
                      </a:r>
                      <a:r>
                        <a:rPr lang="es-ES" dirty="0"/>
                        <a:t> 3</a:t>
                      </a:r>
                      <a:endParaRPr lang="en-US" dirty="0"/>
                    </a:p>
                  </a:txBody>
                  <a:tcPr/>
                </a:tc>
                <a:extLst>
                  <a:ext uri="{0D108BD9-81ED-4DB2-BD59-A6C34878D82A}">
                    <a16:rowId xmlns:a16="http://schemas.microsoft.com/office/drawing/2014/main" val="580217697"/>
                  </a:ext>
                </a:extLst>
              </a:tr>
              <a:tr h="486765">
                <a:tc>
                  <a:txBody>
                    <a:bodyPr/>
                    <a:lstStyle/>
                    <a:p>
                      <a:pPr algn="ctr"/>
                      <a:r>
                        <a:rPr lang="en-US" sz="1800" b="0" i="0" kern="1200" dirty="0">
                          <a:solidFill>
                            <a:schemeClr val="dk1"/>
                          </a:solidFill>
                          <a:effectLst/>
                          <a:latin typeface="+mn-lt"/>
                          <a:ea typeface="+mn-ea"/>
                          <a:cs typeface="+mn-cs"/>
                        </a:rPr>
                        <a:t>0.719</a:t>
                      </a:r>
                      <a:endParaRPr lang="en-US" dirty="0"/>
                    </a:p>
                  </a:txBody>
                  <a:tcPr/>
                </a:tc>
                <a:tc>
                  <a:txBody>
                    <a:bodyPr/>
                    <a:lstStyle/>
                    <a:p>
                      <a:pPr algn="ctr"/>
                      <a:r>
                        <a:rPr lang="en-US" sz="1800" b="0" i="0" kern="1200" dirty="0">
                          <a:solidFill>
                            <a:schemeClr val="dk1"/>
                          </a:solidFill>
                          <a:effectLst/>
                          <a:latin typeface="+mn-lt"/>
                          <a:ea typeface="+mn-ea"/>
                          <a:cs typeface="+mn-cs"/>
                        </a:rPr>
                        <a:t>0.725</a:t>
                      </a:r>
                      <a:endParaRPr lang="en-US" dirty="0"/>
                    </a:p>
                  </a:txBody>
                  <a:tcPr/>
                </a:tc>
                <a:tc>
                  <a:txBody>
                    <a:bodyPr/>
                    <a:lstStyle/>
                    <a:p>
                      <a:pPr algn="ctr"/>
                      <a:r>
                        <a:rPr lang="en-US" sz="1800" b="0" i="0" kern="1200" dirty="0">
                          <a:solidFill>
                            <a:schemeClr val="dk1"/>
                          </a:solidFill>
                          <a:effectLst/>
                          <a:latin typeface="+mn-lt"/>
                          <a:ea typeface="+mn-ea"/>
                          <a:cs typeface="+mn-cs"/>
                        </a:rPr>
                        <a:t>0.725</a:t>
                      </a:r>
                      <a:endParaRPr lang="en-US" dirty="0"/>
                    </a:p>
                  </a:txBody>
                  <a:tcPr/>
                </a:tc>
                <a:extLst>
                  <a:ext uri="{0D108BD9-81ED-4DB2-BD59-A6C34878D82A}">
                    <a16:rowId xmlns:a16="http://schemas.microsoft.com/office/drawing/2014/main" val="1796369631"/>
                  </a:ext>
                </a:extLst>
              </a:tr>
            </a:tbl>
          </a:graphicData>
        </a:graphic>
      </p:graphicFrame>
      <p:sp>
        <p:nvSpPr>
          <p:cNvPr id="9" name="CuadroTexto 19">
            <a:extLst>
              <a:ext uri="{FF2B5EF4-FFF2-40B4-BE49-F238E27FC236}">
                <a16:creationId xmlns:a16="http://schemas.microsoft.com/office/drawing/2014/main" id="{FF8E1F43-B8F2-6D21-9463-84B69F1CB477}"/>
              </a:ext>
            </a:extLst>
          </p:cNvPr>
          <p:cNvSpPr txBox="1"/>
          <p:nvPr/>
        </p:nvSpPr>
        <p:spPr>
          <a:xfrm>
            <a:off x="4762032" y="4189403"/>
            <a:ext cx="2667932" cy="584775"/>
          </a:xfrm>
          <a:prstGeom prst="rect">
            <a:avLst/>
          </a:prstGeom>
          <a:noFill/>
        </p:spPr>
        <p:txBody>
          <a:bodyPr wrap="square" rtlCol="0">
            <a:spAutoFit/>
          </a:bodyPr>
          <a:lstStyle/>
          <a:p>
            <a:pPr algn="ctr"/>
            <a:r>
              <a:rPr lang="es-ES" sz="1600" dirty="0"/>
              <a:t>Fig. 9: </a:t>
            </a:r>
            <a:r>
              <a:rPr lang="es-ES" sz="1600" dirty="0" err="1"/>
              <a:t>Validation</a:t>
            </a:r>
            <a:r>
              <a:rPr lang="es-ES" sz="1600" dirty="0"/>
              <a:t> </a:t>
            </a:r>
            <a:r>
              <a:rPr lang="es-ES" sz="1600" dirty="0" err="1"/>
              <a:t>accuracy</a:t>
            </a:r>
            <a:r>
              <a:rPr lang="es-ES" sz="1600" dirty="0"/>
              <a:t> </a:t>
            </a:r>
            <a:r>
              <a:rPr lang="es-ES" sz="1600" dirty="0" err="1"/>
              <a:t>percentage</a:t>
            </a:r>
            <a:r>
              <a:rPr lang="es-ES" sz="1600" dirty="0"/>
              <a:t>.</a:t>
            </a:r>
            <a:endParaRPr lang="en-US" sz="1600" dirty="0"/>
          </a:p>
        </p:txBody>
      </p:sp>
    </p:spTree>
    <p:extLst>
      <p:ext uri="{BB962C8B-B14F-4D97-AF65-F5344CB8AC3E}">
        <p14:creationId xmlns:p14="http://schemas.microsoft.com/office/powerpoint/2010/main" val="194477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519775-F45E-317A-760B-ED5C2FD0A3ED}"/>
              </a:ext>
            </a:extLst>
          </p:cNvPr>
          <p:cNvSpPr>
            <a:spLocks noGrp="1"/>
          </p:cNvSpPr>
          <p:nvPr>
            <p:ph type="title"/>
          </p:nvPr>
        </p:nvSpPr>
        <p:spPr>
          <a:xfrm>
            <a:off x="0" y="0"/>
            <a:ext cx="12192000" cy="653143"/>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s-ES" sz="2800" b="1" dirty="0" err="1">
                <a:latin typeface="+mj-lt"/>
              </a:rPr>
              <a:t>Bibliography</a:t>
            </a:r>
            <a:endParaRPr lang="es-ES" sz="2800" b="1" dirty="0">
              <a:latin typeface="+mj-lt"/>
            </a:endParaRPr>
          </a:p>
        </p:txBody>
      </p:sp>
      <p:sp>
        <p:nvSpPr>
          <p:cNvPr id="3" name="CuadroTexto 2">
            <a:extLst>
              <a:ext uri="{FF2B5EF4-FFF2-40B4-BE49-F238E27FC236}">
                <a16:creationId xmlns:a16="http://schemas.microsoft.com/office/drawing/2014/main" id="{B193BAEB-85B6-83B3-A7DF-E8A69AF53D69}"/>
              </a:ext>
            </a:extLst>
          </p:cNvPr>
          <p:cNvSpPr txBox="1"/>
          <p:nvPr/>
        </p:nvSpPr>
        <p:spPr>
          <a:xfrm>
            <a:off x="974035" y="998934"/>
            <a:ext cx="10243930" cy="5539978"/>
          </a:xfrm>
          <a:prstGeom prst="rect">
            <a:avLst/>
          </a:prstGeom>
          <a:noFill/>
        </p:spPr>
        <p:txBody>
          <a:bodyPr wrap="square" rtlCol="0">
            <a:spAutoFit/>
          </a:bodyPr>
          <a:lstStyle/>
          <a:p>
            <a:pPr algn="just"/>
            <a:r>
              <a:rPr lang="es-ES" sz="1600" dirty="0"/>
              <a:t>[1] </a:t>
            </a:r>
            <a:r>
              <a:rPr lang="en-US" sz="1600" b="0" i="0" dirty="0">
                <a:solidFill>
                  <a:srgbClr val="222222"/>
                </a:solidFill>
                <a:effectLst/>
                <a:latin typeface="Arial" panose="020B0604020202020204" pitchFamily="34" charset="0"/>
              </a:rPr>
              <a:t>Lam, R., Sanchez-Gonzalez, A., Willson, M., </a:t>
            </a:r>
            <a:r>
              <a:rPr lang="en-US" sz="1600" b="0" i="0" dirty="0" err="1">
                <a:solidFill>
                  <a:srgbClr val="222222"/>
                </a:solidFill>
                <a:effectLst/>
                <a:latin typeface="Arial" panose="020B0604020202020204" pitchFamily="34" charset="0"/>
              </a:rPr>
              <a:t>Wirnsberger</a:t>
            </a:r>
            <a:r>
              <a:rPr lang="en-US" sz="1600" b="0" i="0" dirty="0">
                <a:solidFill>
                  <a:srgbClr val="222222"/>
                </a:solidFill>
                <a:effectLst/>
                <a:latin typeface="Arial" panose="020B0604020202020204" pitchFamily="34" charset="0"/>
              </a:rPr>
              <a:t>, P., Fortunato, M., </a:t>
            </a:r>
            <a:r>
              <a:rPr lang="en-US" sz="1600" b="0" i="0" dirty="0" err="1">
                <a:solidFill>
                  <a:srgbClr val="222222"/>
                </a:solidFill>
                <a:effectLst/>
                <a:latin typeface="Arial" panose="020B0604020202020204" pitchFamily="34" charset="0"/>
              </a:rPr>
              <a:t>Alet</a:t>
            </a:r>
            <a:r>
              <a:rPr lang="en-US" sz="1600" b="0" i="0" dirty="0">
                <a:solidFill>
                  <a:srgbClr val="222222"/>
                </a:solidFill>
                <a:effectLst/>
                <a:latin typeface="Arial" panose="020B0604020202020204" pitchFamily="34" charset="0"/>
              </a:rPr>
              <a:t>, F., ... &amp; Battaglia, P. (2022). </a:t>
            </a:r>
            <a:r>
              <a:rPr lang="en-US" sz="1600" b="0" i="0" dirty="0" err="1">
                <a:solidFill>
                  <a:srgbClr val="222222"/>
                </a:solidFill>
                <a:effectLst/>
                <a:latin typeface="Arial" panose="020B0604020202020204" pitchFamily="34" charset="0"/>
              </a:rPr>
              <a:t>GraphCast</a:t>
            </a:r>
            <a:r>
              <a:rPr lang="en-US" sz="1600" b="0" i="0" dirty="0">
                <a:solidFill>
                  <a:srgbClr val="222222"/>
                </a:solidFill>
                <a:effectLst/>
                <a:latin typeface="Arial" panose="020B0604020202020204" pitchFamily="34" charset="0"/>
              </a:rPr>
              <a:t>: Learning skillful medium-range global weather forecasting.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arXiv:2212.12794</a:t>
            </a:r>
            <a:r>
              <a:rPr lang="en-US" sz="1600" b="0" i="0" dirty="0">
                <a:solidFill>
                  <a:srgbClr val="222222"/>
                </a:solidFill>
                <a:effectLst/>
                <a:latin typeface="Arial" panose="020B0604020202020204" pitchFamily="34" charset="0"/>
              </a:rPr>
              <a:t>.</a:t>
            </a:r>
          </a:p>
          <a:p>
            <a:pPr algn="just"/>
            <a:endParaRPr lang="en-US" sz="1600" dirty="0">
              <a:solidFill>
                <a:srgbClr val="222222"/>
              </a:solidFill>
              <a:latin typeface="Arial" panose="020B0604020202020204" pitchFamily="34" charset="0"/>
            </a:endParaRPr>
          </a:p>
          <a:p>
            <a:pPr algn="just"/>
            <a:r>
              <a:rPr lang="en-US" sz="1600" dirty="0">
                <a:solidFill>
                  <a:srgbClr val="222222"/>
                </a:solidFill>
                <a:latin typeface="Arial" panose="020B0604020202020204" pitchFamily="34" charset="0"/>
              </a:rPr>
              <a:t>[2] </a:t>
            </a:r>
            <a:r>
              <a:rPr lang="en-US" sz="1600" b="0" i="0" dirty="0" err="1">
                <a:solidFill>
                  <a:srgbClr val="222222"/>
                </a:solidFill>
                <a:effectLst/>
                <a:latin typeface="Arial" panose="020B0604020202020204" pitchFamily="34" charset="0"/>
              </a:rPr>
              <a:t>Kipf</a:t>
            </a:r>
            <a:r>
              <a:rPr lang="en-US" sz="1600" b="0" i="0" dirty="0">
                <a:solidFill>
                  <a:srgbClr val="222222"/>
                </a:solidFill>
                <a:effectLst/>
                <a:latin typeface="Arial" panose="020B0604020202020204" pitchFamily="34" charset="0"/>
              </a:rPr>
              <a:t>, T. N., &amp; Welling, M. (2016). Semi-supervised classification with graph convolutional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arXiv:1609.02907</a:t>
            </a:r>
            <a:r>
              <a:rPr lang="en-US" sz="1600" b="0" i="0" dirty="0">
                <a:solidFill>
                  <a:srgbClr val="222222"/>
                </a:solidFill>
                <a:effectLst/>
                <a:latin typeface="Arial" panose="020B0604020202020204" pitchFamily="34" charset="0"/>
              </a:rPr>
              <a:t>.</a:t>
            </a:r>
          </a:p>
          <a:p>
            <a:pPr algn="just"/>
            <a:endParaRPr lang="en-US" sz="1600" dirty="0">
              <a:solidFill>
                <a:srgbClr val="222222"/>
              </a:solidFill>
              <a:latin typeface="Arial" panose="020B0604020202020204" pitchFamily="34" charset="0"/>
            </a:endParaRPr>
          </a:p>
          <a:p>
            <a:pPr algn="just"/>
            <a:r>
              <a:rPr lang="en-US" sz="1600" dirty="0">
                <a:solidFill>
                  <a:srgbClr val="222222"/>
                </a:solidFill>
                <a:latin typeface="Arial" panose="020B0604020202020204" pitchFamily="34" charset="0"/>
              </a:rPr>
              <a:t>[3] </a:t>
            </a:r>
            <a:r>
              <a:rPr lang="en-US" sz="1600" b="0" i="0" dirty="0">
                <a:solidFill>
                  <a:srgbClr val="222222"/>
                </a:solidFill>
                <a:effectLst/>
                <a:latin typeface="Arial" panose="020B0604020202020204" pitchFamily="34" charset="0"/>
              </a:rPr>
              <a:t>Morris, C., </a:t>
            </a:r>
            <a:r>
              <a:rPr lang="en-US" sz="1600" b="0" i="0" dirty="0" err="1">
                <a:solidFill>
                  <a:srgbClr val="222222"/>
                </a:solidFill>
                <a:effectLst/>
                <a:latin typeface="Arial" panose="020B0604020202020204" pitchFamily="34" charset="0"/>
              </a:rPr>
              <a:t>Ritzert</a:t>
            </a:r>
            <a:r>
              <a:rPr lang="en-US" sz="1600" b="0" i="0" dirty="0">
                <a:solidFill>
                  <a:srgbClr val="222222"/>
                </a:solidFill>
                <a:effectLst/>
                <a:latin typeface="Arial" panose="020B0604020202020204" pitchFamily="34" charset="0"/>
              </a:rPr>
              <a:t>, M., Fey, M., Hamilton, W. L., </a:t>
            </a:r>
            <a:r>
              <a:rPr lang="en-US" sz="1600" b="0" i="0" dirty="0" err="1">
                <a:solidFill>
                  <a:srgbClr val="222222"/>
                </a:solidFill>
                <a:effectLst/>
                <a:latin typeface="Arial" panose="020B0604020202020204" pitchFamily="34" charset="0"/>
              </a:rPr>
              <a:t>Lenssen</a:t>
            </a:r>
            <a:r>
              <a:rPr lang="en-US" sz="1600" b="0" i="0" dirty="0">
                <a:solidFill>
                  <a:srgbClr val="222222"/>
                </a:solidFill>
                <a:effectLst/>
                <a:latin typeface="Arial" panose="020B0604020202020204" pitchFamily="34" charset="0"/>
              </a:rPr>
              <a:t>, J. E., Rattan, G., &amp; Grohe, M. (2019, July). </a:t>
            </a:r>
            <a:r>
              <a:rPr lang="en-US" sz="1600" b="0" i="0" dirty="0" err="1">
                <a:solidFill>
                  <a:srgbClr val="222222"/>
                </a:solidFill>
                <a:effectLst/>
                <a:latin typeface="Arial" panose="020B0604020202020204" pitchFamily="34" charset="0"/>
              </a:rPr>
              <a:t>Weisfeiler</a:t>
            </a:r>
            <a:r>
              <a:rPr lang="en-US" sz="1600" b="0" i="0" dirty="0">
                <a:solidFill>
                  <a:srgbClr val="222222"/>
                </a:solidFill>
                <a:effectLst/>
                <a:latin typeface="Arial" panose="020B0604020202020204" pitchFamily="34" charset="0"/>
              </a:rPr>
              <a:t> and leman go neural: Higher-order graph neural networks. In </a:t>
            </a:r>
            <a:r>
              <a:rPr lang="en-US" sz="1600" b="0" i="1" dirty="0">
                <a:solidFill>
                  <a:srgbClr val="222222"/>
                </a:solidFill>
                <a:effectLst/>
                <a:latin typeface="Arial" panose="020B0604020202020204" pitchFamily="34" charset="0"/>
              </a:rPr>
              <a:t>Proceedings of the AAAI conference on artificial intelligence</a:t>
            </a:r>
            <a:r>
              <a:rPr lang="en-US" sz="1600" b="0" i="0" dirty="0">
                <a:solidFill>
                  <a:srgbClr val="222222"/>
                </a:solidFill>
                <a:effectLst/>
                <a:latin typeface="Arial" panose="020B0604020202020204" pitchFamily="34" charset="0"/>
              </a:rPr>
              <a:t> (Vol. 33, No. 01, pp. 4602-4609).</a:t>
            </a:r>
          </a:p>
          <a:p>
            <a:pPr algn="just"/>
            <a:endParaRPr lang="en-US" sz="1600" dirty="0">
              <a:solidFill>
                <a:srgbClr val="222222"/>
              </a:solidFill>
              <a:latin typeface="Arial" panose="020B0604020202020204" pitchFamily="34" charset="0"/>
            </a:endParaRPr>
          </a:p>
          <a:p>
            <a:pPr algn="just"/>
            <a:r>
              <a:rPr lang="en-US" sz="1600" dirty="0">
                <a:solidFill>
                  <a:srgbClr val="222222"/>
                </a:solidFill>
                <a:latin typeface="Arial" panose="020B0604020202020204" pitchFamily="34" charset="0"/>
              </a:rPr>
              <a:t>[4] </a:t>
            </a:r>
            <a:r>
              <a:rPr lang="en-US" sz="1600" b="0" i="0" dirty="0" err="1">
                <a:solidFill>
                  <a:srgbClr val="222222"/>
                </a:solidFill>
                <a:effectLst/>
                <a:latin typeface="Arial" panose="020B0604020202020204" pitchFamily="34" charset="0"/>
              </a:rPr>
              <a:t>Veličković</a:t>
            </a:r>
            <a:r>
              <a:rPr lang="en-US" sz="1600" b="0" i="0" dirty="0">
                <a:solidFill>
                  <a:srgbClr val="222222"/>
                </a:solidFill>
                <a:effectLst/>
                <a:latin typeface="Arial" panose="020B0604020202020204" pitchFamily="34" charset="0"/>
              </a:rPr>
              <a:t>, P., </a:t>
            </a:r>
            <a:r>
              <a:rPr lang="en-US" sz="1600" b="0" i="0" dirty="0" err="1">
                <a:solidFill>
                  <a:srgbClr val="222222"/>
                </a:solidFill>
                <a:effectLst/>
                <a:latin typeface="Arial" panose="020B0604020202020204" pitchFamily="34" charset="0"/>
              </a:rPr>
              <a:t>Cucurull</a:t>
            </a:r>
            <a:r>
              <a:rPr lang="en-US" sz="1600" b="0" i="0" dirty="0">
                <a:solidFill>
                  <a:srgbClr val="222222"/>
                </a:solidFill>
                <a:effectLst/>
                <a:latin typeface="Arial" panose="020B0604020202020204" pitchFamily="34" charset="0"/>
              </a:rPr>
              <a:t>, G., Casanova, A., Romero, A., Lio, P., &amp; Bengio, Y. (2017). Graph attention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arXiv:1710.10903</a:t>
            </a:r>
            <a:r>
              <a:rPr lang="en-US" sz="1600" b="0" i="0" dirty="0">
                <a:solidFill>
                  <a:srgbClr val="222222"/>
                </a:solidFill>
                <a:effectLst/>
                <a:latin typeface="Arial" panose="020B0604020202020204" pitchFamily="34" charset="0"/>
              </a:rPr>
              <a:t>.</a:t>
            </a:r>
          </a:p>
          <a:p>
            <a:pPr algn="just"/>
            <a:endParaRPr lang="en-US" sz="1600" dirty="0">
              <a:solidFill>
                <a:srgbClr val="222222"/>
              </a:solidFill>
              <a:latin typeface="Arial" panose="020B0604020202020204" pitchFamily="34" charset="0"/>
            </a:endParaRPr>
          </a:p>
          <a:p>
            <a:pPr algn="just"/>
            <a:r>
              <a:rPr lang="en-US" sz="1600" dirty="0">
                <a:solidFill>
                  <a:srgbClr val="222222"/>
                </a:solidFill>
                <a:latin typeface="Arial" panose="020B0604020202020204" pitchFamily="34" charset="0"/>
              </a:rPr>
              <a:t>[5] </a:t>
            </a:r>
            <a:r>
              <a:rPr lang="en-US" sz="1600" b="0" i="0" dirty="0">
                <a:solidFill>
                  <a:srgbClr val="222222"/>
                </a:solidFill>
                <a:effectLst/>
                <a:latin typeface="Arial" panose="020B0604020202020204" pitchFamily="34" charset="0"/>
              </a:rPr>
              <a:t>Corso, G., </a:t>
            </a:r>
            <a:r>
              <a:rPr lang="en-US" sz="1600" b="0" i="0" dirty="0" err="1">
                <a:solidFill>
                  <a:srgbClr val="222222"/>
                </a:solidFill>
                <a:effectLst/>
                <a:latin typeface="Arial" panose="020B0604020202020204" pitchFamily="34" charset="0"/>
              </a:rPr>
              <a:t>Cavalleri</a:t>
            </a:r>
            <a:r>
              <a:rPr lang="en-US" sz="1600" b="0" i="0" dirty="0">
                <a:solidFill>
                  <a:srgbClr val="222222"/>
                </a:solidFill>
                <a:effectLst/>
                <a:latin typeface="Arial" panose="020B0604020202020204" pitchFamily="34" charset="0"/>
              </a:rPr>
              <a:t>, L., </a:t>
            </a:r>
            <a:r>
              <a:rPr lang="en-US" sz="1600" b="0" i="0" dirty="0" err="1">
                <a:solidFill>
                  <a:srgbClr val="222222"/>
                </a:solidFill>
                <a:effectLst/>
                <a:latin typeface="Arial" panose="020B0604020202020204" pitchFamily="34" charset="0"/>
              </a:rPr>
              <a:t>Beaini</a:t>
            </a:r>
            <a:r>
              <a:rPr lang="en-US" sz="1600" b="0" i="0" dirty="0">
                <a:solidFill>
                  <a:srgbClr val="222222"/>
                </a:solidFill>
                <a:effectLst/>
                <a:latin typeface="Arial" panose="020B0604020202020204" pitchFamily="34" charset="0"/>
              </a:rPr>
              <a:t>, D., </a:t>
            </a:r>
            <a:r>
              <a:rPr lang="en-US" sz="1600" b="0" i="0" dirty="0" err="1">
                <a:solidFill>
                  <a:srgbClr val="222222"/>
                </a:solidFill>
                <a:effectLst/>
                <a:latin typeface="Arial" panose="020B0604020202020204" pitchFamily="34" charset="0"/>
              </a:rPr>
              <a:t>Liò</a:t>
            </a:r>
            <a:r>
              <a:rPr lang="en-US" sz="1600" b="0" i="0" dirty="0">
                <a:solidFill>
                  <a:srgbClr val="222222"/>
                </a:solidFill>
                <a:effectLst/>
                <a:latin typeface="Arial" panose="020B0604020202020204" pitchFamily="34" charset="0"/>
              </a:rPr>
              <a:t>, P., &amp; </a:t>
            </a:r>
            <a:r>
              <a:rPr lang="en-US" sz="1600" b="0" i="0" dirty="0" err="1">
                <a:solidFill>
                  <a:srgbClr val="222222"/>
                </a:solidFill>
                <a:effectLst/>
                <a:latin typeface="Arial" panose="020B0604020202020204" pitchFamily="34" charset="0"/>
              </a:rPr>
              <a:t>Veličković</a:t>
            </a:r>
            <a:r>
              <a:rPr lang="en-US" sz="1600" b="0" i="0" dirty="0">
                <a:solidFill>
                  <a:srgbClr val="222222"/>
                </a:solidFill>
                <a:effectLst/>
                <a:latin typeface="Arial" panose="020B0604020202020204" pitchFamily="34" charset="0"/>
              </a:rPr>
              <a:t>, P. (2020). Principal </a:t>
            </a:r>
            <a:r>
              <a:rPr lang="en-US" sz="1600" b="0" i="0" dirty="0" err="1">
                <a:solidFill>
                  <a:srgbClr val="222222"/>
                </a:solidFill>
                <a:effectLst/>
                <a:latin typeface="Arial" panose="020B0604020202020204" pitchFamily="34" charset="0"/>
              </a:rPr>
              <a:t>neighbourhood</a:t>
            </a:r>
            <a:r>
              <a:rPr lang="en-US" sz="1600" b="0" i="0" dirty="0">
                <a:solidFill>
                  <a:srgbClr val="222222"/>
                </a:solidFill>
                <a:effectLst/>
                <a:latin typeface="Arial" panose="020B0604020202020204" pitchFamily="34" charset="0"/>
              </a:rPr>
              <a:t> aggregation for graph nets. </a:t>
            </a:r>
            <a:r>
              <a:rPr lang="en-US" sz="1600" b="0" i="1" dirty="0">
                <a:solidFill>
                  <a:srgbClr val="222222"/>
                </a:solidFill>
                <a:effectLst/>
                <a:latin typeface="Arial" panose="020B0604020202020204" pitchFamily="34" charset="0"/>
              </a:rPr>
              <a:t>Advances in Neural Information Processing Systems</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33</a:t>
            </a:r>
            <a:r>
              <a:rPr lang="en-US" sz="1600" b="0" i="0" dirty="0">
                <a:solidFill>
                  <a:srgbClr val="222222"/>
                </a:solidFill>
                <a:effectLst/>
                <a:latin typeface="Arial" panose="020B0604020202020204" pitchFamily="34" charset="0"/>
              </a:rPr>
              <a:t>, 13260-13271.</a:t>
            </a:r>
          </a:p>
          <a:p>
            <a:pPr algn="just"/>
            <a:endParaRPr lang="en-US" sz="1600" dirty="0">
              <a:solidFill>
                <a:srgbClr val="222222"/>
              </a:solidFill>
              <a:latin typeface="Arial" panose="020B0604020202020204" pitchFamily="34" charset="0"/>
            </a:endParaRPr>
          </a:p>
          <a:p>
            <a:pPr algn="just"/>
            <a:r>
              <a:rPr lang="es-ES" sz="1600" dirty="0"/>
              <a:t>[6] </a:t>
            </a:r>
            <a:r>
              <a:rPr lang="en-US" sz="1600" b="0" i="0" dirty="0">
                <a:solidFill>
                  <a:srgbClr val="222222"/>
                </a:solidFill>
                <a:effectLst/>
                <a:latin typeface="Arial" panose="020B0604020202020204" pitchFamily="34" charset="0"/>
              </a:rPr>
              <a:t>Gao, H., &amp; Ji, S. (2019, May). Graph u-nets. In </a:t>
            </a:r>
            <a:r>
              <a:rPr lang="en-US" sz="1600" b="0" i="1" dirty="0">
                <a:solidFill>
                  <a:srgbClr val="222222"/>
                </a:solidFill>
                <a:effectLst/>
                <a:latin typeface="Arial" panose="020B0604020202020204" pitchFamily="34" charset="0"/>
              </a:rPr>
              <a:t>international conference on machine learning</a:t>
            </a:r>
            <a:r>
              <a:rPr lang="en-US" sz="1600" b="0" i="0" dirty="0">
                <a:solidFill>
                  <a:srgbClr val="222222"/>
                </a:solidFill>
                <a:effectLst/>
                <a:latin typeface="Arial" panose="020B0604020202020204" pitchFamily="34" charset="0"/>
              </a:rPr>
              <a:t> (pp. 2083-2092). PMLR.</a:t>
            </a:r>
          </a:p>
          <a:p>
            <a:pPr algn="just"/>
            <a:endParaRPr lang="en-US" sz="1600" dirty="0">
              <a:solidFill>
                <a:srgbClr val="222222"/>
              </a:solidFill>
              <a:latin typeface="Arial" panose="020B0604020202020204" pitchFamily="34" charset="0"/>
            </a:endParaRPr>
          </a:p>
          <a:p>
            <a:pPr algn="just"/>
            <a:r>
              <a:rPr lang="en-US" sz="1600" dirty="0">
                <a:solidFill>
                  <a:srgbClr val="222222"/>
                </a:solidFill>
                <a:latin typeface="Arial" panose="020B0604020202020204" pitchFamily="34" charset="0"/>
              </a:rPr>
              <a:t>[7] </a:t>
            </a:r>
            <a:r>
              <a:rPr lang="en-US" sz="1600" b="0" i="0" dirty="0">
                <a:solidFill>
                  <a:srgbClr val="222222"/>
                </a:solidFill>
                <a:effectLst/>
                <a:latin typeface="Arial" panose="020B0604020202020204" pitchFamily="34" charset="0"/>
              </a:rPr>
              <a:t>Zhang, Z., Bu, J., Ester, M., Zhang, J., Yao, C., Yu, Z., &amp; Wang, C. (2019). Hierarchical graph pooling with structure learning.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arXiv:1911.05954</a:t>
            </a:r>
            <a:r>
              <a:rPr lang="en-US" sz="1600" b="0" i="0" dirty="0">
                <a:solidFill>
                  <a:srgbClr val="222222"/>
                </a:solidFill>
                <a:effectLst/>
                <a:latin typeface="Arial" panose="020B0604020202020204" pitchFamily="34" charset="0"/>
              </a:rPr>
              <a:t>.</a:t>
            </a:r>
          </a:p>
          <a:p>
            <a:pPr algn="just"/>
            <a:endParaRPr lang="en-US" dirty="0"/>
          </a:p>
        </p:txBody>
      </p:sp>
      <p:sp>
        <p:nvSpPr>
          <p:cNvPr id="4" name="Footer Placeholder 3">
            <a:extLst>
              <a:ext uri="{FF2B5EF4-FFF2-40B4-BE49-F238E27FC236}">
                <a16:creationId xmlns:a16="http://schemas.microsoft.com/office/drawing/2014/main" id="{28D85023-25F7-92FB-DC7A-38F3C6C21AD9}"/>
              </a:ext>
            </a:extLst>
          </p:cNvPr>
          <p:cNvSpPr>
            <a:spLocks noGrp="1"/>
          </p:cNvSpPr>
          <p:nvPr>
            <p:ph type="ftr" sz="quarter" idx="11"/>
          </p:nvPr>
        </p:nvSpPr>
        <p:spPr/>
        <p:txBody>
          <a:bodyPr/>
          <a:lstStyle/>
          <a:p>
            <a:r>
              <a:rPr lang="es-ES" dirty="0">
                <a:solidFill>
                  <a:schemeClr val="accent1">
                    <a:lumMod val="50000"/>
                  </a:schemeClr>
                </a:solidFill>
              </a:rPr>
              <a:t>linkedin.com/in/</a:t>
            </a:r>
            <a:r>
              <a:rPr lang="es-ES" dirty="0" err="1">
                <a:solidFill>
                  <a:schemeClr val="accent1">
                    <a:lumMod val="50000"/>
                  </a:schemeClr>
                </a:solidFill>
              </a:rPr>
              <a:t>ignacio-fernández-sánchez</a:t>
            </a:r>
            <a:endParaRPr lang="es-ES" dirty="0">
              <a:solidFill>
                <a:schemeClr val="accent1">
                  <a:lumMod val="50000"/>
                </a:schemeClr>
              </a:solidFill>
            </a:endParaRPr>
          </a:p>
        </p:txBody>
      </p:sp>
    </p:spTree>
    <p:extLst>
      <p:ext uri="{BB962C8B-B14F-4D97-AF65-F5344CB8AC3E}">
        <p14:creationId xmlns:p14="http://schemas.microsoft.com/office/powerpoint/2010/main" val="23829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519775-F45E-317A-760B-ED5C2FD0A3ED}"/>
              </a:ext>
            </a:extLst>
          </p:cNvPr>
          <p:cNvSpPr>
            <a:spLocks noGrp="1"/>
          </p:cNvSpPr>
          <p:nvPr>
            <p:ph type="title"/>
          </p:nvPr>
        </p:nvSpPr>
        <p:spPr>
          <a:xfrm>
            <a:off x="0" y="0"/>
            <a:ext cx="12192000" cy="653143"/>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2800" b="1" dirty="0">
                <a:latin typeface="+mj-lt"/>
              </a:rPr>
              <a:t>1. What advantages do they have over other models?</a:t>
            </a:r>
            <a:endParaRPr lang="es-ES" sz="2800" b="1" dirty="0">
              <a:latin typeface="+mj-lt"/>
            </a:endParaRPr>
          </a:p>
        </p:txBody>
      </p:sp>
      <p:sp>
        <p:nvSpPr>
          <p:cNvPr id="4" name="Subtítulo 2">
            <a:extLst>
              <a:ext uri="{FF2B5EF4-FFF2-40B4-BE49-F238E27FC236}">
                <a16:creationId xmlns:a16="http://schemas.microsoft.com/office/drawing/2014/main" id="{83740F66-5B0C-A431-7898-8742B772A03B}"/>
              </a:ext>
            </a:extLst>
          </p:cNvPr>
          <p:cNvSpPr txBox="1">
            <a:spLocks/>
          </p:cNvSpPr>
          <p:nvPr/>
        </p:nvSpPr>
        <p:spPr>
          <a:xfrm>
            <a:off x="507356" y="2808575"/>
            <a:ext cx="2937918" cy="653143"/>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Datasets where patterns are graphs.</a:t>
            </a:r>
            <a:endParaRPr lang="es-ES" sz="2000" dirty="0"/>
          </a:p>
        </p:txBody>
      </p:sp>
      <p:sp>
        <p:nvSpPr>
          <p:cNvPr id="7" name="Subtítulo 2">
            <a:extLst>
              <a:ext uri="{FF2B5EF4-FFF2-40B4-BE49-F238E27FC236}">
                <a16:creationId xmlns:a16="http://schemas.microsoft.com/office/drawing/2014/main" id="{B30E240A-F9E6-8037-BC44-151FB4518E86}"/>
              </a:ext>
            </a:extLst>
          </p:cNvPr>
          <p:cNvSpPr txBox="1">
            <a:spLocks/>
          </p:cNvSpPr>
          <p:nvPr/>
        </p:nvSpPr>
        <p:spPr>
          <a:xfrm>
            <a:off x="4399328" y="1113405"/>
            <a:ext cx="3753184" cy="2021742"/>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u="sng"/>
              <a:t>Issues</a:t>
            </a:r>
            <a:r>
              <a:rPr lang="es-ES" sz="2000"/>
              <a:t>:</a:t>
            </a:r>
          </a:p>
          <a:p>
            <a:r>
              <a:rPr lang="en-US" sz="2000"/>
              <a:t>Variable input dimension (number of nodes and edges)</a:t>
            </a:r>
          </a:p>
          <a:p>
            <a:r>
              <a:rPr lang="en-US" sz="2000"/>
              <a:t> A model is needed to capture and interpret the graph structure.</a:t>
            </a:r>
            <a:endParaRPr lang="en-US" sz="2000" dirty="0"/>
          </a:p>
        </p:txBody>
      </p:sp>
      <p:cxnSp>
        <p:nvCxnSpPr>
          <p:cNvPr id="9" name="Conector recto de flecha 8">
            <a:extLst>
              <a:ext uri="{FF2B5EF4-FFF2-40B4-BE49-F238E27FC236}">
                <a16:creationId xmlns:a16="http://schemas.microsoft.com/office/drawing/2014/main" id="{11BAE1BD-859D-AB8B-2D76-595A1D79198F}"/>
              </a:ext>
            </a:extLst>
          </p:cNvPr>
          <p:cNvCxnSpPr>
            <a:stCxn id="4" idx="3"/>
            <a:endCxn id="7" idx="1"/>
          </p:cNvCxnSpPr>
          <p:nvPr/>
        </p:nvCxnSpPr>
        <p:spPr>
          <a:xfrm flipV="1">
            <a:off x="3445274" y="2124276"/>
            <a:ext cx="954054" cy="101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Subtítulo 2">
            <a:extLst>
              <a:ext uri="{FF2B5EF4-FFF2-40B4-BE49-F238E27FC236}">
                <a16:creationId xmlns:a16="http://schemas.microsoft.com/office/drawing/2014/main" id="{DB0E6CE0-EBF9-BDC3-C84B-03C724BF9548}"/>
              </a:ext>
            </a:extLst>
          </p:cNvPr>
          <p:cNvSpPr txBox="1">
            <a:spLocks/>
          </p:cNvSpPr>
          <p:nvPr/>
        </p:nvSpPr>
        <p:spPr>
          <a:xfrm>
            <a:off x="1213282" y="4363065"/>
            <a:ext cx="3186046" cy="2021742"/>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2000" u="sng"/>
              <a:t>Examples</a:t>
            </a:r>
            <a:r>
              <a:rPr lang="es-ES" sz="2000"/>
              <a:t>:</a:t>
            </a:r>
          </a:p>
          <a:p>
            <a:pPr algn="just"/>
            <a:r>
              <a:rPr lang="es-ES" sz="2000"/>
              <a:t>Social network analysis.</a:t>
            </a:r>
          </a:p>
          <a:p>
            <a:pPr algn="just"/>
            <a:r>
              <a:rPr lang="es-ES" sz="2000"/>
              <a:t>Molecule classification.</a:t>
            </a:r>
          </a:p>
          <a:p>
            <a:r>
              <a:rPr lang="es-ES" sz="2000"/>
              <a:t>Weather  forecasting (GraphCast) [1]</a:t>
            </a:r>
            <a:endParaRPr lang="es-ES" sz="2000" dirty="0"/>
          </a:p>
        </p:txBody>
      </p:sp>
      <p:cxnSp>
        <p:nvCxnSpPr>
          <p:cNvPr id="17" name="Conector recto de flecha 16">
            <a:extLst>
              <a:ext uri="{FF2B5EF4-FFF2-40B4-BE49-F238E27FC236}">
                <a16:creationId xmlns:a16="http://schemas.microsoft.com/office/drawing/2014/main" id="{B55FFA7D-B7D9-98E3-2EBF-51D1A3E4EFEF}"/>
              </a:ext>
            </a:extLst>
          </p:cNvPr>
          <p:cNvCxnSpPr>
            <a:stCxn id="4" idx="2"/>
            <a:endCxn id="15" idx="0"/>
          </p:cNvCxnSpPr>
          <p:nvPr/>
        </p:nvCxnSpPr>
        <p:spPr>
          <a:xfrm>
            <a:off x="1976315" y="3461718"/>
            <a:ext cx="829990" cy="90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Imagen 19">
            <a:extLst>
              <a:ext uri="{FF2B5EF4-FFF2-40B4-BE49-F238E27FC236}">
                <a16:creationId xmlns:a16="http://schemas.microsoft.com/office/drawing/2014/main" id="{B90CE953-8CFE-6A99-A065-45FFC89A0CAC}"/>
              </a:ext>
            </a:extLst>
          </p:cNvPr>
          <p:cNvPicPr>
            <a:picLocks noChangeAspect="1"/>
          </p:cNvPicPr>
          <p:nvPr/>
        </p:nvPicPr>
        <p:blipFill rotWithShape="1">
          <a:blip r:embed="rId2"/>
          <a:srcRect l="9539" t="37411" r="52816" b="10885"/>
          <a:stretch/>
        </p:blipFill>
        <p:spPr>
          <a:xfrm>
            <a:off x="5758525" y="3941537"/>
            <a:ext cx="2065343" cy="1595613"/>
          </a:xfrm>
          <a:prstGeom prst="rect">
            <a:avLst/>
          </a:prstGeom>
        </p:spPr>
      </p:pic>
      <p:pic>
        <p:nvPicPr>
          <p:cNvPr id="22" name="Imagen 21" descr="Dibujo de un árbol&#10;&#10;Descripción generada automáticamente con confianza media">
            <a:extLst>
              <a:ext uri="{FF2B5EF4-FFF2-40B4-BE49-F238E27FC236}">
                <a16:creationId xmlns:a16="http://schemas.microsoft.com/office/drawing/2014/main" id="{1E9AD860-FBF8-32CA-9A6E-A7495154B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4220" y="3367153"/>
            <a:ext cx="2744382" cy="2744382"/>
          </a:xfrm>
          <a:prstGeom prst="rect">
            <a:avLst/>
          </a:prstGeom>
        </p:spPr>
      </p:pic>
      <p:sp>
        <p:nvSpPr>
          <p:cNvPr id="23" name="CuadroTexto 22">
            <a:extLst>
              <a:ext uri="{FF2B5EF4-FFF2-40B4-BE49-F238E27FC236}">
                <a16:creationId xmlns:a16="http://schemas.microsoft.com/office/drawing/2014/main" id="{7D005603-7EBD-4C4E-C611-7F5B1168B2EC}"/>
              </a:ext>
            </a:extLst>
          </p:cNvPr>
          <p:cNvSpPr txBox="1"/>
          <p:nvPr/>
        </p:nvSpPr>
        <p:spPr>
          <a:xfrm>
            <a:off x="5524552" y="5526760"/>
            <a:ext cx="2219446" cy="830997"/>
          </a:xfrm>
          <a:prstGeom prst="rect">
            <a:avLst/>
          </a:prstGeom>
          <a:noFill/>
        </p:spPr>
        <p:txBody>
          <a:bodyPr wrap="square" rtlCol="0">
            <a:spAutoFit/>
          </a:bodyPr>
          <a:lstStyle/>
          <a:p>
            <a:r>
              <a:rPr lang="es-ES" sz="1600"/>
              <a:t>Fig. 1:</a:t>
            </a:r>
            <a:endParaRPr lang="en-US" sz="1600"/>
          </a:p>
          <a:p>
            <a:r>
              <a:rPr lang="en-US" sz="1600"/>
              <a:t>Graph associated with a protein.</a:t>
            </a:r>
            <a:endParaRPr lang="en-US" sz="1600" dirty="0"/>
          </a:p>
        </p:txBody>
      </p:sp>
      <p:sp>
        <p:nvSpPr>
          <p:cNvPr id="24" name="CuadroTexto 23">
            <a:extLst>
              <a:ext uri="{FF2B5EF4-FFF2-40B4-BE49-F238E27FC236}">
                <a16:creationId xmlns:a16="http://schemas.microsoft.com/office/drawing/2014/main" id="{C16F5FA4-B470-6F9D-4BDF-9529DC6BA893}"/>
              </a:ext>
            </a:extLst>
          </p:cNvPr>
          <p:cNvSpPr txBox="1"/>
          <p:nvPr/>
        </p:nvSpPr>
        <p:spPr>
          <a:xfrm>
            <a:off x="8740647" y="5832291"/>
            <a:ext cx="2308056" cy="830997"/>
          </a:xfrm>
          <a:prstGeom prst="rect">
            <a:avLst/>
          </a:prstGeom>
          <a:noFill/>
        </p:spPr>
        <p:txBody>
          <a:bodyPr wrap="square" rtlCol="0">
            <a:spAutoFit/>
          </a:bodyPr>
          <a:lstStyle/>
          <a:p>
            <a:r>
              <a:rPr lang="es-ES" sz="1600"/>
              <a:t>Fig. 2:</a:t>
            </a:r>
            <a:r>
              <a:rPr lang="en-US" sz="1600"/>
              <a:t> </a:t>
            </a:r>
            <a:br>
              <a:rPr lang="en-US" sz="1600"/>
            </a:br>
            <a:r>
              <a:rPr lang="en-US" sz="1600" b="0" i="0">
                <a:solidFill>
                  <a:srgbClr val="0D0D0D"/>
                </a:solidFill>
                <a:effectLst/>
                <a:latin typeface="Söhne"/>
              </a:rPr>
              <a:t>Graph of the CORA dataset.</a:t>
            </a:r>
            <a:endParaRPr lang="en-US" sz="1600" dirty="0"/>
          </a:p>
        </p:txBody>
      </p:sp>
      <p:sp>
        <p:nvSpPr>
          <p:cNvPr id="30" name="Subtítulo 2">
            <a:extLst>
              <a:ext uri="{FF2B5EF4-FFF2-40B4-BE49-F238E27FC236}">
                <a16:creationId xmlns:a16="http://schemas.microsoft.com/office/drawing/2014/main" id="{0A4B2B1F-D814-A350-ADB6-6E5B5A754B7B}"/>
              </a:ext>
            </a:extLst>
          </p:cNvPr>
          <p:cNvSpPr txBox="1">
            <a:spLocks/>
          </p:cNvSpPr>
          <p:nvPr/>
        </p:nvSpPr>
        <p:spPr>
          <a:xfrm>
            <a:off x="8946768" y="1515118"/>
            <a:ext cx="2744382" cy="1218315"/>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u="sng"/>
              <a:t>Solution</a:t>
            </a:r>
            <a:r>
              <a:rPr lang="es-ES" sz="2000"/>
              <a:t>:</a:t>
            </a:r>
          </a:p>
          <a:p>
            <a:pPr marL="285750" indent="-285750"/>
            <a:r>
              <a:rPr lang="es-ES" sz="2000"/>
              <a:t>Graph Neural Networks.</a:t>
            </a:r>
            <a:endParaRPr lang="en-US" sz="2000" dirty="0"/>
          </a:p>
        </p:txBody>
      </p:sp>
      <p:cxnSp>
        <p:nvCxnSpPr>
          <p:cNvPr id="32" name="Conector recto de flecha 31">
            <a:extLst>
              <a:ext uri="{FF2B5EF4-FFF2-40B4-BE49-F238E27FC236}">
                <a16:creationId xmlns:a16="http://schemas.microsoft.com/office/drawing/2014/main" id="{D863CF66-78F0-77B5-831C-336E51C14997}"/>
              </a:ext>
            </a:extLst>
          </p:cNvPr>
          <p:cNvCxnSpPr>
            <a:stCxn id="7" idx="3"/>
            <a:endCxn id="30" idx="1"/>
          </p:cNvCxnSpPr>
          <p:nvPr/>
        </p:nvCxnSpPr>
        <p:spPr>
          <a:xfrm>
            <a:off x="8152512" y="2124276"/>
            <a:ext cx="794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Subtítulo 2">
            <a:extLst>
              <a:ext uri="{FF2B5EF4-FFF2-40B4-BE49-F238E27FC236}">
                <a16:creationId xmlns:a16="http://schemas.microsoft.com/office/drawing/2014/main" id="{EDAC8BEF-43AF-2ACA-5DEC-CCB88A4B98FC}"/>
              </a:ext>
            </a:extLst>
          </p:cNvPr>
          <p:cNvSpPr txBox="1">
            <a:spLocks/>
          </p:cNvSpPr>
          <p:nvPr/>
        </p:nvSpPr>
        <p:spPr>
          <a:xfrm>
            <a:off x="923630" y="873616"/>
            <a:ext cx="2521644" cy="1599974"/>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2000" u="sng"/>
              <a:t>Classification</a:t>
            </a:r>
            <a:r>
              <a:rPr lang="es-ES" sz="2000"/>
              <a:t>:</a:t>
            </a:r>
          </a:p>
          <a:p>
            <a:pPr algn="just"/>
            <a:r>
              <a:rPr lang="es-ES" sz="2000"/>
              <a:t>At the graph level.</a:t>
            </a:r>
          </a:p>
          <a:p>
            <a:pPr algn="just"/>
            <a:r>
              <a:rPr lang="es-ES" sz="2000"/>
              <a:t>At the node level.</a:t>
            </a:r>
          </a:p>
          <a:p>
            <a:pPr algn="just"/>
            <a:r>
              <a:rPr lang="es-ES" sz="2000"/>
              <a:t>At the Edge level.</a:t>
            </a:r>
            <a:endParaRPr lang="es-ES" sz="2000" dirty="0"/>
          </a:p>
        </p:txBody>
      </p:sp>
      <p:cxnSp>
        <p:nvCxnSpPr>
          <p:cNvPr id="41" name="Conector recto de flecha 40">
            <a:extLst>
              <a:ext uri="{FF2B5EF4-FFF2-40B4-BE49-F238E27FC236}">
                <a16:creationId xmlns:a16="http://schemas.microsoft.com/office/drawing/2014/main" id="{431A9331-7297-5EBC-549A-46BB6C96B17D}"/>
              </a:ext>
            </a:extLst>
          </p:cNvPr>
          <p:cNvCxnSpPr>
            <a:stCxn id="4" idx="0"/>
            <a:endCxn id="39" idx="2"/>
          </p:cNvCxnSpPr>
          <p:nvPr/>
        </p:nvCxnSpPr>
        <p:spPr>
          <a:xfrm flipV="1">
            <a:off x="1976315" y="2473590"/>
            <a:ext cx="208137" cy="334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3B6E4E98-37CB-2241-D775-4F6761C9DFBB}"/>
              </a:ext>
            </a:extLst>
          </p:cNvPr>
          <p:cNvSpPr>
            <a:spLocks noGrp="1"/>
          </p:cNvSpPr>
          <p:nvPr>
            <p:ph type="ftr" sz="quarter" idx="11"/>
          </p:nvPr>
        </p:nvSpPr>
        <p:spPr>
          <a:xfrm>
            <a:off x="4218520" y="6470946"/>
            <a:ext cx="4114800" cy="365125"/>
          </a:xfrm>
        </p:spPr>
        <p:txBody>
          <a:bodyPr/>
          <a:lstStyle/>
          <a:p>
            <a:r>
              <a:rPr lang="es-ES">
                <a:solidFill>
                  <a:schemeClr val="accent1">
                    <a:lumMod val="50000"/>
                  </a:schemeClr>
                </a:solidFill>
              </a:rPr>
              <a:t>linkedin.com/in/ignacio-fernández-sánchez</a:t>
            </a:r>
            <a:endParaRPr lang="es-ES" dirty="0">
              <a:solidFill>
                <a:schemeClr val="accent1">
                  <a:lumMod val="50000"/>
                </a:schemeClr>
              </a:solidFill>
            </a:endParaRPr>
          </a:p>
        </p:txBody>
      </p:sp>
    </p:spTree>
    <p:extLst>
      <p:ext uri="{BB962C8B-B14F-4D97-AF65-F5344CB8AC3E}">
        <p14:creationId xmlns:p14="http://schemas.microsoft.com/office/powerpoint/2010/main" val="4291601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519775-F45E-317A-760B-ED5C2FD0A3ED}"/>
              </a:ext>
            </a:extLst>
          </p:cNvPr>
          <p:cNvSpPr>
            <a:spLocks noGrp="1"/>
          </p:cNvSpPr>
          <p:nvPr>
            <p:ph type="title"/>
          </p:nvPr>
        </p:nvSpPr>
        <p:spPr>
          <a:xfrm>
            <a:off x="0" y="0"/>
            <a:ext cx="12192000" cy="653143"/>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s-ES" sz="2800" b="1" dirty="0">
                <a:latin typeface="+mj-lt"/>
              </a:rPr>
              <a:t>2. </a:t>
            </a:r>
            <a:r>
              <a:rPr lang="es-ES" sz="2800" b="1" dirty="0" err="1">
                <a:latin typeface="+mj-lt"/>
              </a:rPr>
              <a:t>What</a:t>
            </a:r>
            <a:r>
              <a:rPr lang="es-ES" sz="2800" b="1" dirty="0">
                <a:latin typeface="+mj-lt"/>
              </a:rPr>
              <a:t> are </a:t>
            </a:r>
            <a:r>
              <a:rPr lang="es-ES" sz="2800" b="1" dirty="0" err="1">
                <a:latin typeface="+mj-lt"/>
              </a:rPr>
              <a:t>they</a:t>
            </a:r>
            <a:r>
              <a:rPr lang="es-ES" sz="2800" b="1" dirty="0">
                <a:latin typeface="+mj-lt"/>
              </a:rPr>
              <a:t>?</a:t>
            </a:r>
          </a:p>
        </p:txBody>
      </p:sp>
      <p:sp>
        <p:nvSpPr>
          <p:cNvPr id="9" name="Subtítulo 2">
            <a:extLst>
              <a:ext uri="{FF2B5EF4-FFF2-40B4-BE49-F238E27FC236}">
                <a16:creationId xmlns:a16="http://schemas.microsoft.com/office/drawing/2014/main" id="{1948FA10-6AB0-83C0-DAD1-D80F02097D56}"/>
              </a:ext>
            </a:extLst>
          </p:cNvPr>
          <p:cNvSpPr txBox="1">
            <a:spLocks/>
          </p:cNvSpPr>
          <p:nvPr/>
        </p:nvSpPr>
        <p:spPr>
          <a:xfrm>
            <a:off x="1332218" y="1158602"/>
            <a:ext cx="9365374" cy="182845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2000" dirty="0"/>
          </a:p>
          <a:p>
            <a:pPr algn="just">
              <a:lnSpc>
                <a:spcPct val="120000"/>
              </a:lnSpc>
            </a:pPr>
            <a:r>
              <a:rPr lang="en-US" sz="2000" dirty="0"/>
              <a:t>They are a set of mathematical models characterized by processing information from nodes and combining it with that of their neighbors as they progress through the layers. The way information is processed and combined will determine the architecture of the model.</a:t>
            </a:r>
            <a:endParaRPr lang="es-ES" sz="2000" dirty="0"/>
          </a:p>
        </p:txBody>
      </p:sp>
      <p:sp>
        <p:nvSpPr>
          <p:cNvPr id="3" name="Subtítulo 2">
            <a:extLst>
              <a:ext uri="{FF2B5EF4-FFF2-40B4-BE49-F238E27FC236}">
                <a16:creationId xmlns:a16="http://schemas.microsoft.com/office/drawing/2014/main" id="{9D0346A9-8024-0CC1-CD00-5BF8383FCC76}"/>
              </a:ext>
            </a:extLst>
          </p:cNvPr>
          <p:cNvSpPr txBox="1">
            <a:spLocks/>
          </p:cNvSpPr>
          <p:nvPr/>
        </p:nvSpPr>
        <p:spPr>
          <a:xfrm>
            <a:off x="1413313" y="3429000"/>
            <a:ext cx="9365374" cy="271234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000" dirty="0"/>
              <a:t>Basic </a:t>
            </a:r>
            <a:r>
              <a:rPr lang="es-ES" sz="2000" dirty="0" err="1"/>
              <a:t>aspects</a:t>
            </a:r>
            <a:r>
              <a:rPr lang="es-ES" sz="2000" dirty="0"/>
              <a:t>:</a:t>
            </a:r>
          </a:p>
          <a:p>
            <a:pPr marL="0" indent="0" algn="just">
              <a:buNone/>
            </a:pPr>
            <a:r>
              <a:rPr lang="en-US" sz="2000" dirty="0"/>
              <a:t>	-How is the model input?</a:t>
            </a:r>
          </a:p>
          <a:p>
            <a:pPr marL="0" indent="0" algn="just">
              <a:buNone/>
            </a:pPr>
            <a:r>
              <a:rPr lang="en-US" sz="2000" dirty="0"/>
              <a:t>	-What is a simple layer of a graph neural network like?</a:t>
            </a:r>
          </a:p>
          <a:p>
            <a:pPr marL="0" indent="0" algn="just">
              <a:buNone/>
            </a:pPr>
            <a:r>
              <a:rPr lang="en-US" sz="2000" dirty="0"/>
              <a:t>	-Pooling techniques.</a:t>
            </a:r>
          </a:p>
          <a:p>
            <a:pPr marL="0" indent="0" algn="just">
              <a:buNone/>
            </a:pPr>
            <a:r>
              <a:rPr lang="en-US" sz="2000" dirty="0"/>
              <a:t>	-Simple example of a graph neural network.</a:t>
            </a:r>
            <a:endParaRPr lang="es-ES" sz="2000" dirty="0"/>
          </a:p>
        </p:txBody>
      </p:sp>
      <p:sp>
        <p:nvSpPr>
          <p:cNvPr id="4" name="Footer Placeholder 3">
            <a:extLst>
              <a:ext uri="{FF2B5EF4-FFF2-40B4-BE49-F238E27FC236}">
                <a16:creationId xmlns:a16="http://schemas.microsoft.com/office/drawing/2014/main" id="{610A5868-DF56-905D-1B6E-7B5542688D1D}"/>
              </a:ext>
            </a:extLst>
          </p:cNvPr>
          <p:cNvSpPr>
            <a:spLocks noGrp="1"/>
          </p:cNvSpPr>
          <p:nvPr>
            <p:ph type="ftr" sz="quarter" idx="11"/>
          </p:nvPr>
        </p:nvSpPr>
        <p:spPr/>
        <p:txBody>
          <a:bodyPr/>
          <a:lstStyle/>
          <a:p>
            <a:r>
              <a:rPr lang="es-ES" dirty="0">
                <a:solidFill>
                  <a:schemeClr val="accent1">
                    <a:lumMod val="50000"/>
                  </a:schemeClr>
                </a:solidFill>
              </a:rPr>
              <a:t>linkedin.com/in/</a:t>
            </a:r>
            <a:r>
              <a:rPr lang="es-ES" dirty="0" err="1">
                <a:solidFill>
                  <a:schemeClr val="accent1">
                    <a:lumMod val="50000"/>
                  </a:schemeClr>
                </a:solidFill>
              </a:rPr>
              <a:t>ignacio-fernández-sánchez</a:t>
            </a:r>
            <a:endParaRPr lang="es-ES" dirty="0">
              <a:solidFill>
                <a:schemeClr val="accent1">
                  <a:lumMod val="50000"/>
                </a:schemeClr>
              </a:solidFill>
            </a:endParaRPr>
          </a:p>
        </p:txBody>
      </p:sp>
    </p:spTree>
    <p:extLst>
      <p:ext uri="{BB962C8B-B14F-4D97-AF65-F5344CB8AC3E}">
        <p14:creationId xmlns:p14="http://schemas.microsoft.com/office/powerpoint/2010/main" val="381039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68DE8-A6F4-5EBF-34F7-5B80C993668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8D253E2-3A3C-352F-E4F8-A6606CFE798C}"/>
              </a:ext>
            </a:extLst>
          </p:cNvPr>
          <p:cNvSpPr>
            <a:spLocks noGrp="1"/>
          </p:cNvSpPr>
          <p:nvPr>
            <p:ph type="title"/>
          </p:nvPr>
        </p:nvSpPr>
        <p:spPr>
          <a:xfrm>
            <a:off x="0" y="0"/>
            <a:ext cx="12192000" cy="653143"/>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s-ES" sz="2800" b="1" dirty="0">
                <a:latin typeface="+mj-lt"/>
              </a:rPr>
              <a:t>2.1- Input</a:t>
            </a:r>
          </a:p>
        </p:txBody>
      </p:sp>
      <p:sp>
        <p:nvSpPr>
          <p:cNvPr id="9" name="Subtítulo 2">
            <a:extLst>
              <a:ext uri="{FF2B5EF4-FFF2-40B4-BE49-F238E27FC236}">
                <a16:creationId xmlns:a16="http://schemas.microsoft.com/office/drawing/2014/main" id="{3B98CB62-F29A-5F32-88B6-8C1D81921078}"/>
              </a:ext>
            </a:extLst>
          </p:cNvPr>
          <p:cNvSpPr txBox="1">
            <a:spLocks/>
          </p:cNvSpPr>
          <p:nvPr/>
        </p:nvSpPr>
        <p:spPr>
          <a:xfrm>
            <a:off x="1332218" y="1229988"/>
            <a:ext cx="9365374" cy="159829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000" dirty="0"/>
              <a:t>The input will consist of a graph formed by a set of nodes 𝑉, where each node 𝑣∈𝑉 will be a real vector of dimension 𝑛, and by the adjacency matrix 𝐴.</a:t>
            </a:r>
            <a:endParaRPr lang="es-ES" sz="2000" dirty="0"/>
          </a:p>
        </p:txBody>
      </p:sp>
      <p:sp>
        <p:nvSpPr>
          <p:cNvPr id="4" name="Elipse 3">
            <a:extLst>
              <a:ext uri="{FF2B5EF4-FFF2-40B4-BE49-F238E27FC236}">
                <a16:creationId xmlns:a16="http://schemas.microsoft.com/office/drawing/2014/main" id="{2246DD4C-BE91-22EB-D367-37F6A0AD777F}"/>
              </a:ext>
            </a:extLst>
          </p:cNvPr>
          <p:cNvSpPr/>
          <p:nvPr/>
        </p:nvSpPr>
        <p:spPr>
          <a:xfrm>
            <a:off x="1811044" y="2752077"/>
            <a:ext cx="834502" cy="8700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1</a:t>
            </a:r>
            <a:endParaRPr lang="en-US" dirty="0"/>
          </a:p>
        </p:txBody>
      </p:sp>
      <p:sp>
        <p:nvSpPr>
          <p:cNvPr id="5" name="Elipse 4">
            <a:extLst>
              <a:ext uri="{FF2B5EF4-FFF2-40B4-BE49-F238E27FC236}">
                <a16:creationId xmlns:a16="http://schemas.microsoft.com/office/drawing/2014/main" id="{DFFEC3F5-E88B-F916-79C5-FE605B7279A1}"/>
              </a:ext>
            </a:extLst>
          </p:cNvPr>
          <p:cNvSpPr/>
          <p:nvPr/>
        </p:nvSpPr>
        <p:spPr>
          <a:xfrm>
            <a:off x="1811044" y="4422558"/>
            <a:ext cx="834502" cy="87001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3</a:t>
            </a:r>
            <a:endParaRPr lang="en-US" dirty="0"/>
          </a:p>
        </p:txBody>
      </p:sp>
      <p:sp>
        <p:nvSpPr>
          <p:cNvPr id="6" name="Elipse 5">
            <a:extLst>
              <a:ext uri="{FF2B5EF4-FFF2-40B4-BE49-F238E27FC236}">
                <a16:creationId xmlns:a16="http://schemas.microsoft.com/office/drawing/2014/main" id="{7C78666D-28E6-AA72-68E6-EEFAB9453CB7}"/>
              </a:ext>
            </a:extLst>
          </p:cNvPr>
          <p:cNvSpPr/>
          <p:nvPr/>
        </p:nvSpPr>
        <p:spPr>
          <a:xfrm>
            <a:off x="2939988" y="3545888"/>
            <a:ext cx="834502" cy="8700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2</a:t>
            </a:r>
            <a:endParaRPr lang="en-US" dirty="0"/>
          </a:p>
        </p:txBody>
      </p:sp>
      <p:cxnSp>
        <p:nvCxnSpPr>
          <p:cNvPr id="11" name="Conector recto de flecha 10">
            <a:extLst>
              <a:ext uri="{FF2B5EF4-FFF2-40B4-BE49-F238E27FC236}">
                <a16:creationId xmlns:a16="http://schemas.microsoft.com/office/drawing/2014/main" id="{9F6EFABA-F641-BF7A-530E-9F56B299B46A}"/>
              </a:ext>
            </a:extLst>
          </p:cNvPr>
          <p:cNvCxnSpPr>
            <a:stCxn id="4" idx="5"/>
            <a:endCxn id="6" idx="1"/>
          </p:cNvCxnSpPr>
          <p:nvPr/>
        </p:nvCxnSpPr>
        <p:spPr>
          <a:xfrm>
            <a:off x="2523336" y="3494679"/>
            <a:ext cx="538862" cy="17861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Conector recto de flecha 12">
            <a:extLst>
              <a:ext uri="{FF2B5EF4-FFF2-40B4-BE49-F238E27FC236}">
                <a16:creationId xmlns:a16="http://schemas.microsoft.com/office/drawing/2014/main" id="{EE58E3DB-FEDF-E275-BD45-A051D5C11D44}"/>
              </a:ext>
            </a:extLst>
          </p:cNvPr>
          <p:cNvCxnSpPr>
            <a:stCxn id="5" idx="7"/>
            <a:endCxn id="6" idx="3"/>
          </p:cNvCxnSpPr>
          <p:nvPr/>
        </p:nvCxnSpPr>
        <p:spPr>
          <a:xfrm flipV="1">
            <a:off x="2523336" y="4288490"/>
            <a:ext cx="538862" cy="2614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Flecha: a la derecha 13">
            <a:extLst>
              <a:ext uri="{FF2B5EF4-FFF2-40B4-BE49-F238E27FC236}">
                <a16:creationId xmlns:a16="http://schemas.microsoft.com/office/drawing/2014/main" id="{A07134F6-940B-B27F-489F-2385999E9A35}"/>
              </a:ext>
            </a:extLst>
          </p:cNvPr>
          <p:cNvSpPr/>
          <p:nvPr/>
        </p:nvSpPr>
        <p:spPr>
          <a:xfrm>
            <a:off x="4711595" y="3830838"/>
            <a:ext cx="781236" cy="300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Subtítulo 2">
                <a:extLst>
                  <a:ext uri="{FF2B5EF4-FFF2-40B4-BE49-F238E27FC236}">
                    <a16:creationId xmlns:a16="http://schemas.microsoft.com/office/drawing/2014/main" id="{AAC30E3B-EC7A-B91C-9E13-79F54C570668}"/>
                  </a:ext>
                </a:extLst>
              </p:cNvPr>
              <p:cNvSpPr txBox="1">
                <a:spLocks/>
              </p:cNvSpPr>
              <p:nvPr/>
            </p:nvSpPr>
            <p:spPr>
              <a:xfrm>
                <a:off x="6429937" y="3309751"/>
                <a:ext cx="5048890" cy="198296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r>
                          <a:rPr lang="es-ES" sz="2000" b="0" i="1" smtClean="0">
                            <a:latin typeface="Cambria Math" panose="02040503050406030204" pitchFamily="18" charset="0"/>
                          </a:rPr>
                          <m:t>={</m:t>
                        </m:r>
                        <m:r>
                          <a:rPr lang="es-ES" sz="2000" b="0" i="1" smtClean="0">
                            <a:latin typeface="Cambria Math" panose="02040503050406030204" pitchFamily="18" charset="0"/>
                          </a:rPr>
                          <m:t>𝑣</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1,0</m:t>
                        </m:r>
                      </m:e>
                    </m:d>
                    <m:r>
                      <a:rPr lang="es-ES" sz="2000" b="0" i="1"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𝑣</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1,0</m:t>
                        </m:r>
                      </m:e>
                    </m:d>
                    <m:r>
                      <a:rPr lang="es-ES" sz="2000" b="0" i="1"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𝑣</m:t>
                        </m:r>
                      </m:e>
                      <m:sub>
                        <m:r>
                          <a:rPr lang="es-ES" sz="2000" b="0" i="1" smtClean="0">
                            <a:latin typeface="Cambria Math" panose="02040503050406030204" pitchFamily="18" charset="0"/>
                          </a:rPr>
                          <m:t>3</m:t>
                        </m:r>
                      </m:sub>
                    </m:sSub>
                    <m:r>
                      <a:rPr lang="es-ES" sz="2000" b="0" i="1" smtClean="0">
                        <a:latin typeface="Cambria Math" panose="02040503050406030204" pitchFamily="18" charset="0"/>
                      </a:rPr>
                      <m:t>=(0,1)}</m:t>
                    </m:r>
                  </m:oMath>
                </a14:m>
                <a:endParaRPr lang="es-ES" sz="2000" b="0" dirty="0"/>
              </a:p>
              <a:p>
                <a:pPr marL="0" indent="0" algn="just">
                  <a:buNone/>
                </a:pPr>
                <a:endParaRPr lang="es-ES" sz="2000" b="0" dirty="0"/>
              </a:p>
              <a:p>
                <a:pPr algn="just"/>
                <a14:m>
                  <m:oMath xmlns:m="http://schemas.openxmlformats.org/officeDocument/2006/math">
                    <m:r>
                      <a:rPr lang="es-ES" sz="2000" b="0" i="1" smtClean="0">
                        <a:latin typeface="Cambria Math" panose="02040503050406030204" pitchFamily="18" charset="0"/>
                      </a:rPr>
                      <m:t>𝐴</m:t>
                    </m:r>
                    <m:r>
                      <a:rPr lang="es-ES" sz="2000" b="0" i="1" smtClean="0">
                        <a:latin typeface="Cambria Math" panose="02040503050406030204" pitchFamily="18" charset="0"/>
                      </a:rPr>
                      <m:t>=</m:t>
                    </m:r>
                    <m:m>
                      <m:mPr>
                        <m:mcs>
                          <m:mc>
                            <m:mcPr>
                              <m:count m:val="3"/>
                              <m:mcJc m:val="center"/>
                            </m:mcPr>
                          </m:mc>
                        </m:mcs>
                        <m:ctrlPr>
                          <a:rPr lang="es-ES" sz="2000" b="0" i="1" smtClean="0">
                            <a:latin typeface="Cambria Math" panose="02040503050406030204" pitchFamily="18" charset="0"/>
                          </a:rPr>
                        </m:ctrlPr>
                      </m:mPr>
                      <m:mr>
                        <m:e>
                          <m:r>
                            <m:rPr>
                              <m:brk m:alnAt="7"/>
                            </m:rPr>
                            <a:rPr lang="es-ES" sz="2000" b="0" i="1" smtClean="0">
                              <a:latin typeface="Cambria Math" panose="02040503050406030204" pitchFamily="18" charset="0"/>
                            </a:rPr>
                            <m:t>0</m:t>
                          </m:r>
                        </m:e>
                        <m:e>
                          <m:r>
                            <a:rPr lang="es-ES" sz="2000" b="0" i="1" smtClean="0">
                              <a:latin typeface="Cambria Math" panose="02040503050406030204" pitchFamily="18" charset="0"/>
                            </a:rPr>
                            <m:t>1</m:t>
                          </m:r>
                        </m:e>
                        <m:e>
                          <m:r>
                            <a:rPr lang="es-ES" sz="2000" b="0" i="1" smtClean="0">
                              <a:latin typeface="Cambria Math" panose="02040503050406030204" pitchFamily="18" charset="0"/>
                            </a:rPr>
                            <m:t>0</m:t>
                          </m:r>
                        </m:e>
                      </m:mr>
                      <m:mr>
                        <m:e>
                          <m:r>
                            <a:rPr lang="es-ES" sz="2000" b="0" i="1" smtClean="0">
                              <a:latin typeface="Cambria Math" panose="02040503050406030204" pitchFamily="18" charset="0"/>
                            </a:rPr>
                            <m:t>1</m:t>
                          </m:r>
                        </m:e>
                        <m:e>
                          <m:r>
                            <a:rPr lang="es-ES" sz="2000" b="0" i="1" smtClean="0">
                              <a:latin typeface="Cambria Math" panose="02040503050406030204" pitchFamily="18" charset="0"/>
                            </a:rPr>
                            <m:t>0</m:t>
                          </m:r>
                        </m:e>
                        <m:e>
                          <m:r>
                            <a:rPr lang="es-ES" sz="2000" b="0" i="1" smtClean="0">
                              <a:latin typeface="Cambria Math" panose="02040503050406030204" pitchFamily="18" charset="0"/>
                            </a:rPr>
                            <m:t>1</m:t>
                          </m:r>
                        </m:e>
                      </m:mr>
                      <m:mr>
                        <m:e>
                          <m:r>
                            <a:rPr lang="es-ES" sz="2000" b="0" i="1" smtClean="0">
                              <a:latin typeface="Cambria Math" panose="02040503050406030204" pitchFamily="18" charset="0"/>
                            </a:rPr>
                            <m:t>0</m:t>
                          </m:r>
                        </m:e>
                        <m:e>
                          <m:r>
                            <a:rPr lang="es-ES" sz="2000" b="0" i="1" smtClean="0">
                              <a:latin typeface="Cambria Math" panose="02040503050406030204" pitchFamily="18" charset="0"/>
                            </a:rPr>
                            <m:t>1</m:t>
                          </m:r>
                        </m:e>
                        <m:e>
                          <m:r>
                            <a:rPr lang="es-ES" sz="2000" b="0" i="1" smtClean="0">
                              <a:latin typeface="Cambria Math" panose="02040503050406030204" pitchFamily="18" charset="0"/>
                            </a:rPr>
                            <m:t>0</m:t>
                          </m:r>
                        </m:e>
                      </m:mr>
                    </m:m>
                  </m:oMath>
                </a14:m>
                <a:endParaRPr lang="es-ES" sz="2000" b="0" dirty="0"/>
              </a:p>
            </p:txBody>
          </p:sp>
        </mc:Choice>
        <mc:Fallback xmlns="">
          <p:sp>
            <p:nvSpPr>
              <p:cNvPr id="15" name="Subtítulo 2">
                <a:extLst>
                  <a:ext uri="{FF2B5EF4-FFF2-40B4-BE49-F238E27FC236}">
                    <a16:creationId xmlns:a16="http://schemas.microsoft.com/office/drawing/2014/main" id="{AAC30E3B-EC7A-B91C-9E13-79F54C570668}"/>
                  </a:ext>
                </a:extLst>
              </p:cNvPr>
              <p:cNvSpPr txBox="1">
                <a:spLocks noRot="1" noChangeAspect="1" noMove="1" noResize="1" noEditPoints="1" noAdjustHandles="1" noChangeArrowheads="1" noChangeShapeType="1" noTextEdit="1"/>
              </p:cNvSpPr>
              <p:nvPr/>
            </p:nvSpPr>
            <p:spPr>
              <a:xfrm>
                <a:off x="6429937" y="3309751"/>
                <a:ext cx="5048890" cy="1982962"/>
              </a:xfrm>
              <a:prstGeom prst="rect">
                <a:avLst/>
              </a:prstGeom>
              <a:blipFill>
                <a:blip r:embed="rId3"/>
                <a:stretch>
                  <a:fillRect l="-964" t="-2446"/>
                </a:stretch>
              </a:blipFill>
              <a:ln>
                <a:solidFill>
                  <a:schemeClr val="bg1"/>
                </a:solidFill>
              </a:ln>
            </p:spPr>
            <p:txBody>
              <a:bodyPr/>
              <a:lstStyle/>
              <a:p>
                <a:r>
                  <a:rPr lang="en-US">
                    <a:noFill/>
                  </a:rPr>
                  <a:t> </a:t>
                </a:r>
              </a:p>
            </p:txBody>
          </p:sp>
        </mc:Fallback>
      </mc:AlternateContent>
      <p:sp>
        <p:nvSpPr>
          <p:cNvPr id="16" name="CuadroTexto 15">
            <a:extLst>
              <a:ext uri="{FF2B5EF4-FFF2-40B4-BE49-F238E27FC236}">
                <a16:creationId xmlns:a16="http://schemas.microsoft.com/office/drawing/2014/main" id="{5219B679-2810-041F-E087-A44CC173478D}"/>
              </a:ext>
            </a:extLst>
          </p:cNvPr>
          <p:cNvSpPr txBox="1"/>
          <p:nvPr/>
        </p:nvSpPr>
        <p:spPr>
          <a:xfrm>
            <a:off x="4113002" y="4707795"/>
            <a:ext cx="2219446" cy="338554"/>
          </a:xfrm>
          <a:prstGeom prst="rect">
            <a:avLst/>
          </a:prstGeom>
          <a:noFill/>
        </p:spPr>
        <p:txBody>
          <a:bodyPr wrap="square" rtlCol="0">
            <a:spAutoFit/>
          </a:bodyPr>
          <a:lstStyle/>
          <a:p>
            <a:pPr algn="just"/>
            <a:r>
              <a:rPr lang="es-ES" sz="1600" dirty="0"/>
              <a:t>Fig. 3: </a:t>
            </a:r>
            <a:r>
              <a:rPr lang="es-ES" sz="1600" dirty="0" err="1"/>
              <a:t>Graph</a:t>
            </a:r>
            <a:r>
              <a:rPr lang="es-ES" sz="1600" dirty="0"/>
              <a:t> </a:t>
            </a:r>
            <a:r>
              <a:rPr lang="es-ES" sz="1600" dirty="0" err="1"/>
              <a:t>encoding</a:t>
            </a:r>
            <a:r>
              <a:rPr lang="es-ES" sz="1600" dirty="0"/>
              <a:t>.</a:t>
            </a:r>
            <a:endParaRPr lang="en-US" sz="1600" dirty="0"/>
          </a:p>
        </p:txBody>
      </p:sp>
      <p:sp>
        <p:nvSpPr>
          <p:cNvPr id="3" name="Footer Placeholder 2">
            <a:extLst>
              <a:ext uri="{FF2B5EF4-FFF2-40B4-BE49-F238E27FC236}">
                <a16:creationId xmlns:a16="http://schemas.microsoft.com/office/drawing/2014/main" id="{03313DB2-6B82-5822-6004-3FC6AB936F1B}"/>
              </a:ext>
            </a:extLst>
          </p:cNvPr>
          <p:cNvSpPr>
            <a:spLocks noGrp="1"/>
          </p:cNvSpPr>
          <p:nvPr>
            <p:ph type="ftr" sz="quarter" idx="11"/>
          </p:nvPr>
        </p:nvSpPr>
        <p:spPr/>
        <p:txBody>
          <a:bodyPr/>
          <a:lstStyle/>
          <a:p>
            <a:r>
              <a:rPr lang="es-ES" dirty="0">
                <a:solidFill>
                  <a:schemeClr val="accent1">
                    <a:lumMod val="50000"/>
                  </a:schemeClr>
                </a:solidFill>
              </a:rPr>
              <a:t>linkedin.com/in/</a:t>
            </a:r>
            <a:r>
              <a:rPr lang="es-ES" dirty="0" err="1">
                <a:solidFill>
                  <a:schemeClr val="accent1">
                    <a:lumMod val="50000"/>
                  </a:schemeClr>
                </a:solidFill>
              </a:rPr>
              <a:t>ignacio-fernández-sánchez</a:t>
            </a:r>
            <a:endParaRPr lang="es-ES" dirty="0">
              <a:solidFill>
                <a:schemeClr val="accent1">
                  <a:lumMod val="50000"/>
                </a:schemeClr>
              </a:solidFill>
            </a:endParaRPr>
          </a:p>
        </p:txBody>
      </p:sp>
    </p:spTree>
    <p:extLst>
      <p:ext uri="{BB962C8B-B14F-4D97-AF65-F5344CB8AC3E}">
        <p14:creationId xmlns:p14="http://schemas.microsoft.com/office/powerpoint/2010/main" val="337486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6DF10-F28F-E6F6-22B0-5E3B4F17429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161BA8D-C0B3-C205-2300-5EB5FB21B629}"/>
              </a:ext>
            </a:extLst>
          </p:cNvPr>
          <p:cNvSpPr>
            <a:spLocks noGrp="1"/>
          </p:cNvSpPr>
          <p:nvPr>
            <p:ph type="title"/>
          </p:nvPr>
        </p:nvSpPr>
        <p:spPr>
          <a:xfrm>
            <a:off x="0" y="0"/>
            <a:ext cx="12192000" cy="653143"/>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s-ES" sz="2800" b="1" dirty="0">
                <a:latin typeface="+mj-lt"/>
              </a:rPr>
              <a:t>2.2- Simple </a:t>
            </a:r>
            <a:r>
              <a:rPr lang="es-ES" sz="2800" b="1" dirty="0" err="1">
                <a:latin typeface="+mj-lt"/>
              </a:rPr>
              <a:t>layer</a:t>
            </a:r>
            <a:endParaRPr lang="es-ES" sz="2800" b="1" dirty="0">
              <a:latin typeface="+mj-lt"/>
            </a:endParaRPr>
          </a:p>
        </p:txBody>
      </p:sp>
      <p:sp>
        <p:nvSpPr>
          <p:cNvPr id="9" name="Subtítulo 2">
            <a:extLst>
              <a:ext uri="{FF2B5EF4-FFF2-40B4-BE49-F238E27FC236}">
                <a16:creationId xmlns:a16="http://schemas.microsoft.com/office/drawing/2014/main" id="{04A2735F-C791-F3DD-042B-3307532B817B}"/>
              </a:ext>
            </a:extLst>
          </p:cNvPr>
          <p:cNvSpPr txBox="1">
            <a:spLocks/>
          </p:cNvSpPr>
          <p:nvPr/>
        </p:nvSpPr>
        <p:spPr>
          <a:xfrm>
            <a:off x="1349974" y="1133351"/>
            <a:ext cx="9365374" cy="84534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A layer will take as input the graph and return another graph with the same topology, but the vectors associated with the nodes will have been transformed.</a:t>
            </a:r>
            <a:endParaRPr lang="es-ES" sz="2000" dirty="0"/>
          </a:p>
        </p:txBody>
      </p:sp>
      <p:sp>
        <p:nvSpPr>
          <p:cNvPr id="4" name="Elipse 3">
            <a:extLst>
              <a:ext uri="{FF2B5EF4-FFF2-40B4-BE49-F238E27FC236}">
                <a16:creationId xmlns:a16="http://schemas.microsoft.com/office/drawing/2014/main" id="{4AE919BB-386A-D371-4981-C67C62900619}"/>
              </a:ext>
            </a:extLst>
          </p:cNvPr>
          <p:cNvSpPr/>
          <p:nvPr/>
        </p:nvSpPr>
        <p:spPr>
          <a:xfrm>
            <a:off x="2201661" y="4086438"/>
            <a:ext cx="834502" cy="8700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1</a:t>
            </a:r>
            <a:endParaRPr lang="en-US" dirty="0"/>
          </a:p>
        </p:txBody>
      </p:sp>
      <p:sp>
        <p:nvSpPr>
          <p:cNvPr id="5" name="Elipse 4">
            <a:extLst>
              <a:ext uri="{FF2B5EF4-FFF2-40B4-BE49-F238E27FC236}">
                <a16:creationId xmlns:a16="http://schemas.microsoft.com/office/drawing/2014/main" id="{B95F4295-CB0B-05D1-56E7-B6CF24490041}"/>
              </a:ext>
            </a:extLst>
          </p:cNvPr>
          <p:cNvSpPr/>
          <p:nvPr/>
        </p:nvSpPr>
        <p:spPr>
          <a:xfrm>
            <a:off x="2201661" y="5756919"/>
            <a:ext cx="834502" cy="87001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3</a:t>
            </a:r>
            <a:endParaRPr lang="en-US" dirty="0"/>
          </a:p>
        </p:txBody>
      </p:sp>
      <p:sp>
        <p:nvSpPr>
          <p:cNvPr id="6" name="Elipse 5">
            <a:extLst>
              <a:ext uri="{FF2B5EF4-FFF2-40B4-BE49-F238E27FC236}">
                <a16:creationId xmlns:a16="http://schemas.microsoft.com/office/drawing/2014/main" id="{CD485863-4BD1-8F16-6B68-1CA5F0DC9C0B}"/>
              </a:ext>
            </a:extLst>
          </p:cNvPr>
          <p:cNvSpPr/>
          <p:nvPr/>
        </p:nvSpPr>
        <p:spPr>
          <a:xfrm>
            <a:off x="3330605" y="4880249"/>
            <a:ext cx="834502" cy="8700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2</a:t>
            </a:r>
            <a:endParaRPr lang="en-US" dirty="0"/>
          </a:p>
        </p:txBody>
      </p:sp>
      <p:cxnSp>
        <p:nvCxnSpPr>
          <p:cNvPr id="11" name="Conector recto de flecha 10">
            <a:extLst>
              <a:ext uri="{FF2B5EF4-FFF2-40B4-BE49-F238E27FC236}">
                <a16:creationId xmlns:a16="http://schemas.microsoft.com/office/drawing/2014/main" id="{511EE979-865C-1BCA-C6B0-8AB29DE981E5}"/>
              </a:ext>
            </a:extLst>
          </p:cNvPr>
          <p:cNvCxnSpPr>
            <a:stCxn id="4" idx="5"/>
            <a:endCxn id="6" idx="1"/>
          </p:cNvCxnSpPr>
          <p:nvPr/>
        </p:nvCxnSpPr>
        <p:spPr>
          <a:xfrm>
            <a:off x="2913953" y="4829040"/>
            <a:ext cx="538862" cy="17861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Conector recto de flecha 12">
            <a:extLst>
              <a:ext uri="{FF2B5EF4-FFF2-40B4-BE49-F238E27FC236}">
                <a16:creationId xmlns:a16="http://schemas.microsoft.com/office/drawing/2014/main" id="{2437227F-ECBF-C4BB-A500-2C53DFBFD028}"/>
              </a:ext>
            </a:extLst>
          </p:cNvPr>
          <p:cNvCxnSpPr>
            <a:stCxn id="5" idx="7"/>
            <a:endCxn id="6" idx="3"/>
          </p:cNvCxnSpPr>
          <p:nvPr/>
        </p:nvCxnSpPr>
        <p:spPr>
          <a:xfrm flipV="1">
            <a:off x="2913953" y="5622851"/>
            <a:ext cx="538862" cy="2614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Flecha: a la derecha 13">
            <a:extLst>
              <a:ext uri="{FF2B5EF4-FFF2-40B4-BE49-F238E27FC236}">
                <a16:creationId xmlns:a16="http://schemas.microsoft.com/office/drawing/2014/main" id="{A993567A-1710-8581-51C9-0D87F5FEA737}"/>
              </a:ext>
            </a:extLst>
          </p:cNvPr>
          <p:cNvSpPr/>
          <p:nvPr/>
        </p:nvSpPr>
        <p:spPr>
          <a:xfrm>
            <a:off x="5407412" y="3786326"/>
            <a:ext cx="781236" cy="300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Subtítulo 2">
                <a:extLst>
                  <a:ext uri="{FF2B5EF4-FFF2-40B4-BE49-F238E27FC236}">
                    <a16:creationId xmlns:a16="http://schemas.microsoft.com/office/drawing/2014/main" id="{41ACA46F-3E97-4C23-A223-E3B90FD264BD}"/>
                  </a:ext>
                </a:extLst>
              </p:cNvPr>
              <p:cNvSpPr txBox="1">
                <a:spLocks/>
              </p:cNvSpPr>
              <p:nvPr/>
            </p:nvSpPr>
            <p:spPr>
              <a:xfrm>
                <a:off x="977339" y="2235901"/>
                <a:ext cx="4412090" cy="159333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r>
                          <a:rPr lang="es-ES" sz="2000" b="0" i="1" smtClean="0">
                            <a:latin typeface="Cambria Math" panose="02040503050406030204" pitchFamily="18" charset="0"/>
                          </a:rPr>
                          <m:t>={</m:t>
                        </m:r>
                        <m:r>
                          <a:rPr lang="es-ES" sz="2000" b="0" i="1" smtClean="0">
                            <a:latin typeface="Cambria Math" panose="02040503050406030204" pitchFamily="18" charset="0"/>
                          </a:rPr>
                          <m:t>𝑣</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1,0</m:t>
                        </m:r>
                      </m:e>
                    </m:d>
                    <m:r>
                      <a:rPr lang="es-ES" sz="2000" b="0" i="1"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𝑣</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1,0</m:t>
                        </m:r>
                      </m:e>
                    </m:d>
                    <m:r>
                      <a:rPr lang="es-ES" sz="2000" b="0" i="1"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𝑣</m:t>
                        </m:r>
                      </m:e>
                      <m:sub>
                        <m:r>
                          <a:rPr lang="es-ES" sz="2000" b="0" i="1" smtClean="0">
                            <a:latin typeface="Cambria Math" panose="02040503050406030204" pitchFamily="18" charset="0"/>
                          </a:rPr>
                          <m:t>3</m:t>
                        </m:r>
                      </m:sub>
                    </m:sSub>
                    <m:r>
                      <a:rPr lang="es-ES" sz="2000" b="0" i="1" smtClean="0">
                        <a:latin typeface="Cambria Math" panose="02040503050406030204" pitchFamily="18" charset="0"/>
                      </a:rPr>
                      <m:t>=(0,1)}</m:t>
                    </m:r>
                  </m:oMath>
                </a14:m>
                <a:endParaRPr lang="es-ES" sz="2000" b="0" dirty="0"/>
              </a:p>
              <a:p>
                <a:pPr marL="0" indent="0" algn="just">
                  <a:buNone/>
                </a:pPr>
                <a:endParaRPr lang="es-ES" sz="2000" b="0" dirty="0"/>
              </a:p>
              <a:p>
                <a:pPr algn="just"/>
                <a14:m>
                  <m:oMath xmlns:m="http://schemas.openxmlformats.org/officeDocument/2006/math">
                    <m:r>
                      <a:rPr lang="es-ES" sz="2000" b="0" i="1" smtClean="0">
                        <a:latin typeface="Cambria Math" panose="02040503050406030204" pitchFamily="18" charset="0"/>
                      </a:rPr>
                      <m:t>𝐴</m:t>
                    </m:r>
                    <m:r>
                      <a:rPr lang="es-ES" sz="2000" b="0" i="1" smtClean="0">
                        <a:latin typeface="Cambria Math" panose="02040503050406030204" pitchFamily="18" charset="0"/>
                      </a:rPr>
                      <m:t>=</m:t>
                    </m:r>
                    <m:m>
                      <m:mPr>
                        <m:mcs>
                          <m:mc>
                            <m:mcPr>
                              <m:count m:val="3"/>
                              <m:mcJc m:val="center"/>
                            </m:mcPr>
                          </m:mc>
                        </m:mcs>
                        <m:ctrlPr>
                          <a:rPr lang="es-ES" sz="2000" b="0" i="1" smtClean="0">
                            <a:latin typeface="Cambria Math" panose="02040503050406030204" pitchFamily="18" charset="0"/>
                          </a:rPr>
                        </m:ctrlPr>
                      </m:mPr>
                      <m:mr>
                        <m:e>
                          <m:r>
                            <m:rPr>
                              <m:brk m:alnAt="7"/>
                            </m:rPr>
                            <a:rPr lang="es-ES" sz="2000" b="0" i="1" smtClean="0">
                              <a:latin typeface="Cambria Math" panose="02040503050406030204" pitchFamily="18" charset="0"/>
                            </a:rPr>
                            <m:t>0</m:t>
                          </m:r>
                        </m:e>
                        <m:e>
                          <m:r>
                            <a:rPr lang="es-ES" sz="2000" b="0" i="1" smtClean="0">
                              <a:latin typeface="Cambria Math" panose="02040503050406030204" pitchFamily="18" charset="0"/>
                            </a:rPr>
                            <m:t>1</m:t>
                          </m:r>
                        </m:e>
                        <m:e>
                          <m:r>
                            <a:rPr lang="es-ES" sz="2000" b="0" i="1" smtClean="0">
                              <a:latin typeface="Cambria Math" panose="02040503050406030204" pitchFamily="18" charset="0"/>
                            </a:rPr>
                            <m:t>0</m:t>
                          </m:r>
                        </m:e>
                      </m:mr>
                      <m:mr>
                        <m:e>
                          <m:r>
                            <a:rPr lang="es-ES" sz="2000" b="0" i="1" smtClean="0">
                              <a:latin typeface="Cambria Math" panose="02040503050406030204" pitchFamily="18" charset="0"/>
                            </a:rPr>
                            <m:t>1</m:t>
                          </m:r>
                        </m:e>
                        <m:e>
                          <m:r>
                            <a:rPr lang="es-ES" sz="2000" b="0" i="1" smtClean="0">
                              <a:latin typeface="Cambria Math" panose="02040503050406030204" pitchFamily="18" charset="0"/>
                            </a:rPr>
                            <m:t>0</m:t>
                          </m:r>
                        </m:e>
                        <m:e>
                          <m:r>
                            <a:rPr lang="es-ES" sz="2000" b="0" i="1" smtClean="0">
                              <a:latin typeface="Cambria Math" panose="02040503050406030204" pitchFamily="18" charset="0"/>
                            </a:rPr>
                            <m:t>1</m:t>
                          </m:r>
                        </m:e>
                      </m:mr>
                      <m:mr>
                        <m:e>
                          <m:r>
                            <a:rPr lang="es-ES" sz="2000" b="0" i="1" smtClean="0">
                              <a:latin typeface="Cambria Math" panose="02040503050406030204" pitchFamily="18" charset="0"/>
                            </a:rPr>
                            <m:t>0</m:t>
                          </m:r>
                        </m:e>
                        <m:e>
                          <m:r>
                            <a:rPr lang="es-ES" sz="2000" b="0" i="1" smtClean="0">
                              <a:latin typeface="Cambria Math" panose="02040503050406030204" pitchFamily="18" charset="0"/>
                            </a:rPr>
                            <m:t>1</m:t>
                          </m:r>
                        </m:e>
                        <m:e>
                          <m:r>
                            <a:rPr lang="es-ES" sz="2000" b="0" i="1" smtClean="0">
                              <a:latin typeface="Cambria Math" panose="02040503050406030204" pitchFamily="18" charset="0"/>
                            </a:rPr>
                            <m:t>0</m:t>
                          </m:r>
                        </m:e>
                      </m:mr>
                    </m:m>
                  </m:oMath>
                </a14:m>
                <a:endParaRPr lang="es-ES" sz="2000" b="0" dirty="0"/>
              </a:p>
            </p:txBody>
          </p:sp>
        </mc:Choice>
        <mc:Fallback xmlns="">
          <p:sp>
            <p:nvSpPr>
              <p:cNvPr id="15" name="Subtítulo 2">
                <a:extLst>
                  <a:ext uri="{FF2B5EF4-FFF2-40B4-BE49-F238E27FC236}">
                    <a16:creationId xmlns:a16="http://schemas.microsoft.com/office/drawing/2014/main" id="{41ACA46F-3E97-4C23-A223-E3B90FD264BD}"/>
                  </a:ext>
                </a:extLst>
              </p:cNvPr>
              <p:cNvSpPr txBox="1">
                <a:spLocks noRot="1" noChangeAspect="1" noMove="1" noResize="1" noEditPoints="1" noAdjustHandles="1" noChangeArrowheads="1" noChangeShapeType="1" noTextEdit="1"/>
              </p:cNvSpPr>
              <p:nvPr/>
            </p:nvSpPr>
            <p:spPr>
              <a:xfrm>
                <a:off x="977339" y="2235901"/>
                <a:ext cx="4412090" cy="1593333"/>
              </a:xfrm>
              <a:prstGeom prst="rect">
                <a:avLst/>
              </a:prstGeom>
              <a:blipFill>
                <a:blip r:embed="rId2"/>
                <a:stretch>
                  <a:fillRect l="-551" t="-1901"/>
                </a:stretch>
              </a:blipFill>
              <a:ln>
                <a:solidFill>
                  <a:schemeClr val="bg1"/>
                </a:solidFill>
              </a:ln>
            </p:spPr>
            <p:txBody>
              <a:bodyPr/>
              <a:lstStyle/>
              <a:p>
                <a:r>
                  <a:rPr lang="en-US">
                    <a:noFill/>
                  </a:rPr>
                  <a:t> </a:t>
                </a:r>
              </a:p>
            </p:txBody>
          </p:sp>
        </mc:Fallback>
      </mc:AlternateContent>
      <p:sp>
        <p:nvSpPr>
          <p:cNvPr id="3" name="Elipse 2">
            <a:extLst>
              <a:ext uri="{FF2B5EF4-FFF2-40B4-BE49-F238E27FC236}">
                <a16:creationId xmlns:a16="http://schemas.microsoft.com/office/drawing/2014/main" id="{F323009A-B027-DEC9-7F02-3C34364690BA}"/>
              </a:ext>
            </a:extLst>
          </p:cNvPr>
          <p:cNvSpPr/>
          <p:nvPr/>
        </p:nvSpPr>
        <p:spPr>
          <a:xfrm>
            <a:off x="8101814" y="4010237"/>
            <a:ext cx="834502" cy="870012"/>
          </a:xfrm>
          <a:prstGeom prst="ellips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1</a:t>
            </a:r>
            <a:endParaRPr lang="en-US" dirty="0"/>
          </a:p>
        </p:txBody>
      </p:sp>
      <p:sp>
        <p:nvSpPr>
          <p:cNvPr id="7" name="Elipse 6">
            <a:extLst>
              <a:ext uri="{FF2B5EF4-FFF2-40B4-BE49-F238E27FC236}">
                <a16:creationId xmlns:a16="http://schemas.microsoft.com/office/drawing/2014/main" id="{9421E77A-7930-0BFB-6455-8FF9F3E251C8}"/>
              </a:ext>
            </a:extLst>
          </p:cNvPr>
          <p:cNvSpPr/>
          <p:nvPr/>
        </p:nvSpPr>
        <p:spPr>
          <a:xfrm>
            <a:off x="8239956" y="5756919"/>
            <a:ext cx="834502" cy="870012"/>
          </a:xfrm>
          <a:prstGeom prst="ellipse">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3</a:t>
            </a:r>
            <a:endParaRPr lang="en-US" dirty="0"/>
          </a:p>
        </p:txBody>
      </p:sp>
      <p:sp>
        <p:nvSpPr>
          <p:cNvPr id="8" name="Elipse 7">
            <a:extLst>
              <a:ext uri="{FF2B5EF4-FFF2-40B4-BE49-F238E27FC236}">
                <a16:creationId xmlns:a16="http://schemas.microsoft.com/office/drawing/2014/main" id="{2D03875D-74FA-2589-B56F-D40E83937895}"/>
              </a:ext>
            </a:extLst>
          </p:cNvPr>
          <p:cNvSpPr/>
          <p:nvPr/>
        </p:nvSpPr>
        <p:spPr>
          <a:xfrm>
            <a:off x="9368900" y="4880249"/>
            <a:ext cx="834502" cy="870012"/>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2</a:t>
            </a:r>
            <a:endParaRPr lang="en-US" dirty="0"/>
          </a:p>
        </p:txBody>
      </p:sp>
      <p:cxnSp>
        <p:nvCxnSpPr>
          <p:cNvPr id="10" name="Conector recto de flecha 9">
            <a:extLst>
              <a:ext uri="{FF2B5EF4-FFF2-40B4-BE49-F238E27FC236}">
                <a16:creationId xmlns:a16="http://schemas.microsoft.com/office/drawing/2014/main" id="{D58D4554-135D-76D5-3ECA-C1BBBCB7C53D}"/>
              </a:ext>
            </a:extLst>
          </p:cNvPr>
          <p:cNvCxnSpPr>
            <a:stCxn id="3" idx="5"/>
            <a:endCxn id="8" idx="1"/>
          </p:cNvCxnSpPr>
          <p:nvPr/>
        </p:nvCxnSpPr>
        <p:spPr>
          <a:xfrm>
            <a:off x="8814106" y="4752839"/>
            <a:ext cx="677004" cy="25482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Conector recto de flecha 11">
            <a:extLst>
              <a:ext uri="{FF2B5EF4-FFF2-40B4-BE49-F238E27FC236}">
                <a16:creationId xmlns:a16="http://schemas.microsoft.com/office/drawing/2014/main" id="{A8D63718-30F0-9216-504A-3C40C65FF496}"/>
              </a:ext>
            </a:extLst>
          </p:cNvPr>
          <p:cNvCxnSpPr>
            <a:cxnSpLocks/>
            <a:stCxn id="7" idx="7"/>
            <a:endCxn id="8" idx="3"/>
          </p:cNvCxnSpPr>
          <p:nvPr/>
        </p:nvCxnSpPr>
        <p:spPr>
          <a:xfrm flipV="1">
            <a:off x="8952248" y="5622851"/>
            <a:ext cx="538862" cy="2614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Subtítulo 2">
                <a:extLst>
                  <a:ext uri="{FF2B5EF4-FFF2-40B4-BE49-F238E27FC236}">
                    <a16:creationId xmlns:a16="http://schemas.microsoft.com/office/drawing/2014/main" id="{67360A77-6BFA-C254-9F53-C15FB3E91006}"/>
                  </a:ext>
                </a:extLst>
              </p:cNvPr>
              <p:cNvSpPr txBox="1">
                <a:spLocks/>
              </p:cNvSpPr>
              <p:nvPr/>
            </p:nvSpPr>
            <p:spPr>
              <a:xfrm>
                <a:off x="6590133" y="2256200"/>
                <a:ext cx="5263091" cy="159333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r>
                          <a:rPr lang="es-ES" sz="2000" b="0" i="1" smtClean="0">
                            <a:latin typeface="Cambria Math" panose="02040503050406030204" pitchFamily="18" charset="0"/>
                          </a:rPr>
                          <m:t>={</m:t>
                        </m:r>
                        <m:r>
                          <a:rPr lang="es-ES" sz="2000" b="0" i="1" smtClean="0">
                            <a:latin typeface="Cambria Math" panose="02040503050406030204" pitchFamily="18" charset="0"/>
                          </a:rPr>
                          <m:t>𝑣</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 2, −1</m:t>
                        </m:r>
                      </m:e>
                    </m:d>
                    <m:r>
                      <a:rPr lang="es-ES" sz="2000" b="0" i="1"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𝑣</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0.5, 2, 0</m:t>
                        </m:r>
                      </m:e>
                    </m:d>
                    <m:r>
                      <a:rPr lang="es-ES" sz="2000" b="0" i="1"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𝑣</m:t>
                        </m:r>
                      </m:e>
                      <m:sub>
                        <m:r>
                          <a:rPr lang="es-ES" sz="2000" b="0" i="1" smtClean="0">
                            <a:latin typeface="Cambria Math" panose="02040503050406030204" pitchFamily="18" charset="0"/>
                          </a:rPr>
                          <m:t>3</m:t>
                        </m:r>
                      </m:sub>
                    </m:sSub>
                    <m:r>
                      <a:rPr lang="es-ES" sz="2000" b="0" i="1" smtClean="0">
                        <a:latin typeface="Cambria Math" panose="02040503050406030204" pitchFamily="18" charset="0"/>
                      </a:rPr>
                      <m:t>=(0.1, 1, 1.3)}</m:t>
                    </m:r>
                  </m:oMath>
                </a14:m>
                <a:endParaRPr lang="es-ES" sz="2000" b="0" dirty="0"/>
              </a:p>
              <a:p>
                <a:pPr marL="0" indent="0" algn="just">
                  <a:buNone/>
                </a:pPr>
                <a:endParaRPr lang="es-ES" sz="2000" b="0" dirty="0"/>
              </a:p>
              <a:p>
                <a:pPr algn="just"/>
                <a14:m>
                  <m:oMath xmlns:m="http://schemas.openxmlformats.org/officeDocument/2006/math">
                    <m:r>
                      <a:rPr lang="es-ES" sz="2000" b="0" i="1" smtClean="0">
                        <a:latin typeface="Cambria Math" panose="02040503050406030204" pitchFamily="18" charset="0"/>
                      </a:rPr>
                      <m:t>𝐴</m:t>
                    </m:r>
                    <m:r>
                      <a:rPr lang="es-ES" sz="2000" b="0" i="1" smtClean="0">
                        <a:latin typeface="Cambria Math" panose="02040503050406030204" pitchFamily="18" charset="0"/>
                      </a:rPr>
                      <m:t>=</m:t>
                    </m:r>
                    <m:m>
                      <m:mPr>
                        <m:mcs>
                          <m:mc>
                            <m:mcPr>
                              <m:count m:val="3"/>
                              <m:mcJc m:val="center"/>
                            </m:mcPr>
                          </m:mc>
                        </m:mcs>
                        <m:ctrlPr>
                          <a:rPr lang="es-ES" sz="2000" b="0" i="1" smtClean="0">
                            <a:latin typeface="Cambria Math" panose="02040503050406030204" pitchFamily="18" charset="0"/>
                          </a:rPr>
                        </m:ctrlPr>
                      </m:mPr>
                      <m:mr>
                        <m:e>
                          <m:r>
                            <m:rPr>
                              <m:brk m:alnAt="7"/>
                            </m:rPr>
                            <a:rPr lang="es-ES" sz="2000" b="0" i="1" smtClean="0">
                              <a:latin typeface="Cambria Math" panose="02040503050406030204" pitchFamily="18" charset="0"/>
                            </a:rPr>
                            <m:t>0</m:t>
                          </m:r>
                        </m:e>
                        <m:e>
                          <m:r>
                            <a:rPr lang="es-ES" sz="2000" b="0" i="1" smtClean="0">
                              <a:latin typeface="Cambria Math" panose="02040503050406030204" pitchFamily="18" charset="0"/>
                            </a:rPr>
                            <m:t>1</m:t>
                          </m:r>
                        </m:e>
                        <m:e>
                          <m:r>
                            <a:rPr lang="es-ES" sz="2000" b="0" i="1" smtClean="0">
                              <a:latin typeface="Cambria Math" panose="02040503050406030204" pitchFamily="18" charset="0"/>
                            </a:rPr>
                            <m:t>0</m:t>
                          </m:r>
                        </m:e>
                      </m:mr>
                      <m:mr>
                        <m:e>
                          <m:r>
                            <a:rPr lang="es-ES" sz="2000" b="0" i="1" smtClean="0">
                              <a:latin typeface="Cambria Math" panose="02040503050406030204" pitchFamily="18" charset="0"/>
                            </a:rPr>
                            <m:t>1</m:t>
                          </m:r>
                        </m:e>
                        <m:e>
                          <m:r>
                            <a:rPr lang="es-ES" sz="2000" b="0" i="1" smtClean="0">
                              <a:latin typeface="Cambria Math" panose="02040503050406030204" pitchFamily="18" charset="0"/>
                            </a:rPr>
                            <m:t>0</m:t>
                          </m:r>
                        </m:e>
                        <m:e>
                          <m:r>
                            <a:rPr lang="es-ES" sz="2000" b="0" i="1" smtClean="0">
                              <a:latin typeface="Cambria Math" panose="02040503050406030204" pitchFamily="18" charset="0"/>
                            </a:rPr>
                            <m:t>1</m:t>
                          </m:r>
                        </m:e>
                      </m:mr>
                      <m:mr>
                        <m:e>
                          <m:r>
                            <a:rPr lang="es-ES" sz="2000" b="0" i="1" smtClean="0">
                              <a:latin typeface="Cambria Math" panose="02040503050406030204" pitchFamily="18" charset="0"/>
                            </a:rPr>
                            <m:t>0</m:t>
                          </m:r>
                        </m:e>
                        <m:e>
                          <m:r>
                            <a:rPr lang="es-ES" sz="2000" b="0" i="1" smtClean="0">
                              <a:latin typeface="Cambria Math" panose="02040503050406030204" pitchFamily="18" charset="0"/>
                            </a:rPr>
                            <m:t>1</m:t>
                          </m:r>
                        </m:e>
                        <m:e>
                          <m:r>
                            <a:rPr lang="es-ES" sz="2000" b="0" i="1" smtClean="0">
                              <a:latin typeface="Cambria Math" panose="02040503050406030204" pitchFamily="18" charset="0"/>
                            </a:rPr>
                            <m:t>0</m:t>
                          </m:r>
                        </m:e>
                      </m:mr>
                    </m:m>
                  </m:oMath>
                </a14:m>
                <a:endParaRPr lang="es-ES" sz="2000" b="0" dirty="0"/>
              </a:p>
            </p:txBody>
          </p:sp>
        </mc:Choice>
        <mc:Fallback xmlns="">
          <p:sp>
            <p:nvSpPr>
              <p:cNvPr id="19" name="Subtítulo 2">
                <a:extLst>
                  <a:ext uri="{FF2B5EF4-FFF2-40B4-BE49-F238E27FC236}">
                    <a16:creationId xmlns:a16="http://schemas.microsoft.com/office/drawing/2014/main" id="{67360A77-6BFA-C254-9F53-C15FB3E91006}"/>
                  </a:ext>
                </a:extLst>
              </p:cNvPr>
              <p:cNvSpPr txBox="1">
                <a:spLocks noRot="1" noChangeAspect="1" noMove="1" noResize="1" noEditPoints="1" noAdjustHandles="1" noChangeArrowheads="1" noChangeShapeType="1" noTextEdit="1"/>
              </p:cNvSpPr>
              <p:nvPr/>
            </p:nvSpPr>
            <p:spPr>
              <a:xfrm>
                <a:off x="6590133" y="2256200"/>
                <a:ext cx="5263091" cy="1593333"/>
              </a:xfrm>
              <a:prstGeom prst="rect">
                <a:avLst/>
              </a:prstGeom>
              <a:blipFill>
                <a:blip r:embed="rId3"/>
                <a:stretch>
                  <a:fillRect l="-347" t="-1521"/>
                </a:stretch>
              </a:blipFill>
              <a:ln>
                <a:solidFill>
                  <a:schemeClr val="bg1"/>
                </a:solidFill>
              </a:ln>
            </p:spPr>
            <p:txBody>
              <a:bodyPr/>
              <a:lstStyle/>
              <a:p>
                <a:r>
                  <a:rPr lang="en-US">
                    <a:noFill/>
                  </a:rPr>
                  <a:t> </a:t>
                </a:r>
              </a:p>
            </p:txBody>
          </p:sp>
        </mc:Fallback>
      </mc:AlternateContent>
      <p:sp>
        <p:nvSpPr>
          <p:cNvPr id="20" name="CuadroTexto 19">
            <a:extLst>
              <a:ext uri="{FF2B5EF4-FFF2-40B4-BE49-F238E27FC236}">
                <a16:creationId xmlns:a16="http://schemas.microsoft.com/office/drawing/2014/main" id="{24C591F5-F685-971D-44C7-E2E264830A85}"/>
              </a:ext>
            </a:extLst>
          </p:cNvPr>
          <p:cNvSpPr txBox="1"/>
          <p:nvPr/>
        </p:nvSpPr>
        <p:spPr>
          <a:xfrm>
            <a:off x="5023737" y="5591941"/>
            <a:ext cx="2219446" cy="338554"/>
          </a:xfrm>
          <a:prstGeom prst="rect">
            <a:avLst/>
          </a:prstGeom>
          <a:noFill/>
        </p:spPr>
        <p:txBody>
          <a:bodyPr wrap="square" rtlCol="0">
            <a:spAutoFit/>
          </a:bodyPr>
          <a:lstStyle/>
          <a:p>
            <a:r>
              <a:rPr lang="es-ES" sz="1600" dirty="0"/>
              <a:t>Fig. 4: </a:t>
            </a:r>
            <a:r>
              <a:rPr lang="es-ES" sz="1600" dirty="0" err="1"/>
              <a:t>Layer</a:t>
            </a:r>
            <a:r>
              <a:rPr lang="es-ES" sz="1600" dirty="0"/>
              <a:t> </a:t>
            </a:r>
            <a:r>
              <a:rPr lang="es-ES" sz="1600" dirty="0" err="1"/>
              <a:t>processing</a:t>
            </a:r>
            <a:r>
              <a:rPr lang="es-ES" sz="1600" b="0" i="0" dirty="0">
                <a:solidFill>
                  <a:srgbClr val="0D0D0D"/>
                </a:solidFill>
                <a:effectLst/>
                <a:latin typeface="Söhne"/>
              </a:rPr>
              <a:t>.</a:t>
            </a:r>
            <a:endParaRPr lang="en-US" sz="1600" dirty="0"/>
          </a:p>
        </p:txBody>
      </p:sp>
      <p:sp>
        <p:nvSpPr>
          <p:cNvPr id="16" name="Footer Placeholder 15">
            <a:extLst>
              <a:ext uri="{FF2B5EF4-FFF2-40B4-BE49-F238E27FC236}">
                <a16:creationId xmlns:a16="http://schemas.microsoft.com/office/drawing/2014/main" id="{A5D396DF-9347-B2F8-9520-A790735DE261}"/>
              </a:ext>
            </a:extLst>
          </p:cNvPr>
          <p:cNvSpPr>
            <a:spLocks noGrp="1"/>
          </p:cNvSpPr>
          <p:nvPr>
            <p:ph type="ftr" sz="quarter" idx="11"/>
          </p:nvPr>
        </p:nvSpPr>
        <p:spPr/>
        <p:txBody>
          <a:bodyPr/>
          <a:lstStyle/>
          <a:p>
            <a:r>
              <a:rPr lang="es-ES" dirty="0">
                <a:solidFill>
                  <a:schemeClr val="accent1">
                    <a:lumMod val="50000"/>
                  </a:schemeClr>
                </a:solidFill>
              </a:rPr>
              <a:t>linkedin.com/in/</a:t>
            </a:r>
            <a:r>
              <a:rPr lang="es-ES" dirty="0" err="1">
                <a:solidFill>
                  <a:schemeClr val="accent1">
                    <a:lumMod val="50000"/>
                  </a:schemeClr>
                </a:solidFill>
              </a:rPr>
              <a:t>ignacio-fernández-sánchez</a:t>
            </a:r>
            <a:endParaRPr lang="es-ES" dirty="0">
              <a:solidFill>
                <a:schemeClr val="accent1">
                  <a:lumMod val="50000"/>
                </a:schemeClr>
              </a:solidFill>
            </a:endParaRPr>
          </a:p>
        </p:txBody>
      </p:sp>
    </p:spTree>
    <p:extLst>
      <p:ext uri="{BB962C8B-B14F-4D97-AF65-F5344CB8AC3E}">
        <p14:creationId xmlns:p14="http://schemas.microsoft.com/office/powerpoint/2010/main" val="3972583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EA268-DF96-4F5F-0D54-3642A0B550F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4AA03F-C6A4-8268-DE83-6F1A9CC10105}"/>
              </a:ext>
            </a:extLst>
          </p:cNvPr>
          <p:cNvSpPr>
            <a:spLocks noGrp="1"/>
          </p:cNvSpPr>
          <p:nvPr>
            <p:ph type="title"/>
          </p:nvPr>
        </p:nvSpPr>
        <p:spPr>
          <a:xfrm>
            <a:off x="0" y="0"/>
            <a:ext cx="12192000" cy="653143"/>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s-ES" sz="2800" b="1" dirty="0">
                <a:latin typeface="+mj-lt"/>
              </a:rPr>
              <a:t>2.2- Simple </a:t>
            </a:r>
            <a:r>
              <a:rPr lang="es-ES" sz="2800" b="1" dirty="0" err="1">
                <a:latin typeface="+mj-lt"/>
              </a:rPr>
              <a:t>layer</a:t>
            </a:r>
            <a:endParaRPr lang="es-ES" sz="2800" b="1" dirty="0">
              <a:latin typeface="+mj-lt"/>
            </a:endParaRPr>
          </a:p>
        </p:txBody>
      </p:sp>
      <mc:AlternateContent xmlns:mc="http://schemas.openxmlformats.org/markup-compatibility/2006">
        <mc:Choice xmlns:a14="http://schemas.microsoft.com/office/drawing/2010/main" Requires="a14">
          <p:sp>
            <p:nvSpPr>
              <p:cNvPr id="16" name="Subtítulo 2">
                <a:extLst>
                  <a:ext uri="{FF2B5EF4-FFF2-40B4-BE49-F238E27FC236}">
                    <a16:creationId xmlns:a16="http://schemas.microsoft.com/office/drawing/2014/main" id="{AB2C1848-D99A-3C54-17B6-31EA2B0B5B8F}"/>
                  </a:ext>
                </a:extLst>
              </p:cNvPr>
              <p:cNvSpPr txBox="1">
                <a:spLocks/>
              </p:cNvSpPr>
              <p:nvPr/>
            </p:nvSpPr>
            <p:spPr>
              <a:xfrm>
                <a:off x="1305586" y="846817"/>
                <a:ext cx="8646798" cy="238671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2000" dirty="0"/>
              </a:p>
              <a:p>
                <a:pPr algn="just"/>
                <a:r>
                  <a:rPr lang="en-US" sz="2000" dirty="0"/>
                  <a:t>First, a single-layer neural network, </a:t>
                </a:r>
                <a14:m>
                  <m:oMath xmlns:m="http://schemas.openxmlformats.org/officeDocument/2006/math">
                    <m:r>
                      <a:rPr lang="es-ES" sz="2000" b="0" i="1" smtClean="0">
                        <a:latin typeface="Cambria Math" panose="02040503050406030204" pitchFamily="18" charset="0"/>
                      </a:rPr>
                      <m:t>𝑓</m:t>
                    </m:r>
                    <m:r>
                      <a:rPr lang="es-ES" sz="2000" b="0" i="1" smtClean="0">
                        <a:latin typeface="Cambria Math" panose="02040503050406030204" pitchFamily="18" charset="0"/>
                      </a:rPr>
                      <m:t>:</m:t>
                    </m:r>
                    <m:sSup>
                      <m:sSupPr>
                        <m:ctrlPr>
                          <a:rPr lang="es-ES" sz="2000" i="1" dirty="0" smtClean="0">
                            <a:solidFill>
                              <a:srgbClr val="836967"/>
                            </a:solidFill>
                            <a:latin typeface="Cambria Math" panose="02040503050406030204" pitchFamily="18" charset="0"/>
                          </a:rPr>
                        </m:ctrlPr>
                      </m:sSupPr>
                      <m:e>
                        <m:r>
                          <a:rPr lang="es-ES" sz="2000" dirty="0">
                            <a:latin typeface="Cambria Math" panose="02040503050406030204" pitchFamily="18" charset="0"/>
                          </a:rPr>
                          <m:t>ℝ</m:t>
                        </m:r>
                      </m:e>
                      <m:sup>
                        <m:r>
                          <a:rPr lang="es-ES" sz="2000" b="0" i="1" dirty="0" smtClean="0">
                            <a:latin typeface="Cambria Math" panose="02040503050406030204" pitchFamily="18" charset="0"/>
                          </a:rPr>
                          <m:t>𝑛</m:t>
                        </m:r>
                      </m:sup>
                    </m:sSup>
                    <m:r>
                      <a:rPr lang="es-ES" sz="2000" i="1" dirty="0" smtClean="0">
                        <a:latin typeface="Cambria Math" panose="02040503050406030204" pitchFamily="18" charset="0"/>
                        <a:ea typeface="Cambria Math" panose="02040503050406030204" pitchFamily="18" charset="0"/>
                      </a:rPr>
                      <m:t>→</m:t>
                    </m:r>
                    <m:sSup>
                      <m:sSupPr>
                        <m:ctrlPr>
                          <a:rPr lang="es-ES" sz="2000" i="1" dirty="0">
                            <a:solidFill>
                              <a:srgbClr val="836967"/>
                            </a:solidFill>
                            <a:latin typeface="Cambria Math" panose="02040503050406030204" pitchFamily="18" charset="0"/>
                          </a:rPr>
                        </m:ctrlPr>
                      </m:sSupPr>
                      <m:e>
                        <m:r>
                          <a:rPr lang="es-ES" sz="2000" dirty="0">
                            <a:latin typeface="Cambria Math" panose="02040503050406030204" pitchFamily="18" charset="0"/>
                          </a:rPr>
                          <m:t>ℝ</m:t>
                        </m:r>
                      </m:e>
                      <m:sup>
                        <m:r>
                          <a:rPr lang="es-ES" sz="2000" b="0" i="1" dirty="0" smtClean="0">
                            <a:latin typeface="Cambria Math" panose="02040503050406030204" pitchFamily="18" charset="0"/>
                          </a:rPr>
                          <m:t>𝑚</m:t>
                        </m:r>
                      </m:sup>
                    </m:sSup>
                  </m:oMath>
                </a14:m>
                <a:r>
                  <a:rPr lang="en-US" sz="2000" dirty="0"/>
                  <a:t>, is applied to each of the node vectors (with parameter sharing)</a:t>
                </a:r>
                <a:r>
                  <a:rPr lang="es-ES" sz="2000" dirty="0"/>
                  <a:t>.</a:t>
                </a:r>
              </a:p>
              <a:p>
                <a:pPr algn="just"/>
                <a:r>
                  <a:rPr lang="en-US" sz="2000" dirty="0"/>
                  <a:t>Finally, the node in the new processed graph will be the sum of its new vector added to the vectors processed by 𝑓 from the adjacent nodes </a:t>
                </a:r>
                <a:r>
                  <a:rPr lang="es-ES" sz="2000" dirty="0"/>
                  <a:t>(</a:t>
                </a:r>
                <a:r>
                  <a:rPr lang="es-ES" sz="2000" i="1" dirty="0" err="1"/>
                  <a:t>message</a:t>
                </a:r>
                <a:r>
                  <a:rPr lang="es-ES" sz="2000" i="1" dirty="0"/>
                  <a:t> passing</a:t>
                </a:r>
                <a:r>
                  <a:rPr lang="es-ES" sz="2000" dirty="0"/>
                  <a:t>).</a:t>
                </a:r>
              </a:p>
            </p:txBody>
          </p:sp>
        </mc:Choice>
        <mc:Fallback>
          <p:sp>
            <p:nvSpPr>
              <p:cNvPr id="16" name="Subtítulo 2">
                <a:extLst>
                  <a:ext uri="{FF2B5EF4-FFF2-40B4-BE49-F238E27FC236}">
                    <a16:creationId xmlns:a16="http://schemas.microsoft.com/office/drawing/2014/main" id="{AB2C1848-D99A-3C54-17B6-31EA2B0B5B8F}"/>
                  </a:ext>
                </a:extLst>
              </p:cNvPr>
              <p:cNvSpPr txBox="1">
                <a:spLocks noRot="1" noChangeAspect="1" noMove="1" noResize="1" noEditPoints="1" noAdjustHandles="1" noChangeArrowheads="1" noChangeShapeType="1" noTextEdit="1"/>
              </p:cNvSpPr>
              <p:nvPr/>
            </p:nvSpPr>
            <p:spPr>
              <a:xfrm>
                <a:off x="1305586" y="846817"/>
                <a:ext cx="8646798" cy="2386713"/>
              </a:xfrm>
              <a:prstGeom prst="rect">
                <a:avLst/>
              </a:prstGeom>
              <a:blipFill>
                <a:blip r:embed="rId2"/>
                <a:stretch>
                  <a:fillRect l="-563" r="-633"/>
                </a:stretch>
              </a:blipFill>
              <a:ln>
                <a:solidFill>
                  <a:schemeClr val="bg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7" name="Subtítulo 2">
                <a:extLst>
                  <a:ext uri="{FF2B5EF4-FFF2-40B4-BE49-F238E27FC236}">
                    <a16:creationId xmlns:a16="http://schemas.microsoft.com/office/drawing/2014/main" id="{26EC8D7E-02A7-4FE5-7F87-5A03C5D5488D}"/>
                  </a:ext>
                </a:extLst>
              </p:cNvPr>
              <p:cNvSpPr txBox="1">
                <a:spLocks/>
              </p:cNvSpPr>
              <p:nvPr/>
            </p:nvSpPr>
            <p:spPr>
              <a:xfrm>
                <a:off x="1536057" y="3233530"/>
                <a:ext cx="8930936" cy="151473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sSubSup>
                        <m:sSubSupPr>
                          <m:ctrlPr>
                            <a:rPr lang="es-ES" sz="2000" b="0" i="1" smtClean="0">
                              <a:latin typeface="Cambria Math" panose="02040503050406030204" pitchFamily="18" charset="0"/>
                            </a:rPr>
                          </m:ctrlPr>
                        </m:sSubSupPr>
                        <m:e>
                          <m:r>
                            <a:rPr lang="es-ES" sz="2000" b="0" i="1" smtClean="0">
                              <a:latin typeface="Cambria Math" panose="02040503050406030204" pitchFamily="18" charset="0"/>
                            </a:rPr>
                            <m:t>𝑣</m:t>
                          </m:r>
                        </m:e>
                        <m:sub>
                          <m:r>
                            <a:rPr lang="es-ES" sz="2000" b="0" i="1" smtClean="0">
                              <a:latin typeface="Cambria Math" panose="02040503050406030204" pitchFamily="18" charset="0"/>
                            </a:rPr>
                            <m:t>𝑖</m:t>
                          </m:r>
                        </m:sub>
                        <m:sup>
                          <m:r>
                            <a:rPr lang="es-ES" sz="2000" b="0" i="1" smtClean="0">
                              <a:latin typeface="Cambria Math" panose="02040503050406030204" pitchFamily="18" charset="0"/>
                            </a:rPr>
                            <m:t>∗</m:t>
                          </m:r>
                        </m:sup>
                      </m:sSubSup>
                      <m:r>
                        <a:rPr lang="es-ES" sz="2000" b="0" i="1" smtClean="0">
                          <a:latin typeface="Cambria Math" panose="02040503050406030204" pitchFamily="18" charset="0"/>
                        </a:rPr>
                        <m:t>= </m:t>
                      </m:r>
                      <m:nary>
                        <m:naryPr>
                          <m:chr m:val="∑"/>
                          <m:supHide m:val="on"/>
                          <m:ctrlPr>
                            <a:rPr lang="es-ES" sz="2000" b="0" i="1" smtClean="0">
                              <a:latin typeface="Cambria Math" panose="02040503050406030204" pitchFamily="18" charset="0"/>
                            </a:rPr>
                          </m:ctrlPr>
                        </m:naryPr>
                        <m:sub>
                          <m:r>
                            <m:rPr>
                              <m:brk m:alnAt="7"/>
                            </m:rPr>
                            <a:rPr lang="es-ES" sz="2000" b="0" i="1" smtClean="0">
                              <a:latin typeface="Cambria Math" panose="02040503050406030204" pitchFamily="18" charset="0"/>
                            </a:rPr>
                            <m:t>𝑣</m:t>
                          </m:r>
                          <m:r>
                            <a:rPr lang="es-ES" sz="2000" b="0" i="1" smtClean="0">
                              <a:latin typeface="Cambria Math" panose="02040503050406030204" pitchFamily="18" charset="0"/>
                            </a:rPr>
                            <m:t>∈</m:t>
                          </m:r>
                          <m:r>
                            <a:rPr lang="es-ES" sz="2000" b="0" i="1" smtClean="0">
                              <a:latin typeface="Cambria Math" panose="02040503050406030204" pitchFamily="18" charset="0"/>
                            </a:rPr>
                            <m:t>𝐴𝑑𝑦</m:t>
                          </m:r>
                          <m:d>
                            <m:dPr>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𝑣</m:t>
                                  </m:r>
                                </m:e>
                                <m:sub>
                                  <m:r>
                                    <a:rPr lang="es-ES" sz="2000" b="0" i="1" smtClean="0">
                                      <a:latin typeface="Cambria Math" panose="02040503050406030204" pitchFamily="18" charset="0"/>
                                    </a:rPr>
                                    <m:t>𝑖</m:t>
                                  </m:r>
                                </m:sub>
                              </m:sSub>
                            </m:e>
                          </m:d>
                          <m:r>
                            <a:rPr lang="es-ES" sz="2000" b="0" i="1" smtClean="0">
                              <a:latin typeface="Cambria Math" panose="02040503050406030204" pitchFamily="18" charset="0"/>
                              <a:ea typeface="Cambria Math" panose="02040503050406030204" pitchFamily="18" charset="0"/>
                            </a:rPr>
                            <m:t>∪{</m:t>
                          </m:r>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𝑣</m:t>
                              </m:r>
                            </m:e>
                            <m:sub>
                              <m:r>
                                <a:rPr lang="es-ES" sz="2000" b="0" i="1" smtClean="0">
                                  <a:latin typeface="Cambria Math" panose="02040503050406030204" pitchFamily="18" charset="0"/>
                                  <a:ea typeface="Cambria Math" panose="02040503050406030204" pitchFamily="18" charset="0"/>
                                </a:rPr>
                                <m:t>𝑖</m:t>
                              </m:r>
                            </m:sub>
                          </m:sSub>
                          <m:r>
                            <a:rPr lang="es-ES" sz="2000" b="0" i="1" smtClean="0">
                              <a:latin typeface="Cambria Math" panose="02040503050406030204" pitchFamily="18" charset="0"/>
                              <a:ea typeface="Cambria Math" panose="02040503050406030204" pitchFamily="18" charset="0"/>
                            </a:rPr>
                            <m:t>}</m:t>
                          </m:r>
                        </m:sub>
                        <m:sup/>
                        <m:e>
                          <m:r>
                            <a:rPr lang="es-ES" sz="2000" b="0" i="1" smtClean="0">
                              <a:latin typeface="Cambria Math" panose="02040503050406030204" pitchFamily="18" charset="0"/>
                            </a:rPr>
                            <m:t>𝑓</m:t>
                          </m:r>
                          <m:r>
                            <a:rPr lang="es-ES" sz="2000" b="0" i="1" smtClean="0">
                              <a:latin typeface="Cambria Math" panose="02040503050406030204" pitchFamily="18" charset="0"/>
                            </a:rPr>
                            <m:t>(</m:t>
                          </m:r>
                          <m:r>
                            <a:rPr lang="es-ES" sz="2000" b="0" i="1" smtClean="0">
                              <a:latin typeface="Cambria Math" panose="02040503050406030204" pitchFamily="18" charset="0"/>
                            </a:rPr>
                            <m:t>𝑣</m:t>
                          </m:r>
                          <m:r>
                            <a:rPr lang="es-ES" sz="2000" b="0" i="1" smtClean="0">
                              <a:latin typeface="Cambria Math" panose="02040503050406030204" pitchFamily="18" charset="0"/>
                            </a:rPr>
                            <m:t>)</m:t>
                          </m:r>
                        </m:e>
                      </m:nary>
                      <m:r>
                        <a:rPr lang="es-ES" sz="2000" b="0" i="1" smtClean="0">
                          <a:latin typeface="Cambria Math" panose="02040503050406030204" pitchFamily="18" charset="0"/>
                        </a:rPr>
                        <m:t> </m:t>
                      </m:r>
                    </m:oMath>
                  </m:oMathPara>
                </a14:m>
                <a:endParaRPr lang="es-ES" sz="2000" dirty="0"/>
              </a:p>
            </p:txBody>
          </p:sp>
        </mc:Choice>
        <mc:Fallback xmlns="">
          <p:sp>
            <p:nvSpPr>
              <p:cNvPr id="17" name="Subtítulo 2">
                <a:extLst>
                  <a:ext uri="{FF2B5EF4-FFF2-40B4-BE49-F238E27FC236}">
                    <a16:creationId xmlns:a16="http://schemas.microsoft.com/office/drawing/2014/main" id="{26EC8D7E-02A7-4FE5-7F87-5A03C5D5488D}"/>
                  </a:ext>
                </a:extLst>
              </p:cNvPr>
              <p:cNvSpPr txBox="1">
                <a:spLocks noRot="1" noChangeAspect="1" noMove="1" noResize="1" noEditPoints="1" noAdjustHandles="1" noChangeArrowheads="1" noChangeShapeType="1" noTextEdit="1"/>
              </p:cNvSpPr>
              <p:nvPr/>
            </p:nvSpPr>
            <p:spPr>
              <a:xfrm>
                <a:off x="1536057" y="3233530"/>
                <a:ext cx="8930936" cy="1514730"/>
              </a:xfrm>
              <a:prstGeom prst="rect">
                <a:avLst/>
              </a:prstGeom>
              <a:blipFill>
                <a:blip r:embed="rId3"/>
                <a:stretch>
                  <a:fillRect/>
                </a:stretch>
              </a:blipFill>
              <a:ln>
                <a:solidFill>
                  <a:schemeClr val="bg1"/>
                </a:solidFill>
              </a:ln>
            </p:spPr>
            <p:txBody>
              <a:bodyPr/>
              <a:lstStyle/>
              <a:p>
                <a:r>
                  <a:rPr lang="es-ES">
                    <a:noFill/>
                  </a:rPr>
                  <a:t> </a:t>
                </a:r>
              </a:p>
            </p:txBody>
          </p:sp>
        </mc:Fallback>
      </mc:AlternateContent>
      <p:sp>
        <p:nvSpPr>
          <p:cNvPr id="18" name="Subtítulo 2">
            <a:extLst>
              <a:ext uri="{FF2B5EF4-FFF2-40B4-BE49-F238E27FC236}">
                <a16:creationId xmlns:a16="http://schemas.microsoft.com/office/drawing/2014/main" id="{5901C174-EA4D-2EFF-39C2-4F6E7C2E3685}"/>
              </a:ext>
            </a:extLst>
          </p:cNvPr>
          <p:cNvSpPr txBox="1">
            <a:spLocks/>
          </p:cNvSpPr>
          <p:nvPr/>
        </p:nvSpPr>
        <p:spPr>
          <a:xfrm>
            <a:off x="1305586" y="3992886"/>
            <a:ext cx="9580828" cy="238671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2000" dirty="0"/>
          </a:p>
          <a:p>
            <a:pPr algn="just"/>
            <a:r>
              <a:rPr lang="en-US" sz="2000" dirty="0"/>
              <a:t>This type of graph neural network layer was introduced by </a:t>
            </a:r>
            <a:r>
              <a:rPr lang="en-US" sz="2000" dirty="0" err="1"/>
              <a:t>Kipf</a:t>
            </a:r>
            <a:r>
              <a:rPr lang="en-US" sz="2000" dirty="0"/>
              <a:t>, T. N., &amp; Welling, M (2016) in the publication </a:t>
            </a:r>
            <a:r>
              <a:rPr lang="es-ES" sz="2000" dirty="0"/>
              <a:t>“</a:t>
            </a:r>
            <a:r>
              <a:rPr lang="en-US" sz="2000" i="1" dirty="0">
                <a:solidFill>
                  <a:srgbClr val="222222"/>
                </a:solidFill>
                <a:latin typeface="Arial" panose="020B0604020202020204" pitchFamily="34" charset="0"/>
              </a:rPr>
              <a:t>Semi-supervised classification with graph convolutional networks”</a:t>
            </a:r>
            <a:r>
              <a:rPr lang="en-US" sz="2000" dirty="0">
                <a:solidFill>
                  <a:srgbClr val="222222"/>
                </a:solidFill>
                <a:latin typeface="Arial" panose="020B0604020202020204" pitchFamily="34" charset="0"/>
              </a:rPr>
              <a:t> </a:t>
            </a:r>
            <a:r>
              <a:rPr lang="es-ES" sz="2000" dirty="0"/>
              <a:t>[2].</a:t>
            </a:r>
          </a:p>
          <a:p>
            <a:pPr algn="just"/>
            <a:r>
              <a:rPr lang="en-US" sz="2000" dirty="0"/>
              <a:t>There are refinements such as the inclusion of edge types, Graph Conv Layers [3], Graph Attention Networks [4], and generalization of aggregation operations [5].</a:t>
            </a:r>
            <a:endParaRPr lang="es-ES" sz="2000" dirty="0"/>
          </a:p>
        </p:txBody>
      </p:sp>
      <p:sp>
        <p:nvSpPr>
          <p:cNvPr id="3" name="Footer Placeholder 2">
            <a:extLst>
              <a:ext uri="{FF2B5EF4-FFF2-40B4-BE49-F238E27FC236}">
                <a16:creationId xmlns:a16="http://schemas.microsoft.com/office/drawing/2014/main" id="{E0ACC95D-C7E8-BFB1-3EA0-F85AD55B12CE}"/>
              </a:ext>
            </a:extLst>
          </p:cNvPr>
          <p:cNvSpPr>
            <a:spLocks noGrp="1"/>
          </p:cNvSpPr>
          <p:nvPr>
            <p:ph type="ftr" sz="quarter" idx="11"/>
          </p:nvPr>
        </p:nvSpPr>
        <p:spPr/>
        <p:txBody>
          <a:bodyPr/>
          <a:lstStyle/>
          <a:p>
            <a:r>
              <a:rPr lang="es-ES" dirty="0">
                <a:solidFill>
                  <a:schemeClr val="accent1">
                    <a:lumMod val="50000"/>
                  </a:schemeClr>
                </a:solidFill>
              </a:rPr>
              <a:t>linkedin.com/in/</a:t>
            </a:r>
            <a:r>
              <a:rPr lang="es-ES" dirty="0" err="1">
                <a:solidFill>
                  <a:schemeClr val="accent1">
                    <a:lumMod val="50000"/>
                  </a:schemeClr>
                </a:solidFill>
              </a:rPr>
              <a:t>ignacio-fernández-sánchez</a:t>
            </a:r>
            <a:endParaRPr lang="es-ES" dirty="0">
              <a:solidFill>
                <a:schemeClr val="accent1">
                  <a:lumMod val="50000"/>
                </a:schemeClr>
              </a:solidFill>
            </a:endParaRPr>
          </a:p>
        </p:txBody>
      </p:sp>
    </p:spTree>
    <p:extLst>
      <p:ext uri="{BB962C8B-B14F-4D97-AF65-F5344CB8AC3E}">
        <p14:creationId xmlns:p14="http://schemas.microsoft.com/office/powerpoint/2010/main" val="175133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15A6E-2575-927B-CD28-67E3C8318F1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F38540E-C601-3081-AB3E-17E67957E45A}"/>
              </a:ext>
            </a:extLst>
          </p:cNvPr>
          <p:cNvSpPr>
            <a:spLocks noGrp="1"/>
          </p:cNvSpPr>
          <p:nvPr>
            <p:ph type="title"/>
          </p:nvPr>
        </p:nvSpPr>
        <p:spPr>
          <a:xfrm>
            <a:off x="0" y="0"/>
            <a:ext cx="12192000" cy="653143"/>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s-ES" sz="2800" b="1" dirty="0">
                <a:latin typeface="+mj-lt"/>
              </a:rPr>
              <a:t>2.3- </a:t>
            </a:r>
            <a:r>
              <a:rPr lang="es-ES" sz="2800" b="1" dirty="0" err="1">
                <a:latin typeface="+mj-lt"/>
              </a:rPr>
              <a:t>Pooling</a:t>
            </a:r>
            <a:r>
              <a:rPr lang="es-ES" sz="2800" b="1" dirty="0">
                <a:latin typeface="+mj-lt"/>
              </a:rPr>
              <a:t> </a:t>
            </a:r>
            <a:r>
              <a:rPr lang="es-ES" sz="2800" b="1" dirty="0" err="1">
                <a:latin typeface="+mj-lt"/>
              </a:rPr>
              <a:t>techniques</a:t>
            </a:r>
            <a:endParaRPr lang="es-ES" sz="2800" b="1" dirty="0">
              <a:latin typeface="+mj-lt"/>
            </a:endParaRPr>
          </a:p>
        </p:txBody>
      </p:sp>
      <mc:AlternateContent xmlns:mc="http://schemas.openxmlformats.org/markup-compatibility/2006" xmlns:a14="http://schemas.microsoft.com/office/drawing/2010/main">
        <mc:Choice Requires="a14">
          <p:sp>
            <p:nvSpPr>
              <p:cNvPr id="16" name="Subtítulo 2">
                <a:extLst>
                  <a:ext uri="{FF2B5EF4-FFF2-40B4-BE49-F238E27FC236}">
                    <a16:creationId xmlns:a16="http://schemas.microsoft.com/office/drawing/2014/main" id="{690294F9-D869-89E6-E95F-8C87CA6E1270}"/>
                  </a:ext>
                </a:extLst>
              </p:cNvPr>
              <p:cNvSpPr txBox="1">
                <a:spLocks/>
              </p:cNvSpPr>
              <p:nvPr/>
            </p:nvSpPr>
            <p:spPr>
              <a:xfrm>
                <a:off x="1314466" y="937894"/>
                <a:ext cx="9365374" cy="182587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2000" dirty="0"/>
              </a:p>
              <a:p>
                <a:pPr algn="just"/>
                <a:r>
                  <a:rPr lang="en-US" sz="2000" dirty="0"/>
                  <a:t>How do we classify after applying the previous layer? We use pooling techniques. This involves applying a function</a:t>
                </a:r>
                <a:r>
                  <a:rPr lang="es-ES" sz="2000" dirty="0"/>
                  <a:t>, </a:t>
                </a:r>
                <a14:m>
                  <m:oMath xmlns:m="http://schemas.openxmlformats.org/officeDocument/2006/math">
                    <m:r>
                      <a:rPr lang="es-ES" sz="2000" b="0" i="1" smtClean="0">
                        <a:latin typeface="Cambria Math" panose="02040503050406030204" pitchFamily="18" charset="0"/>
                      </a:rPr>
                      <m:t>𝑝</m:t>
                    </m:r>
                    <m:r>
                      <a:rPr lang="es-ES" sz="2000" b="0" i="1" smtClean="0">
                        <a:latin typeface="Cambria Math" panose="02040503050406030204" pitchFamily="18" charset="0"/>
                      </a:rPr>
                      <m:t>:</m:t>
                    </m:r>
                    <m:sSup>
                      <m:sSupPr>
                        <m:ctrlPr>
                          <a:rPr lang="es-ES" sz="2000" b="0" i="1" dirty="0" smtClean="0">
                            <a:latin typeface="Cambria Math" panose="02040503050406030204" pitchFamily="18" charset="0"/>
                          </a:rPr>
                        </m:ctrlPr>
                      </m:sSupPr>
                      <m:e>
                        <m:r>
                          <a:rPr lang="es-ES" sz="2000" dirty="0" smtClean="0">
                            <a:latin typeface="Cambria Math" panose="02040503050406030204" pitchFamily="18" charset="0"/>
                          </a:rPr>
                          <m:t>ℝ</m:t>
                        </m:r>
                      </m:e>
                      <m:sup>
                        <m:r>
                          <m:rPr>
                            <m:sty m:val="p"/>
                          </m:rPr>
                          <a:rPr lang="es-ES" sz="2000" b="0" i="0" dirty="0" smtClean="0">
                            <a:latin typeface="Cambria Math" panose="02040503050406030204" pitchFamily="18" charset="0"/>
                          </a:rPr>
                          <m:t>m</m:t>
                        </m:r>
                        <m:r>
                          <a:rPr lang="es-ES" sz="2000" b="0" i="1" dirty="0" smtClean="0">
                            <a:latin typeface="Cambria Math" panose="02040503050406030204" pitchFamily="18" charset="0"/>
                            <a:ea typeface="Cambria Math" panose="02040503050406030204" pitchFamily="18" charset="0"/>
                          </a:rPr>
                          <m:t>×</m:t>
                        </m:r>
                        <m:r>
                          <a:rPr lang="es-ES" sz="2000" b="0" i="0" dirty="0" smtClean="0">
                            <a:latin typeface="Cambria Math" panose="02040503050406030204" pitchFamily="18" charset="0"/>
                            <a:ea typeface="Cambria Math" panose="02040503050406030204" pitchFamily="18" charset="0"/>
                          </a:rPr>
                          <m:t>|</m:t>
                        </m:r>
                        <m:r>
                          <m:rPr>
                            <m:sty m:val="p"/>
                          </m:rPr>
                          <a:rPr lang="es-ES" sz="2000" b="0" i="0" dirty="0" smtClean="0">
                            <a:latin typeface="Cambria Math" panose="02040503050406030204" pitchFamily="18" charset="0"/>
                            <a:ea typeface="Cambria Math" panose="02040503050406030204" pitchFamily="18" charset="0"/>
                          </a:rPr>
                          <m:t>V</m:t>
                        </m:r>
                        <m:r>
                          <a:rPr lang="es-ES" sz="2000" b="0" i="0" dirty="0" smtClean="0">
                            <a:latin typeface="Cambria Math" panose="02040503050406030204" pitchFamily="18" charset="0"/>
                            <a:ea typeface="Cambria Math" panose="02040503050406030204" pitchFamily="18" charset="0"/>
                          </a:rPr>
                          <m:t>|</m:t>
                        </m:r>
                      </m:sup>
                    </m:sSup>
                    <m:r>
                      <a:rPr lang="es-ES" sz="2000" dirty="0">
                        <a:latin typeface="Cambria Math" panose="02040503050406030204" pitchFamily="18" charset="0"/>
                        <a:ea typeface="Cambria Math" panose="02040503050406030204" pitchFamily="18" charset="0"/>
                      </a:rPr>
                      <m:t>→</m:t>
                    </m:r>
                    <m:sSup>
                      <m:sSupPr>
                        <m:ctrlPr>
                          <a:rPr lang="es-ES" sz="2000" b="0" i="1" dirty="0" smtClean="0">
                            <a:latin typeface="Cambria Math" panose="02040503050406030204" pitchFamily="18" charset="0"/>
                          </a:rPr>
                        </m:ctrlPr>
                      </m:sSupPr>
                      <m:e>
                        <m:r>
                          <a:rPr lang="es-ES" sz="2000" dirty="0">
                            <a:latin typeface="Cambria Math" panose="02040503050406030204" pitchFamily="18" charset="0"/>
                          </a:rPr>
                          <m:t>ℝ</m:t>
                        </m:r>
                      </m:e>
                      <m:sup>
                        <m:r>
                          <m:rPr>
                            <m:sty m:val="p"/>
                          </m:rPr>
                          <a:rPr lang="es-ES" sz="2000" b="0" i="0" dirty="0" smtClean="0">
                            <a:latin typeface="Cambria Math" panose="02040503050406030204" pitchFamily="18" charset="0"/>
                          </a:rPr>
                          <m:t>m</m:t>
                        </m:r>
                      </m:sup>
                    </m:sSup>
                  </m:oMath>
                </a14:m>
                <a:r>
                  <a:rPr lang="en-US" sz="2000" dirty="0"/>
                  <a:t>, to the set of all nodes to return a vector that summarizes the graph information.</a:t>
                </a:r>
                <a:endParaRPr lang="es-ES" sz="2000" dirty="0"/>
              </a:p>
            </p:txBody>
          </p:sp>
        </mc:Choice>
        <mc:Fallback xmlns="">
          <p:sp>
            <p:nvSpPr>
              <p:cNvPr id="16" name="Subtítulo 2">
                <a:extLst>
                  <a:ext uri="{FF2B5EF4-FFF2-40B4-BE49-F238E27FC236}">
                    <a16:creationId xmlns:a16="http://schemas.microsoft.com/office/drawing/2014/main" id="{690294F9-D869-89E6-E95F-8C87CA6E1270}"/>
                  </a:ext>
                </a:extLst>
              </p:cNvPr>
              <p:cNvSpPr txBox="1">
                <a:spLocks noRot="1" noChangeAspect="1" noMove="1" noResize="1" noEditPoints="1" noAdjustHandles="1" noChangeArrowheads="1" noChangeShapeType="1" noTextEdit="1"/>
              </p:cNvSpPr>
              <p:nvPr/>
            </p:nvSpPr>
            <p:spPr>
              <a:xfrm>
                <a:off x="1314466" y="937894"/>
                <a:ext cx="9365374" cy="1825873"/>
              </a:xfrm>
              <a:prstGeom prst="rect">
                <a:avLst/>
              </a:prstGeom>
              <a:blipFill>
                <a:blip r:embed="rId2"/>
                <a:stretch>
                  <a:fillRect l="-520" r="-585"/>
                </a:stretch>
              </a:blipFill>
              <a:ln>
                <a:solidFill>
                  <a:schemeClr val="bg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 name="Subtítulo 2">
                <a:extLst>
                  <a:ext uri="{FF2B5EF4-FFF2-40B4-BE49-F238E27FC236}">
                    <a16:creationId xmlns:a16="http://schemas.microsoft.com/office/drawing/2014/main" id="{B696CE0F-9495-E3C0-6C60-82FA1D24C575}"/>
                  </a:ext>
                </a:extLst>
              </p:cNvPr>
              <p:cNvSpPr txBox="1">
                <a:spLocks/>
              </p:cNvSpPr>
              <p:nvPr/>
            </p:nvSpPr>
            <p:spPr>
              <a:xfrm>
                <a:off x="1688236" y="2589188"/>
                <a:ext cx="8815527" cy="137373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𝑤</m:t>
                      </m:r>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1</m:t>
                          </m:r>
                        </m:num>
                        <m:den>
                          <m:d>
                            <m:dPr>
                              <m:begChr m:val="|"/>
                              <m:endChr m:val="|"/>
                              <m:ctrlPr>
                                <a:rPr lang="es-ES" sz="2000" b="0" i="1" smtClean="0">
                                  <a:latin typeface="Cambria Math" panose="02040503050406030204" pitchFamily="18" charset="0"/>
                                </a:rPr>
                              </m:ctrlPr>
                            </m:dPr>
                            <m:e>
                              <m:r>
                                <a:rPr lang="es-ES" sz="2000" b="0" i="1" smtClean="0">
                                  <a:latin typeface="Cambria Math" panose="02040503050406030204" pitchFamily="18" charset="0"/>
                                </a:rPr>
                                <m:t>𝑉</m:t>
                              </m:r>
                            </m:e>
                          </m:d>
                        </m:den>
                      </m:f>
                      <m:nary>
                        <m:naryPr>
                          <m:chr m:val="∑"/>
                          <m:supHide m:val="on"/>
                          <m:ctrlPr>
                            <a:rPr lang="es-ES" sz="2000" b="0" i="1" smtClean="0">
                              <a:latin typeface="Cambria Math" panose="02040503050406030204" pitchFamily="18" charset="0"/>
                            </a:rPr>
                          </m:ctrlPr>
                        </m:naryPr>
                        <m:sub>
                          <m:r>
                            <m:rPr>
                              <m:brk m:alnAt="7"/>
                            </m:rPr>
                            <a:rPr lang="es-ES" sz="2000" b="0" i="1" smtClean="0">
                              <a:latin typeface="Cambria Math" panose="02040503050406030204" pitchFamily="18" charset="0"/>
                            </a:rPr>
                            <m:t>𝑣</m:t>
                          </m:r>
                          <m:r>
                            <a:rPr lang="es-ES" sz="2000" b="0" i="1" smtClean="0">
                              <a:latin typeface="Cambria Math" panose="02040503050406030204" pitchFamily="18" charset="0"/>
                            </a:rPr>
                            <m:t>∈</m:t>
                          </m:r>
                          <m:r>
                            <a:rPr lang="es-ES" sz="2000" b="0" i="1" smtClean="0">
                              <a:latin typeface="Cambria Math" panose="02040503050406030204" pitchFamily="18" charset="0"/>
                            </a:rPr>
                            <m:t>𝑉</m:t>
                          </m:r>
                        </m:sub>
                        <m:sup/>
                        <m:e>
                          <m:r>
                            <a:rPr lang="es-ES" sz="2000" b="0" i="1" smtClean="0">
                              <a:latin typeface="Cambria Math" panose="02040503050406030204" pitchFamily="18" charset="0"/>
                            </a:rPr>
                            <m:t>𝑣</m:t>
                          </m:r>
                        </m:e>
                      </m:nary>
                    </m:oMath>
                  </m:oMathPara>
                </a14:m>
                <a:endParaRPr lang="es-ES" sz="2000" dirty="0"/>
              </a:p>
            </p:txBody>
          </p:sp>
        </mc:Choice>
        <mc:Fallback xmlns="">
          <p:sp>
            <p:nvSpPr>
              <p:cNvPr id="3" name="Subtítulo 2">
                <a:extLst>
                  <a:ext uri="{FF2B5EF4-FFF2-40B4-BE49-F238E27FC236}">
                    <a16:creationId xmlns:a16="http://schemas.microsoft.com/office/drawing/2014/main" id="{B696CE0F-9495-E3C0-6C60-82FA1D24C575}"/>
                  </a:ext>
                </a:extLst>
              </p:cNvPr>
              <p:cNvSpPr txBox="1">
                <a:spLocks noRot="1" noChangeAspect="1" noMove="1" noResize="1" noEditPoints="1" noAdjustHandles="1" noChangeArrowheads="1" noChangeShapeType="1" noTextEdit="1"/>
              </p:cNvSpPr>
              <p:nvPr/>
            </p:nvSpPr>
            <p:spPr>
              <a:xfrm>
                <a:off x="1688236" y="2589188"/>
                <a:ext cx="8815527" cy="1373731"/>
              </a:xfrm>
              <a:prstGeom prst="rect">
                <a:avLst/>
              </a:prstGeom>
              <a:blipFill>
                <a:blip r:embed="rId3"/>
                <a:stretch>
                  <a:fillRect/>
                </a:stretch>
              </a:blipFill>
              <a:ln>
                <a:solidFill>
                  <a:schemeClr val="bg1"/>
                </a:solidFill>
              </a:ln>
            </p:spPr>
            <p:txBody>
              <a:bodyPr/>
              <a:lstStyle/>
              <a:p>
                <a:r>
                  <a:rPr lang="es-ES">
                    <a:noFill/>
                  </a:rPr>
                  <a:t> </a:t>
                </a:r>
              </a:p>
            </p:txBody>
          </p:sp>
        </mc:Fallback>
      </mc:AlternateContent>
      <p:sp>
        <p:nvSpPr>
          <p:cNvPr id="4" name="Subtítulo 2">
            <a:extLst>
              <a:ext uri="{FF2B5EF4-FFF2-40B4-BE49-F238E27FC236}">
                <a16:creationId xmlns:a16="http://schemas.microsoft.com/office/drawing/2014/main" id="{9D831341-ABD3-85AD-D25A-6011C1A0D84B}"/>
              </a:ext>
            </a:extLst>
          </p:cNvPr>
          <p:cNvSpPr txBox="1">
            <a:spLocks/>
          </p:cNvSpPr>
          <p:nvPr/>
        </p:nvSpPr>
        <p:spPr>
          <a:xfrm>
            <a:off x="1321798" y="3786876"/>
            <a:ext cx="9365374" cy="282595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2000" i="1" dirty="0"/>
          </a:p>
          <a:p>
            <a:pPr algn="just"/>
            <a:r>
              <a:rPr lang="en-US" sz="2000" dirty="0"/>
              <a:t>Finally, we would apply an </a:t>
            </a:r>
            <a:r>
              <a:rPr lang="en-US" sz="2000" i="1" dirty="0"/>
              <a:t>MLP</a:t>
            </a:r>
            <a:r>
              <a:rPr lang="en-US" sz="2000" dirty="0"/>
              <a:t> to this vector, with the output dimension being the number of classes.</a:t>
            </a:r>
          </a:p>
          <a:p>
            <a:pPr algn="just"/>
            <a:r>
              <a:rPr lang="en-US" sz="2000" dirty="0"/>
              <a:t>Sometimes it's necessary to gradually reduce the number of nodes. One solution is </a:t>
            </a:r>
            <a:r>
              <a:rPr lang="en-US" sz="2000" i="1" dirty="0" err="1"/>
              <a:t>TopK</a:t>
            </a:r>
            <a:r>
              <a:rPr lang="en-US" sz="2000" i="1" dirty="0"/>
              <a:t> pooling </a:t>
            </a:r>
            <a:r>
              <a:rPr lang="en-US" sz="2000" dirty="0"/>
              <a:t>methods [6], [7]. This involves assigning a learnable score to each node to keep only the top 𝑘 nodes.</a:t>
            </a:r>
            <a:endParaRPr lang="es-ES" sz="2000" dirty="0"/>
          </a:p>
        </p:txBody>
      </p:sp>
      <p:sp>
        <p:nvSpPr>
          <p:cNvPr id="5" name="Footer Placeholder 4">
            <a:extLst>
              <a:ext uri="{FF2B5EF4-FFF2-40B4-BE49-F238E27FC236}">
                <a16:creationId xmlns:a16="http://schemas.microsoft.com/office/drawing/2014/main" id="{20D9FE73-F46B-F758-ADCB-5159AFE70E17}"/>
              </a:ext>
            </a:extLst>
          </p:cNvPr>
          <p:cNvSpPr>
            <a:spLocks noGrp="1"/>
          </p:cNvSpPr>
          <p:nvPr>
            <p:ph type="ftr" sz="quarter" idx="11"/>
          </p:nvPr>
        </p:nvSpPr>
        <p:spPr/>
        <p:txBody>
          <a:bodyPr/>
          <a:lstStyle/>
          <a:p>
            <a:r>
              <a:rPr lang="es-ES" dirty="0">
                <a:solidFill>
                  <a:schemeClr val="accent1">
                    <a:lumMod val="50000"/>
                  </a:schemeClr>
                </a:solidFill>
              </a:rPr>
              <a:t>linkedin.com/in/</a:t>
            </a:r>
            <a:r>
              <a:rPr lang="es-ES" dirty="0" err="1">
                <a:solidFill>
                  <a:schemeClr val="accent1">
                    <a:lumMod val="50000"/>
                  </a:schemeClr>
                </a:solidFill>
              </a:rPr>
              <a:t>ignacio-fernández-sánchez</a:t>
            </a:r>
            <a:endParaRPr lang="es-ES" dirty="0">
              <a:solidFill>
                <a:schemeClr val="accent1">
                  <a:lumMod val="50000"/>
                </a:schemeClr>
              </a:solidFill>
            </a:endParaRPr>
          </a:p>
        </p:txBody>
      </p:sp>
    </p:spTree>
    <p:extLst>
      <p:ext uri="{BB962C8B-B14F-4D97-AF65-F5344CB8AC3E}">
        <p14:creationId xmlns:p14="http://schemas.microsoft.com/office/powerpoint/2010/main" val="149656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D29F6-82CE-8ABC-5B0E-C5FED309CA4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4952FF3-7278-0E9E-8AB8-C5B1D7DA950E}"/>
              </a:ext>
            </a:extLst>
          </p:cNvPr>
          <p:cNvSpPr>
            <a:spLocks noGrp="1"/>
          </p:cNvSpPr>
          <p:nvPr>
            <p:ph type="title"/>
          </p:nvPr>
        </p:nvSpPr>
        <p:spPr>
          <a:xfrm>
            <a:off x="0" y="0"/>
            <a:ext cx="12192000" cy="653143"/>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s-ES" sz="2800" b="1" dirty="0">
                <a:latin typeface="+mj-lt"/>
              </a:rPr>
              <a:t>2.3- Simple </a:t>
            </a:r>
            <a:r>
              <a:rPr lang="es-ES" sz="2800" b="1" dirty="0" err="1">
                <a:latin typeface="+mj-lt"/>
              </a:rPr>
              <a:t>example</a:t>
            </a:r>
            <a:endParaRPr lang="es-ES" sz="2800" b="1" dirty="0">
              <a:latin typeface="+mj-lt"/>
            </a:endParaRPr>
          </a:p>
        </p:txBody>
      </p:sp>
      <p:sp>
        <p:nvSpPr>
          <p:cNvPr id="4" name="Elipse 3">
            <a:extLst>
              <a:ext uri="{FF2B5EF4-FFF2-40B4-BE49-F238E27FC236}">
                <a16:creationId xmlns:a16="http://schemas.microsoft.com/office/drawing/2014/main" id="{9819D402-A637-92D7-29EB-7C9F1D13966D}"/>
              </a:ext>
            </a:extLst>
          </p:cNvPr>
          <p:cNvSpPr/>
          <p:nvPr/>
        </p:nvSpPr>
        <p:spPr>
          <a:xfrm>
            <a:off x="727968" y="2364171"/>
            <a:ext cx="834502" cy="8700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1</a:t>
            </a:r>
            <a:endParaRPr lang="en-US" dirty="0"/>
          </a:p>
        </p:txBody>
      </p:sp>
      <p:sp>
        <p:nvSpPr>
          <p:cNvPr id="5" name="Elipse 4">
            <a:extLst>
              <a:ext uri="{FF2B5EF4-FFF2-40B4-BE49-F238E27FC236}">
                <a16:creationId xmlns:a16="http://schemas.microsoft.com/office/drawing/2014/main" id="{F1C2A042-C26F-CDA5-D52B-E878555321FB}"/>
              </a:ext>
            </a:extLst>
          </p:cNvPr>
          <p:cNvSpPr/>
          <p:nvPr/>
        </p:nvSpPr>
        <p:spPr>
          <a:xfrm>
            <a:off x="727968" y="4034652"/>
            <a:ext cx="834502" cy="87001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3</a:t>
            </a:r>
            <a:endParaRPr lang="en-US" dirty="0"/>
          </a:p>
        </p:txBody>
      </p:sp>
      <p:sp>
        <p:nvSpPr>
          <p:cNvPr id="6" name="Elipse 5">
            <a:extLst>
              <a:ext uri="{FF2B5EF4-FFF2-40B4-BE49-F238E27FC236}">
                <a16:creationId xmlns:a16="http://schemas.microsoft.com/office/drawing/2014/main" id="{1B1C5E89-4455-10FD-F13E-E987E3BD7B61}"/>
              </a:ext>
            </a:extLst>
          </p:cNvPr>
          <p:cNvSpPr/>
          <p:nvPr/>
        </p:nvSpPr>
        <p:spPr>
          <a:xfrm>
            <a:off x="1856912" y="3157982"/>
            <a:ext cx="834502" cy="8700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2</a:t>
            </a:r>
            <a:endParaRPr lang="en-US" dirty="0"/>
          </a:p>
        </p:txBody>
      </p:sp>
      <p:cxnSp>
        <p:nvCxnSpPr>
          <p:cNvPr id="11" name="Conector recto de flecha 10">
            <a:extLst>
              <a:ext uri="{FF2B5EF4-FFF2-40B4-BE49-F238E27FC236}">
                <a16:creationId xmlns:a16="http://schemas.microsoft.com/office/drawing/2014/main" id="{5FA11486-1CA4-5D2E-ACC5-96FAE5F87BD5}"/>
              </a:ext>
            </a:extLst>
          </p:cNvPr>
          <p:cNvCxnSpPr>
            <a:stCxn id="4" idx="5"/>
            <a:endCxn id="6" idx="1"/>
          </p:cNvCxnSpPr>
          <p:nvPr/>
        </p:nvCxnSpPr>
        <p:spPr>
          <a:xfrm>
            <a:off x="1440260" y="3106773"/>
            <a:ext cx="538862" cy="17861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Conector recto de flecha 12">
            <a:extLst>
              <a:ext uri="{FF2B5EF4-FFF2-40B4-BE49-F238E27FC236}">
                <a16:creationId xmlns:a16="http://schemas.microsoft.com/office/drawing/2014/main" id="{0FF96634-F526-C8F1-B6A4-0A69D5EF19DD}"/>
              </a:ext>
            </a:extLst>
          </p:cNvPr>
          <p:cNvCxnSpPr>
            <a:stCxn id="5" idx="7"/>
            <a:endCxn id="6" idx="3"/>
          </p:cNvCxnSpPr>
          <p:nvPr/>
        </p:nvCxnSpPr>
        <p:spPr>
          <a:xfrm flipV="1">
            <a:off x="1440260" y="3900584"/>
            <a:ext cx="538862" cy="2614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Flecha: a la derecha 13">
            <a:extLst>
              <a:ext uri="{FF2B5EF4-FFF2-40B4-BE49-F238E27FC236}">
                <a16:creationId xmlns:a16="http://schemas.microsoft.com/office/drawing/2014/main" id="{C53D51B8-7CC6-A8B8-D50C-32551D5CDE7F}"/>
              </a:ext>
            </a:extLst>
          </p:cNvPr>
          <p:cNvSpPr/>
          <p:nvPr/>
        </p:nvSpPr>
        <p:spPr>
          <a:xfrm>
            <a:off x="2993290" y="3298417"/>
            <a:ext cx="781236" cy="300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Elipse 2">
            <a:extLst>
              <a:ext uri="{FF2B5EF4-FFF2-40B4-BE49-F238E27FC236}">
                <a16:creationId xmlns:a16="http://schemas.microsoft.com/office/drawing/2014/main" id="{7672BE54-CC9F-67AF-75E4-22FD50BE1673}"/>
              </a:ext>
            </a:extLst>
          </p:cNvPr>
          <p:cNvSpPr/>
          <p:nvPr/>
        </p:nvSpPr>
        <p:spPr>
          <a:xfrm>
            <a:off x="3825165" y="2287970"/>
            <a:ext cx="834502" cy="870012"/>
          </a:xfrm>
          <a:prstGeom prst="ellips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1</a:t>
            </a:r>
            <a:endParaRPr lang="en-US" dirty="0"/>
          </a:p>
        </p:txBody>
      </p:sp>
      <p:sp>
        <p:nvSpPr>
          <p:cNvPr id="7" name="Elipse 6">
            <a:extLst>
              <a:ext uri="{FF2B5EF4-FFF2-40B4-BE49-F238E27FC236}">
                <a16:creationId xmlns:a16="http://schemas.microsoft.com/office/drawing/2014/main" id="{83915051-7A62-3090-AB2C-5F188A9E60D8}"/>
              </a:ext>
            </a:extLst>
          </p:cNvPr>
          <p:cNvSpPr/>
          <p:nvPr/>
        </p:nvSpPr>
        <p:spPr>
          <a:xfrm>
            <a:off x="3963307" y="4034652"/>
            <a:ext cx="834502" cy="870012"/>
          </a:xfrm>
          <a:prstGeom prst="ellipse">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3</a:t>
            </a:r>
            <a:endParaRPr lang="en-US" dirty="0"/>
          </a:p>
        </p:txBody>
      </p:sp>
      <p:sp>
        <p:nvSpPr>
          <p:cNvPr id="8" name="Elipse 7">
            <a:extLst>
              <a:ext uri="{FF2B5EF4-FFF2-40B4-BE49-F238E27FC236}">
                <a16:creationId xmlns:a16="http://schemas.microsoft.com/office/drawing/2014/main" id="{D806EA4C-D90B-687D-4FEA-6B8E78271144}"/>
              </a:ext>
            </a:extLst>
          </p:cNvPr>
          <p:cNvSpPr/>
          <p:nvPr/>
        </p:nvSpPr>
        <p:spPr>
          <a:xfrm>
            <a:off x="5092251" y="3157982"/>
            <a:ext cx="834502" cy="870012"/>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2</a:t>
            </a:r>
            <a:endParaRPr lang="en-US" dirty="0"/>
          </a:p>
        </p:txBody>
      </p:sp>
      <p:cxnSp>
        <p:nvCxnSpPr>
          <p:cNvPr id="10" name="Conector recto de flecha 9">
            <a:extLst>
              <a:ext uri="{FF2B5EF4-FFF2-40B4-BE49-F238E27FC236}">
                <a16:creationId xmlns:a16="http://schemas.microsoft.com/office/drawing/2014/main" id="{57C2AEB8-581F-C5D7-E711-394ED222EB8E}"/>
              </a:ext>
            </a:extLst>
          </p:cNvPr>
          <p:cNvCxnSpPr>
            <a:cxnSpLocks/>
            <a:stCxn id="3" idx="5"/>
            <a:endCxn id="8" idx="1"/>
          </p:cNvCxnSpPr>
          <p:nvPr/>
        </p:nvCxnSpPr>
        <p:spPr>
          <a:xfrm>
            <a:off x="4537457" y="3030572"/>
            <a:ext cx="677004" cy="25482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Conector recto de flecha 11">
            <a:extLst>
              <a:ext uri="{FF2B5EF4-FFF2-40B4-BE49-F238E27FC236}">
                <a16:creationId xmlns:a16="http://schemas.microsoft.com/office/drawing/2014/main" id="{D73B5FF9-A3DC-C2A8-1BC3-02C1DACC02AF}"/>
              </a:ext>
            </a:extLst>
          </p:cNvPr>
          <p:cNvCxnSpPr>
            <a:cxnSpLocks/>
            <a:stCxn id="7" idx="7"/>
            <a:endCxn id="8" idx="3"/>
          </p:cNvCxnSpPr>
          <p:nvPr/>
        </p:nvCxnSpPr>
        <p:spPr>
          <a:xfrm flipV="1">
            <a:off x="4675599" y="3900584"/>
            <a:ext cx="538862" cy="2614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Flecha: a la derecha 17">
            <a:extLst>
              <a:ext uri="{FF2B5EF4-FFF2-40B4-BE49-F238E27FC236}">
                <a16:creationId xmlns:a16="http://schemas.microsoft.com/office/drawing/2014/main" id="{B9101659-F206-F81C-124B-E2E8C0A03444}"/>
              </a:ext>
            </a:extLst>
          </p:cNvPr>
          <p:cNvSpPr/>
          <p:nvPr/>
        </p:nvSpPr>
        <p:spPr>
          <a:xfrm>
            <a:off x="6189674" y="3351594"/>
            <a:ext cx="781236" cy="300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uadroTexto 19">
            <a:extLst>
              <a:ext uri="{FF2B5EF4-FFF2-40B4-BE49-F238E27FC236}">
                <a16:creationId xmlns:a16="http://schemas.microsoft.com/office/drawing/2014/main" id="{AB2D0126-3285-A8D3-11F2-64B4E2A63AC7}"/>
              </a:ext>
            </a:extLst>
          </p:cNvPr>
          <p:cNvSpPr txBox="1"/>
          <p:nvPr/>
        </p:nvSpPr>
        <p:spPr>
          <a:xfrm>
            <a:off x="2920490" y="2962583"/>
            <a:ext cx="914720" cy="369332"/>
          </a:xfrm>
          <a:prstGeom prst="rect">
            <a:avLst/>
          </a:prstGeom>
          <a:noFill/>
        </p:spPr>
        <p:txBody>
          <a:bodyPr wrap="square" rtlCol="0">
            <a:spAutoFit/>
          </a:bodyPr>
          <a:lstStyle/>
          <a:p>
            <a:r>
              <a:rPr lang="es-ES" dirty="0"/>
              <a:t>LAYER 1</a:t>
            </a:r>
            <a:endParaRPr lang="en-US" dirty="0"/>
          </a:p>
        </p:txBody>
      </p:sp>
      <p:sp>
        <p:nvSpPr>
          <p:cNvPr id="21" name="CuadroTexto 20">
            <a:extLst>
              <a:ext uri="{FF2B5EF4-FFF2-40B4-BE49-F238E27FC236}">
                <a16:creationId xmlns:a16="http://schemas.microsoft.com/office/drawing/2014/main" id="{167BC5CD-5638-1EB4-B1AA-576F607F6051}"/>
              </a:ext>
            </a:extLst>
          </p:cNvPr>
          <p:cNvSpPr txBox="1"/>
          <p:nvPr/>
        </p:nvSpPr>
        <p:spPr>
          <a:xfrm>
            <a:off x="6002327" y="2982262"/>
            <a:ext cx="1105893" cy="369332"/>
          </a:xfrm>
          <a:prstGeom prst="rect">
            <a:avLst/>
          </a:prstGeom>
          <a:noFill/>
        </p:spPr>
        <p:txBody>
          <a:bodyPr wrap="square" rtlCol="0">
            <a:spAutoFit/>
          </a:bodyPr>
          <a:lstStyle/>
          <a:p>
            <a:r>
              <a:rPr lang="es-ES" dirty="0"/>
              <a:t>POOLING</a:t>
            </a:r>
            <a:endParaRPr lang="en-US" dirty="0"/>
          </a:p>
        </p:txBody>
      </p:sp>
      <p:sp>
        <p:nvSpPr>
          <p:cNvPr id="23" name="Elipse 22">
            <a:extLst>
              <a:ext uri="{FF2B5EF4-FFF2-40B4-BE49-F238E27FC236}">
                <a16:creationId xmlns:a16="http://schemas.microsoft.com/office/drawing/2014/main" id="{B572532C-F121-3D3F-1872-EBB4CE36D083}"/>
              </a:ext>
            </a:extLst>
          </p:cNvPr>
          <p:cNvSpPr/>
          <p:nvPr/>
        </p:nvSpPr>
        <p:spPr>
          <a:xfrm>
            <a:off x="7183794" y="3106773"/>
            <a:ext cx="834502" cy="870012"/>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echa: a la derecha 23">
            <a:extLst>
              <a:ext uri="{FF2B5EF4-FFF2-40B4-BE49-F238E27FC236}">
                <a16:creationId xmlns:a16="http://schemas.microsoft.com/office/drawing/2014/main" id="{C1AC73C3-26AD-3EB1-A03E-93474B5C5F4C}"/>
              </a:ext>
            </a:extLst>
          </p:cNvPr>
          <p:cNvSpPr/>
          <p:nvPr/>
        </p:nvSpPr>
        <p:spPr>
          <a:xfrm>
            <a:off x="8227951" y="3391723"/>
            <a:ext cx="781236" cy="300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uadroTexto 24">
            <a:extLst>
              <a:ext uri="{FF2B5EF4-FFF2-40B4-BE49-F238E27FC236}">
                <a16:creationId xmlns:a16="http://schemas.microsoft.com/office/drawing/2014/main" id="{798CB0FD-77DC-15F9-FCD3-83014D3C9071}"/>
              </a:ext>
            </a:extLst>
          </p:cNvPr>
          <p:cNvSpPr txBox="1"/>
          <p:nvPr/>
        </p:nvSpPr>
        <p:spPr>
          <a:xfrm>
            <a:off x="8122919" y="2997459"/>
            <a:ext cx="655921" cy="369332"/>
          </a:xfrm>
          <a:prstGeom prst="rect">
            <a:avLst/>
          </a:prstGeom>
          <a:noFill/>
        </p:spPr>
        <p:txBody>
          <a:bodyPr wrap="square" rtlCol="0">
            <a:spAutoFit/>
          </a:bodyPr>
          <a:lstStyle/>
          <a:p>
            <a:r>
              <a:rPr lang="es-ES" dirty="0"/>
              <a:t>MLP</a:t>
            </a:r>
            <a:endParaRPr lang="en-US" dirty="0"/>
          </a:p>
        </p:txBody>
      </p:sp>
      <p:sp>
        <p:nvSpPr>
          <p:cNvPr id="27" name="CuadroTexto 26">
            <a:extLst>
              <a:ext uri="{FF2B5EF4-FFF2-40B4-BE49-F238E27FC236}">
                <a16:creationId xmlns:a16="http://schemas.microsoft.com/office/drawing/2014/main" id="{44C916F6-7F48-7533-8908-91A1A963F879}"/>
              </a:ext>
            </a:extLst>
          </p:cNvPr>
          <p:cNvSpPr txBox="1"/>
          <p:nvPr/>
        </p:nvSpPr>
        <p:spPr>
          <a:xfrm>
            <a:off x="9340639" y="2901485"/>
            <a:ext cx="2123393" cy="923330"/>
          </a:xfrm>
          <a:prstGeom prst="rect">
            <a:avLst/>
          </a:prstGeom>
          <a:noFill/>
          <a:ln>
            <a:solidFill>
              <a:schemeClr val="tx1"/>
            </a:solidFill>
          </a:ln>
        </p:spPr>
        <p:txBody>
          <a:bodyPr wrap="square" rtlCol="0">
            <a:spAutoFit/>
          </a:bodyPr>
          <a:lstStyle/>
          <a:p>
            <a:r>
              <a:rPr lang="es-ES" u="sng" dirty="0"/>
              <a:t>PROBABILITIES</a:t>
            </a:r>
            <a:r>
              <a:rPr lang="es-ES" dirty="0"/>
              <a:t>:</a:t>
            </a:r>
          </a:p>
          <a:p>
            <a:pPr marL="285750" indent="-285750">
              <a:buFont typeface="Arial" panose="020B0604020202020204" pitchFamily="34" charset="0"/>
              <a:buChar char="•"/>
            </a:pPr>
            <a:r>
              <a:rPr lang="es-ES" dirty="0"/>
              <a:t>0.8</a:t>
            </a:r>
          </a:p>
          <a:p>
            <a:pPr marL="285750" indent="-285750">
              <a:buFont typeface="Arial" panose="020B0604020202020204" pitchFamily="34" charset="0"/>
              <a:buChar char="•"/>
            </a:pPr>
            <a:r>
              <a:rPr lang="es-ES" dirty="0"/>
              <a:t>0.2</a:t>
            </a:r>
          </a:p>
        </p:txBody>
      </p:sp>
      <p:sp>
        <p:nvSpPr>
          <p:cNvPr id="28" name="CuadroTexto 27">
            <a:extLst>
              <a:ext uri="{FF2B5EF4-FFF2-40B4-BE49-F238E27FC236}">
                <a16:creationId xmlns:a16="http://schemas.microsoft.com/office/drawing/2014/main" id="{7BFBE7FA-46C1-7187-16BE-C0647AD39946}"/>
              </a:ext>
            </a:extLst>
          </p:cNvPr>
          <p:cNvSpPr txBox="1"/>
          <p:nvPr/>
        </p:nvSpPr>
        <p:spPr>
          <a:xfrm>
            <a:off x="4942070" y="5497843"/>
            <a:ext cx="2488539" cy="584775"/>
          </a:xfrm>
          <a:prstGeom prst="rect">
            <a:avLst/>
          </a:prstGeom>
          <a:noFill/>
        </p:spPr>
        <p:txBody>
          <a:bodyPr wrap="square" rtlCol="0">
            <a:spAutoFit/>
          </a:bodyPr>
          <a:lstStyle/>
          <a:p>
            <a:pPr algn="just"/>
            <a:r>
              <a:rPr lang="es-ES" sz="1600" dirty="0"/>
              <a:t>Fig. 5: </a:t>
            </a:r>
            <a:r>
              <a:rPr lang="en-US" sz="1600" dirty="0"/>
              <a:t>A simple example of a graph neural network</a:t>
            </a:r>
          </a:p>
        </p:txBody>
      </p:sp>
      <p:sp>
        <p:nvSpPr>
          <p:cNvPr id="9" name="Footer Placeholder 8">
            <a:extLst>
              <a:ext uri="{FF2B5EF4-FFF2-40B4-BE49-F238E27FC236}">
                <a16:creationId xmlns:a16="http://schemas.microsoft.com/office/drawing/2014/main" id="{BF4060C8-907E-2BAA-AA8D-8AEF4B3EDE8D}"/>
              </a:ext>
            </a:extLst>
          </p:cNvPr>
          <p:cNvSpPr>
            <a:spLocks noGrp="1"/>
          </p:cNvSpPr>
          <p:nvPr>
            <p:ph type="ftr" sz="quarter" idx="11"/>
          </p:nvPr>
        </p:nvSpPr>
        <p:spPr/>
        <p:txBody>
          <a:bodyPr/>
          <a:lstStyle/>
          <a:p>
            <a:r>
              <a:rPr lang="es-ES" dirty="0">
                <a:solidFill>
                  <a:schemeClr val="accent1">
                    <a:lumMod val="50000"/>
                  </a:schemeClr>
                </a:solidFill>
              </a:rPr>
              <a:t>linkedin.com/in/</a:t>
            </a:r>
            <a:r>
              <a:rPr lang="es-ES" dirty="0" err="1">
                <a:solidFill>
                  <a:schemeClr val="accent1">
                    <a:lumMod val="50000"/>
                  </a:schemeClr>
                </a:solidFill>
              </a:rPr>
              <a:t>ignacio-fernández-sánchez</a:t>
            </a:r>
            <a:endParaRPr lang="es-ES" dirty="0">
              <a:solidFill>
                <a:schemeClr val="accent1">
                  <a:lumMod val="50000"/>
                </a:schemeClr>
              </a:solidFill>
            </a:endParaRPr>
          </a:p>
        </p:txBody>
      </p:sp>
    </p:spTree>
    <p:extLst>
      <p:ext uri="{BB962C8B-B14F-4D97-AF65-F5344CB8AC3E}">
        <p14:creationId xmlns:p14="http://schemas.microsoft.com/office/powerpoint/2010/main" val="240491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519775-F45E-317A-760B-ED5C2FD0A3ED}"/>
              </a:ext>
            </a:extLst>
          </p:cNvPr>
          <p:cNvSpPr>
            <a:spLocks noGrp="1"/>
          </p:cNvSpPr>
          <p:nvPr>
            <p:ph type="title"/>
          </p:nvPr>
        </p:nvSpPr>
        <p:spPr>
          <a:xfrm>
            <a:off x="0" y="0"/>
            <a:ext cx="12192000" cy="653143"/>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s-ES" sz="2800" b="1" dirty="0">
                <a:latin typeface="+mj-lt"/>
              </a:rPr>
              <a:t>3. </a:t>
            </a:r>
            <a:r>
              <a:rPr lang="es-ES" sz="2800" b="1" dirty="0" err="1">
                <a:latin typeface="+mj-lt"/>
              </a:rPr>
              <a:t>Dataset</a:t>
            </a:r>
            <a:endParaRPr lang="es-ES" sz="2800" b="1" dirty="0">
              <a:latin typeface="+mj-lt"/>
            </a:endParaRPr>
          </a:p>
        </p:txBody>
      </p:sp>
      <mc:AlternateContent xmlns:mc="http://schemas.openxmlformats.org/markup-compatibility/2006" xmlns:a14="http://schemas.microsoft.com/office/drawing/2010/main">
        <mc:Choice Requires="a14">
          <p:sp>
            <p:nvSpPr>
              <p:cNvPr id="3" name="Subtítulo 2">
                <a:extLst>
                  <a:ext uri="{FF2B5EF4-FFF2-40B4-BE49-F238E27FC236}">
                    <a16:creationId xmlns:a16="http://schemas.microsoft.com/office/drawing/2014/main" id="{DB467222-828B-6C84-8106-96488168AF05}"/>
                  </a:ext>
                </a:extLst>
              </p:cNvPr>
              <p:cNvSpPr txBox="1">
                <a:spLocks/>
              </p:cNvSpPr>
              <p:nvPr/>
            </p:nvSpPr>
            <p:spPr>
              <a:xfrm>
                <a:off x="1305586" y="967409"/>
                <a:ext cx="9508188" cy="246159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000" dirty="0"/>
                  <a:t>PROTEINS </a:t>
                </a:r>
                <a:r>
                  <a:rPr lang="es-ES" sz="2000" dirty="0" err="1"/>
                  <a:t>dataset</a:t>
                </a:r>
                <a:r>
                  <a:rPr lang="es-ES" sz="2000" dirty="0"/>
                  <a:t>.</a:t>
                </a:r>
              </a:p>
              <a:p>
                <a:pPr algn="just"/>
                <a:r>
                  <a:rPr lang="en-US" sz="2000" dirty="0"/>
                  <a:t>1113 proteins with their corresponding label indicating whether they are enzymes or not.</a:t>
                </a:r>
              </a:p>
              <a:p>
                <a:pPr algn="just"/>
                <a:r>
                  <a:rPr lang="en-US" sz="2000" dirty="0"/>
                  <a:t>Each protein is structured as a graph, where nodes represent one of the three types of amino acids using a one-hot encoding.</a:t>
                </a:r>
              </a:p>
              <a:p>
                <a:pPr algn="just"/>
                <a:r>
                  <a:rPr lang="en-US" sz="2000" dirty="0"/>
                  <a:t>Two nodes are connected by an edge if the amino acids are within 6 angstroms of each other </a:t>
                </a:r>
                <a:r>
                  <a:rPr lang="es-ES" sz="2000" dirty="0"/>
                  <a:t>(</a:t>
                </a:r>
                <a14:m>
                  <m:oMath xmlns:m="http://schemas.openxmlformats.org/officeDocument/2006/math">
                    <m:r>
                      <a:rPr lang="es-ES" sz="2000" b="0" i="1" smtClean="0">
                        <a:latin typeface="Cambria Math" panose="02040503050406030204" pitchFamily="18" charset="0"/>
                      </a:rPr>
                      <m:t>6⋅</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10</m:t>
                        </m:r>
                      </m:e>
                      <m:sup>
                        <m:r>
                          <a:rPr lang="es-ES" sz="2000" b="0" i="1" smtClean="0">
                            <a:latin typeface="Cambria Math" panose="02040503050406030204" pitchFamily="18" charset="0"/>
                          </a:rPr>
                          <m:t>−10</m:t>
                        </m:r>
                      </m:sup>
                    </m:sSup>
                  </m:oMath>
                </a14:m>
                <a:r>
                  <a:rPr lang="es-ES" sz="2000" dirty="0"/>
                  <a:t>meters).</a:t>
                </a:r>
              </a:p>
            </p:txBody>
          </p:sp>
        </mc:Choice>
        <mc:Fallback xmlns="">
          <p:sp>
            <p:nvSpPr>
              <p:cNvPr id="3" name="Subtítulo 2">
                <a:extLst>
                  <a:ext uri="{FF2B5EF4-FFF2-40B4-BE49-F238E27FC236}">
                    <a16:creationId xmlns:a16="http://schemas.microsoft.com/office/drawing/2014/main" id="{DB467222-828B-6C84-8106-96488168AF05}"/>
                  </a:ext>
                </a:extLst>
              </p:cNvPr>
              <p:cNvSpPr txBox="1">
                <a:spLocks noRot="1" noChangeAspect="1" noMove="1" noResize="1" noEditPoints="1" noAdjustHandles="1" noChangeArrowheads="1" noChangeShapeType="1" noTextEdit="1"/>
              </p:cNvSpPr>
              <p:nvPr/>
            </p:nvSpPr>
            <p:spPr>
              <a:xfrm>
                <a:off x="1305586" y="967409"/>
                <a:ext cx="9508188" cy="2461591"/>
              </a:xfrm>
              <a:prstGeom prst="rect">
                <a:avLst/>
              </a:prstGeom>
              <a:blipFill>
                <a:blip r:embed="rId2"/>
                <a:stretch>
                  <a:fillRect l="-512" t="-2463" r="-640" b="-1478"/>
                </a:stretch>
              </a:blipFill>
              <a:ln>
                <a:solidFill>
                  <a:schemeClr val="bg1"/>
                </a:solidFill>
              </a:ln>
            </p:spPr>
            <p:txBody>
              <a:bodyPr/>
              <a:lstStyle/>
              <a:p>
                <a:r>
                  <a:rPr lang="es-ES">
                    <a:noFill/>
                  </a:rPr>
                  <a:t> </a:t>
                </a:r>
              </a:p>
            </p:txBody>
          </p:sp>
        </mc:Fallback>
      </mc:AlternateContent>
      <p:pic>
        <p:nvPicPr>
          <p:cNvPr id="9" name="Imagen 8">
            <a:extLst>
              <a:ext uri="{FF2B5EF4-FFF2-40B4-BE49-F238E27FC236}">
                <a16:creationId xmlns:a16="http://schemas.microsoft.com/office/drawing/2014/main" id="{7D0F0CCA-22C1-9F08-4F32-15D80BE08C61}"/>
              </a:ext>
            </a:extLst>
          </p:cNvPr>
          <p:cNvPicPr>
            <a:picLocks noChangeAspect="1"/>
          </p:cNvPicPr>
          <p:nvPr/>
        </p:nvPicPr>
        <p:blipFill rotWithShape="1">
          <a:blip r:embed="rId3"/>
          <a:srcRect l="8884" t="31974" r="52743" b="15728"/>
          <a:stretch/>
        </p:blipFill>
        <p:spPr>
          <a:xfrm>
            <a:off x="3266983" y="3739502"/>
            <a:ext cx="2308194" cy="1769465"/>
          </a:xfrm>
          <a:prstGeom prst="rect">
            <a:avLst/>
          </a:prstGeom>
        </p:spPr>
      </p:pic>
      <p:pic>
        <p:nvPicPr>
          <p:cNvPr id="13" name="Imagen 12">
            <a:extLst>
              <a:ext uri="{FF2B5EF4-FFF2-40B4-BE49-F238E27FC236}">
                <a16:creationId xmlns:a16="http://schemas.microsoft.com/office/drawing/2014/main" id="{D02C0D3B-3A1B-175A-A889-FF0CDA3D8F9E}"/>
              </a:ext>
            </a:extLst>
          </p:cNvPr>
          <p:cNvPicPr>
            <a:picLocks noChangeAspect="1"/>
          </p:cNvPicPr>
          <p:nvPr/>
        </p:nvPicPr>
        <p:blipFill rotWithShape="1">
          <a:blip r:embed="rId4"/>
          <a:srcRect l="8592" t="32622" r="51723" b="14175"/>
          <a:stretch/>
        </p:blipFill>
        <p:spPr>
          <a:xfrm>
            <a:off x="6365287" y="3648803"/>
            <a:ext cx="2466647" cy="1860164"/>
          </a:xfrm>
          <a:prstGeom prst="rect">
            <a:avLst/>
          </a:prstGeom>
        </p:spPr>
      </p:pic>
      <p:sp>
        <p:nvSpPr>
          <p:cNvPr id="14" name="CuadroTexto 13">
            <a:extLst>
              <a:ext uri="{FF2B5EF4-FFF2-40B4-BE49-F238E27FC236}">
                <a16:creationId xmlns:a16="http://schemas.microsoft.com/office/drawing/2014/main" id="{E645ABC7-6B74-1E81-2486-BB27F3B4CCA2}"/>
              </a:ext>
            </a:extLst>
          </p:cNvPr>
          <p:cNvSpPr txBox="1"/>
          <p:nvPr/>
        </p:nvSpPr>
        <p:spPr>
          <a:xfrm>
            <a:off x="4851730" y="5666084"/>
            <a:ext cx="2488539" cy="584775"/>
          </a:xfrm>
          <a:prstGeom prst="rect">
            <a:avLst/>
          </a:prstGeom>
          <a:noFill/>
        </p:spPr>
        <p:txBody>
          <a:bodyPr wrap="square" rtlCol="0">
            <a:spAutoFit/>
          </a:bodyPr>
          <a:lstStyle/>
          <a:p>
            <a:r>
              <a:rPr lang="es-ES" sz="1600" dirty="0"/>
              <a:t>Fig. 6:  </a:t>
            </a:r>
            <a:r>
              <a:rPr lang="es-ES" sz="1600" b="0" i="0" dirty="0" err="1">
                <a:solidFill>
                  <a:srgbClr val="0D0D0D"/>
                </a:solidFill>
                <a:effectLst/>
                <a:latin typeface="Söhne"/>
              </a:rPr>
              <a:t>Two</a:t>
            </a:r>
            <a:r>
              <a:rPr lang="es-ES" sz="1600" b="0" i="0" dirty="0">
                <a:solidFill>
                  <a:srgbClr val="0D0D0D"/>
                </a:solidFill>
                <a:effectLst/>
                <a:latin typeface="Söhne"/>
              </a:rPr>
              <a:t> </a:t>
            </a:r>
            <a:r>
              <a:rPr lang="es-ES" sz="1600" b="0" i="0" dirty="0" err="1">
                <a:solidFill>
                  <a:srgbClr val="0D0D0D"/>
                </a:solidFill>
                <a:effectLst/>
                <a:latin typeface="Söhne"/>
              </a:rPr>
              <a:t>examples</a:t>
            </a:r>
            <a:r>
              <a:rPr lang="es-ES" sz="1600" b="0" i="0" dirty="0">
                <a:solidFill>
                  <a:srgbClr val="0D0D0D"/>
                </a:solidFill>
                <a:effectLst/>
                <a:latin typeface="Söhne"/>
              </a:rPr>
              <a:t> </a:t>
            </a:r>
            <a:r>
              <a:rPr lang="es-ES" sz="1600" b="0" i="0" dirty="0" err="1">
                <a:solidFill>
                  <a:srgbClr val="0D0D0D"/>
                </a:solidFill>
                <a:effectLst/>
                <a:latin typeface="Söhne"/>
              </a:rPr>
              <a:t>of</a:t>
            </a:r>
            <a:r>
              <a:rPr lang="es-ES" sz="1600" b="0" i="0" dirty="0">
                <a:solidFill>
                  <a:srgbClr val="0D0D0D"/>
                </a:solidFill>
                <a:effectLst/>
                <a:latin typeface="Söhne"/>
              </a:rPr>
              <a:t> </a:t>
            </a:r>
            <a:r>
              <a:rPr lang="es-ES" sz="1600" b="0" i="0" dirty="0" err="1">
                <a:solidFill>
                  <a:srgbClr val="0D0D0D"/>
                </a:solidFill>
                <a:effectLst/>
                <a:latin typeface="Söhne"/>
              </a:rPr>
              <a:t>proteins</a:t>
            </a:r>
            <a:r>
              <a:rPr lang="es-ES" sz="1600" dirty="0">
                <a:solidFill>
                  <a:srgbClr val="0D0D0D"/>
                </a:solidFill>
                <a:latin typeface="Söhne"/>
              </a:rPr>
              <a:t>.</a:t>
            </a:r>
            <a:endParaRPr lang="en-US" sz="1600" dirty="0"/>
          </a:p>
        </p:txBody>
      </p:sp>
      <p:sp>
        <p:nvSpPr>
          <p:cNvPr id="4" name="Footer Placeholder 3">
            <a:extLst>
              <a:ext uri="{FF2B5EF4-FFF2-40B4-BE49-F238E27FC236}">
                <a16:creationId xmlns:a16="http://schemas.microsoft.com/office/drawing/2014/main" id="{A1FB1459-323F-5A96-9694-8AE0A1B2137B}"/>
              </a:ext>
            </a:extLst>
          </p:cNvPr>
          <p:cNvSpPr>
            <a:spLocks noGrp="1"/>
          </p:cNvSpPr>
          <p:nvPr>
            <p:ph type="ftr" sz="quarter" idx="11"/>
          </p:nvPr>
        </p:nvSpPr>
        <p:spPr/>
        <p:txBody>
          <a:bodyPr/>
          <a:lstStyle/>
          <a:p>
            <a:r>
              <a:rPr lang="es-ES" dirty="0">
                <a:solidFill>
                  <a:schemeClr val="accent1">
                    <a:lumMod val="50000"/>
                  </a:schemeClr>
                </a:solidFill>
              </a:rPr>
              <a:t>linkedin.com/in/</a:t>
            </a:r>
            <a:r>
              <a:rPr lang="es-ES" dirty="0" err="1">
                <a:solidFill>
                  <a:schemeClr val="accent1">
                    <a:lumMod val="50000"/>
                  </a:schemeClr>
                </a:solidFill>
              </a:rPr>
              <a:t>ignacio-fernández-sánchez</a:t>
            </a:r>
            <a:endParaRPr lang="es-ES" dirty="0">
              <a:solidFill>
                <a:schemeClr val="accent1">
                  <a:lumMod val="50000"/>
                </a:schemeClr>
              </a:solidFill>
            </a:endParaRPr>
          </a:p>
        </p:txBody>
      </p:sp>
    </p:spTree>
    <p:extLst>
      <p:ext uri="{BB962C8B-B14F-4D97-AF65-F5344CB8AC3E}">
        <p14:creationId xmlns:p14="http://schemas.microsoft.com/office/powerpoint/2010/main" val="31523691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1530</TotalTime>
  <Words>1380</Words>
  <Application>Microsoft Office PowerPoint</Application>
  <PresentationFormat>Widescreen</PresentationFormat>
  <Paragraphs>150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Arial</vt:lpstr>
      <vt:lpstr>Calibri</vt:lpstr>
      <vt:lpstr>Calibri Light</vt:lpstr>
      <vt:lpstr>Cambria Math</vt:lpstr>
      <vt:lpstr>SFBX2074</vt:lpstr>
      <vt:lpstr>Söhne</vt:lpstr>
      <vt:lpstr>Tema de Office</vt:lpstr>
      <vt:lpstr>    Protein classification with Graph Neural Networks</vt:lpstr>
      <vt:lpstr>1. What advantages do they have over other models?</vt:lpstr>
      <vt:lpstr>2. What are they?</vt:lpstr>
      <vt:lpstr>2.1- Input</vt:lpstr>
      <vt:lpstr>2.2- Simple layer</vt:lpstr>
      <vt:lpstr>2.2- Simple layer</vt:lpstr>
      <vt:lpstr>2.3- Pooling techniques</vt:lpstr>
      <vt:lpstr>2.3- Simple example</vt:lpstr>
      <vt:lpstr>3. Dataset</vt:lpstr>
      <vt:lpstr>4. Model 1</vt:lpstr>
      <vt:lpstr>4. Model 2</vt:lpstr>
      <vt:lpstr>4. Model 3</vt:lpstr>
      <vt:lpstr>5. Training and results</vt:lpstr>
      <vt:lpstr>5. Training and results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de Fin de Grado en Matemáticas  Introducción a las Redes Neuronales</dc:title>
  <dc:creator>Javier Castellan</dc:creator>
  <cp:lastModifiedBy>Nacho Fernández</cp:lastModifiedBy>
  <cp:revision>27</cp:revision>
  <dcterms:created xsi:type="dcterms:W3CDTF">2023-07-09T13:53:38Z</dcterms:created>
  <dcterms:modified xsi:type="dcterms:W3CDTF">2024-04-10T08:23:45Z</dcterms:modified>
</cp:coreProperties>
</file>