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86" r:id="rId9"/>
    <p:sldId id="288" r:id="rId10"/>
    <p:sldId id="262" r:id="rId11"/>
    <p:sldId id="289" r:id="rId12"/>
    <p:sldId id="290" r:id="rId13"/>
    <p:sldId id="291" r:id="rId14"/>
    <p:sldId id="292" r:id="rId15"/>
    <p:sldId id="293" r:id="rId16"/>
    <p:sldId id="281" r:id="rId17"/>
    <p:sldId id="282" r:id="rId18"/>
    <p:sldId id="287" r:id="rId19"/>
    <p:sldId id="280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E9FD4-2885-3C4A-FA72-62BADD034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998AE0-EFE6-4C3F-1D40-765C54AD3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0ABBA9-BCF3-BA33-2B9E-9A657EA5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E28BC7-A4F1-0666-55AE-B9F7EC5A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378C0-306A-7572-4BD2-1E854786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05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BC129-2625-353B-D269-11CA149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E1AFA5-15BC-58CA-2441-3B237523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15CDE-BF59-4888-1EE8-F6C4E9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6BBB3-0AE9-333E-2DB0-9E6AB5A6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27B75-681D-47DC-EBC7-8859FC6A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31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1972B2-6916-7945-F709-B189499AE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C29440-8DFE-3873-AED4-11ADF41D1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DF08E-E44B-496D-EAAB-546C93DC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61E5E-0A2D-920B-D2E9-18F9731C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4D103-5820-D48E-9BB3-AF036295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2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9DBE4-217A-233B-B104-98A2F6F7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2F2D9-736D-FBAF-23F6-7EE757AD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1A654-A4A5-1952-8137-C608C27C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CA60C-19A5-401A-FECF-AC9409EB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1CAF3-8E8F-170C-4540-791ECCF9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0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1A362-AAFD-2D46-623D-62B70D01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E88B64-1BF5-1B0D-91E8-44D73A03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237C26-05DF-AD16-272D-95D0EA41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E49F9-1F75-95D4-F24C-33800C1B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1B78E-D26C-0E5C-B30D-C7FBA147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46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6B7-B424-26A1-9227-78854337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7A335-B509-B5F7-B33B-E729EAD8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AEB6B-419D-6899-A3CB-A38B81BD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2B6E4C-CBA2-7D72-D31B-48192762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6FFE2B-F54E-9BB1-4560-B6250082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3F5C6-5688-2892-8E60-F4F0704D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18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6B1F4-AABE-57E7-BEA8-CFFAA2CF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54E17D-A691-65CD-1584-FB3908338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52138B-11B1-B64D-8851-8E31F1A5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019AEE-C061-330F-F15A-6CF8F33C2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B7BD32-3FA0-9191-B14E-66C434889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75D2C5-8F98-FF1C-85A9-3B3DE2D0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232032-A55C-AA90-9AE6-98653794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7AD15F-AF99-4E68-6BDE-3C8FABA3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74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DFA79-5192-0284-AED7-39D83EAB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F2C0F1-270B-A487-0300-BB6DAD27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4B9464-4C26-92DC-670D-C96A17A9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A18C16-EBFA-E1EA-FB1F-10D24B87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5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03E9AF-3E18-B2BE-E3A3-19B4CA6D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B5E992-DFE5-5E5F-7FDA-88124C8E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2A5871-2683-9E25-5100-D00D3E20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94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A007F-B9C4-F009-0D39-9DCDBA47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4C228-EE80-3CA2-5AC3-9C7DC8A5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43FA42-CD52-B336-788B-E6F920CD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243A49-010F-E83C-F999-87978506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E7CF8F-3526-C253-8846-8953F5E8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B6EDD-BC29-0A2B-E742-BE478898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A31B4-D391-8608-ECF3-849B2AAD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446989-68A1-C8F4-3B48-B74656528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1057DB-92E3-79F0-F023-3A983224C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BA4A4-83B9-61EB-6ED8-D2FB506E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9AD6CA-58C7-80A9-B1B3-95246795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4639A-6F5C-A70C-5D08-34AF28BC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182E2B-8AB5-4C0A-C4D8-9D55EE18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E2FBD3-D7C8-B3F9-9406-6438B6616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0655A-147F-216F-2E4D-B952973C3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4F19-DCEA-42DB-8A2C-C27EFFB744D1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D4FCB-9B38-C71B-34E3-88658AB46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F9C03-0951-79CD-D1F1-90FEFDAB3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BC54-BFD2-493E-8288-C261B600F9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8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95BD-2999-FE55-308C-20465E06D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711" y="382555"/>
            <a:ext cx="9210577" cy="1558212"/>
          </a:xfrm>
        </p:spPr>
        <p:txBody>
          <a:bodyPr>
            <a:normAutofit fontScale="90000"/>
          </a:bodyPr>
          <a:lstStyle/>
          <a:p>
            <a:r>
              <a:rPr lang="es-ES" sz="2700" dirty="0"/>
              <a:t>Trabajo de Técnicas de Reconocimiento de Patrones</a:t>
            </a:r>
            <a:br>
              <a:rPr lang="es-ES" sz="3200" dirty="0"/>
            </a:br>
            <a:br>
              <a:rPr lang="es-ES" sz="3200" dirty="0"/>
            </a:br>
            <a:r>
              <a:rPr lang="es-ES" sz="4000" b="1" i="0" u="none" strike="noStrike" baseline="0" dirty="0">
                <a:latin typeface="SFBX2074"/>
              </a:rPr>
              <a:t>Clasificación de proteínas con redes </a:t>
            </a:r>
            <a:r>
              <a:rPr lang="es-ES" sz="4000" b="1" dirty="0">
                <a:latin typeface="SFBX2074"/>
              </a:rPr>
              <a:t>n</a:t>
            </a:r>
            <a:r>
              <a:rPr lang="es-ES" sz="4000" b="1" i="0" u="none" strike="noStrike" baseline="0" dirty="0">
                <a:latin typeface="SFBX2074"/>
              </a:rPr>
              <a:t>euronales de grafos</a:t>
            </a:r>
            <a:endParaRPr lang="es-ES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A21BB-0CDF-7907-46DF-992C6986D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587" y="2992794"/>
            <a:ext cx="9015364" cy="872412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atin typeface="+mj-lt"/>
              </a:rPr>
              <a:t>Autores: Javier Castellano Soria &amp; Ignacio Fernández Sánchez-Pascuala</a:t>
            </a:r>
          </a:p>
          <a:p>
            <a:pPr algn="l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19CE4F0-EDF0-9590-DFDC-342CE8420D12}"/>
              </a:ext>
            </a:extLst>
          </p:cNvPr>
          <p:cNvSpPr txBox="1">
            <a:spLocks/>
          </p:cNvSpPr>
          <p:nvPr/>
        </p:nvSpPr>
        <p:spPr>
          <a:xfrm>
            <a:off x="3000945" y="5095875"/>
            <a:ext cx="6190109" cy="12722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700" dirty="0"/>
              <a:t>UNIVERSIDAD COMPLUTENSE DE MADRID</a:t>
            </a:r>
          </a:p>
          <a:p>
            <a:r>
              <a:rPr lang="es-ES" sz="2700" dirty="0"/>
              <a:t>&amp;</a:t>
            </a:r>
          </a:p>
          <a:p>
            <a:r>
              <a:rPr lang="es-ES" sz="2700" dirty="0"/>
              <a:t>UNIVERSIDAD POLITÉCNICA DE MADRID</a:t>
            </a:r>
          </a:p>
          <a:p>
            <a:endParaRPr lang="es-ES" sz="4000" b="1" dirty="0">
              <a:latin typeface="SFBX2074"/>
            </a:endParaRPr>
          </a:p>
        </p:txBody>
      </p:sp>
    </p:spTree>
    <p:extLst>
      <p:ext uri="{BB962C8B-B14F-4D97-AF65-F5344CB8AC3E}">
        <p14:creationId xmlns:p14="http://schemas.microsoft.com/office/powerpoint/2010/main" val="305965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9775-F45E-317A-760B-ED5C2FD0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3. Conjunto de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DB467222-828B-6C84-8106-96488168AF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5586" y="1191916"/>
                <a:ext cx="9365374" cy="22370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sz="2000" dirty="0"/>
                  <a:t>Conjunto de datos PROTEINS.</a:t>
                </a:r>
              </a:p>
              <a:p>
                <a:pPr algn="just"/>
                <a:r>
                  <a:rPr lang="es-ES" sz="2000" dirty="0"/>
                  <a:t>1113 proteínas con su correspondiente etiqueta que indica si es una enzima o no.</a:t>
                </a:r>
              </a:p>
              <a:p>
                <a:pPr algn="just"/>
                <a:r>
                  <a:rPr lang="es-ES" sz="2000" dirty="0"/>
                  <a:t>Cada proteína es un grafo donde cada nodo es uno de los tres tipos de aminoácidos representado con una codificación </a:t>
                </a:r>
                <a:r>
                  <a:rPr lang="es-ES" sz="2000" dirty="0" err="1"/>
                  <a:t>one-hot</a:t>
                </a:r>
                <a:r>
                  <a:rPr lang="es-ES" sz="2000" dirty="0"/>
                  <a:t>.</a:t>
                </a:r>
              </a:p>
              <a:p>
                <a:pPr algn="just"/>
                <a:r>
                  <a:rPr lang="es-ES" sz="2000" dirty="0"/>
                  <a:t>Dos nodos estará unidos por una arista si los aminoácidos están a menos de 6 ángstrom de distancia (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6⋅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s-ES" sz="2000" dirty="0"/>
                  <a:t>metros).</a:t>
                </a:r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DB467222-828B-6C84-8106-96488168A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6" y="1191916"/>
                <a:ext cx="9365374" cy="2237084"/>
              </a:xfrm>
              <a:prstGeom prst="rect">
                <a:avLst/>
              </a:prstGeom>
              <a:blipFill>
                <a:blip r:embed="rId2"/>
                <a:stretch>
                  <a:fillRect l="-520" t="-2710" r="-6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7D0F0CCA-22C1-9F08-4F32-15D80BE08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4" t="31974" r="52743" b="15728"/>
          <a:stretch/>
        </p:blipFill>
        <p:spPr>
          <a:xfrm>
            <a:off x="3266983" y="3739502"/>
            <a:ext cx="2308194" cy="176946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02C0D3B-3A1B-175A-A889-FF0CDA3D8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92" t="32622" r="51723" b="14175"/>
          <a:stretch/>
        </p:blipFill>
        <p:spPr>
          <a:xfrm>
            <a:off x="6365287" y="3648803"/>
            <a:ext cx="2466647" cy="186016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645ABC7-6B74-1E81-2486-BB27F3B4CCA2}"/>
              </a:ext>
            </a:extLst>
          </p:cNvPr>
          <p:cNvSpPr txBox="1"/>
          <p:nvPr/>
        </p:nvSpPr>
        <p:spPr>
          <a:xfrm>
            <a:off x="4851730" y="5666084"/>
            <a:ext cx="248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Fig. 6: Dos ejemplos de proteínas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236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F4EF5-E330-E47A-D384-581A03A8C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F9BF6-B756-F649-64A6-0568E1C5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4. Modelos-1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74986B-65A7-8E62-E807-23633A8BC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4" t="31198" r="60170" b="10680"/>
          <a:stretch/>
        </p:blipFill>
        <p:spPr>
          <a:xfrm>
            <a:off x="727968" y="1287261"/>
            <a:ext cx="5100883" cy="49359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CADC91-6C73-F120-4A50-7C4190E9D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1" t="47897" r="61845" b="34239"/>
          <a:stretch/>
        </p:blipFill>
        <p:spPr>
          <a:xfrm>
            <a:off x="6096000" y="1287261"/>
            <a:ext cx="4947576" cy="15447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EFE739-B017-A802-62A7-2E952D7B636C}"/>
              </a:ext>
            </a:extLst>
          </p:cNvPr>
          <p:cNvSpPr txBox="1"/>
          <p:nvPr/>
        </p:nvSpPr>
        <p:spPr>
          <a:xfrm>
            <a:off x="6480699" y="3920126"/>
            <a:ext cx="415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Tres capas [2] de red neuronal de grafo.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 </a:t>
            </a:r>
            <a:r>
              <a:rPr lang="es-ES" i="1" dirty="0" err="1"/>
              <a:t>pooling</a:t>
            </a:r>
            <a:r>
              <a:rPr lang="es-ES" dirty="0"/>
              <a:t> con la media y el máximo.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Tres capas densas (MLP)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6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B33C7-2E39-BB1C-D39E-B33FA638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8B244-E72B-D4E2-0BF5-D1BA9798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4. Modelos-2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2056D9-076C-0FE9-45B7-1C1B73893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24983" r="58131" b="16246"/>
          <a:stretch/>
        </p:blipFill>
        <p:spPr>
          <a:xfrm>
            <a:off x="871864" y="1349406"/>
            <a:ext cx="4839438" cy="44565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35B4BE-C899-DE01-2C72-CB4FADBB9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3" t="72233" r="61092" b="10680"/>
          <a:stretch/>
        </p:blipFill>
        <p:spPr>
          <a:xfrm>
            <a:off x="6222140" y="1349406"/>
            <a:ext cx="4224283" cy="12957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8A94BCF-687C-5D78-19CF-A095A0687A20}"/>
              </a:ext>
            </a:extLst>
          </p:cNvPr>
          <p:cNvSpPr txBox="1"/>
          <p:nvPr/>
        </p:nvSpPr>
        <p:spPr>
          <a:xfrm>
            <a:off x="6480700" y="4631431"/>
            <a:ext cx="4151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Tres capas [3] de red neuronal de grafo.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Dos capas </a:t>
            </a:r>
            <a:r>
              <a:rPr lang="es-ES" i="1" dirty="0" err="1"/>
              <a:t>TopK</a:t>
            </a:r>
            <a:r>
              <a:rPr lang="es-ES" i="1" dirty="0"/>
              <a:t> </a:t>
            </a:r>
            <a:r>
              <a:rPr lang="es-ES" i="1" dirty="0" err="1"/>
              <a:t>pooling</a:t>
            </a:r>
            <a:r>
              <a:rPr lang="es-ES" i="1" dirty="0"/>
              <a:t> </a:t>
            </a:r>
            <a:r>
              <a:rPr lang="es-ES" dirty="0"/>
              <a:t>almacenando la media y el máximo.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Tres capas densas (MLP) considerando como entrada la media y máximo de cada capa de </a:t>
            </a:r>
            <a:r>
              <a:rPr lang="es-ES" i="1" dirty="0" err="1"/>
              <a:t>pooling</a:t>
            </a:r>
            <a:r>
              <a:rPr lang="es-ES" i="1" dirty="0"/>
              <a:t>.</a:t>
            </a:r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095E048-3D89-316C-0548-2ED29F7ACF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1" t="48932" r="65352" b="30226"/>
          <a:stretch/>
        </p:blipFill>
        <p:spPr>
          <a:xfrm>
            <a:off x="6480700" y="2914754"/>
            <a:ext cx="3793303" cy="15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7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5B71A-FCF3-C931-F2EF-066C1C313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F6FFB-C081-A155-E0BA-DDD375B8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4. Modelos-3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0AF29E-2676-0FD6-C0F5-33C20A0A815C}"/>
              </a:ext>
            </a:extLst>
          </p:cNvPr>
          <p:cNvSpPr txBox="1"/>
          <p:nvPr/>
        </p:nvSpPr>
        <p:spPr>
          <a:xfrm>
            <a:off x="6480700" y="3089850"/>
            <a:ext cx="4151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Tres capas [3] de red neuronal de grafo.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</a:t>
            </a:r>
            <a:r>
              <a:rPr lang="es-ES" dirty="0" err="1"/>
              <a:t>pooling</a:t>
            </a:r>
            <a:r>
              <a:rPr lang="es-ES" dirty="0"/>
              <a:t> usando nodo global artificial.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Tres capas densas (MLP)  tomando como entrada el nodo global.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827299-E437-FB29-57AE-D7BC88866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2" t="27702" r="57985" b="16505"/>
          <a:stretch/>
        </p:blipFill>
        <p:spPr>
          <a:xfrm>
            <a:off x="905522" y="1631272"/>
            <a:ext cx="5028959" cy="44144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0450F7-4B6D-5BAC-F1BB-9C48C6E75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9" t="60971" r="66504" b="22459"/>
          <a:stretch/>
        </p:blipFill>
        <p:spPr>
          <a:xfrm>
            <a:off x="6480700" y="1631272"/>
            <a:ext cx="3852908" cy="12776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F3855D7-B31F-230D-8A0D-494040E6B1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47" t="38317" r="57257" b="13528"/>
          <a:stretch/>
        </p:blipFill>
        <p:spPr>
          <a:xfrm>
            <a:off x="6804172" y="4613121"/>
            <a:ext cx="2348706" cy="18550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994408B-BCD0-2D20-B466-D6881CBC86E8}"/>
              </a:ext>
            </a:extLst>
          </p:cNvPr>
          <p:cNvSpPr txBox="1"/>
          <p:nvPr/>
        </p:nvSpPr>
        <p:spPr>
          <a:xfrm>
            <a:off x="9387844" y="5151179"/>
            <a:ext cx="248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Fig. 7: Ejemplo proteína con nodo global.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952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CB108-7478-A6D5-A5E4-7B81E4C3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BD351-C652-3147-3540-42444CD7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5. Entrenamiento y resultados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2E158ED0-12DD-64C5-C41A-86FE5EBE9D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286" y="798137"/>
                <a:ext cx="7343114" cy="263086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sz="2000" dirty="0"/>
                  <a:t>Partición en 70% entrenamiento, 15% validación y 15% test.</a:t>
                </a:r>
              </a:p>
              <a:p>
                <a:pPr algn="just"/>
                <a:r>
                  <a:rPr lang="es-ES" sz="2000" dirty="0"/>
                  <a:t>Algoritmo Adam con parámetro de aprendizaje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2000" dirty="0"/>
              </a:p>
              <a:p>
                <a:pPr algn="just"/>
                <a:r>
                  <a:rPr lang="es-ES" sz="2000" i="1" dirty="0" err="1"/>
                  <a:t>Early</a:t>
                </a:r>
                <a:r>
                  <a:rPr lang="es-ES" sz="2000" i="1" dirty="0"/>
                  <a:t> </a:t>
                </a:r>
                <a:r>
                  <a:rPr lang="es-ES" sz="2000" i="1" dirty="0" err="1"/>
                  <a:t>stopping</a:t>
                </a:r>
                <a:r>
                  <a:rPr lang="es-ES" sz="2000" i="1" dirty="0"/>
                  <a:t> </a:t>
                </a:r>
                <a:r>
                  <a:rPr lang="es-ES" sz="2000" dirty="0"/>
                  <a:t>con paciencia 30 épocas tomando como medida el porcentaje de aciertos.</a:t>
                </a:r>
              </a:p>
              <a:p>
                <a:pPr algn="just"/>
                <a:r>
                  <a:rPr lang="es-ES" sz="2000" dirty="0"/>
                  <a:t>200 épocas.</a:t>
                </a:r>
              </a:p>
              <a:p>
                <a:pPr algn="just"/>
                <a:r>
                  <a:rPr lang="es-ES" sz="2000" dirty="0"/>
                  <a:t>Función de error la menos log-verosimilitud.</a:t>
                </a:r>
              </a:p>
              <a:p>
                <a:pPr algn="just"/>
                <a:r>
                  <a:rPr lang="es-ES" sz="2000" dirty="0"/>
                  <a:t>Regularización </a:t>
                </a:r>
                <a:r>
                  <a:rPr lang="es-ES" sz="2000" i="1" dirty="0" err="1"/>
                  <a:t>dropout</a:t>
                </a:r>
                <a:r>
                  <a:rPr lang="es-ES" sz="2000" dirty="0"/>
                  <a:t> de 0.4 para modelo 1 y modelo 3, y 0.6 para modelo 2.</a:t>
                </a:r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2E158ED0-12DD-64C5-C41A-86FE5EBE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6" y="798137"/>
                <a:ext cx="7343114" cy="2630863"/>
              </a:xfrm>
              <a:prstGeom prst="rect">
                <a:avLst/>
              </a:prstGeom>
              <a:blipFill>
                <a:blip r:embed="rId2"/>
                <a:stretch>
                  <a:fillRect l="-580" t="-2765" r="-580" b="-20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DF15A7-E349-9BA5-AD5A-2FDB63C4F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02567"/>
              </p:ext>
            </p:extLst>
          </p:nvPr>
        </p:nvGraphicFramePr>
        <p:xfrm>
          <a:off x="8309499" y="1124964"/>
          <a:ext cx="35066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893">
                  <a:extLst>
                    <a:ext uri="{9D8B030D-6E8A-4147-A177-3AD203B41FA5}">
                      <a16:colId xmlns:a16="http://schemas.microsoft.com/office/drawing/2014/main" val="3810209545"/>
                    </a:ext>
                  </a:extLst>
                </a:gridCol>
                <a:gridCol w="1168893">
                  <a:extLst>
                    <a:ext uri="{9D8B030D-6E8A-4147-A177-3AD203B41FA5}">
                      <a16:colId xmlns:a16="http://schemas.microsoft.com/office/drawing/2014/main" val="915113901"/>
                    </a:ext>
                  </a:extLst>
                </a:gridCol>
                <a:gridCol w="1168893">
                  <a:extLst>
                    <a:ext uri="{9D8B030D-6E8A-4147-A177-3AD203B41FA5}">
                      <a16:colId xmlns:a16="http://schemas.microsoft.com/office/drawing/2014/main" val="250137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Modelo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Modelo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Modelo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69631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87B022FA-E2A6-FF85-974A-5CE191BA2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3" t="37411" r="59296" b="16404"/>
          <a:stretch/>
        </p:blipFill>
        <p:spPr>
          <a:xfrm>
            <a:off x="810286" y="3344302"/>
            <a:ext cx="3671557" cy="275198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6A2E9BE-D1FD-7236-74B4-3052D5AE4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7" t="47568" r="60234" b="7413"/>
          <a:stretch/>
        </p:blipFill>
        <p:spPr>
          <a:xfrm>
            <a:off x="4481843" y="3342449"/>
            <a:ext cx="3553947" cy="27174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9D638DF-5109-FFEC-DD38-5A3EEBBC98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7" t="35000" r="60547" b="20000"/>
          <a:stretch/>
        </p:blipFill>
        <p:spPr>
          <a:xfrm>
            <a:off x="8035790" y="3361989"/>
            <a:ext cx="3643836" cy="275197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A840F98-138D-D0E3-F308-591F4F3930C4}"/>
              </a:ext>
            </a:extLst>
          </p:cNvPr>
          <p:cNvSpPr txBox="1"/>
          <p:nvPr/>
        </p:nvSpPr>
        <p:spPr>
          <a:xfrm>
            <a:off x="4851730" y="6122729"/>
            <a:ext cx="308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Fig. 8: Curvas de aprendizaje de los modelos considerados.</a:t>
            </a:r>
            <a:endParaRPr lang="en-US" sz="16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58C155D-9D83-061D-7F7D-BB74B3EA22B2}"/>
              </a:ext>
            </a:extLst>
          </p:cNvPr>
          <p:cNvSpPr txBox="1"/>
          <p:nvPr/>
        </p:nvSpPr>
        <p:spPr>
          <a:xfrm>
            <a:off x="8728872" y="1901181"/>
            <a:ext cx="266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Fig. 9: Porcentaje de aciertos en validación.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005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CFA85-59C1-DBAA-6CFD-208D2E21C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03419-9CC5-D7FC-1BD2-DA67B476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5. Entrenamiento y resultados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F80204A-35D7-21FD-60C5-E2D7DFD66239}"/>
              </a:ext>
            </a:extLst>
          </p:cNvPr>
          <p:cNvSpPr txBox="1">
            <a:spLocks/>
          </p:cNvSpPr>
          <p:nvPr/>
        </p:nvSpPr>
        <p:spPr>
          <a:xfrm>
            <a:off x="1413313" y="1215307"/>
            <a:ext cx="9365374" cy="966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/>
              <a:t>Ante el empate, se ha tomado el modelo 2 porque la entrada de la red preserva la estructura original de los datos.</a:t>
            </a:r>
          </a:p>
          <a:p>
            <a:pPr algn="just"/>
            <a:r>
              <a:rPr lang="es-ES" sz="2000" dirty="0"/>
              <a:t>El porcentaje de aciertos en el test es del 75’4%</a:t>
            </a:r>
          </a:p>
        </p:txBody>
      </p:sp>
      <p:pic>
        <p:nvPicPr>
          <p:cNvPr id="5" name="video_pca (4)">
            <a:hlinkClick r:id="" action="ppaction://media"/>
            <a:extLst>
              <a:ext uri="{FF2B5EF4-FFF2-40B4-BE49-F238E27FC236}">
                <a16:creationId xmlns:a16="http://schemas.microsoft.com/office/drawing/2014/main" id="{8BAE008C-E957-E488-2922-AA30F05728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18132" y="2513490"/>
            <a:ext cx="48768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9344135-9D64-4B93-3040-909B1571C086}"/>
                  </a:ext>
                </a:extLst>
              </p:cNvPr>
              <p:cNvSpPr txBox="1"/>
              <p:nvPr/>
            </p:nvSpPr>
            <p:spPr>
              <a:xfrm>
                <a:off x="7016874" y="3740924"/>
                <a:ext cx="383163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600" dirty="0"/>
                  <a:t>Fig. 10: Vídeo donde cada fotograma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1600" dirty="0"/>
                  <a:t> está compuesto por una nube de puntos. Cada punto corresponde a un grafo de entrenamiento y resulta de proyectar el vector de la penúltima capa sobre las dos componentes principales.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9344135-9D64-4B93-3040-909B1571C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874" y="3740924"/>
                <a:ext cx="3831639" cy="1569660"/>
              </a:xfrm>
              <a:prstGeom prst="rect">
                <a:avLst/>
              </a:prstGeom>
              <a:blipFill>
                <a:blip r:embed="rId5"/>
                <a:stretch>
                  <a:fillRect l="-795" t="-1167" r="-795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7215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9775-F45E-317A-760B-ED5C2FD0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8. Conclusión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F110C4-EB4B-415F-DF5A-42CF914676A9}"/>
              </a:ext>
            </a:extLst>
          </p:cNvPr>
          <p:cNvSpPr txBox="1"/>
          <p:nvPr/>
        </p:nvSpPr>
        <p:spPr>
          <a:xfrm>
            <a:off x="2383753" y="2459504"/>
            <a:ext cx="742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Entender la arquitectura básica de las redes neuronales de grafos.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Conocer los escenarios donde pueden ser útiles.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Ejemplo práctico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Leer acerca de arquitecturas más sofisticadas.</a:t>
            </a:r>
          </a:p>
        </p:txBody>
      </p:sp>
    </p:spTree>
    <p:extLst>
      <p:ext uri="{BB962C8B-B14F-4D97-AF65-F5344CB8AC3E}">
        <p14:creationId xmlns:p14="http://schemas.microsoft.com/office/powerpoint/2010/main" val="54100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9775-F45E-317A-760B-ED5C2FD0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Referencias bibliográficas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93BAEB-85B6-83B3-A7DF-E8A69AF53D69}"/>
              </a:ext>
            </a:extLst>
          </p:cNvPr>
          <p:cNvSpPr txBox="1"/>
          <p:nvPr/>
        </p:nvSpPr>
        <p:spPr>
          <a:xfrm>
            <a:off x="1864311" y="1313895"/>
            <a:ext cx="82384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[1]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Lam, R., Sanchez-Gonzalez, A., Willson, 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Wirnsberger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Fortunato, 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Alet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... &amp; Battaglia, P. (2022).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GraphCast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Learning skillful medium-range global weather forecasting.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arXiv:2212.12794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Kipf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 N., &amp; Welling, M. (2016). Semi-supervised classification with graph convolutional networks.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arXiv:1609.02907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Morris, C.,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Ritzert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Fey, M., Hamilton, W. L.,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Lenssen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E., Rattan, G., &amp; Grohe, M. (2019, July).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Weisfeiler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leman go neural: Higher-order graph neural networks.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(Vol. 33, No. 01, pp. 4602-4609).</a:t>
            </a:r>
          </a:p>
          <a:p>
            <a:pPr algn="just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Veličković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Cucurull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G., Casanova, A., Romero, A., Lio, P., &amp; Bengio, Y. (2017). Graph attention networks.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arXiv:1710.10903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[5]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Corso, G.,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Cavalleri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Beaini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Liò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Veličković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(2020). Principal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neighbourhood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aggregation for graph nets.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13260-13271.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5C79-5622-8B24-0D01-91417EDF6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14FC6-6944-E79A-9085-6FAE0DC4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Referencias bibliográficas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972AF0F-200B-5563-7F01-CC17E664F5D8}"/>
              </a:ext>
            </a:extLst>
          </p:cNvPr>
          <p:cNvSpPr txBox="1"/>
          <p:nvPr/>
        </p:nvSpPr>
        <p:spPr>
          <a:xfrm>
            <a:off x="1864311" y="1313895"/>
            <a:ext cx="823847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[6]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Gao, H., &amp; Ji, S. (2019, May). Graph u-nets.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2083-2092). PMLR.</a:t>
            </a:r>
          </a:p>
          <a:p>
            <a:pPr algn="just"/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[7]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Z., Bu, J., Ester, M., Zhang, J., Yao, C., Yu, Z., &amp; Wang, C. (2019). Hierarchical graph pooling with structure learning.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arXiv:1911.05954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9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9775-F45E-317A-760B-ED5C2FD0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endParaRPr lang="es-ES" sz="2800" b="1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5FDBE0-9F40-45CD-F3F4-F4B1A425DCFE}"/>
              </a:ext>
            </a:extLst>
          </p:cNvPr>
          <p:cNvSpPr txBox="1"/>
          <p:nvPr/>
        </p:nvSpPr>
        <p:spPr>
          <a:xfrm>
            <a:off x="1778000" y="2705725"/>
            <a:ext cx="863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/>
              <a:t>¡GRACIAS POR VUESTRA ATENCIÓN, ES TODO LO QUE SE NECESITA!</a:t>
            </a:r>
          </a:p>
        </p:txBody>
      </p:sp>
    </p:spTree>
    <p:extLst>
      <p:ext uri="{BB962C8B-B14F-4D97-AF65-F5344CB8AC3E}">
        <p14:creationId xmlns:p14="http://schemas.microsoft.com/office/powerpoint/2010/main" val="50901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9775-F45E-317A-760B-ED5C2FD0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Índice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FC6B52-B35E-B293-B1F4-4E1AE37E6855}"/>
              </a:ext>
            </a:extLst>
          </p:cNvPr>
          <p:cNvSpPr txBox="1">
            <a:spLocks/>
          </p:cNvSpPr>
          <p:nvPr/>
        </p:nvSpPr>
        <p:spPr>
          <a:xfrm>
            <a:off x="3252148" y="1936692"/>
            <a:ext cx="6983805" cy="37229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sz="2400" b="1" dirty="0">
                <a:latin typeface="+mj-lt"/>
              </a:rPr>
              <a:t>¿Qué ventajas posee frente a otros modelos?</a:t>
            </a:r>
            <a:endParaRPr lang="es-ES" sz="2400" dirty="0"/>
          </a:p>
          <a:p>
            <a:pPr marL="457200" indent="-457200">
              <a:buAutoNum type="arabicPeriod"/>
            </a:pPr>
            <a:r>
              <a:rPr lang="es-ES" sz="2400" dirty="0"/>
              <a:t>¿Qué son?</a:t>
            </a:r>
          </a:p>
          <a:p>
            <a:pPr marL="457200" indent="-457200">
              <a:buAutoNum type="arabicPeriod"/>
            </a:pPr>
            <a:r>
              <a:rPr lang="es-ES" sz="2400" dirty="0"/>
              <a:t>Conjunto de datos</a:t>
            </a:r>
          </a:p>
          <a:p>
            <a:pPr marL="457200" indent="-457200">
              <a:buAutoNum type="arabicPeriod"/>
            </a:pPr>
            <a:r>
              <a:rPr lang="es-ES" sz="2400" dirty="0"/>
              <a:t>Modelos</a:t>
            </a:r>
          </a:p>
          <a:p>
            <a:pPr marL="457200" indent="-457200">
              <a:buAutoNum type="arabicPeriod"/>
            </a:pPr>
            <a:r>
              <a:rPr lang="es-ES" sz="2400" dirty="0"/>
              <a:t>Entrenamiento</a:t>
            </a:r>
          </a:p>
          <a:p>
            <a:pPr marL="457200" indent="-457200">
              <a:buAutoNum type="arabicPeriod"/>
            </a:pPr>
            <a:r>
              <a:rPr lang="es-ES" sz="2400" dirty="0"/>
              <a:t>Resultados</a:t>
            </a:r>
          </a:p>
          <a:p>
            <a:pPr marL="457200" indent="-457200">
              <a:buAutoNum type="arabicPeriod"/>
            </a:pPr>
            <a:r>
              <a:rPr lang="es-ES" sz="2400" dirty="0"/>
              <a:t>Conclusión</a:t>
            </a:r>
          </a:p>
          <a:p>
            <a:pPr marL="457200" indent="-457200">
              <a:buAutoNum type="arabicPeriod"/>
            </a:pPr>
            <a:endParaRPr lang="es-ES" sz="2000" dirty="0"/>
          </a:p>
          <a:p>
            <a:pPr marL="457200" indent="-457200"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7073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9775-F45E-317A-760B-ED5C2FD0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1. ¿Qué ventajas posee frente a otros modelos?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3740F66-5B0C-A431-7898-8742B772A03B}"/>
              </a:ext>
            </a:extLst>
          </p:cNvPr>
          <p:cNvSpPr txBox="1">
            <a:spLocks/>
          </p:cNvSpPr>
          <p:nvPr/>
        </p:nvSpPr>
        <p:spPr>
          <a:xfrm>
            <a:off x="507356" y="2808575"/>
            <a:ext cx="2937918" cy="6531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Conjuntos de datos donde los patrones son grafos.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30E240A-F9E6-8037-BC44-151FB4518E86}"/>
              </a:ext>
            </a:extLst>
          </p:cNvPr>
          <p:cNvSpPr txBox="1">
            <a:spLocks/>
          </p:cNvSpPr>
          <p:nvPr/>
        </p:nvSpPr>
        <p:spPr>
          <a:xfrm>
            <a:off x="4399328" y="1113405"/>
            <a:ext cx="3753184" cy="202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Problemas:</a:t>
            </a:r>
          </a:p>
          <a:p>
            <a:pPr algn="just"/>
            <a:r>
              <a:rPr lang="es-ES" sz="2000" dirty="0"/>
              <a:t>Dimensión de entrada variable (cantidad de nodos y aristas).</a:t>
            </a:r>
          </a:p>
          <a:p>
            <a:pPr algn="just"/>
            <a:r>
              <a:rPr lang="es-ES" sz="2000" dirty="0"/>
              <a:t>Se requiere de un modelo que capture e interprete la estructura del grafo.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1BAE1BD-859D-AB8B-2D76-595A1D79198F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445274" y="2124276"/>
            <a:ext cx="954054" cy="10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DB0E6CE0-EBF9-BDC3-C84B-03C724BF9548}"/>
              </a:ext>
            </a:extLst>
          </p:cNvPr>
          <p:cNvSpPr txBox="1">
            <a:spLocks/>
          </p:cNvSpPr>
          <p:nvPr/>
        </p:nvSpPr>
        <p:spPr>
          <a:xfrm>
            <a:off x="1213282" y="4363065"/>
            <a:ext cx="3186046" cy="2021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Ejemplos:</a:t>
            </a:r>
          </a:p>
          <a:p>
            <a:pPr algn="just"/>
            <a:r>
              <a:rPr lang="es-ES" sz="2000" dirty="0"/>
              <a:t>Análisis de redes sociales.</a:t>
            </a:r>
          </a:p>
          <a:p>
            <a:pPr algn="just"/>
            <a:r>
              <a:rPr lang="es-ES" sz="2000" dirty="0"/>
              <a:t>Clasificación de moléculas.</a:t>
            </a:r>
          </a:p>
          <a:p>
            <a:pPr algn="just"/>
            <a:r>
              <a:rPr lang="es-ES" sz="2000" dirty="0"/>
              <a:t>Predicción meteorológica (</a:t>
            </a:r>
            <a:r>
              <a:rPr lang="es-ES" sz="2000" dirty="0" err="1"/>
              <a:t>GraphCast</a:t>
            </a:r>
            <a:r>
              <a:rPr lang="es-ES" sz="2000" dirty="0"/>
              <a:t>) [1]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55FFA7D-B7D9-98E3-2EBF-51D1A3E4EFEF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1976315" y="3461718"/>
            <a:ext cx="829990" cy="90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B90CE953-8CFE-6A99-A065-45FFC89A0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9" t="37411" r="52816" b="10885"/>
          <a:stretch/>
        </p:blipFill>
        <p:spPr>
          <a:xfrm>
            <a:off x="5758525" y="3941537"/>
            <a:ext cx="2065343" cy="1595613"/>
          </a:xfrm>
          <a:prstGeom prst="rect">
            <a:avLst/>
          </a:prstGeom>
        </p:spPr>
      </p:pic>
      <p:pic>
        <p:nvPicPr>
          <p:cNvPr id="22" name="Imagen 21" descr="Dibujo de un árbol&#10;&#10;Descripción generada automáticamente con confianza media">
            <a:extLst>
              <a:ext uri="{FF2B5EF4-FFF2-40B4-BE49-F238E27FC236}">
                <a16:creationId xmlns:a16="http://schemas.microsoft.com/office/drawing/2014/main" id="{1E9AD860-FBF8-32CA-9A6E-A7495154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20" y="3367153"/>
            <a:ext cx="2744382" cy="274438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D005603-7EBD-4C4E-C611-7F5B1168B2EC}"/>
              </a:ext>
            </a:extLst>
          </p:cNvPr>
          <p:cNvSpPr txBox="1"/>
          <p:nvPr/>
        </p:nvSpPr>
        <p:spPr>
          <a:xfrm>
            <a:off x="5524552" y="5526760"/>
            <a:ext cx="221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Fig. 1: Grafo asociado a una proteína</a:t>
            </a:r>
            <a:endParaRPr lang="en-US" sz="16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16F5FA4-B470-6F9D-4BDF-9529DC6BA893}"/>
              </a:ext>
            </a:extLst>
          </p:cNvPr>
          <p:cNvSpPr txBox="1"/>
          <p:nvPr/>
        </p:nvSpPr>
        <p:spPr>
          <a:xfrm>
            <a:off x="8740647" y="5832291"/>
            <a:ext cx="230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Fig. 2: Grafo del conjunto de datos CORA.</a:t>
            </a:r>
            <a:endParaRPr lang="en-US" sz="1600" dirty="0"/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0A4B2B1F-D814-A350-ADB6-6E5B5A754B7B}"/>
              </a:ext>
            </a:extLst>
          </p:cNvPr>
          <p:cNvSpPr txBox="1">
            <a:spLocks/>
          </p:cNvSpPr>
          <p:nvPr/>
        </p:nvSpPr>
        <p:spPr>
          <a:xfrm>
            <a:off x="8946768" y="1515118"/>
            <a:ext cx="2744382" cy="12183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Solución:</a:t>
            </a:r>
          </a:p>
          <a:p>
            <a:pPr marL="285750" indent="-285750"/>
            <a:r>
              <a:rPr lang="es-ES" sz="2000" dirty="0"/>
              <a:t>Redes neuronales de grafos</a:t>
            </a:r>
            <a:endParaRPr lang="en-US" sz="200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863CF66-78F0-77B5-831C-336E51C14997}"/>
              </a:ext>
            </a:extLst>
          </p:cNvPr>
          <p:cNvCxnSpPr>
            <a:stCxn id="7" idx="3"/>
            <a:endCxn id="30" idx="1"/>
          </p:cNvCxnSpPr>
          <p:nvPr/>
        </p:nvCxnSpPr>
        <p:spPr>
          <a:xfrm>
            <a:off x="8152512" y="2124276"/>
            <a:ext cx="79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ítulo 2">
            <a:extLst>
              <a:ext uri="{FF2B5EF4-FFF2-40B4-BE49-F238E27FC236}">
                <a16:creationId xmlns:a16="http://schemas.microsoft.com/office/drawing/2014/main" id="{EDAC8BEF-43AF-2ACA-5DEC-CCB88A4B98FC}"/>
              </a:ext>
            </a:extLst>
          </p:cNvPr>
          <p:cNvSpPr txBox="1">
            <a:spLocks/>
          </p:cNvSpPr>
          <p:nvPr/>
        </p:nvSpPr>
        <p:spPr>
          <a:xfrm>
            <a:off x="923630" y="873616"/>
            <a:ext cx="2521644" cy="15999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Clasificación:</a:t>
            </a:r>
          </a:p>
          <a:p>
            <a:pPr algn="just"/>
            <a:r>
              <a:rPr lang="es-ES" sz="2000" dirty="0"/>
              <a:t>A nivel de grafo.</a:t>
            </a:r>
          </a:p>
          <a:p>
            <a:pPr algn="just"/>
            <a:r>
              <a:rPr lang="es-ES" sz="2000" dirty="0"/>
              <a:t>A nivel de nodo.</a:t>
            </a:r>
          </a:p>
          <a:p>
            <a:pPr algn="just"/>
            <a:r>
              <a:rPr lang="es-ES" sz="2000" dirty="0"/>
              <a:t>Nivel de arista.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31A9331-7297-5EBC-549A-46BB6C96B17D}"/>
              </a:ext>
            </a:extLst>
          </p:cNvPr>
          <p:cNvCxnSpPr>
            <a:stCxn id="4" idx="0"/>
            <a:endCxn id="39" idx="2"/>
          </p:cNvCxnSpPr>
          <p:nvPr/>
        </p:nvCxnSpPr>
        <p:spPr>
          <a:xfrm flipV="1">
            <a:off x="1976315" y="2473590"/>
            <a:ext cx="208137" cy="33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60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9775-F45E-317A-760B-ED5C2FD0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2. ¿Qué son?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948FA10-6AB0-83C0-DAD1-D80F02097D56}"/>
              </a:ext>
            </a:extLst>
          </p:cNvPr>
          <p:cNvSpPr txBox="1">
            <a:spLocks/>
          </p:cNvSpPr>
          <p:nvPr/>
        </p:nvSpPr>
        <p:spPr>
          <a:xfrm>
            <a:off x="1332218" y="1433462"/>
            <a:ext cx="9365374" cy="11233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/>
              <a:t>Son un conjunto de modelos matemáticos que se caracterizan por procesar la información de los nodos y combinarla con la de sus adyacentes a medida que se avanzan en las capas. La forma en que se procesa la información y se combina, determinará la arquitectura del modelo.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346A9-8024-0CC1-CD00-5BF8383FCC76}"/>
              </a:ext>
            </a:extLst>
          </p:cNvPr>
          <p:cNvSpPr txBox="1">
            <a:spLocks/>
          </p:cNvSpPr>
          <p:nvPr/>
        </p:nvSpPr>
        <p:spPr>
          <a:xfrm>
            <a:off x="1332218" y="2987054"/>
            <a:ext cx="9365374" cy="16544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/>
              <a:t>Aspectos básicos:</a:t>
            </a:r>
          </a:p>
          <a:p>
            <a:pPr marL="457200" lvl="1" indent="0" algn="just">
              <a:buNone/>
            </a:pPr>
            <a:r>
              <a:rPr lang="es-ES" sz="2000" dirty="0"/>
              <a:t>- Cómo es la entrada del modelo.</a:t>
            </a:r>
          </a:p>
          <a:p>
            <a:pPr marL="457200" lvl="1" indent="0" algn="just">
              <a:buNone/>
            </a:pPr>
            <a:r>
              <a:rPr lang="es-ES" sz="2000" dirty="0"/>
              <a:t>- Cómo es una capa sencilla de red neuronal de grafo.</a:t>
            </a:r>
          </a:p>
          <a:p>
            <a:pPr marL="457200" lvl="1" indent="0" algn="just">
              <a:buNone/>
            </a:pPr>
            <a:r>
              <a:rPr lang="es-ES" sz="2000" dirty="0"/>
              <a:t>- Técnicas de </a:t>
            </a:r>
            <a:r>
              <a:rPr lang="es-ES" sz="2000" i="1" dirty="0" err="1"/>
              <a:t>pooling</a:t>
            </a:r>
            <a:r>
              <a:rPr lang="es-ES" sz="2000" i="1" dirty="0"/>
              <a:t>.</a:t>
            </a:r>
          </a:p>
          <a:p>
            <a:pPr marL="457200" lvl="1" indent="0" algn="just">
              <a:buNone/>
            </a:pPr>
            <a:r>
              <a:rPr lang="es-ES" sz="2000" i="1" dirty="0"/>
              <a:t>- </a:t>
            </a:r>
            <a:r>
              <a:rPr lang="es-ES" sz="2000" dirty="0"/>
              <a:t>Ejemplo sencillo de una red neuronal de grafos.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81039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8DE8-A6F4-5EBF-34F7-5B80C9936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253E2-3A3C-352F-E4F8-A6606CFE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2. ¿Qué son?-Entrada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ítulo 2">
                <a:extLst>
                  <a:ext uri="{FF2B5EF4-FFF2-40B4-BE49-F238E27FC236}">
                    <a16:creationId xmlns:a16="http://schemas.microsoft.com/office/drawing/2014/main" id="{3B98CB62-F29A-5F32-88B6-8C1D819210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2218" y="1433462"/>
                <a:ext cx="9365374" cy="112330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sz="2000" dirty="0"/>
                  <a:t>La entrada consistirá en un grafo formado por un conjunto de nodos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2000" dirty="0"/>
                  <a:t>, donde cada nodo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2000" dirty="0"/>
                  <a:t>será un vector real de dimensión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 panose="02040503050406030204" pitchFamily="18" charset="0"/>
                      </a:rPr>
                      <m:t>matriz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s-ES" sz="2000">
                        <a:latin typeface="Cambria Math" panose="02040503050406030204" pitchFamily="18" charset="0"/>
                      </a:rPr>
                      <m:t>dyacencia</m:t>
                    </m:r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000" dirty="0"/>
                  <a:t>.</a:t>
                </a:r>
              </a:p>
            </p:txBody>
          </p:sp>
        </mc:Choice>
        <mc:Fallback xmlns="">
          <p:sp>
            <p:nvSpPr>
              <p:cNvPr id="9" name="Subtítulo 2">
                <a:extLst>
                  <a:ext uri="{FF2B5EF4-FFF2-40B4-BE49-F238E27FC236}">
                    <a16:creationId xmlns:a16="http://schemas.microsoft.com/office/drawing/2014/main" id="{3B98CB62-F29A-5F32-88B6-8C1D81921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18" y="1433462"/>
                <a:ext cx="9365374" cy="1123307"/>
              </a:xfrm>
              <a:prstGeom prst="rect">
                <a:avLst/>
              </a:prstGeom>
              <a:blipFill>
                <a:blip r:embed="rId2"/>
                <a:stretch>
                  <a:fillRect l="-520" t="-4839" r="-5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>
            <a:extLst>
              <a:ext uri="{FF2B5EF4-FFF2-40B4-BE49-F238E27FC236}">
                <a16:creationId xmlns:a16="http://schemas.microsoft.com/office/drawing/2014/main" id="{2246DD4C-BE91-22EB-D367-37F6A0AD777F}"/>
              </a:ext>
            </a:extLst>
          </p:cNvPr>
          <p:cNvSpPr/>
          <p:nvPr/>
        </p:nvSpPr>
        <p:spPr>
          <a:xfrm>
            <a:off x="1811044" y="2752077"/>
            <a:ext cx="834502" cy="8700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FEC3F5-E88B-F916-79C5-FE605B7279A1}"/>
              </a:ext>
            </a:extLst>
          </p:cNvPr>
          <p:cNvSpPr/>
          <p:nvPr/>
        </p:nvSpPr>
        <p:spPr>
          <a:xfrm>
            <a:off x="1811044" y="4422558"/>
            <a:ext cx="834502" cy="870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78666D-28E6-AA72-68E6-EEFAB9453CB7}"/>
              </a:ext>
            </a:extLst>
          </p:cNvPr>
          <p:cNvSpPr/>
          <p:nvPr/>
        </p:nvSpPr>
        <p:spPr>
          <a:xfrm>
            <a:off x="2939988" y="3545888"/>
            <a:ext cx="834502" cy="8700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F6EFABA-F641-BF7A-530E-9F56B299B46A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523336" y="3494679"/>
            <a:ext cx="538862" cy="178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E58E3DB-FEDF-E275-BD45-A051D5C11D44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523336" y="4288490"/>
            <a:ext cx="538862" cy="261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A07134F6-940B-B27F-489F-2385999E9A35}"/>
              </a:ext>
            </a:extLst>
          </p:cNvPr>
          <p:cNvSpPr/>
          <p:nvPr/>
        </p:nvSpPr>
        <p:spPr>
          <a:xfrm>
            <a:off x="4711595" y="3830838"/>
            <a:ext cx="781236" cy="3001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ítulo 2">
                <a:extLst>
                  <a:ext uri="{FF2B5EF4-FFF2-40B4-BE49-F238E27FC236}">
                    <a16:creationId xmlns:a16="http://schemas.microsoft.com/office/drawing/2014/main" id="{AAC30E3B-EC7A-B91C-9E13-79F54C570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9937" y="3309751"/>
                <a:ext cx="5048890" cy="198296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=(0,1)}</m:t>
                    </m:r>
                  </m:oMath>
                </a14:m>
                <a:endParaRPr lang="es-ES" sz="2000" b="0" dirty="0"/>
              </a:p>
              <a:p>
                <a:pPr marL="0" indent="0" algn="just">
                  <a:buNone/>
                </a:pPr>
                <a:endParaRPr lang="es-ES" sz="20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15" name="Subtítulo 2">
                <a:extLst>
                  <a:ext uri="{FF2B5EF4-FFF2-40B4-BE49-F238E27FC236}">
                    <a16:creationId xmlns:a16="http://schemas.microsoft.com/office/drawing/2014/main" id="{AAC30E3B-EC7A-B91C-9E13-79F54C570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937" y="3309751"/>
                <a:ext cx="5048890" cy="1982962"/>
              </a:xfrm>
              <a:prstGeom prst="rect">
                <a:avLst/>
              </a:prstGeom>
              <a:blipFill>
                <a:blip r:embed="rId3"/>
                <a:stretch>
                  <a:fillRect l="-964" t="-24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5219B679-2810-041F-E087-A44CC173478D}"/>
              </a:ext>
            </a:extLst>
          </p:cNvPr>
          <p:cNvSpPr txBox="1"/>
          <p:nvPr/>
        </p:nvSpPr>
        <p:spPr>
          <a:xfrm>
            <a:off x="4113002" y="4707795"/>
            <a:ext cx="221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Fig. 3: Codificación de un grafo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86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6DF10-F28F-E6F6-22B0-5E3B4F174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1BA8D-C0B3-C205-2300-5EB5FB21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2. ¿Qué son?-Capa sencilla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4A2735F-C791-F3DD-042B-3307532B817B}"/>
              </a:ext>
            </a:extLst>
          </p:cNvPr>
          <p:cNvSpPr txBox="1">
            <a:spLocks/>
          </p:cNvSpPr>
          <p:nvPr/>
        </p:nvSpPr>
        <p:spPr>
          <a:xfrm>
            <a:off x="1349974" y="1133351"/>
            <a:ext cx="9365374" cy="76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/>
              <a:t>Una capa tomará como entrada el grafo y devolverá otro grafo con la misma topología, pero los vectores asociados a los nodos se habrán transformado.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AE919BB-386A-D371-4981-C67C62900619}"/>
              </a:ext>
            </a:extLst>
          </p:cNvPr>
          <p:cNvSpPr/>
          <p:nvPr/>
        </p:nvSpPr>
        <p:spPr>
          <a:xfrm>
            <a:off x="2201661" y="4086438"/>
            <a:ext cx="834502" cy="8700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95F4295-CB0B-05D1-56E7-B6CF24490041}"/>
              </a:ext>
            </a:extLst>
          </p:cNvPr>
          <p:cNvSpPr/>
          <p:nvPr/>
        </p:nvSpPr>
        <p:spPr>
          <a:xfrm>
            <a:off x="2201661" y="5756919"/>
            <a:ext cx="834502" cy="870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D485863-4BD1-8F16-6B68-1CA5F0DC9C0B}"/>
              </a:ext>
            </a:extLst>
          </p:cNvPr>
          <p:cNvSpPr/>
          <p:nvPr/>
        </p:nvSpPr>
        <p:spPr>
          <a:xfrm>
            <a:off x="3330605" y="4880249"/>
            <a:ext cx="834502" cy="8700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11EE979-865C-1BCA-C6B0-8AB29DE981E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913953" y="4829040"/>
            <a:ext cx="538862" cy="178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437227F-ECBF-C4BB-A500-2C53DFBFD02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913953" y="5622851"/>
            <a:ext cx="538862" cy="261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A993567A-1710-8581-51C9-0D87F5FEA737}"/>
              </a:ext>
            </a:extLst>
          </p:cNvPr>
          <p:cNvSpPr/>
          <p:nvPr/>
        </p:nvSpPr>
        <p:spPr>
          <a:xfrm>
            <a:off x="5407412" y="3786326"/>
            <a:ext cx="781236" cy="3001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ítulo 2">
                <a:extLst>
                  <a:ext uri="{FF2B5EF4-FFF2-40B4-BE49-F238E27FC236}">
                    <a16:creationId xmlns:a16="http://schemas.microsoft.com/office/drawing/2014/main" id="{41ACA46F-3E97-4C23-A223-E3B90FD264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339" y="2235901"/>
                <a:ext cx="4412090" cy="159333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=(0,1)}</m:t>
                    </m:r>
                  </m:oMath>
                </a14:m>
                <a:endParaRPr lang="es-ES" sz="2000" b="0" dirty="0"/>
              </a:p>
              <a:p>
                <a:pPr marL="0" indent="0" algn="just">
                  <a:buNone/>
                </a:pPr>
                <a:endParaRPr lang="es-ES" sz="20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15" name="Subtítulo 2">
                <a:extLst>
                  <a:ext uri="{FF2B5EF4-FFF2-40B4-BE49-F238E27FC236}">
                    <a16:creationId xmlns:a16="http://schemas.microsoft.com/office/drawing/2014/main" id="{41ACA46F-3E97-4C23-A223-E3B90FD26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39" y="2235901"/>
                <a:ext cx="4412090" cy="1593333"/>
              </a:xfrm>
              <a:prstGeom prst="rect">
                <a:avLst/>
              </a:prstGeom>
              <a:blipFill>
                <a:blip r:embed="rId2"/>
                <a:stretch>
                  <a:fillRect l="-551" t="-190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>
            <a:extLst>
              <a:ext uri="{FF2B5EF4-FFF2-40B4-BE49-F238E27FC236}">
                <a16:creationId xmlns:a16="http://schemas.microsoft.com/office/drawing/2014/main" id="{F323009A-B027-DEC9-7F02-3C34364690BA}"/>
              </a:ext>
            </a:extLst>
          </p:cNvPr>
          <p:cNvSpPr/>
          <p:nvPr/>
        </p:nvSpPr>
        <p:spPr>
          <a:xfrm>
            <a:off x="8101814" y="4010237"/>
            <a:ext cx="834502" cy="87001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421E77A-7930-0BFB-6455-8FF9F3E251C8}"/>
              </a:ext>
            </a:extLst>
          </p:cNvPr>
          <p:cNvSpPr/>
          <p:nvPr/>
        </p:nvSpPr>
        <p:spPr>
          <a:xfrm>
            <a:off x="8239956" y="5756919"/>
            <a:ext cx="834502" cy="8700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D03875D-74FA-2589-B56F-D40E83937895}"/>
              </a:ext>
            </a:extLst>
          </p:cNvPr>
          <p:cNvSpPr/>
          <p:nvPr/>
        </p:nvSpPr>
        <p:spPr>
          <a:xfrm>
            <a:off x="9368900" y="4880249"/>
            <a:ext cx="834502" cy="8700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8D4554-135D-76D5-3ECA-C1BBBCB7C53D}"/>
              </a:ext>
            </a:extLst>
          </p:cNvPr>
          <p:cNvCxnSpPr>
            <a:stCxn id="3" idx="5"/>
            <a:endCxn id="8" idx="1"/>
          </p:cNvCxnSpPr>
          <p:nvPr/>
        </p:nvCxnSpPr>
        <p:spPr>
          <a:xfrm>
            <a:off x="8814106" y="4752839"/>
            <a:ext cx="677004" cy="254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8D63718-30F0-9216-504A-3C40C65FF496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8952248" y="5622851"/>
            <a:ext cx="538862" cy="261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ítulo 2">
                <a:extLst>
                  <a:ext uri="{FF2B5EF4-FFF2-40B4-BE49-F238E27FC236}">
                    <a16:creationId xmlns:a16="http://schemas.microsoft.com/office/drawing/2014/main" id="{67360A77-6BFA-C254-9F53-C15FB3E91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0133" y="2256200"/>
                <a:ext cx="5263091" cy="159333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1, 2, −1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0.5, 2, 0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=(0.1, 1, 1.3)}</m:t>
                    </m:r>
                  </m:oMath>
                </a14:m>
                <a:endParaRPr lang="es-ES" sz="2000" b="0" dirty="0"/>
              </a:p>
              <a:p>
                <a:pPr marL="0" indent="0" algn="just">
                  <a:buNone/>
                </a:pPr>
                <a:endParaRPr lang="es-ES" sz="20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19" name="Subtítulo 2">
                <a:extLst>
                  <a:ext uri="{FF2B5EF4-FFF2-40B4-BE49-F238E27FC236}">
                    <a16:creationId xmlns:a16="http://schemas.microsoft.com/office/drawing/2014/main" id="{67360A77-6BFA-C254-9F53-C15FB3E9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133" y="2256200"/>
                <a:ext cx="5263091" cy="1593333"/>
              </a:xfrm>
              <a:prstGeom prst="rect">
                <a:avLst/>
              </a:prstGeom>
              <a:blipFill>
                <a:blip r:embed="rId3"/>
                <a:stretch>
                  <a:fillRect l="-347" t="-15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24C591F5-F685-971D-44C7-E2E264830A85}"/>
              </a:ext>
            </a:extLst>
          </p:cNvPr>
          <p:cNvSpPr txBox="1"/>
          <p:nvPr/>
        </p:nvSpPr>
        <p:spPr>
          <a:xfrm>
            <a:off x="5023737" y="5591941"/>
            <a:ext cx="221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Fig. 4: Procesamiento de una capa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258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EA268-DF96-4F5F-0D54-3642A0B5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AA03F-C6A4-8268-DE83-6F1A9CC1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2. ¿Qué son?-Capa sencilla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ítulo 2">
                <a:extLst>
                  <a:ext uri="{FF2B5EF4-FFF2-40B4-BE49-F238E27FC236}">
                    <a16:creationId xmlns:a16="http://schemas.microsoft.com/office/drawing/2014/main" id="{AB2C1848-D99A-3C54-17B6-31EA2B0B5B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5586" y="1191916"/>
                <a:ext cx="9365374" cy="172948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sz="2000" dirty="0"/>
                  <a:t>Primero se aplica una red neuronal de una capa,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E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s-ES" sz="2000" dirty="0"/>
                  <a:t>, a cada uno de los vectores de los nodos (compartición de parámetros).</a:t>
                </a:r>
              </a:p>
              <a:p>
                <a:pPr algn="just"/>
                <a:r>
                  <a:rPr lang="es-ES" sz="2000" dirty="0"/>
                  <a:t>Por último, el nodo del nuevo grafo procesado será la suma de su nuevo vector sumado con los vectores procesados por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sz="2000" dirty="0"/>
                  <a:t> de los nodos adyacentes (</a:t>
                </a:r>
                <a:r>
                  <a:rPr lang="es-ES" sz="2000" i="1" dirty="0" err="1"/>
                  <a:t>message</a:t>
                </a:r>
                <a:r>
                  <a:rPr lang="es-ES" sz="2000" i="1" dirty="0"/>
                  <a:t> passing</a:t>
                </a:r>
                <a:r>
                  <a:rPr lang="es-ES" sz="2000" dirty="0"/>
                  <a:t>).</a:t>
                </a:r>
              </a:p>
            </p:txBody>
          </p:sp>
        </mc:Choice>
        <mc:Fallback xmlns="">
          <p:sp>
            <p:nvSpPr>
              <p:cNvPr id="16" name="Subtítulo 2">
                <a:extLst>
                  <a:ext uri="{FF2B5EF4-FFF2-40B4-BE49-F238E27FC236}">
                    <a16:creationId xmlns:a16="http://schemas.microsoft.com/office/drawing/2014/main" id="{AB2C1848-D99A-3C54-17B6-31EA2B0B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6" y="1191916"/>
                <a:ext cx="9365374" cy="1729487"/>
              </a:xfrm>
              <a:prstGeom prst="rect">
                <a:avLst/>
              </a:prstGeom>
              <a:blipFill>
                <a:blip r:embed="rId2"/>
                <a:stretch>
                  <a:fillRect l="-520" t="-3509" r="-6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ítulo 2">
                <a:extLst>
                  <a:ext uri="{FF2B5EF4-FFF2-40B4-BE49-F238E27FC236}">
                    <a16:creationId xmlns:a16="http://schemas.microsoft.com/office/drawing/2014/main" id="{26EC8D7E-02A7-4FE5-7F87-5A03C5D548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5586" y="3081577"/>
                <a:ext cx="8930936" cy="151473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𝐴𝑑𝑦</m:t>
                          </m:r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∪{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7" name="Subtítulo 2">
                <a:extLst>
                  <a:ext uri="{FF2B5EF4-FFF2-40B4-BE49-F238E27FC236}">
                    <a16:creationId xmlns:a16="http://schemas.microsoft.com/office/drawing/2014/main" id="{26EC8D7E-02A7-4FE5-7F87-5A03C5D54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6" y="3081577"/>
                <a:ext cx="8930936" cy="1514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ítulo 2">
            <a:extLst>
              <a:ext uri="{FF2B5EF4-FFF2-40B4-BE49-F238E27FC236}">
                <a16:creationId xmlns:a16="http://schemas.microsoft.com/office/drawing/2014/main" id="{5901C174-EA4D-2EFF-39C2-4F6E7C2E3685}"/>
              </a:ext>
            </a:extLst>
          </p:cNvPr>
          <p:cNvSpPr txBox="1">
            <a:spLocks/>
          </p:cNvSpPr>
          <p:nvPr/>
        </p:nvSpPr>
        <p:spPr>
          <a:xfrm>
            <a:off x="1305586" y="4260421"/>
            <a:ext cx="9365374" cy="18474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/>
              <a:t>Este tipo de capa de red neuronal de grafo fue presentado por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Kipf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T. N., &amp; Welling, M (2016)</a:t>
            </a:r>
            <a:r>
              <a:rPr lang="es-ES" sz="2000" dirty="0"/>
              <a:t> en la publicación “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Semi-supervised classification with graph convolutional networks”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sz="2000" dirty="0"/>
              <a:t>[2].</a:t>
            </a:r>
          </a:p>
          <a:p>
            <a:pPr algn="just"/>
            <a:r>
              <a:rPr lang="es-ES" sz="2000" dirty="0"/>
              <a:t>Existen sofisticaciones como la inclusión de tipos de aristas, </a:t>
            </a:r>
            <a:r>
              <a:rPr lang="es-ES" sz="2000" i="1" dirty="0" err="1"/>
              <a:t>Graph</a:t>
            </a:r>
            <a:r>
              <a:rPr lang="es-ES" sz="2000" i="1" dirty="0"/>
              <a:t> </a:t>
            </a:r>
            <a:r>
              <a:rPr lang="es-ES" sz="2000" i="1" dirty="0" err="1"/>
              <a:t>Conv</a:t>
            </a:r>
            <a:r>
              <a:rPr lang="es-ES" sz="2000" i="1" dirty="0"/>
              <a:t> </a:t>
            </a:r>
            <a:r>
              <a:rPr lang="es-ES" sz="2000" i="1" dirty="0" err="1"/>
              <a:t>Layers</a:t>
            </a:r>
            <a:r>
              <a:rPr lang="es-ES" sz="2000" i="1" dirty="0"/>
              <a:t> </a:t>
            </a:r>
            <a:r>
              <a:rPr lang="es-ES" sz="2000" dirty="0"/>
              <a:t>[3], </a:t>
            </a:r>
            <a:r>
              <a:rPr lang="es-ES" sz="2000" i="1" dirty="0" err="1"/>
              <a:t>Graph</a:t>
            </a:r>
            <a:r>
              <a:rPr lang="es-ES" sz="2000" i="1" dirty="0"/>
              <a:t> </a:t>
            </a:r>
            <a:r>
              <a:rPr lang="es-ES" sz="2000" i="1" dirty="0" err="1"/>
              <a:t>Attention</a:t>
            </a:r>
            <a:r>
              <a:rPr lang="es-ES" sz="2000" i="1" dirty="0"/>
              <a:t> Networks </a:t>
            </a:r>
            <a:r>
              <a:rPr lang="es-ES" sz="2000" dirty="0"/>
              <a:t>[4] y generalización de operaciones de agregación [5].</a:t>
            </a:r>
          </a:p>
        </p:txBody>
      </p:sp>
    </p:spTree>
    <p:extLst>
      <p:ext uri="{BB962C8B-B14F-4D97-AF65-F5344CB8AC3E}">
        <p14:creationId xmlns:p14="http://schemas.microsoft.com/office/powerpoint/2010/main" val="175133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15A6E-2575-927B-CD28-67E3C831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8540E-C601-3081-AB3E-17E67957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2. ¿Qué son?-Técnicas de </a:t>
            </a:r>
            <a:r>
              <a:rPr lang="es-ES" sz="2800" b="1" dirty="0" err="1">
                <a:latin typeface="+mj-lt"/>
              </a:rPr>
              <a:t>pooling</a:t>
            </a:r>
            <a:endParaRPr lang="es-E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ítulo 2">
                <a:extLst>
                  <a:ext uri="{FF2B5EF4-FFF2-40B4-BE49-F238E27FC236}">
                    <a16:creationId xmlns:a16="http://schemas.microsoft.com/office/drawing/2014/main" id="{690294F9-D869-89E6-E95F-8C87CA6E1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5586" y="1191916"/>
                <a:ext cx="9365374" cy="137373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sz="2000" dirty="0"/>
                  <a:t>¿Cómo clasificamos después de haber aplicado la capa anterior? Utilizamos técnicas de </a:t>
                </a:r>
                <a:r>
                  <a:rPr lang="es-ES" sz="2000" dirty="0" err="1"/>
                  <a:t>pooling</a:t>
                </a:r>
                <a:r>
                  <a:rPr lang="es-ES" sz="2000" dirty="0"/>
                  <a:t>. Consiste en aplicar una función,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sz="20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s-E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s-E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s-E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s-E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sz="20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s-E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000" dirty="0"/>
                  <a:t> al conjunto de todos los nodos que nos devuelva un vector que resuma la información del grafo. </a:t>
                </a:r>
              </a:p>
            </p:txBody>
          </p:sp>
        </mc:Choice>
        <mc:Fallback xmlns="">
          <p:sp>
            <p:nvSpPr>
              <p:cNvPr id="16" name="Subtítulo 2">
                <a:extLst>
                  <a:ext uri="{FF2B5EF4-FFF2-40B4-BE49-F238E27FC236}">
                    <a16:creationId xmlns:a16="http://schemas.microsoft.com/office/drawing/2014/main" id="{690294F9-D869-89E6-E95F-8C87CA6E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6" y="1191916"/>
                <a:ext cx="9365374" cy="1373731"/>
              </a:xfrm>
              <a:prstGeom prst="rect">
                <a:avLst/>
              </a:prstGeom>
              <a:blipFill>
                <a:blip r:embed="rId2"/>
                <a:stretch>
                  <a:fillRect l="-520" t="-4405" r="-6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B696CE0F-9495-E3C0-6C60-82FA1D24C5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0509" y="2284389"/>
                <a:ext cx="8815527" cy="137373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B696CE0F-9495-E3C0-6C60-82FA1D24C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509" y="2284389"/>
                <a:ext cx="8815527" cy="1373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ítulo 2">
                <a:extLst>
                  <a:ext uri="{FF2B5EF4-FFF2-40B4-BE49-F238E27FC236}">
                    <a16:creationId xmlns:a16="http://schemas.microsoft.com/office/drawing/2014/main" id="{9D831341-ABD3-85AD-D25A-6011C1A0D8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5586" y="3244138"/>
                <a:ext cx="9365374" cy="194042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sz="2000" dirty="0"/>
                  <a:t>Por último, aplicaríamos una MLP a este vector con dimensión de salida la cantidad de clases.</a:t>
                </a:r>
              </a:p>
              <a:p>
                <a:pPr algn="just"/>
                <a:r>
                  <a:rPr lang="es-ES" sz="2000" dirty="0"/>
                  <a:t>A veces es necesario ir reduciendo la cantidad de nodos de forma gradual. Una solución son los métodos de </a:t>
                </a:r>
                <a:r>
                  <a:rPr lang="es-ES" sz="2000" i="1" dirty="0" err="1"/>
                  <a:t>TopK</a:t>
                </a:r>
                <a:r>
                  <a:rPr lang="es-ES" sz="2000" i="1" dirty="0"/>
                  <a:t> </a:t>
                </a:r>
                <a:r>
                  <a:rPr lang="es-ES" sz="2000" i="1" dirty="0" err="1"/>
                  <a:t>pooling</a:t>
                </a:r>
                <a:r>
                  <a:rPr lang="es-ES" sz="2000" i="1" dirty="0"/>
                  <a:t> </a:t>
                </a:r>
                <a:r>
                  <a:rPr lang="es-ES" sz="2000" dirty="0"/>
                  <a:t>[6], [7]. Consiste en dar un </a:t>
                </a:r>
                <a:r>
                  <a:rPr lang="es-ES" sz="2000" i="1" dirty="0"/>
                  <a:t>score </a:t>
                </a:r>
                <a:r>
                  <a:rPr lang="es-ES" sz="2000" dirty="0" err="1"/>
                  <a:t>aprendible</a:t>
                </a:r>
                <a:r>
                  <a:rPr lang="es-ES" sz="2000" dirty="0"/>
                  <a:t> a cada nodo para quedarse solo con los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2000" i="1" dirty="0"/>
                  <a:t> más altos.</a:t>
                </a:r>
              </a:p>
            </p:txBody>
          </p:sp>
        </mc:Choice>
        <mc:Fallback xmlns="">
          <p:sp>
            <p:nvSpPr>
              <p:cNvPr id="4" name="Subtítulo 2">
                <a:extLst>
                  <a:ext uri="{FF2B5EF4-FFF2-40B4-BE49-F238E27FC236}">
                    <a16:creationId xmlns:a16="http://schemas.microsoft.com/office/drawing/2014/main" id="{9D831341-ABD3-85AD-D25A-6011C1A0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6" y="3244138"/>
                <a:ext cx="9365374" cy="1940421"/>
              </a:xfrm>
              <a:prstGeom prst="rect">
                <a:avLst/>
              </a:prstGeom>
              <a:blipFill>
                <a:blip r:embed="rId4"/>
                <a:stretch>
                  <a:fillRect l="-520" t="-2813" r="-6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56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D29F6-82CE-8ABC-5B0E-C5FED309C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2FF3-7278-0E9E-8AB8-C5B1D7DA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b="1" dirty="0">
                <a:latin typeface="+mj-lt"/>
              </a:rPr>
              <a:t>2. ¿Qué son?-Ejemplo sencillo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819D402-A637-92D7-29EB-7C9F1D13966D}"/>
              </a:ext>
            </a:extLst>
          </p:cNvPr>
          <p:cNvSpPr/>
          <p:nvPr/>
        </p:nvSpPr>
        <p:spPr>
          <a:xfrm>
            <a:off x="727968" y="2364171"/>
            <a:ext cx="834502" cy="8700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1C2A042-C26F-CDA5-D52B-E878555321FB}"/>
              </a:ext>
            </a:extLst>
          </p:cNvPr>
          <p:cNvSpPr/>
          <p:nvPr/>
        </p:nvSpPr>
        <p:spPr>
          <a:xfrm>
            <a:off x="727968" y="4034652"/>
            <a:ext cx="834502" cy="870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B1C5E89-4455-10FD-F13E-E987E3BD7B61}"/>
              </a:ext>
            </a:extLst>
          </p:cNvPr>
          <p:cNvSpPr/>
          <p:nvPr/>
        </p:nvSpPr>
        <p:spPr>
          <a:xfrm>
            <a:off x="1856912" y="3157982"/>
            <a:ext cx="834502" cy="8700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FA11486-1CA4-5D2E-ACC5-96FAE5F87BD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40260" y="3106773"/>
            <a:ext cx="538862" cy="178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FF96634-F526-C8F1-B6A4-0A69D5EF19DD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440260" y="3900584"/>
            <a:ext cx="538862" cy="261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53D51B8-7CC6-A8B8-D50C-32551D5CDE7F}"/>
              </a:ext>
            </a:extLst>
          </p:cNvPr>
          <p:cNvSpPr/>
          <p:nvPr/>
        </p:nvSpPr>
        <p:spPr>
          <a:xfrm>
            <a:off x="2993290" y="3298417"/>
            <a:ext cx="781236" cy="3001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672BE54-CC9F-67AF-75E4-22FD50BE1673}"/>
              </a:ext>
            </a:extLst>
          </p:cNvPr>
          <p:cNvSpPr/>
          <p:nvPr/>
        </p:nvSpPr>
        <p:spPr>
          <a:xfrm>
            <a:off x="3825165" y="2287970"/>
            <a:ext cx="834502" cy="87001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3915051-7A62-3090-AB2C-5F188A9E60D8}"/>
              </a:ext>
            </a:extLst>
          </p:cNvPr>
          <p:cNvSpPr/>
          <p:nvPr/>
        </p:nvSpPr>
        <p:spPr>
          <a:xfrm>
            <a:off x="3963307" y="4034652"/>
            <a:ext cx="834502" cy="8700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806EA4C-D90B-687D-4FEA-6B8E78271144}"/>
              </a:ext>
            </a:extLst>
          </p:cNvPr>
          <p:cNvSpPr/>
          <p:nvPr/>
        </p:nvSpPr>
        <p:spPr>
          <a:xfrm>
            <a:off x="5092251" y="3157982"/>
            <a:ext cx="834502" cy="87001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7C2AEB8-581F-C5D7-E711-394ED222EB8E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4537457" y="3030572"/>
            <a:ext cx="677004" cy="254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73B5FF9-A3DC-C2A8-1BC3-02C1DACC02AF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675599" y="3900584"/>
            <a:ext cx="538862" cy="261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B9101659-F206-F81C-124B-E2E8C0A03444}"/>
              </a:ext>
            </a:extLst>
          </p:cNvPr>
          <p:cNvSpPr/>
          <p:nvPr/>
        </p:nvSpPr>
        <p:spPr>
          <a:xfrm>
            <a:off x="6189674" y="3351594"/>
            <a:ext cx="781236" cy="3001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2D0126-3285-A8D3-11F2-64B4E2A63AC7}"/>
              </a:ext>
            </a:extLst>
          </p:cNvPr>
          <p:cNvSpPr txBox="1"/>
          <p:nvPr/>
        </p:nvSpPr>
        <p:spPr>
          <a:xfrm>
            <a:off x="2920490" y="2962583"/>
            <a:ext cx="84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CAPA 1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67BC5CD-5638-1EB4-B1AA-576F607F6051}"/>
              </a:ext>
            </a:extLst>
          </p:cNvPr>
          <p:cNvSpPr txBox="1"/>
          <p:nvPr/>
        </p:nvSpPr>
        <p:spPr>
          <a:xfrm>
            <a:off x="6002327" y="2982262"/>
            <a:ext cx="110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POOLING</a:t>
            </a:r>
            <a:endParaRPr lang="en-US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572532C-F121-3D3F-1872-EBB4CE36D083}"/>
              </a:ext>
            </a:extLst>
          </p:cNvPr>
          <p:cNvSpPr/>
          <p:nvPr/>
        </p:nvSpPr>
        <p:spPr>
          <a:xfrm>
            <a:off x="7183794" y="3106773"/>
            <a:ext cx="834502" cy="8700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C1AC73C3-26AD-3EB1-A03E-93474B5C5F4C}"/>
              </a:ext>
            </a:extLst>
          </p:cNvPr>
          <p:cNvSpPr/>
          <p:nvPr/>
        </p:nvSpPr>
        <p:spPr>
          <a:xfrm>
            <a:off x="8227951" y="3391723"/>
            <a:ext cx="781236" cy="3001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98CB0FD-77DC-15F9-FCD3-83014D3C9071}"/>
              </a:ext>
            </a:extLst>
          </p:cNvPr>
          <p:cNvSpPr txBox="1"/>
          <p:nvPr/>
        </p:nvSpPr>
        <p:spPr>
          <a:xfrm>
            <a:off x="8122919" y="2997459"/>
            <a:ext cx="65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MLP</a:t>
            </a:r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4C916F6-7F48-7533-8908-91A1A963F879}"/>
              </a:ext>
            </a:extLst>
          </p:cNvPr>
          <p:cNvSpPr txBox="1"/>
          <p:nvPr/>
        </p:nvSpPr>
        <p:spPr>
          <a:xfrm>
            <a:off x="9340639" y="2901485"/>
            <a:ext cx="21233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PROBABILIDADES: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0.1</a:t>
            </a:r>
            <a:endParaRPr lang="en-U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BFBE7FA-46C1-7187-16BE-C0647AD39946}"/>
              </a:ext>
            </a:extLst>
          </p:cNvPr>
          <p:cNvSpPr txBox="1"/>
          <p:nvPr/>
        </p:nvSpPr>
        <p:spPr>
          <a:xfrm>
            <a:off x="4942070" y="5497843"/>
            <a:ext cx="248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Fig. 5: Ejemplo de red neuronal de grafos sencilla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4916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1455</Words>
  <Application>Microsoft Office PowerPoint</Application>
  <PresentationFormat>Widescreen</PresentationFormat>
  <Paragraphs>145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SFBX2074</vt:lpstr>
      <vt:lpstr>Tema de Office</vt:lpstr>
      <vt:lpstr>Trabajo de Técnicas de Reconocimiento de Patrones  Clasificación de proteínas con redes neuronales de grafos</vt:lpstr>
      <vt:lpstr>Índice</vt:lpstr>
      <vt:lpstr>1. ¿Qué ventajas posee frente a otros modelos?</vt:lpstr>
      <vt:lpstr>2. ¿Qué son?</vt:lpstr>
      <vt:lpstr>2. ¿Qué son?-Entrada</vt:lpstr>
      <vt:lpstr>2. ¿Qué son?-Capa sencilla</vt:lpstr>
      <vt:lpstr>2. ¿Qué son?-Capa sencilla</vt:lpstr>
      <vt:lpstr>2. ¿Qué son?-Técnicas de pooling</vt:lpstr>
      <vt:lpstr>2. ¿Qué son?-Ejemplo sencillo</vt:lpstr>
      <vt:lpstr>3. Conjunto de datos</vt:lpstr>
      <vt:lpstr>4. Modelos-1</vt:lpstr>
      <vt:lpstr>4. Modelos-2</vt:lpstr>
      <vt:lpstr>4. Modelos-3</vt:lpstr>
      <vt:lpstr>5. Entrenamiento y resultados</vt:lpstr>
      <vt:lpstr>5. Entrenamiento y resultados</vt:lpstr>
      <vt:lpstr>8. Conclusión</vt:lpstr>
      <vt:lpstr>Referencias bibliográficas</vt:lpstr>
      <vt:lpstr>Referencias bibliográficas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Fin de Grado en Matemáticas  Introducción a las Redes Neuronales</dc:title>
  <dc:creator>Javier Castellan</dc:creator>
  <cp:lastModifiedBy>Nacho Fernández</cp:lastModifiedBy>
  <cp:revision>21</cp:revision>
  <dcterms:created xsi:type="dcterms:W3CDTF">2023-07-09T13:53:38Z</dcterms:created>
  <dcterms:modified xsi:type="dcterms:W3CDTF">2024-02-15T15:19:37Z</dcterms:modified>
</cp:coreProperties>
</file>