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layfair Display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layfairDisplay-bold.fntdata"/><Relationship Id="rId41" Type="http://schemas.openxmlformats.org/officeDocument/2006/relationships/font" Target="fonts/PlayfairDisplay-regular.fntdata"/><Relationship Id="rId44" Type="http://schemas.openxmlformats.org/officeDocument/2006/relationships/font" Target="fonts/PlayfairDisplay-boldItalic.fntdata"/><Relationship Id="rId43" Type="http://schemas.openxmlformats.org/officeDocument/2006/relationships/font" Target="fonts/PlayfairDisplay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s.wikipedia.org/wiki/Sistema_operativ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s.wikipedia.org/wiki/Sistema_operativo" TargetMode="External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Relationship Id="rId4" Type="http://schemas.openxmlformats.org/officeDocument/2006/relationships/hyperlink" Target="http://martra.uadla.com/como-hacer-un-man-in-the-middle-con-sslstrip-asi-se-roban-las-contrasenas/" TargetMode="External"/><Relationship Id="rId10" Type="http://schemas.openxmlformats.org/officeDocument/2006/relationships/hyperlink" Target="https://es.wikipedia.org/" TargetMode="External"/><Relationship Id="rId9" Type="http://schemas.openxmlformats.org/officeDocument/2006/relationships/hyperlink" Target="https://www.youtube.com/watch?v=wjTjzXKpCWw" TargetMode="External"/><Relationship Id="rId5" Type="http://schemas.openxmlformats.org/officeDocument/2006/relationships/hyperlink" Target="https://hipertextual.com/archivo/2014/06/ataque-man-in-the-middle/" TargetMode="External"/><Relationship Id="rId6" Type="http://schemas.openxmlformats.org/officeDocument/2006/relationships/hyperlink" Target="http://www.ebankingnews.com/noticias/que-es-man-in-the-browser-el-nuevo-tipo-de-troyano-que-ataca-a-la-banca-006263" TargetMode="External"/><Relationship Id="rId7" Type="http://schemas.openxmlformats.org/officeDocument/2006/relationships/hyperlink" Target="https://latam.kaspersky.com/blog/que-es-un-ataque-man-in-the-middle/469/" TargetMode="External"/><Relationship Id="rId8" Type="http://schemas.openxmlformats.org/officeDocument/2006/relationships/hyperlink" Target="https://blog.zimperium.com/doubledirect-zimperium-discovers-full-duplex-icmp-redirect-attacks-in-the-wil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3450"/>
            <a:ext cx="8664300" cy="34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ataques .Como </a:t>
            </a:r>
            <a:r>
              <a:rPr lang="es"/>
              <a:t>actúan</a:t>
            </a:r>
            <a:r>
              <a:rPr lang="es"/>
              <a:t> los piratas informáticos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854675"/>
            <a:ext cx="7642800" cy="1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SWAP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Juan Manuel López Castro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Ignacio Pineda Mochón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41100" y="445025"/>
            <a:ext cx="86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DoS</a:t>
            </a:r>
            <a:endParaRPr sz="36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/>
              <a:t>Los </a:t>
            </a:r>
            <a:r>
              <a:rPr lang="es" sz="3600"/>
              <a:t>síntomas</a:t>
            </a:r>
            <a:r>
              <a:rPr lang="es" sz="3600"/>
              <a:t> de sufrir un ataque de denegación de servicio son:</a:t>
            </a:r>
            <a:endParaRPr sz="3600"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Rendimiento de la red inusualmente lento (abrir archivos o acceder a sitios web)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Indisponibilidad de un sitio web en particular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Incapacidad para acceder a cualquier sitio web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65500" y="417225"/>
            <a:ext cx="4045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Ping de la Muerte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5500" y="417225"/>
            <a:ext cx="4045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Ping de la Muerte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8" y="2652800"/>
            <a:ext cx="4121324" cy="1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-Ping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-ICMP &gt; 64B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-Fragmentar paquete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/>
              <a:t>-”Explota” en destino (buffer)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417225"/>
            <a:ext cx="4045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ing Flooding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65500" y="417225"/>
            <a:ext cx="4045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Ping Flooding</a:t>
            </a:r>
            <a:endParaRPr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952975" y="417225"/>
            <a:ext cx="3837000" cy="4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-Ping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-Múltiples paquetes ICMP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-Dificultad recepción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-Ancho de Banda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/>
              <a:t>-Delegar/ordenar ataque</a:t>
            </a:r>
            <a:endParaRPr b="1" sz="14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13" y="2050227"/>
            <a:ext cx="3910976" cy="22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590225"/>
            <a:ext cx="40452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ARP Spoofing</a:t>
            </a:r>
            <a:endParaRPr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590225"/>
            <a:ext cx="40452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ARP Spoofing</a:t>
            </a:r>
            <a:endParaRPr/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-Inundación MAC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-Múltiples paquetes + MACs diferentes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-Memoria llena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-Apertura fallida (como HUB)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400"/>
              <a:t>-Recepción y análisis paquetes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823" t="14288"/>
          <a:stretch/>
        </p:blipFill>
        <p:spPr>
          <a:xfrm>
            <a:off x="127063" y="1949475"/>
            <a:ext cx="4322075" cy="28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500" y="590225"/>
            <a:ext cx="40452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ARP Spoofing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5500" y="590225"/>
            <a:ext cx="40452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ARP Spoofing</a:t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-IP Spoofing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-IP falsa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-Ocultar identidad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-Falsificar identidad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-Acceso restringido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-No es posible el TCP “Handshake”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101525"/>
            <a:ext cx="30480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Escaneo De Puertos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</a:t>
            </a:r>
            <a:r>
              <a:rPr lang="es"/>
              <a:t>Es </a:t>
            </a:r>
            <a:r>
              <a:rPr lang="es"/>
              <a:t>utilizada</a:t>
            </a:r>
            <a:r>
              <a:rPr lang="es"/>
              <a:t> para </a:t>
            </a:r>
            <a:r>
              <a:rPr lang="es"/>
              <a:t>descubrir</a:t>
            </a:r>
            <a:r>
              <a:rPr lang="es"/>
              <a:t> los servicio expuestos a posibles ataques.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Un escaneo de puertos ayuda al atacante a encontrar los puertos que están disponibles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-Puede llegar a detectar el</a:t>
            </a:r>
            <a:r>
              <a:rPr lang="es">
                <a:uFill>
                  <a:noFill/>
                </a:uFill>
                <a:hlinkClick r:id="rId3"/>
              </a:rPr>
              <a:t> </a:t>
            </a:r>
            <a:r>
              <a:rPr lang="es"/>
              <a:t>sistema operativo que está ejecutando la máquina según los puertos que tiene abiertos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-Nmap es una herramienta que ofrece esta utilidad , y está disponible para Linux y Windows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5500" y="2632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Ataque </a:t>
            </a:r>
            <a:r>
              <a:rPr lang="es"/>
              <a:t>Informático</a:t>
            </a:r>
            <a:endParaRPr/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Escaneo De Puertos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</a:t>
            </a:r>
            <a:r>
              <a:rPr lang="es"/>
              <a:t>Es utilizada para descubrir los servicio expuestos a posibles ataques.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-Un escaneo de puertos ayuda al atacante a encontrar los puertos que están disponibles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-Puede llegar a detectar el</a:t>
            </a:r>
            <a:r>
              <a:rPr lang="es">
                <a:uFill>
                  <a:noFill/>
                </a:uFill>
                <a:hlinkClick r:id="rId3"/>
              </a:rPr>
              <a:t> </a:t>
            </a:r>
            <a:r>
              <a:rPr lang="es"/>
              <a:t>sistema operativo que está ejecutando la máquina según los puertos que tiene abiertos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-Nmap es una herramienta que ofrece esta utilidad , y está disponible para Linux y Windows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975" y="1418549"/>
            <a:ext cx="360159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Escaneo De Puertos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Formas de limitar la </a:t>
            </a:r>
            <a:r>
              <a:rPr lang="es" sz="3000"/>
              <a:t>información</a:t>
            </a:r>
            <a:r>
              <a:rPr lang="es" sz="3000"/>
              <a:t> dada por los puertos: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-Cerrar los servicios </a:t>
            </a:r>
            <a:r>
              <a:rPr lang="es" sz="1800"/>
              <a:t>innecesarios</a:t>
            </a:r>
            <a:r>
              <a:rPr lang="es" sz="1800"/>
              <a:t> en los sistemas destino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- Utilizar PortSentry, que detecta las solicitudes de </a:t>
            </a:r>
            <a:r>
              <a:rPr lang="es" sz="1800"/>
              <a:t>conexión</a:t>
            </a:r>
            <a:r>
              <a:rPr lang="es" sz="1800"/>
              <a:t> en una </a:t>
            </a:r>
            <a:r>
              <a:rPr lang="es" sz="1800"/>
              <a:t>serie</a:t>
            </a:r>
            <a:r>
              <a:rPr lang="es" sz="1800"/>
              <a:t> de puertos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-Se puede seleccionar </a:t>
            </a:r>
            <a:r>
              <a:rPr lang="es" sz="1800"/>
              <a:t>qué</a:t>
            </a:r>
            <a:r>
              <a:rPr lang="es" sz="1800"/>
              <a:t> puertos escuchara y la cantidad de </a:t>
            </a:r>
            <a:r>
              <a:rPr lang="es" sz="1800"/>
              <a:t>solicitudes</a:t>
            </a:r>
            <a:r>
              <a:rPr lang="es" sz="1800"/>
              <a:t> no válidas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-LAN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000"/>
              <a:t>-Internet</a:t>
            </a:r>
            <a:endParaRPr sz="300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124"/>
            <a:ext cx="3890475" cy="2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-LAN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-Envenenar tabla ARP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-Gateway falso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-Obtener información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-Inyectar script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124"/>
            <a:ext cx="3890475" cy="2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000"/>
              <a:t>-Cifrado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-SSLStrip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-Cambiar HTTPs por HTTP entre victima y atacante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-Navegador impide: HSTS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-SSLStrip2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-Caducar entradas HSTS -&gt; 1 petición HTTP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50" y="1176675"/>
            <a:ext cx="2831950" cy="16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50" y="3071700"/>
            <a:ext cx="3005100" cy="1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-Troyano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-JavaScript modificado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-Extensión Navegador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/>
              <a:t>-WiFi falsa</a:t>
            </a:r>
            <a:endParaRPr sz="30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8" y="3188200"/>
            <a:ext cx="2445275" cy="16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37" y="1173800"/>
            <a:ext cx="3089889" cy="16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-Internet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/>
              <a:t>-DoubleDirect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-ICMP redirect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-DNS falso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-WEB falsa (propia)</a:t>
            </a:r>
            <a:endParaRPr sz="300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3524"/>
            <a:ext cx="3890475" cy="2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Man-In-The-Middle</a:t>
            </a:r>
            <a:endParaRPr/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-Proxy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-Conexión anónima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-Hackear Hackers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-Obtener información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-Inyectar scripts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8575"/>
            <a:ext cx="3870150" cy="26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Ataque de </a:t>
            </a:r>
            <a:r>
              <a:rPr lang="es">
                <a:highlight>
                  <a:schemeClr val="lt1"/>
                </a:highlight>
              </a:rPr>
              <a:t>secuencia</a:t>
            </a:r>
            <a:r>
              <a:rPr lang="es">
                <a:highlight>
                  <a:schemeClr val="lt1"/>
                </a:highlight>
              </a:rPr>
              <a:t> TCP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017725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-Es un intento de predecir el </a:t>
            </a:r>
            <a:r>
              <a:rPr lang="es">
                <a:highlight>
                  <a:schemeClr val="lt1"/>
                </a:highlight>
              </a:rPr>
              <a:t>número</a:t>
            </a:r>
            <a:r>
              <a:rPr lang="es">
                <a:highlight>
                  <a:schemeClr val="lt1"/>
                </a:highlight>
              </a:rPr>
              <a:t> de </a:t>
            </a:r>
            <a:r>
              <a:rPr lang="es">
                <a:highlight>
                  <a:schemeClr val="lt1"/>
                </a:highlight>
              </a:rPr>
              <a:t>secuencia</a:t>
            </a:r>
            <a:r>
              <a:rPr lang="es">
                <a:highlight>
                  <a:schemeClr val="lt1"/>
                </a:highlight>
              </a:rPr>
              <a:t> utilizado para identificar los paquetes en TCP</a:t>
            </a:r>
            <a:endParaRPr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-El atacante monitoriza el flujo de datos entre dos host</a:t>
            </a:r>
            <a:endParaRPr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-Tumba el host que no le </a:t>
            </a:r>
            <a:r>
              <a:rPr lang="es">
                <a:highlight>
                  <a:schemeClr val="lt1"/>
                </a:highlight>
              </a:rPr>
              <a:t>interesa</a:t>
            </a:r>
            <a:r>
              <a:rPr lang="es">
                <a:highlight>
                  <a:schemeClr val="lt1"/>
                </a:highlight>
              </a:rPr>
              <a:t> y prepara un paquete TCP “falso” con el </a:t>
            </a:r>
            <a:r>
              <a:rPr lang="es">
                <a:highlight>
                  <a:schemeClr val="lt1"/>
                </a:highlight>
              </a:rPr>
              <a:t>número</a:t>
            </a:r>
            <a:r>
              <a:rPr lang="es">
                <a:highlight>
                  <a:schemeClr val="lt1"/>
                </a:highlight>
              </a:rPr>
              <a:t> de </a:t>
            </a:r>
            <a:r>
              <a:rPr lang="es">
                <a:highlight>
                  <a:schemeClr val="lt1"/>
                </a:highlight>
              </a:rPr>
              <a:t>secuencia</a:t>
            </a:r>
            <a:r>
              <a:rPr lang="es">
                <a:highlight>
                  <a:schemeClr val="lt1"/>
                </a:highlight>
              </a:rPr>
              <a:t> esperado</a:t>
            </a:r>
            <a:endParaRPr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-El paquete </a:t>
            </a:r>
            <a:r>
              <a:rPr lang="es">
                <a:highlight>
                  <a:schemeClr val="lt1"/>
                </a:highlight>
              </a:rPr>
              <a:t>entregado</a:t>
            </a:r>
            <a:r>
              <a:rPr lang="es">
                <a:highlight>
                  <a:schemeClr val="lt1"/>
                </a:highlight>
              </a:rPr>
              <a:t> puede servir para :</a:t>
            </a:r>
            <a:endParaRPr>
              <a:highlight>
                <a:schemeClr val="lt1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-Obtener acceso a la </a:t>
            </a:r>
            <a:r>
              <a:rPr lang="es">
                <a:highlight>
                  <a:schemeClr val="lt1"/>
                </a:highlight>
              </a:rPr>
              <a:t>comunicación</a:t>
            </a:r>
            <a:endParaRPr>
              <a:highlight>
                <a:schemeClr val="lt1"/>
              </a:highlight>
            </a:endParaRPr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highlight>
                  <a:schemeClr val="lt1"/>
                </a:highlight>
              </a:rPr>
              <a:t>-Entregar una carga maliciosa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2632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Ataque Informático</a:t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 ciberataque es un método por el cual un individuo,mediante un sistema informático, intenta tomar el control , </a:t>
            </a:r>
            <a:r>
              <a:rPr lang="es" sz="2400"/>
              <a:t>desestabilizar</a:t>
            </a:r>
            <a:r>
              <a:rPr lang="es" sz="2400"/>
              <a:t> o dañar otro sistema informático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00" y="2275364"/>
            <a:ext cx="4045200" cy="214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Ataque de secuencia TCP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017725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-Es un intento de predecir el número de secuencia utilizado para identificar los paquetes en TCP</a:t>
            </a:r>
            <a:endParaRPr>
              <a:highlight>
                <a:schemeClr val="lt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-El atacante monitoriza el flujo de datos entre dos host</a:t>
            </a:r>
            <a:endParaRPr>
              <a:highlight>
                <a:schemeClr val="lt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-Tumba el host que no le interesa y prepara un paquete TCP “falso” con el número de secuencia esperado</a:t>
            </a:r>
            <a:endParaRPr>
              <a:highlight>
                <a:schemeClr val="lt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-El paquete entregado puede servir para :</a:t>
            </a:r>
            <a:endParaRPr>
              <a:highlight>
                <a:schemeClr val="lt1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-Obtener acceso a la comunicación</a:t>
            </a:r>
            <a:endParaRPr>
              <a:highlight>
                <a:schemeClr val="lt1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highlight>
                  <a:schemeClr val="lt1"/>
                </a:highlight>
              </a:rPr>
              <a:t>-Entregar una carga maliciosa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0" y="1280175"/>
            <a:ext cx="4239851" cy="33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Ataque de secuencia TCP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017725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lt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>
                <a:highlight>
                  <a:schemeClr val="lt1"/>
                </a:highlight>
              </a:rPr>
              <a:t>Como prevenir estos ataques: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Ataque de secuencia TCP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017725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lt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>
                <a:highlight>
                  <a:schemeClr val="lt1"/>
                </a:highlight>
              </a:rPr>
              <a:t>Como prevenir estos ataques: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chemeClr val="lt1"/>
                </a:highlight>
              </a:rPr>
              <a:t>-Información como difernecia de tiempo o informacion de capas bajas de protocolos</a:t>
            </a:r>
            <a:endParaRPr sz="1800"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highlight>
                  <a:schemeClr val="lt1"/>
                </a:highlight>
              </a:rPr>
              <a:t>-Configurar un router o un firewall para no permitir que entren paquetes de una fuente externa , con Ip interna</a:t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1766400" y="1870350"/>
            <a:ext cx="56112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CASOS REALES</a:t>
            </a:r>
            <a:endParaRPr b="1"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5" y="187050"/>
            <a:ext cx="4294325" cy="42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125" y="57550"/>
            <a:ext cx="3897651" cy="33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750" y="2589128"/>
            <a:ext cx="4294326" cy="248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300" y="2135350"/>
            <a:ext cx="3280326" cy="29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2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38761D"/>
                </a:highlight>
              </a:rPr>
              <a:t>Bibliografía</a:t>
            </a:r>
            <a:endParaRPr>
              <a:highlight>
                <a:srgbClr val="38761D"/>
              </a:highlight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0495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645825" y="1028325"/>
            <a:ext cx="8134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155CC"/>
                </a:solidFill>
                <a:hlinkClick r:id="rId4"/>
              </a:rPr>
              <a:t>http://martra.uadla.com/como-hacer-un-man-in-the-middle-con-sslstrip-asi-se-roban-las-contrasenas/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155CC"/>
                </a:solidFill>
                <a:hlinkClick r:id="rId5"/>
              </a:rPr>
              <a:t>https://hipertextual.com/archivo/2014/06/ataque-man-in-the-middle/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200" u="sng">
                <a:solidFill>
                  <a:srgbClr val="1155CC"/>
                </a:solidFill>
                <a:hlinkClick r:id="rId6"/>
              </a:rPr>
              <a:t>http://www.ebankingnews.com/noticias/que-es-man-in-the-browser-el-nuevo-tipo-de-troyano-que-ataca-a-la-banca-006263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814975" y="3345700"/>
            <a:ext cx="8057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155CC"/>
                </a:solidFill>
                <a:hlinkClick r:id="rId7"/>
              </a:rPr>
              <a:t>https://latam.kaspersky.com/blog/que-es-un-ataque-man-in-the-middle/469/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155CC"/>
                </a:solidFill>
                <a:hlinkClick r:id="rId8"/>
              </a:rPr>
              <a:t>https://blog.zimperium.com/doubledirect-zimperium-discovers-full-duplex-icmp-redirect-attacks-in-the-wild/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155CC"/>
                </a:solidFill>
                <a:hlinkClick r:id="rId9"/>
              </a:rPr>
              <a:t>https://www.youtube.com/watch?v=wjTjzXKpCWw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155CC"/>
                </a:solidFill>
                <a:hlinkClick r:id="rId10"/>
              </a:rPr>
              <a:t>https://es.wikipedia.org/</a:t>
            </a:r>
            <a:endParaRPr b="1" sz="12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3338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2.Tipos de ataques informáticos</a:t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3338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2.Tipos de ataques informáticos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101125"/>
            <a:ext cx="3837000" cy="49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Cartoneo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Ping Flood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ARP Spoofing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Escaneo de Puertos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Formas de limitar la informacion dada en los puertos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Man-In-The-Middle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Ataques de secuencia TCP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Cómo</a:t>
            </a:r>
            <a:r>
              <a:rPr lang="es"/>
              <a:t> prevenirlos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3767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Cartoneo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5500" y="3767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Cartoneo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10105" l="30911" r="31281" t="8857"/>
          <a:stretch/>
        </p:blipFill>
        <p:spPr>
          <a:xfrm>
            <a:off x="1090350" y="2386200"/>
            <a:ext cx="2395501" cy="22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308950" y="690600"/>
            <a:ext cx="33306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-Sencillo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-Astuto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-Eficaz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1100" y="445025"/>
            <a:ext cx="86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DoS</a:t>
            </a:r>
            <a:endParaRPr sz="36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-Causa que un servicio o </a:t>
            </a:r>
            <a:r>
              <a:rPr lang="es"/>
              <a:t>recurso</a:t>
            </a:r>
            <a:r>
              <a:rPr lang="es"/>
              <a:t> sea inaccesible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-Provoca la </a:t>
            </a:r>
            <a:r>
              <a:rPr lang="es"/>
              <a:t>pérdida</a:t>
            </a:r>
            <a:r>
              <a:rPr lang="es"/>
              <a:t> de la conectividad con la red por el consumo del ancho de banda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-Se generan mediante la saturación de los puertos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-Hace que el servidor se sobrecargue y no pueda prestar servicio</a:t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1100" y="445025"/>
            <a:ext cx="86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DoS</a:t>
            </a:r>
            <a:endParaRPr sz="36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-Causa que un servicio o recurso sea inaccesible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-Provoca la pérdida de la conectividad con la red por el consumo del ancho de banda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-Se generan mediante la saturación de los puertos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-Hace que el servidor se sobrecargue y no pueda prestar servici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25" y="1103025"/>
            <a:ext cx="3999900" cy="38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