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0" r:id="rId3"/>
    <p:sldId id="259" r:id="rId4"/>
    <p:sldId id="275" r:id="rId5"/>
    <p:sldId id="261" r:id="rId6"/>
    <p:sldId id="266" r:id="rId7"/>
    <p:sldId id="267" r:id="rId8"/>
    <p:sldId id="285" r:id="rId9"/>
    <p:sldId id="258" r:id="rId10"/>
    <p:sldId id="271" r:id="rId11"/>
    <p:sldId id="268" r:id="rId12"/>
    <p:sldId id="289" r:id="rId13"/>
    <p:sldId id="286" r:id="rId14"/>
    <p:sldId id="287" r:id="rId15"/>
    <p:sldId id="288" r:id="rId16"/>
    <p:sldId id="276" r:id="rId17"/>
    <p:sldId id="279" r:id="rId18"/>
    <p:sldId id="282" r:id="rId19"/>
    <p:sldId id="283" r:id="rId20"/>
    <p:sldId id="278" r:id="rId21"/>
    <p:sldId id="280" r:id="rId22"/>
    <p:sldId id="281" r:id="rId23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 autoAdjust="0"/>
  </p:normalViewPr>
  <p:slideViewPr>
    <p:cSldViewPr>
      <p:cViewPr varScale="1">
        <p:scale>
          <a:sx n="79" d="100"/>
          <a:sy n="79" d="100"/>
        </p:scale>
        <p:origin x="108" y="12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058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139BE-39D6-4EEC-90F8-B6B26E4D6216}" type="datetimeFigureOut">
              <a:rPr lang="es-ES" smtClean="0"/>
              <a:t>27/05/2022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01BFB-6A4F-431E-B4BA-5A2A28BE89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A5BE9-06C5-483C-B766-6AF9F206FB90}" type="datetimeFigureOut">
              <a:rPr lang="es-ES" smtClean="0"/>
              <a:t>27/05/2022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D1CA5-EEB2-4F52-8CCA-3BC9A8A904A4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Fondo 16-9 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51817"/>
          </a:xfrm>
          <a:prstGeom prst="rect">
            <a:avLst/>
          </a:prstGeom>
        </p:spPr>
      </p:pic>
      <p:pic>
        <p:nvPicPr>
          <p:cNvPr id="9" name="Picture 7" descr="E:\Recursos\Logos\Logo UCM 2012\Marca UCM logo negr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1377" y="490251"/>
            <a:ext cx="1241246" cy="114109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Fondo 16-9 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51817"/>
          </a:xfrm>
          <a:prstGeom prst="rect">
            <a:avLst/>
          </a:prstGeom>
        </p:spPr>
      </p:pic>
      <p:pic>
        <p:nvPicPr>
          <p:cNvPr id="9" name="Picture 3" descr="E:\Recursos\Logos\Logo UCM 2012\Marca UCM Alternativa logo blanc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3477"/>
            <a:ext cx="1440160" cy="37097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Fondo 16-9 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51817"/>
          </a:xfrm>
          <a:prstGeom prst="rect">
            <a:avLst/>
          </a:prstGeom>
        </p:spPr>
      </p:pic>
      <p:pic>
        <p:nvPicPr>
          <p:cNvPr id="9" name="Picture 3" descr="E:\Recursos\Logos\Logo UCM 2012\Marca UCM Alternativa logo blanc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3477"/>
            <a:ext cx="1440160" cy="37097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0" y="228371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Inferencia y verificación de propiedades en sistemas ciber-físicos estocásticos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6572551" y="4578682"/>
            <a:ext cx="2391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/>
              <a:t>Facultad de Informática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1560" y="1048256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kern="0" dirty="0">
                <a:solidFill>
                  <a:srgbClr val="FF0000"/>
                </a:solidFill>
              </a:rPr>
              <a:t> Nuevos operadores 		  para STL</a:t>
            </a:r>
            <a:endParaRPr lang="es-ES" sz="7200" baseline="30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72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59540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Lógica Temporal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La lógica proposicional no tiene la percepción de tiempo.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Hechos que son verdaderos o falsos.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3200" baseline="30000" dirty="0"/>
              <a:t>El controlador software de un sistema </a:t>
            </a:r>
            <a:r>
              <a:rPr lang="es-ES_tradnl" sz="3200" baseline="30000" dirty="0" err="1"/>
              <a:t>ciberfísico</a:t>
            </a:r>
            <a:r>
              <a:rPr lang="es-ES_tradnl" sz="3200" baseline="30000" dirty="0"/>
              <a:t> se representa como una máquina de estados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93805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A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266846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A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350102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A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46754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A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2754459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1560" y="1417588"/>
            <a:ext cx="79208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kern="0" dirty="0">
                <a:solidFill>
                  <a:srgbClr val="FF0000"/>
                </a:solidFill>
              </a:rPr>
              <a:t>Interfaz gráfica</a:t>
            </a:r>
            <a:endParaRPr lang="es-ES" sz="9600" baseline="30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72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703685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 Estructura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53C159-EF36-42C0-847F-5C34C34C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2" y="1995686"/>
            <a:ext cx="8708076" cy="255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33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 Bibliotecas utilizadas</a:t>
            </a:r>
          </a:p>
          <a:p>
            <a:endParaRPr lang="es-ES_tradnl" sz="3200" baseline="30000" dirty="0"/>
          </a:p>
          <a:p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PyQt5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 err="1"/>
              <a:t>Matplotlib</a:t>
            </a:r>
            <a:endParaRPr lang="es-ES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 err="1"/>
              <a:t>Seaborn</a:t>
            </a:r>
            <a:endParaRPr lang="es-ES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369697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 Guía de uso (Demo o Video)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419845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243221" y="1930549"/>
            <a:ext cx="4657557" cy="128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kern="0" baseline="30000" dirty="0">
                <a:solidFill>
                  <a:srgbClr val="FF0000"/>
                </a:solidFill>
              </a:rPr>
              <a:t>Introducción</a:t>
            </a:r>
            <a:endParaRPr lang="es-ES" sz="9600" baseline="30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672595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163589" y="1417588"/>
            <a:ext cx="68168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kern="0" dirty="0">
                <a:solidFill>
                  <a:srgbClr val="FF0000"/>
                </a:solidFill>
              </a:rPr>
              <a:t>Conclusiones</a:t>
            </a:r>
            <a:endParaRPr lang="es-ES" sz="9600" baseline="30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72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90553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 Conclusiones</a:t>
            </a:r>
          </a:p>
          <a:p>
            <a:endParaRPr lang="es-ES_tradnl" sz="3200" baseline="30000" dirty="0"/>
          </a:p>
          <a:p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Documentación e investigación.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Capacidades de </a:t>
            </a:r>
            <a:r>
              <a:rPr lang="es-ES" sz="3200" baseline="30000" dirty="0" err="1"/>
              <a:t>STLEval</a:t>
            </a:r>
            <a:r>
              <a:rPr lang="es-ES" sz="3200" baseline="30000" dirty="0"/>
              <a:t> extendidas.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Actualización de </a:t>
            </a:r>
            <a:r>
              <a:rPr lang="es-ES" sz="3200" baseline="30000" dirty="0" err="1"/>
              <a:t>ParetoLib</a:t>
            </a:r>
            <a:endParaRPr lang="es-ES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Aportada una interfaz gráfica.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4028046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 Trabajo futuro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Parámetros adicionales en la interfaz gráfica, como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Grado de precisión del aprendizaje.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Nivel de paralelismo en los cálculos de </a:t>
            </a:r>
            <a:r>
              <a:rPr lang="es-ES" sz="3200" baseline="30000" dirty="0" err="1"/>
              <a:t>ParetoLib</a:t>
            </a:r>
            <a:r>
              <a:rPr lang="es-ES" sz="3200" baseline="30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Nuevos tipos de interpolación. Permitirá nuevos operadores lógicos como el operador probabilidad.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Implementación de un procesador de lenguaje natural.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 err="1"/>
              <a:t>Reimplementar</a:t>
            </a:r>
            <a:r>
              <a:rPr lang="es-ES" sz="3200" baseline="30000" dirty="0"/>
              <a:t> el núcleo de </a:t>
            </a:r>
            <a:r>
              <a:rPr lang="es-ES" sz="3200" baseline="30000" dirty="0" err="1"/>
              <a:t>ParetoLib</a:t>
            </a:r>
            <a:r>
              <a:rPr lang="es-ES" sz="3200" baseline="30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32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244419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 Sistemas </a:t>
            </a:r>
            <a:r>
              <a:rPr lang="es-ES_tradnl" sz="3600" b="1" kern="0" dirty="0" err="1">
                <a:solidFill>
                  <a:schemeClr val="bg1">
                    <a:lumMod val="50000"/>
                  </a:schemeClr>
                </a:solidFill>
              </a:rPr>
              <a:t>ciberfísicos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Un tipo especial de sistemas en tiempo real.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Combinan un micro controlador o programa software con uno o varios sensores que interactúan sobre una variable física.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Ejemplos: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ordenador de a bordo que regula la velocidad de crucero de un vehículo.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el piloto automático que controla la altitud y trayectoria de un avión.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282534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_tradnl" sz="3600" b="1" kern="0" dirty="0" err="1">
                <a:solidFill>
                  <a:schemeClr val="bg1">
                    <a:lumMod val="50000"/>
                  </a:schemeClr>
                </a:solidFill>
              </a:rPr>
              <a:t>Runtime</a:t>
            </a:r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_tradnl" sz="3600" b="1" kern="0" dirty="0" err="1">
                <a:solidFill>
                  <a:schemeClr val="bg1">
                    <a:lumMod val="50000"/>
                  </a:schemeClr>
                </a:solidFill>
              </a:rPr>
              <a:t>verification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Técnicas de verificación en tiempo de ejecución.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Implementan un monitor que supervisa la ejecución.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Los monitores actúan como guardianes.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Alertan cuando la ejecución se desvía del comportamiento deseado.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También pueden revertir ese hecho y redirigir el sistema hacia un estado saludable.</a:t>
            </a:r>
            <a:endParaRPr lang="es-ES_tradnl" sz="32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230843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3559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kern="0" dirty="0" err="1">
                <a:solidFill>
                  <a:schemeClr val="bg1">
                    <a:lumMod val="50000"/>
                  </a:schemeClr>
                </a:solidFill>
              </a:rPr>
              <a:t>Signal</a:t>
            </a:r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_tradnl" sz="3600" b="1" kern="0" dirty="0" err="1">
                <a:solidFill>
                  <a:schemeClr val="bg1">
                    <a:lumMod val="50000"/>
                  </a:schemeClr>
                </a:solidFill>
              </a:rPr>
              <a:t>Temportal</a:t>
            </a:r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_tradnl" sz="3600" b="1" kern="0" dirty="0" err="1">
                <a:solidFill>
                  <a:schemeClr val="bg1">
                    <a:lumMod val="50000"/>
                  </a:schemeClr>
                </a:solidFill>
              </a:rPr>
              <a:t>Logic</a:t>
            </a:r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 (STL)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Necesidad de definir los comportamientos deseados y no deseados.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La lógica temporal, un tipo de lógica modal que expresa propiedades sobre un estado en particular del sistema o una secuencia de estos.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En el trabajo utilizamos STL, un tipo de lógica temporal enfocada al análisis de señales analógicas o reales.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48483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Objetivos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Extender STL para expresar propiedades que involucren tendencias (derivadas), o acumulaciones (integrales).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Implementar esos nuevos operadores lógicos en las herramientas software actuales.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Proporcionar una interfaz de usuario que facilite la interacción con dichas herramientas.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132322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3765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Planificación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3200" baseline="30000" dirty="0"/>
              <a:t>Duración de 8 meses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3200" baseline="30000" dirty="0"/>
              <a:t>Creado o modificado aproximadamente 1300 líneas de código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3200" baseline="30000" dirty="0"/>
              <a:t>Fases: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Investigación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Documentación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Implementación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Diseño y Finalización</a:t>
            </a:r>
          </a:p>
          <a:p>
            <a:pPr marL="457200" indent="-457200">
              <a:buFont typeface="+mj-lt"/>
              <a:buAutoNum type="arabicPeriod"/>
            </a:pPr>
            <a:endParaRPr lang="es-ES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33795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771550"/>
            <a:ext cx="7704856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 Diagrama de Gantt</a:t>
            </a:r>
            <a:endParaRPr lang="es-ES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2CE51BB-2C05-4661-B554-CE48FCE90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6124"/>
            <a:ext cx="9144000" cy="337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2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  <p:pic>
        <p:nvPicPr>
          <p:cNvPr id="3" name="Imagen 2" descr="Diagrama de Gantt">
            <a:extLst>
              <a:ext uri="{FF2B5EF4-FFF2-40B4-BE49-F238E27FC236}">
                <a16:creationId xmlns:a16="http://schemas.microsoft.com/office/drawing/2014/main" id="{C574E378-760F-4AC4-8EBA-13BC73D046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2825"/>
            <a:ext cx="9144000" cy="337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87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646</Words>
  <Application>Microsoft Office PowerPoint</Application>
  <PresentationFormat>Presentación en pantalla (16:9)</PresentationFormat>
  <Paragraphs>156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 Carlos</dc:creator>
  <cp:lastModifiedBy>DMYTRO VERNYUK</cp:lastModifiedBy>
  <cp:revision>29</cp:revision>
  <dcterms:created xsi:type="dcterms:W3CDTF">2020-01-13T13:08:50Z</dcterms:created>
  <dcterms:modified xsi:type="dcterms:W3CDTF">2022-05-27T14:46:18Z</dcterms:modified>
</cp:coreProperties>
</file>