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72" r:id="rId2"/>
    <p:sldMasterId id="2147483688" r:id="rId3"/>
  </p:sldMasterIdLst>
  <p:notesMasterIdLst>
    <p:notesMasterId r:id="rId20"/>
  </p:notesMasterIdLst>
  <p:handoutMasterIdLst>
    <p:handoutMasterId r:id="rId21"/>
  </p:handoutMasterIdLst>
  <p:sldIdLst>
    <p:sldId id="256" r:id="rId4"/>
    <p:sldId id="2445" r:id="rId5"/>
    <p:sldId id="260" r:id="rId6"/>
    <p:sldId id="2444" r:id="rId7"/>
    <p:sldId id="2448" r:id="rId8"/>
    <p:sldId id="2469" r:id="rId9"/>
    <p:sldId id="2443" r:id="rId10"/>
    <p:sldId id="2470" r:id="rId11"/>
    <p:sldId id="2471" r:id="rId12"/>
    <p:sldId id="2472" r:id="rId13"/>
    <p:sldId id="2474" r:id="rId14"/>
    <p:sldId id="2475" r:id="rId15"/>
    <p:sldId id="2476" r:id="rId16"/>
    <p:sldId id="2453" r:id="rId17"/>
    <p:sldId id="2447" r:id="rId18"/>
    <p:sldId id="2441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6E2"/>
    <a:srgbClr val="054752"/>
    <a:srgbClr val="EEA47F"/>
    <a:srgbClr val="044C5A"/>
    <a:srgbClr val="5795A3"/>
    <a:srgbClr val="00539C"/>
    <a:srgbClr val="AAADC4"/>
    <a:srgbClr val="D6EEFF"/>
    <a:srgbClr val="D8F793"/>
    <a:srgbClr val="0D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81373-F246-B7A5-E2F3-1718C2AB15EE}" v="62" dt="2024-02-17T01:21:49.142"/>
    <p1510:client id="{2D054167-96BC-7F25-EB93-F41770B70685}" v="52" dt="2024-02-18T19:16:02.702"/>
    <p1510:client id="{472D7355-6876-4FBC-C243-75113331881E}" v="3" dt="2024-02-18T01:36:50.789"/>
    <p1510:client id="{55425812-B65B-7D18-9B56-E2B7A8C291D0}" v="824" dt="2024-02-18T17:15:28.291"/>
    <p1510:client id="{6E2B5E30-C815-4DC9-2860-99C5B1289883}" v="2" dt="2024-02-18T10:53:01.196"/>
    <p1510:client id="{7C23E641-5305-BC15-930B-A59FB1B9CA1F}" v="29" dt="2024-02-18T12:22:15.593"/>
    <p1510:client id="{7E61EAFB-9387-10A0-4610-E700630BCB4A}" v="176" dt="2024-02-18T12:19:01.454"/>
    <p1510:client id="{95B3EEFF-AF49-9806-04A3-C1BF9A16D121}" v="81" dt="2024-02-18T01:48:07.079"/>
    <p1510:client id="{C6EB80C0-7B17-5C4A-8B24-0F68795E66EE}" v="221" dt="2024-02-18T00:58:15.382"/>
    <p1510:client id="{F7B345AE-D10D-939B-444D-5AE182A8D47E}" v="2" dt="2024-02-18T22:40:16.46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667" autoAdjust="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77" d="100"/>
          <a:sy n="77" d="100"/>
        </p:scale>
        <p:origin x="29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Usuarios por género</c:v>
                </c:pt>
              </c:strCache>
            </c:strRef>
          </c:tx>
          <c:dPt>
            <c:idx val="0"/>
            <c:bubble3D val="0"/>
            <c:spPr>
              <a:solidFill>
                <a:srgbClr val="05475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5EA-4111-9A5C-E546003A433A}"/>
              </c:ext>
            </c:extLst>
          </c:dPt>
          <c:dPt>
            <c:idx val="1"/>
            <c:bubble3D val="0"/>
            <c:spPr>
              <a:solidFill>
                <a:srgbClr val="77C6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EA-4111-9A5C-E546003A43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Hoja1!$A$2:$A$3</c:f>
              <c:strCache>
                <c:ptCount val="2"/>
                <c:pt idx="0">
                  <c:v>Masculino</c:v>
                </c:pt>
                <c:pt idx="1">
                  <c:v>Femenino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A-4111-9A5C-E546003A4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Conductores por género</c:v>
                </c:pt>
              </c:strCache>
            </c:strRef>
          </c:tx>
          <c:dPt>
            <c:idx val="0"/>
            <c:bubble3D val="0"/>
            <c:spPr>
              <a:solidFill>
                <a:srgbClr val="05475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68-4AE4-B099-8973DCE5D1C8}"/>
              </c:ext>
            </c:extLst>
          </c:dPt>
          <c:dPt>
            <c:idx val="1"/>
            <c:bubble3D val="0"/>
            <c:spPr>
              <a:solidFill>
                <a:srgbClr val="77C6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68-4AE4-B099-8973DCE5D1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Hoja1!$A$2:$A$3</c:f>
              <c:strCache>
                <c:ptCount val="2"/>
                <c:pt idx="0">
                  <c:v>Masculino</c:v>
                </c:pt>
                <c:pt idx="1">
                  <c:v>Femenino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68-4AE4-B099-8973DCE5D1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0DBF33-E989-41A7-AFA3-3B996FAC2BB4}" type="datetime1">
              <a:rPr lang="es-ES" smtClean="0"/>
              <a:t>19/02/2024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94CC-0ACE-484E-AAA9-7E34123DAA4A}" type="datetime1">
              <a:rPr lang="es-ES" smtClean="0"/>
              <a:pPr/>
              <a:t>19/02/2024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233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133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914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19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Comenzar informando</a:t>
            </a:r>
            <a:r>
              <a:rPr lang="es-ES" baseline="0" dirty="0"/>
              <a:t> la realidad del mercado actual y la oportunidad de negocio para </a:t>
            </a:r>
            <a:r>
              <a:rPr lang="es-ES" baseline="0" dirty="0" err="1"/>
              <a:t>BlaBlaCar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673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Comenzar informando</a:t>
            </a:r>
            <a:r>
              <a:rPr lang="es-ES" baseline="0" dirty="0"/>
              <a:t> la realidad del mercado actual y la oportunidad de negocio para </a:t>
            </a:r>
            <a:r>
              <a:rPr lang="es-ES" baseline="0" dirty="0" err="1"/>
              <a:t>BlaBlaCar</a:t>
            </a:r>
            <a:endParaRPr lang="es-ES" baseline="0" dirty="0"/>
          </a:p>
          <a:p>
            <a:pPr rtl="0"/>
            <a:endParaRPr lang="es-ES" baseline="0" dirty="0"/>
          </a:p>
          <a:p>
            <a:pPr algn="just" rtl="0"/>
            <a:r>
              <a:rPr lang="es-ES" dirty="0"/>
              <a:t>Una empresa dedicada al transporte a través de una APP debe vivir la innovación con el fin de poder satisfacer las necesidades cambiantes del mercado y ganar competitividad.</a:t>
            </a:r>
          </a:p>
          <a:p>
            <a:pPr algn="just" rtl="0"/>
            <a:endParaRPr lang="es-ES" dirty="0"/>
          </a:p>
          <a:p>
            <a:pPr algn="just" rtl="0"/>
            <a:r>
              <a:rPr lang="es-ES" dirty="0"/>
              <a:t>La alta demanda de viajes y el alto costo de ofertas a través de </a:t>
            </a:r>
            <a:r>
              <a:rPr lang="es-ES" dirty="0" err="1"/>
              <a:t>APP´s</a:t>
            </a:r>
            <a:r>
              <a:rPr lang="es-ES" dirty="0"/>
              <a:t>, abren un nicho de mercado importante a </a:t>
            </a:r>
            <a:r>
              <a:rPr lang="es-ES" dirty="0" err="1"/>
              <a:t>BlaBlaCar</a:t>
            </a:r>
            <a:r>
              <a:rPr lang="es-ES" dirty="0"/>
              <a:t> fundamentado en su propuesta de costos compartidos y viajes seguros.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61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Comenzar informando</a:t>
            </a:r>
            <a:r>
              <a:rPr lang="es-ES" baseline="0" dirty="0"/>
              <a:t> la realidad del mercado actual y la oportunidad de negocio para </a:t>
            </a:r>
            <a:r>
              <a:rPr lang="es-ES" baseline="0" dirty="0" err="1"/>
              <a:t>BlaBlaCar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404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BE989-76B8-4F13-9267-01FDA45C437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634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aed6271b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aed6271bc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aaed6271bc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2859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17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7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82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texto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/>
              <a:t>Editar el estilo de texto del patrón</a:t>
            </a:r>
          </a:p>
        </p:txBody>
      </p:sp>
      <p:sp>
        <p:nvSpPr>
          <p:cNvPr id="16" name="Marcador de posición de contenido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/>
              <a:t>Editar el estilo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/>
              <a:t>Editar el estilo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3" name="Rectángulo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"/>
              <a:t>2</a:t>
            </a:r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r>
              <a:rPr lang="es"/>
              <a:t>+</a:t>
            </a:r>
          </a:p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>
                <a:solidFill>
                  <a:srgbClr val="2F3342"/>
                </a:solidFill>
              </a:rPr>
              <a:pPr rtl="0"/>
              <a:t>‹Nº›</a:t>
            </a:fld>
            <a:endParaRPr lang="es-ES" noProof="0" dirty="0">
              <a:solidFill>
                <a:srgbClr val="2F3342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Rectángulo 10" descr="Bloque de énfasis cuadrado abierto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>
                <a:solidFill>
                  <a:srgbClr val="2F3342"/>
                </a:solidFill>
              </a:rPr>
              <a:pPr rtl="0"/>
              <a:t>‹Nº›</a:t>
            </a:fld>
            <a:endParaRPr lang="es-ES" noProof="0" dirty="0">
              <a:solidFill>
                <a:srgbClr val="2F3342"/>
              </a:solidFill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5752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2905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610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88557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12" name="Marcador de posición de contenido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16" name="Marcador de posición de imagen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884" y="0"/>
            <a:ext cx="3605998" cy="1188720"/>
          </a:xfrm>
        </p:spPr>
        <p:txBody>
          <a:bodyPr rtlCol="0">
            <a:normAutofit/>
          </a:bodyPr>
          <a:lstStyle>
            <a:lvl1pPr rtl="0">
              <a:defRPr sz="2800"/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0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rtlCol="0"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638649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01423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 rtl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4182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7022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 dirty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604351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Marcador de posición de texto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/>
              <a:t>Editar el estilo de texto del patrón</a:t>
            </a:r>
          </a:p>
        </p:txBody>
      </p:sp>
      <p:sp>
        <p:nvSpPr>
          <p:cNvPr id="16" name="Marcador de posición de contenido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6091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/>
              <a:t>Editar el estilo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/>
              <a:t>Editar el estilo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51367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3" name="Rectángulo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"/>
              <a:t>2</a:t>
            </a:r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r>
              <a:rPr lang="es"/>
              <a:t>+</a:t>
            </a:r>
          </a:p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71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>
                <a:solidFill>
                  <a:srgbClr val="2F3342"/>
                </a:solidFill>
              </a:rPr>
              <a:pPr rtl="0"/>
              <a:t>‹Nº›</a:t>
            </a:fld>
            <a:endParaRPr lang="es-ES" noProof="0" dirty="0">
              <a:solidFill>
                <a:srgbClr val="2F3342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Rectángulo 10" descr="Bloque de énfasis cuadrado abierto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2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>
                <a:solidFill>
                  <a:srgbClr val="2F3342"/>
                </a:solidFill>
              </a:rPr>
              <a:pPr rtl="0"/>
              <a:t>‹Nº›</a:t>
            </a:fld>
            <a:endParaRPr lang="es-ES" noProof="0" dirty="0">
              <a:solidFill>
                <a:srgbClr val="2F3342"/>
              </a:solidFill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477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700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97871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4434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Título y contenid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3342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contenido" type="twoObj">
  <p:cSld name="Dos contenid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096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2684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2665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3883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Imagen con leyenda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71853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52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12" name="Marcador de posición de contenido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 dirty="0"/>
              <a:t>2</a:t>
            </a:r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endParaRPr lang="es-ES" noProof="0" dirty="0"/>
          </a:p>
          <a:p>
            <a:pPr algn="ctr" rtl="0"/>
            <a:r>
              <a:rPr lang="es-ES" noProof="0" dirty="0"/>
              <a:t>+</a:t>
            </a:r>
          </a:p>
          <a:p>
            <a:pPr algn="ctr" rtl="0"/>
            <a:endParaRPr lang="es-ES" noProof="0" dirty="0"/>
          </a:p>
        </p:txBody>
      </p:sp>
      <p:sp>
        <p:nvSpPr>
          <p:cNvPr id="16" name="Marcador de posición de imagen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884" y="0"/>
            <a:ext cx="3605998" cy="1188720"/>
          </a:xfrm>
        </p:spPr>
        <p:txBody>
          <a:bodyPr rtlCol="0">
            <a:normAutofit/>
          </a:bodyPr>
          <a:lstStyle>
            <a:lvl1pPr rtl="0">
              <a:defRPr sz="2800"/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rtlCol="0"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 rtl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800152"/>
            <a:ext cx="642731" cy="407804"/>
          </a:xfrm>
          <a:prstGeom prst="rect">
            <a:avLst/>
          </a:prstGeom>
        </p:spPr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 dirty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70" r:id="rId8"/>
    <p:sldLayoutId id="2147483669" r:id="rId9"/>
    <p:sldLayoutId id="2147483667" r:id="rId10"/>
    <p:sldLayoutId id="2147483668" r:id="rId11"/>
    <p:sldLayoutId id="2147483666" r:id="rId12"/>
    <p:sldLayoutId id="2147483671" r:id="rId13"/>
    <p:sldLayoutId id="2147483655" r:id="rId1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77204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3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82389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www.europapress.es/portaltic/sector/noticia-espana-pais-mas-mujeres-volante-blablacar-20170307175628.html" TargetMode="External"/><Relationship Id="rId7" Type="http://schemas.openxmlformats.org/officeDocument/2006/relationships/hyperlink" Target="https://www.eldiario.es/economia/blablacar-uber-taxis-federacion-profesional-del-taxi-de-madrid_1_4628432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dslzone.net/reportajes/movilidad/taxi-vs-vtc-vs-carsharing/" TargetMode="External"/><Relationship Id="rId5" Type="http://schemas.openxmlformats.org/officeDocument/2006/relationships/hyperlink" Target="https://www.pagatelia.com/proyecto-zero-empty-seats" TargetMode="External"/><Relationship Id="rId10" Type="http://schemas.openxmlformats.org/officeDocument/2006/relationships/hyperlink" Target="https://drive.google.com/file/d/1CdpuIIKLnsK5WTSc51DkME9grrI7tuoy/view?usp=sharing" TargetMode="External"/><Relationship Id="rId4" Type="http://schemas.openxmlformats.org/officeDocument/2006/relationships/hyperlink" Target="https://valenciaplaza.com/coches-glp-se-duplican-espana-precio-repostaje-bajas-emisiones" TargetMode="External"/><Relationship Id="rId9" Type="http://schemas.openxmlformats.org/officeDocument/2006/relationships/hyperlink" Target="https://github.com/nachoreyesv/DATA_PROJECT_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090179" y="1426232"/>
            <a:ext cx="8079101" cy="2997843"/>
          </a:xfrm>
          <a:prstGeom prst="rect">
            <a:avLst/>
          </a:prstGeom>
          <a:solidFill>
            <a:srgbClr val="72A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6561" y="2070389"/>
            <a:ext cx="8077226" cy="768538"/>
          </a:xfrm>
        </p:spPr>
        <p:txBody>
          <a:bodyPr rtlCol="0"/>
          <a:lstStyle/>
          <a:p>
            <a:r>
              <a:rPr lang="es-ES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Data Project 2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057" y="3415735"/>
            <a:ext cx="2216551" cy="450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err="1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Streaming</a:t>
            </a:r>
            <a:r>
              <a:rPr lang="es-ES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 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3" y="5625210"/>
            <a:ext cx="12195783" cy="1232790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BA4BE4F-A565-B367-8598-75BC846B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734" y="3434043"/>
            <a:ext cx="1748119" cy="3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25" y="121726"/>
            <a:ext cx="5272471" cy="982709"/>
          </a:xfrm>
        </p:spPr>
        <p:txBody>
          <a:bodyPr rtlCol="0"/>
          <a:lstStyle/>
          <a:p>
            <a:r>
              <a:rPr lang="es-EC" sz="2400" cap="none" dirty="0">
                <a:latin typeface="ADLaM Display"/>
                <a:ea typeface="+mj-lt"/>
                <a:cs typeface="+mj-lt"/>
              </a:rPr>
              <a:t>Preferencia de interacción con el conductor</a:t>
            </a:r>
            <a:endParaRPr lang="en-US" sz="2400" cap="none" dirty="0">
              <a:latin typeface="ADLaM Display"/>
              <a:ea typeface="+mj-lt"/>
              <a:cs typeface="+mj-lt"/>
            </a:endParaRPr>
          </a:p>
        </p:txBody>
      </p:sp>
      <p:pic>
        <p:nvPicPr>
          <p:cNvPr id="6" name="Imagen 4" descr="Logotipo&#10;&#10;Descripción generada automáticamente">
            <a:extLst>
              <a:ext uri="{FF2B5EF4-FFF2-40B4-BE49-F238E27FC236}">
                <a16:creationId xmlns:a16="http://schemas.microsoft.com/office/drawing/2014/main" id="{226CF7F3-26E4-060C-FA41-5F657B69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" y="6478008"/>
            <a:ext cx="1855134" cy="37595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84495" y="5037768"/>
            <a:ext cx="4052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>
                <a:latin typeface="ADLaM Display"/>
              </a:rPr>
              <a:t>Edad</a:t>
            </a:r>
          </a:p>
          <a:p>
            <a:pPr algn="ctr"/>
            <a:r>
              <a:rPr lang="es-EC" sz="1400" dirty="0">
                <a:latin typeface="ADLaM Display"/>
              </a:rPr>
              <a:t>26-35: Charla</a:t>
            </a:r>
          </a:p>
          <a:p>
            <a:pPr algn="ctr"/>
            <a:r>
              <a:rPr lang="es-EC" sz="1400" dirty="0">
                <a:latin typeface="ADLaM Display"/>
              </a:rPr>
              <a:t>36-45: Música</a:t>
            </a:r>
          </a:p>
          <a:p>
            <a:pPr algn="ctr"/>
            <a:r>
              <a:rPr lang="es-EC" sz="1400" dirty="0">
                <a:latin typeface="ADLaM Display"/>
              </a:rPr>
              <a:t>46-55: Silencio</a:t>
            </a:r>
          </a:p>
          <a:p>
            <a:pPr algn="ctr"/>
            <a:r>
              <a:rPr lang="es-EC" sz="1400" dirty="0">
                <a:latin typeface="ADLaM Display"/>
              </a:rPr>
              <a:t>56-65: Contar su vida</a:t>
            </a:r>
          </a:p>
          <a:p>
            <a:pPr algn="ctr"/>
            <a:r>
              <a:rPr lang="es-EC" sz="1400" dirty="0">
                <a:latin typeface="ADLaM Display"/>
              </a:rPr>
              <a:t>Más de 65: Contar su vida</a:t>
            </a:r>
          </a:p>
        </p:txBody>
      </p:sp>
      <p:pic>
        <p:nvPicPr>
          <p:cNvPr id="8" name="Imagen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313CC40-013F-0C1B-54B1-94463FEE26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13"/>
          <a:stretch/>
        </p:blipFill>
        <p:spPr>
          <a:xfrm>
            <a:off x="513647" y="1373760"/>
            <a:ext cx="5055049" cy="3113020"/>
          </a:xfrm>
          <a:prstGeom prst="rect">
            <a:avLst/>
          </a:prstGeom>
        </p:spPr>
      </p:pic>
      <p:cxnSp>
        <p:nvCxnSpPr>
          <p:cNvPr id="19" name="Conector recto 18"/>
          <p:cNvCxnSpPr/>
          <p:nvPr/>
        </p:nvCxnSpPr>
        <p:spPr>
          <a:xfrm>
            <a:off x="296225" y="4982522"/>
            <a:ext cx="11594455" cy="0"/>
          </a:xfrm>
          <a:prstGeom prst="line">
            <a:avLst/>
          </a:prstGeom>
          <a:ln>
            <a:solidFill>
              <a:srgbClr val="77C6E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1" name="Imagen 20" descr="Gráfico&#10;&#10;Descripción generada automáticamente">
            <a:extLst>
              <a:ext uri="{FF2B5EF4-FFF2-40B4-BE49-F238E27FC236}">
                <a16:creationId xmlns:a16="http://schemas.microsoft.com/office/drawing/2014/main" id="{A336E4E8-5A8D-6C59-60B0-0313DCF5DF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503" b="6263"/>
          <a:stretch/>
        </p:blipFill>
        <p:spPr>
          <a:xfrm>
            <a:off x="6493841" y="1373760"/>
            <a:ext cx="5213959" cy="3113020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 txBox="1">
            <a:spLocks/>
          </p:cNvSpPr>
          <p:nvPr/>
        </p:nvSpPr>
        <p:spPr>
          <a:xfrm>
            <a:off x="6112824" y="20126"/>
            <a:ext cx="6079176" cy="98270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400" cap="none" dirty="0">
                <a:latin typeface="ADLaM Display"/>
                <a:ea typeface="+mj-lt"/>
                <a:cs typeface="+mj-lt"/>
              </a:rPr>
              <a:t>Valoración al conductor</a:t>
            </a:r>
            <a:endParaRPr lang="en-US" sz="2400" cap="none" dirty="0">
              <a:latin typeface="ADLaM Display"/>
              <a:ea typeface="+mj-lt"/>
              <a:cs typeface="+mj-lt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668393" y="5354378"/>
            <a:ext cx="522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dirty="0">
                <a:latin typeface="ADLaM Display"/>
              </a:rPr>
              <a:t>Tanto conductores de género femenino y masculino tienen una calificación promedio de 4/5.</a:t>
            </a:r>
          </a:p>
        </p:txBody>
      </p:sp>
    </p:spTree>
    <p:extLst>
      <p:ext uri="{BB962C8B-B14F-4D97-AF65-F5344CB8AC3E}">
        <p14:creationId xmlns:p14="http://schemas.microsoft.com/office/powerpoint/2010/main" val="28994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25" y="183295"/>
            <a:ext cx="5272471" cy="982709"/>
          </a:xfrm>
        </p:spPr>
        <p:txBody>
          <a:bodyPr rtlCol="0"/>
          <a:lstStyle/>
          <a:p>
            <a:r>
              <a:rPr lang="es-EC" sz="2400" cap="none" dirty="0">
                <a:latin typeface="ADLaM Display"/>
                <a:ea typeface="+mj-lt"/>
                <a:cs typeface="+mj-lt"/>
              </a:rPr>
              <a:t>Número de vehículos </a:t>
            </a:r>
            <a:br>
              <a:rPr lang="es-EC" sz="2400" cap="none" dirty="0">
                <a:latin typeface="ADLaM Display"/>
                <a:ea typeface="+mj-lt"/>
                <a:cs typeface="+mj-lt"/>
              </a:rPr>
            </a:br>
            <a:r>
              <a:rPr lang="es-EC" sz="2400" cap="none" dirty="0">
                <a:latin typeface="ADLaM Display"/>
                <a:ea typeface="+mj-lt"/>
                <a:cs typeface="+mj-lt"/>
              </a:rPr>
              <a:t>por marca</a:t>
            </a:r>
            <a:endParaRPr lang="en-US" sz="2400" cap="none" dirty="0">
              <a:latin typeface="ADLaM Display"/>
              <a:ea typeface="+mj-lt"/>
              <a:cs typeface="+mj-lt"/>
            </a:endParaRPr>
          </a:p>
        </p:txBody>
      </p:sp>
      <p:pic>
        <p:nvPicPr>
          <p:cNvPr id="6" name="Imagen 4" descr="Logotipo&#10;&#10;Descripción generada automáticamente">
            <a:extLst>
              <a:ext uri="{FF2B5EF4-FFF2-40B4-BE49-F238E27FC236}">
                <a16:creationId xmlns:a16="http://schemas.microsoft.com/office/drawing/2014/main" id="{226CF7F3-26E4-060C-FA41-5F657B69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" y="6478008"/>
            <a:ext cx="1855134" cy="375958"/>
          </a:xfrm>
          <a:prstGeom prst="rect">
            <a:avLst/>
          </a:prstGeom>
        </p:spPr>
      </p:pic>
      <p:cxnSp>
        <p:nvCxnSpPr>
          <p:cNvPr id="19" name="Conector recto 18"/>
          <p:cNvCxnSpPr/>
          <p:nvPr/>
        </p:nvCxnSpPr>
        <p:spPr>
          <a:xfrm>
            <a:off x="296225" y="4982522"/>
            <a:ext cx="11594455" cy="0"/>
          </a:xfrm>
          <a:prstGeom prst="line">
            <a:avLst/>
          </a:prstGeom>
          <a:ln>
            <a:solidFill>
              <a:srgbClr val="77C6E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ítu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 txBox="1">
            <a:spLocks/>
          </p:cNvSpPr>
          <p:nvPr/>
        </p:nvSpPr>
        <p:spPr>
          <a:xfrm>
            <a:off x="6112824" y="183295"/>
            <a:ext cx="6079176" cy="98270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400" cap="none" dirty="0">
                <a:latin typeface="ADLaM Display"/>
                <a:ea typeface="+mj-lt"/>
                <a:cs typeface="+mj-lt"/>
              </a:rPr>
              <a:t>Distribución del tipo de </a:t>
            </a:r>
          </a:p>
          <a:p>
            <a:r>
              <a:rPr lang="es-EC" sz="2400" cap="none" dirty="0">
                <a:latin typeface="ADLaM Display"/>
                <a:ea typeface="+mj-lt"/>
                <a:cs typeface="+mj-lt"/>
              </a:rPr>
              <a:t>combustible</a:t>
            </a:r>
            <a:endParaRPr lang="en-US" sz="2400" cap="none" dirty="0">
              <a:latin typeface="ADLaM Display"/>
              <a:ea typeface="+mj-lt"/>
              <a:cs typeface="+mj-lt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936904" y="5386276"/>
            <a:ext cx="7887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dirty="0">
                <a:latin typeface="ADLaM Display"/>
              </a:rPr>
              <a:t>En nuestro amplio catálogo de modelos y marcas de vehículos en </a:t>
            </a:r>
            <a:r>
              <a:rPr lang="es-EC" sz="1400" dirty="0" err="1">
                <a:latin typeface="ADLaM Display"/>
              </a:rPr>
              <a:t>BlaBlaCar</a:t>
            </a:r>
            <a:r>
              <a:rPr lang="es-EC" sz="1400" dirty="0">
                <a:latin typeface="ADLaM Display"/>
              </a:rPr>
              <a:t> el combustible más utilizado es la gasolina, sin embargo ya que estamos enfocados en el medio ambiente nos aseguramos de contar con 39% de vehículos que tengan un menor impacto ambiental con relación a los combustibles tradicionales.  </a:t>
            </a:r>
          </a:p>
        </p:txBody>
      </p:sp>
      <p:pic>
        <p:nvPicPr>
          <p:cNvPr id="10" name="Imagen 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6C11832D-90AD-26F6-D755-BDFEE5FA29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16"/>
          <a:stretch/>
        </p:blipFill>
        <p:spPr>
          <a:xfrm>
            <a:off x="6895125" y="1569757"/>
            <a:ext cx="4514574" cy="2665021"/>
          </a:xfrm>
          <a:prstGeom prst="rect">
            <a:avLst/>
          </a:prstGeom>
        </p:spPr>
      </p:pic>
      <p:pic>
        <p:nvPicPr>
          <p:cNvPr id="11" name="Imagen 10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92691D12-90D3-C589-87F2-22B7FB70D0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22"/>
          <a:stretch/>
        </p:blipFill>
        <p:spPr>
          <a:xfrm>
            <a:off x="646026" y="1569758"/>
            <a:ext cx="4572867" cy="26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25" y="183295"/>
            <a:ext cx="5272471" cy="982709"/>
          </a:xfrm>
        </p:spPr>
        <p:txBody>
          <a:bodyPr rtlCol="0"/>
          <a:lstStyle/>
          <a:p>
            <a:r>
              <a:rPr lang="es-EC" sz="2400" cap="none" dirty="0">
                <a:latin typeface="ADLaM Display"/>
                <a:ea typeface="+mj-lt"/>
                <a:cs typeface="+mj-lt"/>
              </a:rPr>
              <a:t>Mapa Interactivo</a:t>
            </a:r>
            <a:endParaRPr lang="en-US" sz="2400" cap="none" dirty="0">
              <a:latin typeface="ADLaM Display"/>
              <a:ea typeface="+mj-lt"/>
              <a:cs typeface="+mj-lt"/>
            </a:endParaRPr>
          </a:p>
        </p:txBody>
      </p:sp>
      <p:pic>
        <p:nvPicPr>
          <p:cNvPr id="6" name="Imagen 4" descr="Logotipo&#10;&#10;Descripción generada automáticamente">
            <a:extLst>
              <a:ext uri="{FF2B5EF4-FFF2-40B4-BE49-F238E27FC236}">
                <a16:creationId xmlns:a16="http://schemas.microsoft.com/office/drawing/2014/main" id="{226CF7F3-26E4-060C-FA41-5F657B69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" y="6478008"/>
            <a:ext cx="1855134" cy="375958"/>
          </a:xfrm>
          <a:prstGeom prst="rect">
            <a:avLst/>
          </a:prstGeom>
        </p:spPr>
      </p:pic>
      <p:cxnSp>
        <p:nvCxnSpPr>
          <p:cNvPr id="19" name="Conector recto 18"/>
          <p:cNvCxnSpPr/>
          <p:nvPr/>
        </p:nvCxnSpPr>
        <p:spPr>
          <a:xfrm>
            <a:off x="296225" y="4982522"/>
            <a:ext cx="11594455" cy="0"/>
          </a:xfrm>
          <a:prstGeom prst="line">
            <a:avLst/>
          </a:prstGeom>
          <a:ln>
            <a:solidFill>
              <a:srgbClr val="77C6E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ítu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 txBox="1">
            <a:spLocks/>
          </p:cNvSpPr>
          <p:nvPr/>
        </p:nvSpPr>
        <p:spPr>
          <a:xfrm>
            <a:off x="6112824" y="183295"/>
            <a:ext cx="6079176" cy="98270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400" cap="none" dirty="0">
                <a:latin typeface="ADLaM Display"/>
                <a:ea typeface="+mj-lt"/>
                <a:cs typeface="+mj-lt"/>
              </a:rPr>
              <a:t>Destinos frecuentes</a:t>
            </a:r>
            <a:endParaRPr lang="en-US" sz="2400" cap="none" dirty="0">
              <a:latin typeface="ADLaM Display"/>
              <a:ea typeface="+mj-lt"/>
              <a:cs typeface="+mj-lt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169034" y="5535132"/>
            <a:ext cx="7887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dirty="0">
                <a:latin typeface="ADLaM Display"/>
              </a:rPr>
              <a:t>La mayoría de viajes realizados tienen como destino a </a:t>
            </a:r>
            <a:r>
              <a:rPr lang="es-EC" sz="1400" dirty="0" err="1">
                <a:latin typeface="ADLaM Display"/>
              </a:rPr>
              <a:t>Soternes</a:t>
            </a:r>
            <a:r>
              <a:rPr lang="es-EC" sz="1400" dirty="0">
                <a:latin typeface="ADLaM Display"/>
              </a:rPr>
              <a:t>. </a:t>
            </a:r>
          </a:p>
        </p:txBody>
      </p:sp>
      <p:pic>
        <p:nvPicPr>
          <p:cNvPr id="9" name="Imagen 8" descr="Mapa&#10;&#10;Descripción generada automáticamente">
            <a:extLst>
              <a:ext uri="{FF2B5EF4-FFF2-40B4-BE49-F238E27FC236}">
                <a16:creationId xmlns:a16="http://schemas.microsoft.com/office/drawing/2014/main" id="{6A22DCC0-83D4-93B7-837B-C6E1D4D9FF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40"/>
          <a:stretch/>
        </p:blipFill>
        <p:spPr>
          <a:xfrm>
            <a:off x="1005164" y="1242875"/>
            <a:ext cx="4563532" cy="3335894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266B17E9-42E3-B98E-9D66-3118E19AE2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103"/>
          <a:stretch/>
        </p:blipFill>
        <p:spPr>
          <a:xfrm>
            <a:off x="6361308" y="1242875"/>
            <a:ext cx="5392212" cy="33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FA0A7B5-E95E-C942-D579-720C8486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8" y="482925"/>
            <a:ext cx="6313928" cy="1018994"/>
          </a:xfrm>
        </p:spPr>
        <p:txBody>
          <a:bodyPr rtlCol="0"/>
          <a:lstStyle/>
          <a:p>
            <a:r>
              <a:rPr lang="es-ES" cap="none" dirty="0" smtClean="0">
                <a:latin typeface="ADLaM Display"/>
                <a:ea typeface="Calibri"/>
                <a:cs typeface="Calibri"/>
              </a:rPr>
              <a:t>¿Hacia dónde vamos?</a:t>
            </a:r>
            <a:endParaRPr lang="es-ES" cap="none" dirty="0">
              <a:latin typeface="ADLaM Display"/>
              <a:ea typeface="Calibri"/>
              <a:cs typeface="Calibri"/>
            </a:endParaRPr>
          </a:p>
        </p:txBody>
      </p:sp>
      <p:pic>
        <p:nvPicPr>
          <p:cNvPr id="3" name="Imagen 4" descr="Logotipo&#10;&#10;Descripción generada automáticamente">
            <a:extLst>
              <a:ext uri="{FF2B5EF4-FFF2-40B4-BE49-F238E27FC236}">
                <a16:creationId xmlns:a16="http://schemas.microsoft.com/office/drawing/2014/main" id="{0118ABEC-B41B-FDBB-EA67-46A91AA0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" y="6478008"/>
            <a:ext cx="1855134" cy="37595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19" y="0"/>
            <a:ext cx="4217581" cy="685396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160346" y="1633294"/>
            <a:ext cx="4946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dirty="0" smtClean="0">
              <a:latin typeface="ADLaM Display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ADLaM Display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7" name="Rectángulo redondeado 23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1391543" y="4918647"/>
            <a:ext cx="4869006" cy="958171"/>
          </a:xfrm>
          <a:prstGeom prst="snip2DiagRect">
            <a:avLst/>
          </a:prstGeom>
          <a:solidFill>
            <a:srgbClr val="09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" sz="1600" dirty="0">
                <a:latin typeface="ADLaM Display"/>
                <a:cs typeface="Calibri"/>
              </a:rPr>
              <a:t>Benchmarking de competidores. </a:t>
            </a:r>
          </a:p>
        </p:txBody>
      </p:sp>
      <p:sp>
        <p:nvSpPr>
          <p:cNvPr id="8" name="Rectángulo redondeado 20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1391542" y="1825439"/>
            <a:ext cx="4869006" cy="1205437"/>
          </a:xfrm>
          <a:prstGeom prst="snip2DiagRect">
            <a:avLst/>
          </a:prstGeom>
          <a:solidFill>
            <a:srgbClr val="5A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" sz="1600" dirty="0">
                <a:latin typeface="ADLaM Display"/>
                <a:cs typeface="Calibri"/>
              </a:rPr>
              <a:t>Revisar el margen que aplicamos para generar el máximo de utilidad, posicionamiento de mercado y beneficio</a:t>
            </a:r>
            <a:r>
              <a:rPr lang="es-ES" sz="1600" dirty="0" smtClean="0">
                <a:latin typeface="ADLaM Display"/>
                <a:cs typeface="Calibri"/>
              </a:rPr>
              <a:t>.</a:t>
            </a:r>
            <a:endParaRPr lang="es-ES" sz="1600" dirty="0">
              <a:latin typeface="ADLaM Display"/>
              <a:cs typeface="Calibri"/>
            </a:endParaRPr>
          </a:p>
        </p:txBody>
      </p:sp>
      <p:sp>
        <p:nvSpPr>
          <p:cNvPr id="10" name="Rectángulo redondeado 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1391542" y="3324370"/>
            <a:ext cx="4869006" cy="1206533"/>
          </a:xfrm>
          <a:prstGeom prst="snip2DiagRect">
            <a:avLst/>
          </a:prstGeom>
          <a:solidFill>
            <a:srgbClr val="3C6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" sz="1600" dirty="0">
                <a:latin typeface="ADLaM Display"/>
                <a:cs typeface="Calibri"/>
              </a:rPr>
              <a:t>Confirmar en qué radios el servicio va a ser más competitivo.</a:t>
            </a:r>
          </a:p>
        </p:txBody>
      </p:sp>
    </p:spTree>
    <p:extLst>
      <p:ext uri="{BB962C8B-B14F-4D97-AF65-F5344CB8AC3E}">
        <p14:creationId xmlns:p14="http://schemas.microsoft.com/office/powerpoint/2010/main" val="26884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FA0A7B5-E95E-C942-D579-720C8486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514" y="560599"/>
            <a:ext cx="3514339" cy="1018994"/>
          </a:xfrm>
        </p:spPr>
        <p:txBody>
          <a:bodyPr rtlCol="0"/>
          <a:lstStyle/>
          <a:p>
            <a:r>
              <a:rPr lang="es-ES" dirty="0">
                <a:latin typeface="ADLaM Display"/>
                <a:ea typeface="Calibri"/>
                <a:cs typeface="Calibri"/>
              </a:rPr>
              <a:t>CONCLUSIÓN</a:t>
            </a:r>
          </a:p>
        </p:txBody>
      </p:sp>
      <p:pic>
        <p:nvPicPr>
          <p:cNvPr id="3" name="Imagen 4" descr="Logotipo&#10;&#10;Descripción generada automáticamente">
            <a:extLst>
              <a:ext uri="{FF2B5EF4-FFF2-40B4-BE49-F238E27FC236}">
                <a16:creationId xmlns:a16="http://schemas.microsoft.com/office/drawing/2014/main" id="{0118ABEC-B41B-FDBB-EA67-46A91AA0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" y="6478008"/>
            <a:ext cx="1855134" cy="37595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-85068" y="2058402"/>
            <a:ext cx="7887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s-EC" sz="1600" dirty="0">
              <a:latin typeface="ADLaM Display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EC" sz="1600" dirty="0">
              <a:latin typeface="ADLaM Display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522" r="23030"/>
          <a:stretch/>
        </p:blipFill>
        <p:spPr>
          <a:xfrm>
            <a:off x="7974419" y="0"/>
            <a:ext cx="4274288" cy="6858000"/>
          </a:xfrm>
          <a:prstGeom prst="rect">
            <a:avLst/>
          </a:prstGeom>
        </p:spPr>
      </p:pic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12704" y="3382876"/>
            <a:ext cx="6335605" cy="883541"/>
          </a:xfrm>
          <a:prstGeom prst="round2SameRect">
            <a:avLst/>
          </a:prstGeom>
          <a:solidFill>
            <a:srgbClr val="5795A3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s-EC" sz="1400" dirty="0" err="1">
                <a:solidFill>
                  <a:schemeClr val="bg1"/>
                </a:solidFill>
                <a:latin typeface="ADLaM Display"/>
              </a:rPr>
              <a:t>BlaBlaCar</a:t>
            </a:r>
            <a:r>
              <a:rPr lang="es-EC" sz="1400" dirty="0">
                <a:solidFill>
                  <a:schemeClr val="bg1"/>
                </a:solidFill>
                <a:latin typeface="ADLaM Display"/>
              </a:rPr>
              <a:t> a través de la data identifica las preferencias de los usuarios para estar en la vanguardia y generar experiencias positivas a los clientes, tomando en cuenta sus intereses y con ello trabajar en la toma de decisiones para que impacten en la satisfacción del usuario final. </a:t>
            </a:r>
          </a:p>
        </p:txBody>
      </p:sp>
      <p:sp>
        <p:nvSpPr>
          <p:cNvPr id="7" name="Rectángulo redondeado 9"/>
          <p:cNvSpPr/>
          <p:nvPr/>
        </p:nvSpPr>
        <p:spPr>
          <a:xfrm>
            <a:off x="712703" y="4745226"/>
            <a:ext cx="6335606" cy="322659"/>
          </a:xfrm>
          <a:prstGeom prst="round2SameRect">
            <a:avLst/>
          </a:prstGeom>
          <a:solidFill>
            <a:srgbClr val="044C5A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C" sz="1400" dirty="0" smtClean="0">
                <a:solidFill>
                  <a:schemeClr val="bg1"/>
                </a:solidFill>
                <a:latin typeface="ADLaM Display"/>
              </a:rPr>
              <a:t>Buscamos generar sinergias tanto </a:t>
            </a:r>
            <a:r>
              <a:rPr lang="es-EC" sz="1400" dirty="0" smtClean="0">
                <a:solidFill>
                  <a:schemeClr val="bg1"/>
                </a:solidFill>
                <a:latin typeface="ADLaM Display"/>
              </a:rPr>
              <a:t>para </a:t>
            </a:r>
            <a:r>
              <a:rPr lang="es-EC" sz="1400" dirty="0">
                <a:solidFill>
                  <a:schemeClr val="bg1"/>
                </a:solidFill>
                <a:latin typeface="ADLaM Display"/>
              </a:rPr>
              <a:t>la empresa, conductor y usuario.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12703" y="2058402"/>
            <a:ext cx="6335606" cy="953050"/>
          </a:xfrm>
          <a:prstGeom prst="round2SameRect">
            <a:avLst/>
          </a:prstGeom>
          <a:solidFill>
            <a:srgbClr val="77C6E2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s-EC" sz="1400" dirty="0">
                <a:solidFill>
                  <a:schemeClr val="bg1"/>
                </a:solidFill>
                <a:latin typeface="ADLaM Display"/>
              </a:rPr>
              <a:t>Como conclusión </a:t>
            </a:r>
            <a:r>
              <a:rPr lang="es-EC" sz="1400" dirty="0" err="1">
                <a:solidFill>
                  <a:schemeClr val="bg1"/>
                </a:solidFill>
                <a:latin typeface="ADLaM Display"/>
              </a:rPr>
              <a:t>BlaBlaCar</a:t>
            </a:r>
            <a:r>
              <a:rPr lang="es-EC" sz="1400" dirty="0">
                <a:solidFill>
                  <a:schemeClr val="bg1"/>
                </a:solidFill>
                <a:latin typeface="ADLaM Display"/>
              </a:rPr>
              <a:t> es una empresa que no se queda atrás y quiere posicionarse como una de las </a:t>
            </a:r>
            <a:r>
              <a:rPr lang="es-EC" sz="1400" dirty="0" err="1">
                <a:solidFill>
                  <a:schemeClr val="bg1"/>
                </a:solidFill>
                <a:latin typeface="ADLaM Display"/>
              </a:rPr>
              <a:t>APPs</a:t>
            </a:r>
            <a:r>
              <a:rPr lang="es-EC" sz="1400" dirty="0">
                <a:solidFill>
                  <a:schemeClr val="bg1"/>
                </a:solidFill>
                <a:latin typeface="ADLaM Display"/>
              </a:rPr>
              <a:t> preferidas por los usuarios para los viajes dentro de ciudad. Para esto enfoca su estrategia a la sostenibilidad, a los viajes seguros y rentabilidad para usuarios y conductores. </a:t>
            </a:r>
          </a:p>
        </p:txBody>
      </p:sp>
    </p:spTree>
    <p:extLst>
      <p:ext uri="{BB962C8B-B14F-4D97-AF65-F5344CB8AC3E}">
        <p14:creationId xmlns:p14="http://schemas.microsoft.com/office/powerpoint/2010/main" val="31338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24F279F6-27FB-397A-745B-BED0E679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4450" y="316594"/>
            <a:ext cx="7401646" cy="719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1" dirty="0">
                <a:latin typeface="Amasis MT Pro"/>
              </a:rPr>
              <a:t>Enlaces Proyecto</a:t>
            </a:r>
            <a:endParaRPr lang="es-ES" sz="4000" b="1" dirty="0">
              <a:latin typeface="Amasis MT Pro"/>
            </a:endParaRPr>
          </a:p>
        </p:txBody>
      </p:sp>
      <p:pic>
        <p:nvPicPr>
          <p:cNvPr id="3" name="Imagen 4" descr="Logotipo&#10;&#10;Descripción generada automáticamente">
            <a:extLst>
              <a:ext uri="{FF2B5EF4-FFF2-40B4-BE49-F238E27FC236}">
                <a16:creationId xmlns:a16="http://schemas.microsoft.com/office/drawing/2014/main" id="{9E03D9B4-F7F5-998A-C866-0D08E507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120" y="6393439"/>
            <a:ext cx="1855134" cy="37595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859E57-5E61-6B0F-7AAD-B3083BA6D5D8}"/>
              </a:ext>
            </a:extLst>
          </p:cNvPr>
          <p:cNvSpPr txBox="1"/>
          <p:nvPr/>
        </p:nvSpPr>
        <p:spPr>
          <a:xfrm>
            <a:off x="4674608" y="3472687"/>
            <a:ext cx="765345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endParaRPr lang="en-US" sz="1400" dirty="0"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</a:t>
            </a:r>
            <a:r>
              <a:rPr lang="en-US" sz="1400" dirty="0"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://www.europapress.es/portaltic/sector/noticia-espana-pais-mas-mujeres-volante-blablacar-20170307175628.html</a:t>
            </a:r>
            <a:endParaRPr lang="es-ES" sz="1400" dirty="0"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https://valenciaplaza.com/coches-glp-se-duplican-espana-precio-repostaje-bajas-emisiones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https://www.pagatelia.com/proyecto-zero-empty-seats</a:t>
            </a:r>
            <a:endParaRPr lang="en-US" sz="1400" dirty="0">
              <a:ea typeface="Calibri"/>
              <a:cs typeface="Calibri"/>
              <a:hlinkClick r:id="rId5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https://www.adslzone.net/reportajes/movilidad/taxi-vs-vtc-vs-carsharing/</a:t>
            </a:r>
            <a:endParaRPr lang="en-US" sz="1400" dirty="0"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400" dirty="0" smtClean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www.eldiario.es/economia/blablacar-uber-taxis-federacion-profesional-del-taxi-de-madrid_1_4628432.html</a:t>
            </a:r>
            <a:endParaRPr lang="en-US" sz="1400" dirty="0"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8"/>
          <a:srcRect l="10963" r="24314"/>
          <a:stretch/>
        </p:blipFill>
        <p:spPr>
          <a:xfrm>
            <a:off x="10639" y="1"/>
            <a:ext cx="4582633" cy="6854458"/>
          </a:xfrm>
          <a:prstGeom prst="rect">
            <a:avLst/>
          </a:prstGeom>
        </p:spPr>
      </p:pic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24F279F6-27FB-397A-745B-BED0E679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4608" y="2820182"/>
            <a:ext cx="7401646" cy="719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1" dirty="0">
                <a:latin typeface="Amasis MT Pro"/>
              </a:rPr>
              <a:t>Referencias bibliográficas</a:t>
            </a:r>
            <a:endParaRPr lang="es-ES" sz="4000" b="1" dirty="0" err="1">
              <a:latin typeface="Amasis MT Pro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859E57-5E61-6B0F-7AAD-B3083BA6D5D8}"/>
              </a:ext>
            </a:extLst>
          </p:cNvPr>
          <p:cNvSpPr txBox="1"/>
          <p:nvPr/>
        </p:nvSpPr>
        <p:spPr>
          <a:xfrm>
            <a:off x="4548704" y="1258808"/>
            <a:ext cx="7653454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  <a:hlinkClick r:id="rId9"/>
              </a:rPr>
              <a:t>https://</a:t>
            </a:r>
            <a:r>
              <a:rPr lang="en-US" dirty="0" smtClean="0">
                <a:ea typeface="Calibri"/>
                <a:cs typeface="Calibri"/>
                <a:hlinkClick r:id="rId9"/>
              </a:rPr>
              <a:t>github.com/nachoreyesv/DATA_PROJECT_2</a:t>
            </a:r>
            <a:endParaRPr lang="en-US" dirty="0" smtClean="0"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  <a:hlinkClick r:id="rId10"/>
              </a:rPr>
              <a:t>https://</a:t>
            </a:r>
            <a:r>
              <a:rPr lang="en-US" dirty="0" smtClean="0">
                <a:ea typeface="Calibri"/>
                <a:cs typeface="Calibri"/>
                <a:hlinkClick r:id="rId10"/>
              </a:rPr>
              <a:t>drive.google.com/file/d/1CdpuIIKLnsK5WTSc51DkME9grrI7tuoy/view?usp=sharing</a:t>
            </a:r>
            <a:endParaRPr lang="en-US" dirty="0" smtClean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9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: Una sola esquina cortada 28" descr="Cuadrado de énfasis de pie de página">
            <a:extLst>
              <a:ext uri="{FF2B5EF4-FFF2-40B4-BE49-F238E27FC236}">
                <a16:creationId xmlns:a16="http://schemas.microsoft.com/office/drawing/2014/main" id="{E01195D9-1845-4282-BE5B-F6B840BE40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0" name="Marcador de número de diapositiva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smtClean="0"/>
              <a:pPr rtl="0"/>
              <a:t>16</a:t>
            </a:fld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2" y="5666307"/>
            <a:ext cx="12206989" cy="123279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98E5F0F2-770D-DC1B-131D-7FBB68F784DD}"/>
              </a:ext>
            </a:extLst>
          </p:cNvPr>
          <p:cNvSpPr/>
          <p:nvPr/>
        </p:nvSpPr>
        <p:spPr>
          <a:xfrm>
            <a:off x="2090179" y="1426232"/>
            <a:ext cx="8079101" cy="2997843"/>
          </a:xfrm>
          <a:prstGeom prst="rect">
            <a:avLst/>
          </a:prstGeom>
          <a:solidFill>
            <a:srgbClr val="72A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Título 5">
            <a:extLst>
              <a:ext uri="{FF2B5EF4-FFF2-40B4-BE49-F238E27FC236}">
                <a16:creationId xmlns:a16="http://schemas.microsoft.com/office/drawing/2014/main" id="{F313ACD6-546A-32A1-E408-8CFF54273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6561" y="2552242"/>
            <a:ext cx="8077226" cy="768538"/>
          </a:xfrm>
        </p:spPr>
        <p:txBody>
          <a:bodyPr rtlCol="0"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  <a:latin typeface="Sabon Next LT"/>
                <a:cs typeface="Sabon Next LT"/>
              </a:rPr>
              <a:t>¡GRACIAS POR SU TIEMPO!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576" y="967672"/>
            <a:ext cx="5115646" cy="101358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rtl="0"/>
            <a:r>
              <a:rPr lang="es-ES" sz="4000" b="1" dirty="0">
                <a:latin typeface="ADLaM Display"/>
                <a:ea typeface="ADLaM Display"/>
                <a:cs typeface="ADLaM Display"/>
              </a:rPr>
              <a:t>Equipo</a:t>
            </a:r>
          </a:p>
        </p:txBody>
      </p:sp>
      <p:sp>
        <p:nvSpPr>
          <p:cNvPr id="2" name="Elipse 1"/>
          <p:cNvSpPr/>
          <p:nvPr/>
        </p:nvSpPr>
        <p:spPr>
          <a:xfrm>
            <a:off x="999943" y="2380741"/>
            <a:ext cx="1840374" cy="1840374"/>
          </a:xfrm>
          <a:prstGeom prst="ellipse">
            <a:avLst/>
          </a:prstGeom>
          <a:solidFill>
            <a:srgbClr val="09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/>
          <p:cNvSpPr/>
          <p:nvPr/>
        </p:nvSpPr>
        <p:spPr>
          <a:xfrm>
            <a:off x="3030460" y="2380741"/>
            <a:ext cx="1840374" cy="1840374"/>
          </a:xfrm>
          <a:prstGeom prst="ellipse">
            <a:avLst/>
          </a:prstGeom>
          <a:solidFill>
            <a:srgbClr val="3C6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/>
          <p:cNvSpPr/>
          <p:nvPr/>
        </p:nvSpPr>
        <p:spPr>
          <a:xfrm>
            <a:off x="5060977" y="2380741"/>
            <a:ext cx="1840374" cy="1840374"/>
          </a:xfrm>
          <a:prstGeom prst="ellipse">
            <a:avLst/>
          </a:prstGeom>
          <a:solidFill>
            <a:srgbClr val="5A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/>
          <p:cNvSpPr/>
          <p:nvPr/>
        </p:nvSpPr>
        <p:spPr>
          <a:xfrm>
            <a:off x="7091494" y="2380741"/>
            <a:ext cx="1840374" cy="1840374"/>
          </a:xfrm>
          <a:prstGeom prst="ellipse">
            <a:avLst/>
          </a:prstGeom>
          <a:solidFill>
            <a:srgbClr val="C6A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/>
          <p:cNvSpPr/>
          <p:nvPr/>
        </p:nvSpPr>
        <p:spPr>
          <a:xfrm>
            <a:off x="9122011" y="2380741"/>
            <a:ext cx="1840374" cy="1840374"/>
          </a:xfrm>
          <a:prstGeom prst="ellipse">
            <a:avLst/>
          </a:prstGeom>
          <a:solidFill>
            <a:srgbClr val="463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/>
          <p:cNvSpPr/>
          <p:nvPr/>
        </p:nvSpPr>
        <p:spPr>
          <a:xfrm>
            <a:off x="1073099" y="2438906"/>
            <a:ext cx="1590474" cy="15904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/>
          <p:cNvSpPr/>
          <p:nvPr/>
        </p:nvSpPr>
        <p:spPr>
          <a:xfrm>
            <a:off x="3148440" y="2438906"/>
            <a:ext cx="1590474" cy="15904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/>
          <p:cNvSpPr/>
          <p:nvPr/>
        </p:nvSpPr>
        <p:spPr>
          <a:xfrm>
            <a:off x="5190163" y="2506141"/>
            <a:ext cx="1590474" cy="15904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/>
          <p:cNvSpPr/>
          <p:nvPr/>
        </p:nvSpPr>
        <p:spPr>
          <a:xfrm>
            <a:off x="7276709" y="2550965"/>
            <a:ext cx="1590474" cy="15904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/>
          <p:cNvSpPr/>
          <p:nvPr/>
        </p:nvSpPr>
        <p:spPr>
          <a:xfrm>
            <a:off x="9251197" y="2550965"/>
            <a:ext cx="1590474" cy="15904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CuadroTexto 2"/>
          <p:cNvSpPr txBox="1"/>
          <p:nvPr/>
        </p:nvSpPr>
        <p:spPr>
          <a:xfrm>
            <a:off x="950797" y="4323629"/>
            <a:ext cx="20425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C" dirty="0">
                <a:latin typeface="ADLaM Display"/>
                <a:ea typeface="ADLaM Display"/>
                <a:cs typeface="ADLaM Display"/>
              </a:rPr>
              <a:t>Gabriela</a:t>
            </a:r>
            <a:r>
              <a:rPr lang="es-EC" sz="1200" dirty="0">
                <a:latin typeface="ADLaM Display"/>
                <a:ea typeface="ADLaM Display"/>
                <a:cs typeface="ADLaM Display"/>
              </a:rPr>
              <a:t> Peñaherrera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F8F7CC-F3DE-BFFC-5186-5058F4C79003}"/>
              </a:ext>
            </a:extLst>
          </p:cNvPr>
          <p:cNvSpPr txBox="1"/>
          <p:nvPr/>
        </p:nvSpPr>
        <p:spPr>
          <a:xfrm>
            <a:off x="7024385" y="4323627"/>
            <a:ext cx="222528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C" dirty="0">
                <a:latin typeface="ADLaM Display"/>
                <a:ea typeface="ADLaM Display"/>
                <a:cs typeface="ADLaM Display"/>
              </a:rPr>
              <a:t>José Antonio</a:t>
            </a:r>
            <a:r>
              <a:rPr lang="es-EC" sz="1200" dirty="0">
                <a:latin typeface="ADLaM Display"/>
                <a:ea typeface="ADLaM Display"/>
                <a:cs typeface="ADLaM Display"/>
              </a:rPr>
              <a:t> Rodrigo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742B87-D1AC-D67B-5E59-734C985A0C17}"/>
              </a:ext>
            </a:extLst>
          </p:cNvPr>
          <p:cNvSpPr txBox="1"/>
          <p:nvPr/>
        </p:nvSpPr>
        <p:spPr>
          <a:xfrm>
            <a:off x="5410738" y="4323627"/>
            <a:ext cx="115768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C" dirty="0">
                <a:latin typeface="ADLaM Display"/>
                <a:ea typeface="ADLaM Display"/>
                <a:cs typeface="ADLaM Display"/>
              </a:rPr>
              <a:t>Javier</a:t>
            </a:r>
            <a:r>
              <a:rPr lang="es-EC" sz="1200" dirty="0">
                <a:latin typeface="ADLaM Display"/>
                <a:ea typeface="ADLaM Display"/>
                <a:cs typeface="ADLaM Display"/>
              </a:rPr>
              <a:t> Ruiz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E099899-3862-FC58-5EBE-C8D873AE6F87}"/>
              </a:ext>
            </a:extLst>
          </p:cNvPr>
          <p:cNvSpPr txBox="1"/>
          <p:nvPr/>
        </p:nvSpPr>
        <p:spPr>
          <a:xfrm>
            <a:off x="3304032" y="4323627"/>
            <a:ext cx="148951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C" dirty="0">
                <a:latin typeface="ADLaM Display"/>
                <a:ea typeface="ADLaM Display"/>
                <a:cs typeface="ADLaM Display"/>
              </a:rPr>
              <a:t>Ignacio </a:t>
            </a:r>
            <a:r>
              <a:rPr lang="es-EC" sz="1200" dirty="0">
                <a:latin typeface="ADLaM Display"/>
                <a:ea typeface="ADLaM Display"/>
                <a:cs typeface="ADLaM Display"/>
              </a:rPr>
              <a:t>Reyes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8B465B3-1803-E9F5-9C9D-F99C8BFB6E5D}"/>
              </a:ext>
            </a:extLst>
          </p:cNvPr>
          <p:cNvSpPr txBox="1"/>
          <p:nvPr/>
        </p:nvSpPr>
        <p:spPr>
          <a:xfrm>
            <a:off x="9556915" y="4323627"/>
            <a:ext cx="119135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C" dirty="0">
                <a:latin typeface="ADLaM Display"/>
                <a:ea typeface="ADLaM Display"/>
                <a:cs typeface="ADLaM Display"/>
              </a:rPr>
              <a:t>Luis </a:t>
            </a:r>
            <a:r>
              <a:rPr lang="es-EC" sz="1200" dirty="0">
                <a:latin typeface="ADLaM Display"/>
                <a:ea typeface="ADLaM Display"/>
                <a:cs typeface="ADLaM Display"/>
              </a:rPr>
              <a:t>Segura</a:t>
            </a:r>
          </a:p>
        </p:txBody>
      </p:sp>
      <p:sp>
        <p:nvSpPr>
          <p:cNvPr id="4" name="Elipse 10">
            <a:extLst>
              <a:ext uri="{FF2B5EF4-FFF2-40B4-BE49-F238E27FC236}">
                <a16:creationId xmlns:a16="http://schemas.microsoft.com/office/drawing/2014/main" id="{D3F414EA-EF69-CB1C-9945-DB8C902D559D}"/>
              </a:ext>
            </a:extLst>
          </p:cNvPr>
          <p:cNvSpPr/>
          <p:nvPr/>
        </p:nvSpPr>
        <p:spPr>
          <a:xfrm>
            <a:off x="3151510" y="2438175"/>
            <a:ext cx="1606185" cy="163760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C"/>
          </a:p>
        </p:txBody>
      </p:sp>
      <p:sp>
        <p:nvSpPr>
          <p:cNvPr id="11" name="Elipse 11">
            <a:extLst>
              <a:ext uri="{FF2B5EF4-FFF2-40B4-BE49-F238E27FC236}">
                <a16:creationId xmlns:a16="http://schemas.microsoft.com/office/drawing/2014/main" id="{026E5739-8FB4-E8E3-6C39-DD74AAA7F926}"/>
              </a:ext>
            </a:extLst>
          </p:cNvPr>
          <p:cNvSpPr/>
          <p:nvPr/>
        </p:nvSpPr>
        <p:spPr>
          <a:xfrm>
            <a:off x="5157943" y="2473988"/>
            <a:ext cx="1661175" cy="166117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C"/>
          </a:p>
        </p:txBody>
      </p:sp>
      <p:sp>
        <p:nvSpPr>
          <p:cNvPr id="12" name="Elipse 12">
            <a:extLst>
              <a:ext uri="{FF2B5EF4-FFF2-40B4-BE49-F238E27FC236}">
                <a16:creationId xmlns:a16="http://schemas.microsoft.com/office/drawing/2014/main" id="{7BA4D96F-2A2C-14A3-68CE-D7F91C8BD567}"/>
              </a:ext>
            </a:extLst>
          </p:cNvPr>
          <p:cNvSpPr/>
          <p:nvPr/>
        </p:nvSpPr>
        <p:spPr>
          <a:xfrm>
            <a:off x="7211484" y="2473989"/>
            <a:ext cx="1654902" cy="168243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C"/>
          </a:p>
        </p:txBody>
      </p:sp>
      <p:sp>
        <p:nvSpPr>
          <p:cNvPr id="13" name="Elipse 13">
            <a:extLst>
              <a:ext uri="{FF2B5EF4-FFF2-40B4-BE49-F238E27FC236}">
                <a16:creationId xmlns:a16="http://schemas.microsoft.com/office/drawing/2014/main" id="{2D3C15F8-967A-C5D9-0C41-71B0BD1F5B1C}"/>
              </a:ext>
            </a:extLst>
          </p:cNvPr>
          <p:cNvSpPr/>
          <p:nvPr/>
        </p:nvSpPr>
        <p:spPr>
          <a:xfrm>
            <a:off x="9240998" y="2502966"/>
            <a:ext cx="1656162" cy="166930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C"/>
          </a:p>
        </p:txBody>
      </p:sp>
      <p:pic>
        <p:nvPicPr>
          <p:cNvPr id="22" name="Picture 21" descr="A person with long hair wearing earrings&#10;&#10;Description automatically generated">
            <a:extLst>
              <a:ext uri="{FF2B5EF4-FFF2-40B4-BE49-F238E27FC236}">
                <a16:creationId xmlns:a16="http://schemas.microsoft.com/office/drawing/2014/main" id="{F0A9619D-5E40-C949-C6AF-768DD39EE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968" y="2486692"/>
            <a:ext cx="1272529" cy="16484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Imagen 4" descr="Logotipo&#10;&#10;Descripción generada automáticamente">
            <a:extLst>
              <a:ext uri="{FF2B5EF4-FFF2-40B4-BE49-F238E27FC236}">
                <a16:creationId xmlns:a16="http://schemas.microsoft.com/office/drawing/2014/main" id="{026F0487-A2FE-7501-3ECA-0F0C7FDE65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2" y="6442839"/>
            <a:ext cx="1855134" cy="3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2878" y="3529929"/>
            <a:ext cx="4445084" cy="538746"/>
          </a:xfrm>
          <a:prstGeom prst="round2SameRect">
            <a:avLst/>
          </a:prstGeom>
          <a:solidFill>
            <a:srgbClr val="5795A3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es-ES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Innovación significa mayor competitividad</a:t>
            </a:r>
          </a:p>
        </p:txBody>
      </p:sp>
      <p:pic>
        <p:nvPicPr>
          <p:cNvPr id="2050" name="Picture 2" descr="https://i.pinimg.com/564x/36/1e/66/361e66829a1143ad58dd287b0c3ce45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9"/>
          <a:stretch/>
        </p:blipFill>
        <p:spPr bwMode="auto">
          <a:xfrm>
            <a:off x="6794339" y="0"/>
            <a:ext cx="5388136" cy="329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pinimg.com/564x/0b/07/59/0b0759e7f3f871a0b86cc45a546a779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50" y="3298100"/>
            <a:ext cx="53857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redondeado 9"/>
          <p:cNvSpPr/>
          <p:nvPr/>
        </p:nvSpPr>
        <p:spPr>
          <a:xfrm>
            <a:off x="768667" y="4507658"/>
            <a:ext cx="5303028" cy="613053"/>
          </a:xfrm>
          <a:prstGeom prst="round2SameRect">
            <a:avLst/>
          </a:prstGeom>
          <a:solidFill>
            <a:srgbClr val="044C5A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BlaBlaCar apuesta por costos compartidos, viajes seguros y transporte </a:t>
            </a:r>
            <a:r>
              <a:rPr lang="es-ES" sz="1600" i="1" dirty="0" err="1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zero</a:t>
            </a:r>
            <a:r>
              <a:rPr lang="es-ES" sz="1600" i="1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 </a:t>
            </a:r>
            <a:r>
              <a:rPr lang="es-ES" sz="1600" i="1" dirty="0" err="1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empty</a:t>
            </a:r>
            <a:r>
              <a:rPr lang="es-ES" sz="1600" i="1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 </a:t>
            </a:r>
            <a:r>
              <a:rPr lang="es-ES" sz="1600" i="1" dirty="0" err="1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seats</a:t>
            </a:r>
            <a:endParaRPr lang="es-ES" sz="1600" i="1" dirty="0">
              <a:solidFill>
                <a:schemeClr val="bg1"/>
              </a:solidFill>
              <a:latin typeface="ADLaM Display"/>
              <a:ea typeface="ADLaM Display"/>
              <a:cs typeface="ADLaM Display"/>
            </a:endParaRP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95365" y="2588341"/>
            <a:ext cx="2728392" cy="525608"/>
          </a:xfrm>
          <a:prstGeom prst="round2SameRect">
            <a:avLst/>
          </a:prstGeom>
          <a:solidFill>
            <a:srgbClr val="77C6E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es-ES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Viajes de corta distancia</a:t>
            </a:r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BD75BDE5-BDEB-7847-9376-DCA023482286}"/>
              </a:ext>
            </a:extLst>
          </p:cNvPr>
          <p:cNvSpPr txBox="1">
            <a:spLocks/>
          </p:cNvSpPr>
          <p:nvPr/>
        </p:nvSpPr>
        <p:spPr>
          <a:xfrm>
            <a:off x="805108" y="695757"/>
            <a:ext cx="5115646" cy="1013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ES" sz="4000" b="1" dirty="0">
                <a:latin typeface="ADLaM Display"/>
                <a:ea typeface="ADLaM Display"/>
                <a:cs typeface="ADLaM Display"/>
              </a:rPr>
              <a:t>Antecedentes</a:t>
            </a:r>
            <a:endParaRPr lang="es-ES"/>
          </a:p>
        </p:txBody>
      </p:sp>
      <p:sp>
        <p:nvSpPr>
          <p:cNvPr id="15" name="Marcador de número de diapositiva 3">
            <a:extLst>
              <a:ext uri="{FF2B5EF4-FFF2-40B4-BE49-F238E27FC236}">
                <a16:creationId xmlns:a16="http://schemas.microsoft.com/office/drawing/2014/main" id="{75C46C29-7CA0-8CC0-413C-B94A6F4F6CA7}"/>
              </a:ext>
            </a:extLst>
          </p:cNvPr>
          <p:cNvSpPr txBox="1">
            <a:spLocks/>
          </p:cNvSpPr>
          <p:nvPr/>
        </p:nvSpPr>
        <p:spPr>
          <a:xfrm>
            <a:off x="11773385" y="6413648"/>
            <a:ext cx="340173" cy="385393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>
              <a:solidFill>
                <a:schemeClr val="bg1"/>
              </a:solidFill>
              <a:latin typeface="Arial Nova"/>
            </a:endParaRPr>
          </a:p>
        </p:txBody>
      </p:sp>
      <p:pic>
        <p:nvPicPr>
          <p:cNvPr id="9" name="Imagen 4" descr="Logotipo&#10;&#10;Descripción generada automáticamente">
            <a:extLst>
              <a:ext uri="{FF2B5EF4-FFF2-40B4-BE49-F238E27FC236}">
                <a16:creationId xmlns:a16="http://schemas.microsoft.com/office/drawing/2014/main" id="{0D5F99A6-8518-4885-8E64-6BAC07A19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" y="6478008"/>
            <a:ext cx="1855134" cy="3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2905581" y="5385969"/>
            <a:ext cx="4689135" cy="1249729"/>
          </a:xfrm>
          <a:prstGeom prst="snip2DiagRect">
            <a:avLst/>
          </a:prstGeom>
          <a:solidFill>
            <a:srgbClr val="094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Además, que aumenta la rentabilidad para los conductores que se afilian a BlaBlaCar.</a:t>
            </a:r>
            <a:endParaRPr lang="es-ES"/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2939969" y="351550"/>
            <a:ext cx="4869006" cy="1543296"/>
          </a:xfrm>
          <a:prstGeom prst="snip2DiagRect">
            <a:avLst/>
          </a:prstGeom>
          <a:solidFill>
            <a:srgbClr val="5A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Con base a la demanda actual y a esta necesidad. Proponemos la creación de un nuevo producto para el transporte citadino a través de una aplicación. 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6805914" y="2669532"/>
            <a:ext cx="5212466" cy="1624681"/>
          </a:xfrm>
          <a:prstGeom prst="snip2DiagRect">
            <a:avLst/>
          </a:prstGeom>
          <a:solidFill>
            <a:srgbClr val="3C6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BlaBlaCar permitirá a los usuarios compartir viajes dentro de la ciudad a un costo compartido, impactando en la sostenibilidad ambiental y en la economía del cliente final.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1" y="2293681"/>
            <a:ext cx="3900093" cy="2385624"/>
          </a:xfrm>
          <a:prstGeom prst="rect">
            <a:avLst/>
          </a:prstGeom>
        </p:spPr>
      </p:pic>
      <p:cxnSp>
        <p:nvCxnSpPr>
          <p:cNvPr id="22" name="Conector curvado 21"/>
          <p:cNvCxnSpPr>
            <a:stCxn id="21" idx="3"/>
            <a:endCxn id="12" idx="0"/>
          </p:cNvCxnSpPr>
          <p:nvPr/>
        </p:nvCxnSpPr>
        <p:spPr>
          <a:xfrm>
            <a:off x="7808975" y="1123198"/>
            <a:ext cx="1603172" cy="1546334"/>
          </a:xfrm>
          <a:prstGeom prst="curvedConnector2">
            <a:avLst/>
          </a:prstGeom>
          <a:ln>
            <a:solidFill>
              <a:srgbClr val="A64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curvado 35"/>
          <p:cNvCxnSpPr>
            <a:stCxn id="12" idx="2"/>
            <a:endCxn id="24" idx="3"/>
          </p:cNvCxnSpPr>
          <p:nvPr/>
        </p:nvCxnSpPr>
        <p:spPr>
          <a:xfrm rot="5400000">
            <a:off x="7645122" y="4243808"/>
            <a:ext cx="1716621" cy="1817431"/>
          </a:xfrm>
          <a:prstGeom prst="curvedConnector2">
            <a:avLst/>
          </a:prstGeom>
          <a:ln>
            <a:solidFill>
              <a:srgbClr val="A64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4" descr="Logotipo&#10;&#10;Descripción generada automáticamente">
            <a:extLst>
              <a:ext uri="{FF2B5EF4-FFF2-40B4-BE49-F238E27FC236}">
                <a16:creationId xmlns:a16="http://schemas.microsoft.com/office/drawing/2014/main" id="{71DDBDBD-E1A6-ABF2-8220-53C32111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" y="6478008"/>
            <a:ext cx="1855134" cy="3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998" y="204956"/>
            <a:ext cx="12014478" cy="573989"/>
          </a:xfrm>
        </p:spPr>
        <p:txBody>
          <a:bodyPr rtlCol="0"/>
          <a:lstStyle/>
          <a:p>
            <a:r>
              <a:rPr lang="es-ES" dirty="0">
                <a:latin typeface="ADLaM Display"/>
              </a:rPr>
              <a:t>Modelo DE ARQUITECTURA</a:t>
            </a:r>
            <a:endParaRPr lang="en-US" dirty="0">
              <a:latin typeface="ADLaM Display"/>
            </a:endParaRPr>
          </a:p>
        </p:txBody>
      </p:sp>
      <p:pic>
        <p:nvPicPr>
          <p:cNvPr id="10" name="Picture 9" descr="A blue and yellow snake&#10;&#10;Description automatically generated">
            <a:extLst>
              <a:ext uri="{FF2B5EF4-FFF2-40B4-BE49-F238E27FC236}">
                <a16:creationId xmlns:a16="http://schemas.microsoft.com/office/drawing/2014/main" id="{26AABAC2-790E-3086-20AA-C4CDE6B5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56" y="959164"/>
            <a:ext cx="625720" cy="637443"/>
          </a:xfrm>
          <a:prstGeom prst="rect">
            <a:avLst/>
          </a:prstGeom>
        </p:spPr>
      </p:pic>
      <p:pic>
        <p:nvPicPr>
          <p:cNvPr id="11" name="Picture 10" descr="A blue and yellow snake&#10;&#10;Description automatically generated">
            <a:extLst>
              <a:ext uri="{FF2B5EF4-FFF2-40B4-BE49-F238E27FC236}">
                <a16:creationId xmlns:a16="http://schemas.microsoft.com/office/drawing/2014/main" id="{3A718CD2-7FAB-8C70-EDB6-CAAA3F9C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793" y="959163"/>
            <a:ext cx="625720" cy="63744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68B681-5EB9-0A91-A621-F4AC42157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876" y="2366666"/>
            <a:ext cx="857249" cy="940777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4770BB-ECB3-6AFA-C546-6D0DD0DD3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167" y="2366665"/>
            <a:ext cx="868972" cy="940777"/>
          </a:xfrm>
          <a:prstGeom prst="rect">
            <a:avLst/>
          </a:prstGeom>
        </p:spPr>
      </p:pic>
      <p:pic>
        <p:nvPicPr>
          <p:cNvPr id="17" name="Picture 16" descr="A logo with text on it&#10;&#10;Description automatically generated">
            <a:extLst>
              <a:ext uri="{FF2B5EF4-FFF2-40B4-BE49-F238E27FC236}">
                <a16:creationId xmlns:a16="http://schemas.microsoft.com/office/drawing/2014/main" id="{3AF2647B-E3C2-6D06-DCC2-FF0BCEC8E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097" y="3463760"/>
            <a:ext cx="792773" cy="911469"/>
          </a:xfrm>
          <a:prstGeom prst="rect">
            <a:avLst/>
          </a:prstGeom>
        </p:spPr>
      </p:pic>
      <p:pic>
        <p:nvPicPr>
          <p:cNvPr id="19" name="Picture 18" descr="A blue and grey magnifying glass with a graph and a black border&#10;&#10;Description automatically generated">
            <a:extLst>
              <a:ext uri="{FF2B5EF4-FFF2-40B4-BE49-F238E27FC236}">
                <a16:creationId xmlns:a16="http://schemas.microsoft.com/office/drawing/2014/main" id="{C1F9B811-2218-8987-4C9A-A3D976FC5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474" y="4943847"/>
            <a:ext cx="1222865" cy="67114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181FBF-7851-1F2C-92D6-7EC05231B340}"/>
              </a:ext>
            </a:extLst>
          </p:cNvPr>
          <p:cNvCxnSpPr/>
          <p:nvPr/>
        </p:nvCxnSpPr>
        <p:spPr>
          <a:xfrm>
            <a:off x="2141391" y="1707975"/>
            <a:ext cx="11723" cy="562709"/>
          </a:xfrm>
          <a:prstGeom prst="straightConnector1">
            <a:avLst/>
          </a:prstGeom>
          <a:ln w="57150">
            <a:solidFill>
              <a:srgbClr val="77C6E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181320-00A3-8748-9EE9-0AD19FDC0D5D}"/>
              </a:ext>
            </a:extLst>
          </p:cNvPr>
          <p:cNvCxnSpPr>
            <a:cxnSpLocks/>
          </p:cNvCxnSpPr>
          <p:nvPr/>
        </p:nvCxnSpPr>
        <p:spPr>
          <a:xfrm>
            <a:off x="5412129" y="1707974"/>
            <a:ext cx="11723" cy="562709"/>
          </a:xfrm>
          <a:prstGeom prst="straightConnector1">
            <a:avLst/>
          </a:prstGeom>
          <a:ln w="57150">
            <a:solidFill>
              <a:srgbClr val="77C6E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E55821-AF94-91B5-5285-F7C87071EAC5}"/>
              </a:ext>
            </a:extLst>
          </p:cNvPr>
          <p:cNvCxnSpPr>
            <a:cxnSpLocks/>
          </p:cNvCxnSpPr>
          <p:nvPr/>
        </p:nvCxnSpPr>
        <p:spPr>
          <a:xfrm>
            <a:off x="2563421" y="3489882"/>
            <a:ext cx="539261" cy="386863"/>
          </a:xfrm>
          <a:prstGeom prst="straightConnector1">
            <a:avLst/>
          </a:prstGeom>
          <a:ln w="57150">
            <a:solidFill>
              <a:srgbClr val="77C6E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4D9CB9-A881-F887-CBF9-BFA669D8482E}"/>
              </a:ext>
            </a:extLst>
          </p:cNvPr>
          <p:cNvCxnSpPr>
            <a:cxnSpLocks/>
          </p:cNvCxnSpPr>
          <p:nvPr/>
        </p:nvCxnSpPr>
        <p:spPr>
          <a:xfrm flipH="1">
            <a:off x="4392217" y="3478157"/>
            <a:ext cx="480647" cy="410310"/>
          </a:xfrm>
          <a:prstGeom prst="straightConnector1">
            <a:avLst/>
          </a:prstGeom>
          <a:ln w="57150">
            <a:solidFill>
              <a:srgbClr val="77C6E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08ECD8-D4BB-4E58-F1F2-6A828C255EBC}"/>
              </a:ext>
            </a:extLst>
          </p:cNvPr>
          <p:cNvCxnSpPr>
            <a:cxnSpLocks/>
          </p:cNvCxnSpPr>
          <p:nvPr/>
        </p:nvCxnSpPr>
        <p:spPr>
          <a:xfrm>
            <a:off x="3724005" y="4321702"/>
            <a:ext cx="0" cy="480648"/>
          </a:xfrm>
          <a:prstGeom prst="straightConnector1">
            <a:avLst/>
          </a:prstGeom>
          <a:ln w="57150">
            <a:solidFill>
              <a:srgbClr val="77C6E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A3DB10-44E2-EE66-08D8-A90137C379C7}"/>
              </a:ext>
            </a:extLst>
          </p:cNvPr>
          <p:cNvCxnSpPr>
            <a:cxnSpLocks/>
          </p:cNvCxnSpPr>
          <p:nvPr/>
        </p:nvCxnSpPr>
        <p:spPr>
          <a:xfrm>
            <a:off x="3724004" y="5615723"/>
            <a:ext cx="0" cy="480648"/>
          </a:xfrm>
          <a:prstGeom prst="straightConnector1">
            <a:avLst/>
          </a:prstGeom>
          <a:ln w="57150">
            <a:solidFill>
              <a:srgbClr val="77C6E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8677864" y="2838248"/>
            <a:ext cx="2109002" cy="408623"/>
          </a:xfrm>
          <a:prstGeom prst="roundRect">
            <a:avLst/>
          </a:prstGeom>
          <a:solidFill>
            <a:srgbClr val="F4E8C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LaM Display"/>
                <a:ea typeface="+mn-ea"/>
                <a:cs typeface="+mn-cs"/>
              </a:rPr>
              <a:t>Ingesta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8678401" y="3918209"/>
            <a:ext cx="2086053" cy="408623"/>
          </a:xfrm>
          <a:prstGeom prst="roundRect">
            <a:avLst/>
          </a:prstGeom>
          <a:solidFill>
            <a:srgbClr val="A0C1B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LaM Display"/>
                <a:ea typeface="+mn-ea"/>
                <a:cs typeface="+mn-cs"/>
              </a:rPr>
              <a:t>Procesamiento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8678402" y="5070282"/>
            <a:ext cx="2086054" cy="408623"/>
          </a:xfrm>
          <a:prstGeom prst="roundRect">
            <a:avLst/>
          </a:prstGeom>
          <a:solidFill>
            <a:srgbClr val="70A0A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LaM Display"/>
                <a:ea typeface="+mn-ea"/>
                <a:cs typeface="+mn-cs"/>
              </a:rPr>
              <a:t>Almacenamiento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678232" y="6138241"/>
            <a:ext cx="2097429" cy="408623"/>
          </a:xfrm>
          <a:prstGeom prst="roundRect">
            <a:avLst/>
          </a:prstGeom>
          <a:solidFill>
            <a:srgbClr val="70699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LaM Display"/>
                <a:ea typeface="+mn-ea"/>
                <a:cs typeface="+mn-cs"/>
              </a:rPr>
              <a:t>Visualización</a:t>
            </a: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564" y="6211093"/>
            <a:ext cx="630877" cy="377499"/>
          </a:xfrm>
          <a:prstGeom prst="round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6643873" y="3042559"/>
            <a:ext cx="1805651" cy="0"/>
          </a:xfrm>
          <a:prstGeom prst="line">
            <a:avLst/>
          </a:prstGeom>
          <a:ln>
            <a:solidFill>
              <a:srgbClr val="4A00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4987167" y="4124506"/>
            <a:ext cx="3462357" cy="0"/>
          </a:xfrm>
          <a:prstGeom prst="line">
            <a:avLst/>
          </a:prstGeom>
          <a:ln>
            <a:solidFill>
              <a:srgbClr val="4A00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4987167" y="5274593"/>
            <a:ext cx="3340579" cy="0"/>
          </a:xfrm>
          <a:prstGeom prst="line">
            <a:avLst/>
          </a:prstGeom>
          <a:ln>
            <a:solidFill>
              <a:srgbClr val="4A00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048055" y="6339791"/>
            <a:ext cx="3340579" cy="0"/>
          </a:xfrm>
          <a:prstGeom prst="line">
            <a:avLst/>
          </a:prstGeom>
          <a:ln>
            <a:solidFill>
              <a:srgbClr val="4A00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4" descr="Logotipo&#10;&#10;Descripción generada automáticamente">
            <a:extLst>
              <a:ext uri="{FF2B5EF4-FFF2-40B4-BE49-F238E27FC236}">
                <a16:creationId xmlns:a16="http://schemas.microsoft.com/office/drawing/2014/main" id="{AC9672BB-5B33-FE65-9CB2-7C6C32A01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2" y="6478008"/>
            <a:ext cx="1855134" cy="3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/>
          <p:cNvSpPr txBox="1"/>
          <p:nvPr/>
        </p:nvSpPr>
        <p:spPr>
          <a:xfrm>
            <a:off x="7633297" y="490674"/>
            <a:ext cx="2332594" cy="659985"/>
          </a:xfrm>
          <a:prstGeom prst="roundRect">
            <a:avLst/>
          </a:prstGeom>
          <a:solidFill>
            <a:srgbClr val="4990A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DLaM Display"/>
              <a:ea typeface="+mn-ea"/>
              <a:cs typeface="+mn-c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084934" y="491737"/>
            <a:ext cx="1795015" cy="642806"/>
          </a:xfrm>
          <a:prstGeom prst="roundRect">
            <a:avLst/>
          </a:prstGeom>
          <a:solidFill>
            <a:srgbClr val="4990A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DLaM Display"/>
              <a:ea typeface="+mn-ea"/>
              <a:cs typeface="+mn-cs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508808" y="491737"/>
            <a:ext cx="2357524" cy="659985"/>
          </a:xfrm>
          <a:prstGeom prst="roundRect">
            <a:avLst/>
          </a:prstGeom>
          <a:solidFill>
            <a:srgbClr val="4990A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DLaM Display"/>
              <a:ea typeface="+mn-ea"/>
              <a:cs typeface="+mn-cs"/>
            </a:endParaRPr>
          </a:p>
        </p:txBody>
      </p:sp>
      <p:graphicFrame>
        <p:nvGraphicFramePr>
          <p:cNvPr id="192" name="Google Shape;192;p22"/>
          <p:cNvGraphicFramePr/>
          <p:nvPr>
            <p:extLst>
              <p:ext uri="{D42A27DB-BD31-4B8C-83A1-F6EECF244321}">
                <p14:modId xmlns:p14="http://schemas.microsoft.com/office/powerpoint/2010/main" val="1749409818"/>
              </p:ext>
            </p:extLst>
          </p:nvPr>
        </p:nvGraphicFramePr>
        <p:xfrm>
          <a:off x="470060" y="1773970"/>
          <a:ext cx="11236825" cy="43002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2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6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Realización de prueba para creación de generadores y desarrollo de script</a:t>
                      </a:r>
                      <a:endParaRPr dirty="0">
                        <a:solidFill>
                          <a:sysClr val="windowText" lastClr="000000"/>
                        </a:solidFill>
                        <a:latin typeface="ADLaM Display"/>
                      </a:endParaRPr>
                    </a:p>
                  </a:txBody>
                  <a:tcPr marL="91425" marR="91425" marT="91425" marB="914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ysClr val="windowText" lastClr="000000"/>
                        </a:solidFill>
                        <a:latin typeface="ADLaM Display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Crear versiones de prueba de los</a:t>
                      </a:r>
                      <a:r>
                        <a:rPr lang="es-ES" baseline="0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 generadores</a:t>
                      </a:r>
                      <a:r>
                        <a:rPr lang="es-ES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 y del script de código </a:t>
                      </a:r>
                      <a:r>
                        <a:rPr lang="es-ES" dirty="0" err="1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python</a:t>
                      </a:r>
                      <a:r>
                        <a:rPr lang="es-ES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 para verificar y su funcionamiento. </a:t>
                      </a:r>
                      <a:endParaRPr dirty="0">
                        <a:solidFill>
                          <a:sysClr val="windowText" lastClr="000000"/>
                        </a:solidFill>
                        <a:latin typeface="ADLaM Display"/>
                      </a:endParaRPr>
                    </a:p>
                  </a:txBody>
                  <a:tcPr marL="91425" marR="91425" marT="91425" marB="914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latin typeface="ADLaM Display"/>
                        </a:rPr>
                        <a:t>Generadores y </a:t>
                      </a:r>
                      <a:r>
                        <a:rPr lang="es-ES" dirty="0" err="1">
                          <a:latin typeface="ADLaM Display"/>
                        </a:rPr>
                        <a:t>Dataflow</a:t>
                      </a:r>
                      <a:endParaRPr dirty="0">
                        <a:latin typeface="ADLaM Display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ADLaM Display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latin typeface="ADLaM Display"/>
                        </a:rPr>
                        <a:t>A </a:t>
                      </a:r>
                      <a:r>
                        <a:rPr lang="es-ES" dirty="0">
                          <a:latin typeface="ADLaM Display"/>
                        </a:rPr>
                        <a:t>través de lenguaje</a:t>
                      </a:r>
                      <a:r>
                        <a:rPr lang="es-ES" baseline="0" dirty="0">
                          <a:latin typeface="ADLaM Display"/>
                        </a:rPr>
                        <a:t> </a:t>
                      </a:r>
                      <a:r>
                        <a:rPr lang="es-ES" baseline="0" dirty="0" err="1">
                          <a:latin typeface="ADLaM Display"/>
                        </a:rPr>
                        <a:t>py</a:t>
                      </a:r>
                      <a:r>
                        <a:rPr lang="es-ES" dirty="0" err="1">
                          <a:latin typeface="ADLaM Display"/>
                        </a:rPr>
                        <a:t>thon</a:t>
                      </a:r>
                      <a:r>
                        <a:rPr lang="es-ES" dirty="0">
                          <a:latin typeface="ADLaM Display"/>
                        </a:rPr>
                        <a:t>, se crearon</a:t>
                      </a:r>
                      <a:r>
                        <a:rPr lang="es-ES" baseline="0" dirty="0">
                          <a:latin typeface="ADLaM Display"/>
                        </a:rPr>
                        <a:t> los generadores de información con los datos del vehículo disponible para los viajes que coincidían con las necesidades de los clientes, que de igual manera fueron generados a través de código </a:t>
                      </a:r>
                      <a:r>
                        <a:rPr lang="es-ES" baseline="0" dirty="0" err="1">
                          <a:latin typeface="ADLaM Display"/>
                        </a:rPr>
                        <a:t>python</a:t>
                      </a:r>
                      <a:r>
                        <a:rPr lang="es-ES" baseline="0" dirty="0">
                          <a:latin typeface="ADLaM Display"/>
                        </a:rPr>
                        <a:t>. Además, se creó el </a:t>
                      </a:r>
                      <a:r>
                        <a:rPr lang="es-ES" baseline="0" dirty="0" err="1">
                          <a:latin typeface="ADLaM Display"/>
                        </a:rPr>
                        <a:t>Dataflow</a:t>
                      </a:r>
                      <a:r>
                        <a:rPr lang="es-ES" baseline="0" dirty="0">
                          <a:latin typeface="ADLaM Display"/>
                        </a:rPr>
                        <a:t> que permitió la transformación de estos datos con el fin de crear un match entre las ofertas y solicitudes de viaje.</a:t>
                      </a:r>
                      <a:endParaRPr dirty="0">
                        <a:latin typeface="ADLaM Display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Pub/Sub, </a:t>
                      </a:r>
                      <a:r>
                        <a:rPr lang="es-ES" dirty="0" err="1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Bucket</a:t>
                      </a:r>
                      <a:r>
                        <a:rPr lang="es-ES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, </a:t>
                      </a:r>
                      <a:r>
                        <a:rPr lang="es-ES" dirty="0" err="1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Dataflow</a:t>
                      </a:r>
                      <a:r>
                        <a:rPr lang="es-ES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, </a:t>
                      </a:r>
                      <a:r>
                        <a:rPr lang="es-ES" dirty="0" err="1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BigQuery</a:t>
                      </a:r>
                      <a:endParaRPr dirty="0">
                        <a:solidFill>
                          <a:sysClr val="windowText" lastClr="000000"/>
                        </a:solidFill>
                        <a:latin typeface="ADLaM Display"/>
                      </a:endParaRPr>
                    </a:p>
                  </a:txBody>
                  <a:tcPr marL="91425" marR="91425" marT="91425" marB="914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ysClr val="windowText" lastClr="000000"/>
                        </a:solidFill>
                        <a:latin typeface="ADLaM Display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C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Con</a:t>
                      </a:r>
                      <a:r>
                        <a:rPr lang="es-EC" baseline="0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 </a:t>
                      </a:r>
                      <a:r>
                        <a:rPr lang="es-EC" baseline="0" dirty="0" err="1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GoogleCloud</a:t>
                      </a:r>
                      <a:r>
                        <a:rPr lang="es-EC" baseline="0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, almacenamos las rutas de viajes en nuestro </a:t>
                      </a:r>
                      <a:r>
                        <a:rPr lang="es-EC" baseline="0" dirty="0" err="1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bucket</a:t>
                      </a:r>
                      <a:r>
                        <a:rPr lang="es-EC" baseline="0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, a través de Pub/Sub creamos el canal de ingesta de datos, ofertas y solicitudes, que serán  procesadas en tiempo real a través de nuestro </a:t>
                      </a:r>
                      <a:r>
                        <a:rPr lang="es-EC" baseline="0" dirty="0" err="1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Dataflow</a:t>
                      </a:r>
                      <a:r>
                        <a:rPr lang="es-EC" baseline="0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, y finalmente serán almacenados en </a:t>
                      </a:r>
                      <a:r>
                        <a:rPr lang="es-EC" baseline="0" dirty="0" err="1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BigQuery</a:t>
                      </a:r>
                      <a:r>
                        <a:rPr lang="es-EC" baseline="0" dirty="0">
                          <a:solidFill>
                            <a:sysClr val="windowText" lastClr="000000"/>
                          </a:solidFill>
                          <a:latin typeface="ADLaM Display"/>
                        </a:rPr>
                        <a:t> para su posterior visualización</a:t>
                      </a:r>
                      <a:endParaRPr dirty="0">
                        <a:solidFill>
                          <a:sysClr val="windowText" lastClr="000000"/>
                        </a:solidFill>
                        <a:latin typeface="ADLaM Display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6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latin typeface="ADLaM Display"/>
                        </a:rPr>
                        <a:t>Visualización</a:t>
                      </a:r>
                      <a:endParaRPr dirty="0">
                        <a:latin typeface="ADLaM Display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ADLaM Display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err="1">
                          <a:latin typeface="ADLaM Display"/>
                        </a:rPr>
                        <a:t>Streamlit</a:t>
                      </a:r>
                      <a:r>
                        <a:rPr lang="es-ES" dirty="0">
                          <a:latin typeface="ADLaM Display"/>
                        </a:rPr>
                        <a:t> nos permitirá validar en un mapa la interacción entre el</a:t>
                      </a:r>
                      <a:r>
                        <a:rPr lang="es-ES" baseline="0" dirty="0">
                          <a:latin typeface="ADLaM Display"/>
                        </a:rPr>
                        <a:t> cliente final y el avance de los vehículos</a:t>
                      </a:r>
                      <a:r>
                        <a:rPr lang="es-ES" dirty="0">
                          <a:latin typeface="ADLaM Display"/>
                        </a:rPr>
                        <a:t>.</a:t>
                      </a:r>
                      <a:endParaRPr dirty="0">
                        <a:latin typeface="ADLaM Display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076" y="1830782"/>
            <a:ext cx="639050" cy="639050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348" y="3110513"/>
            <a:ext cx="639050" cy="639050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249" y="5508566"/>
            <a:ext cx="630877" cy="377499"/>
          </a:xfrm>
          <a:prstGeom prst="round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262" y="4315544"/>
            <a:ext cx="1385905" cy="867545"/>
          </a:xfrm>
          <a:prstGeom prst="round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57171" y="560059"/>
            <a:ext cx="1631338" cy="510778"/>
          </a:xfrm>
          <a:prstGeom prst="roundRect">
            <a:avLst/>
          </a:prstGeom>
          <a:solidFill>
            <a:srgbClr val="044C5B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DLaM Display"/>
                <a:ea typeface="+mn-ea"/>
                <a:cs typeface="+mn-cs"/>
              </a:rPr>
              <a:t>Etapa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759918" y="564574"/>
            <a:ext cx="2104931" cy="510778"/>
          </a:xfrm>
          <a:prstGeom prst="roundRect">
            <a:avLst/>
          </a:prstGeom>
          <a:solidFill>
            <a:srgbClr val="044C5B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/>
                <a:ea typeface="+mn-ea"/>
                <a:cs typeface="+mn-cs"/>
              </a:rPr>
              <a:t>Justificación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588997" y="565254"/>
            <a:ext cx="2196435" cy="510778"/>
          </a:xfrm>
          <a:prstGeom prst="roundRect">
            <a:avLst/>
          </a:prstGeom>
          <a:solidFill>
            <a:srgbClr val="044C5B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DLaM Display"/>
                <a:ea typeface="+mn-ea"/>
                <a:cs typeface="+mn-cs"/>
              </a:rPr>
              <a:t>Herramientas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081565"/>
              </p:ext>
            </p:extLst>
          </p:nvPr>
        </p:nvGraphicFramePr>
        <p:xfrm>
          <a:off x="470059" y="1790086"/>
          <a:ext cx="11236825" cy="4284162"/>
        </p:xfrm>
        <a:graphic>
          <a:graphicData uri="http://schemas.openxmlformats.org/drawingml/2006/table">
            <a:tbl>
              <a:tblPr/>
              <a:tblGrid>
                <a:gridCol w="11236825">
                  <a:extLst>
                    <a:ext uri="{9D8B030D-6E8A-4147-A177-3AD203B41FA5}">
                      <a16:colId xmlns:a16="http://schemas.microsoft.com/office/drawing/2014/main" val="1771680337"/>
                    </a:ext>
                  </a:extLst>
                </a:gridCol>
              </a:tblGrid>
              <a:tr h="4284162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76200" cmpd="sng">
                      <a:solidFill>
                        <a:srgbClr val="054752"/>
                      </a:solidFill>
                      <a:prstDash val="solid"/>
                    </a:lnL>
                    <a:lnR w="76200" cmpd="sng">
                      <a:solidFill>
                        <a:srgbClr val="054752"/>
                      </a:solidFill>
                      <a:prstDash val="solid"/>
                    </a:lnR>
                    <a:lnT w="76200" cmpd="sng">
                      <a:solidFill>
                        <a:srgbClr val="054752"/>
                      </a:solidFill>
                      <a:prstDash val="solid"/>
                    </a:lnT>
                    <a:lnB w="76200" cmpd="sng">
                      <a:solidFill>
                        <a:srgbClr val="0547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79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0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405" y="199625"/>
            <a:ext cx="4226024" cy="982709"/>
          </a:xfrm>
        </p:spPr>
        <p:txBody>
          <a:bodyPr rtlCol="0"/>
          <a:lstStyle/>
          <a:p>
            <a:r>
              <a:rPr lang="es-ES" dirty="0">
                <a:latin typeface="ADLaM Display"/>
                <a:ea typeface="+mj-lt"/>
                <a:cs typeface="+mj-lt"/>
              </a:rPr>
              <a:t>ANÁLISIS</a:t>
            </a:r>
            <a:endParaRPr lang="en-US" dirty="0">
              <a:latin typeface="ADLaM Display"/>
            </a:endParaRPr>
          </a:p>
        </p:txBody>
      </p:sp>
      <p:pic>
        <p:nvPicPr>
          <p:cNvPr id="6" name="Imagen 4" descr="Logotipo&#10;&#10;Descripción generada automáticamente">
            <a:extLst>
              <a:ext uri="{FF2B5EF4-FFF2-40B4-BE49-F238E27FC236}">
                <a16:creationId xmlns:a16="http://schemas.microsoft.com/office/drawing/2014/main" id="{226CF7F3-26E4-060C-FA41-5F657B69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" y="6478008"/>
            <a:ext cx="1855134" cy="375958"/>
          </a:xfrm>
          <a:prstGeom prst="rect">
            <a:avLst/>
          </a:prstGeom>
        </p:spPr>
      </p:pic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417168"/>
              </p:ext>
            </p:extLst>
          </p:nvPr>
        </p:nvGraphicFramePr>
        <p:xfrm>
          <a:off x="1664414" y="1278412"/>
          <a:ext cx="4881384" cy="314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664413" y="5120871"/>
            <a:ext cx="922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latin typeface="ADLaM Display"/>
              </a:rPr>
              <a:t>Enfocado en la estrategia de negocio de </a:t>
            </a:r>
            <a:r>
              <a:rPr lang="es-EC" dirty="0" err="1">
                <a:latin typeface="ADLaM Display"/>
              </a:rPr>
              <a:t>BlaBlaCar</a:t>
            </a:r>
            <a:r>
              <a:rPr lang="es-EC" dirty="0">
                <a:latin typeface="ADLaM Display"/>
              </a:rPr>
              <a:t>, crecemos constantemente en el número de usuarios y conductores de género femenino enfocado en nuestras políticas de viajes seguro y experiencia positiva del usuario. </a:t>
            </a:r>
          </a:p>
        </p:txBody>
      </p:sp>
      <p:graphicFrame>
        <p:nvGraphicFramePr>
          <p:cNvPr id="13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186160"/>
              </p:ext>
            </p:extLst>
          </p:nvPr>
        </p:nvGraphicFramePr>
        <p:xfrm>
          <a:off x="6545797" y="1278412"/>
          <a:ext cx="3687264" cy="314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1" name="Conector recto 20"/>
          <p:cNvCxnSpPr/>
          <p:nvPr/>
        </p:nvCxnSpPr>
        <p:spPr>
          <a:xfrm>
            <a:off x="2201225" y="4772230"/>
            <a:ext cx="8031836" cy="0"/>
          </a:xfrm>
          <a:prstGeom prst="line">
            <a:avLst/>
          </a:prstGeom>
          <a:ln>
            <a:solidFill>
              <a:srgbClr val="77C6E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" y="325064"/>
            <a:ext cx="12188768" cy="982709"/>
          </a:xfrm>
        </p:spPr>
        <p:txBody>
          <a:bodyPr rtlCol="0"/>
          <a:lstStyle/>
          <a:p>
            <a:r>
              <a:rPr lang="es-EC" sz="3400" cap="none" dirty="0">
                <a:latin typeface="ADLaM Display"/>
                <a:ea typeface="+mj-lt"/>
                <a:cs typeface="+mj-lt"/>
              </a:rPr>
              <a:t>Año de registro por usuario</a:t>
            </a:r>
            <a:endParaRPr lang="en-US" sz="3400" cap="none" dirty="0">
              <a:latin typeface="ADLaM Display"/>
              <a:ea typeface="+mj-lt"/>
              <a:cs typeface="+mj-lt"/>
            </a:endParaRPr>
          </a:p>
        </p:txBody>
      </p:sp>
      <p:pic>
        <p:nvPicPr>
          <p:cNvPr id="6" name="Imagen 4" descr="Logotipo&#10;&#10;Descripción generada automáticamente">
            <a:extLst>
              <a:ext uri="{FF2B5EF4-FFF2-40B4-BE49-F238E27FC236}">
                <a16:creationId xmlns:a16="http://schemas.microsoft.com/office/drawing/2014/main" id="{226CF7F3-26E4-060C-FA41-5F657B69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" y="6478008"/>
            <a:ext cx="1855134" cy="375958"/>
          </a:xfrm>
          <a:prstGeom prst="rect">
            <a:avLst/>
          </a:prstGeom>
        </p:spPr>
      </p:pic>
      <p:pic>
        <p:nvPicPr>
          <p:cNvPr id="10" name="Imagen 9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E1B5152F-4171-E842-DA5A-349FC9C359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48"/>
          <a:stretch/>
        </p:blipFill>
        <p:spPr>
          <a:xfrm>
            <a:off x="3724852" y="1640289"/>
            <a:ext cx="4984582" cy="280157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486343" y="5133296"/>
            <a:ext cx="922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latin typeface="ADLaM Display"/>
              </a:rPr>
              <a:t>La tendencia de registro aumenta, en el 2023 la población de usuarios femeninos registrados tuvo un crecimiento significativo.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2201225" y="4836025"/>
            <a:ext cx="8031836" cy="0"/>
          </a:xfrm>
          <a:prstGeom prst="line">
            <a:avLst/>
          </a:prstGeom>
          <a:ln>
            <a:solidFill>
              <a:srgbClr val="77C6E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366" y="420761"/>
            <a:ext cx="8374695" cy="982709"/>
          </a:xfrm>
        </p:spPr>
        <p:txBody>
          <a:bodyPr rtlCol="0"/>
          <a:lstStyle/>
          <a:p>
            <a:r>
              <a:rPr lang="es-EC" sz="3400" cap="none" dirty="0">
                <a:latin typeface="ADLaM Display"/>
                <a:ea typeface="+mj-lt"/>
                <a:cs typeface="+mj-lt"/>
              </a:rPr>
              <a:t>Preferencia del género del conductor en función de la edad de usuario</a:t>
            </a:r>
            <a:endParaRPr lang="en-US" sz="3400" cap="none" dirty="0">
              <a:latin typeface="ADLaM Display"/>
              <a:ea typeface="+mj-lt"/>
              <a:cs typeface="+mj-lt"/>
            </a:endParaRPr>
          </a:p>
        </p:txBody>
      </p:sp>
      <p:pic>
        <p:nvPicPr>
          <p:cNvPr id="6" name="Imagen 4" descr="Logotipo&#10;&#10;Descripción generada automáticamente">
            <a:extLst>
              <a:ext uri="{FF2B5EF4-FFF2-40B4-BE49-F238E27FC236}">
                <a16:creationId xmlns:a16="http://schemas.microsoft.com/office/drawing/2014/main" id="{226CF7F3-26E4-060C-FA41-5F657B69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" y="6478008"/>
            <a:ext cx="1855134" cy="37595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486343" y="5228993"/>
            <a:ext cx="922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latin typeface="ADLaM Display"/>
              </a:rPr>
              <a:t>Entre 16-25 años y mayor a 65 años, se observa una tendencia creciente en preferencia de conductores femeninos. 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2201225" y="4931722"/>
            <a:ext cx="8031836" cy="0"/>
          </a:xfrm>
          <a:prstGeom prst="line">
            <a:avLst/>
          </a:prstGeom>
          <a:ln>
            <a:solidFill>
              <a:srgbClr val="77C6E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AEA7273-D164-C11B-DC5F-FAFBD14CD1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35"/>
          <a:stretch/>
        </p:blipFill>
        <p:spPr>
          <a:xfrm>
            <a:off x="3576185" y="1604831"/>
            <a:ext cx="4650289" cy="29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8_TF56051434" id="{50013F39-82E1-4F2C-B45F-E88CEF3217A6}" vid="{107187C2-53F5-441E-92D4-5A4C5250CEA5}"/>
    </a:ext>
  </a:extLst>
</a:theme>
</file>

<file path=ppt/theme/theme2.xml><?xml version="1.0" encoding="utf-8"?>
<a:theme xmlns:a="http://schemas.openxmlformats.org/drawingml/2006/main" name="1_Tema de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8_TF56051434" id="{50013F39-82E1-4F2C-B45F-E88CEF3217A6}" vid="{107187C2-53F5-441E-92D4-5A4C5250CEA5}"/>
    </a:ext>
  </a:extLst>
</a:theme>
</file>

<file path=ppt/theme/theme3.xml><?xml version="1.0" encoding="utf-8"?>
<a:theme xmlns:a="http://schemas.openxmlformats.org/drawingml/2006/main" name="Personalizado">
  <a:themeElements>
    <a:clrScheme name="Personalizado 5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FF0000"/>
      </a:accent3>
      <a:accent4>
        <a:srgbClr val="969FA7"/>
      </a:accent4>
      <a:accent5>
        <a:srgbClr val="C00000"/>
      </a:accent5>
      <a:accent6>
        <a:srgbClr val="D3D3D3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moderna clara</Template>
  <TotalTime>0</TotalTime>
  <Words>828</Words>
  <Application>Microsoft Office PowerPoint</Application>
  <PresentationFormat>Panorámica</PresentationFormat>
  <Paragraphs>97</Paragraphs>
  <Slides>16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ADLaM Display</vt:lpstr>
      <vt:lpstr>Amasis MT Pro</vt:lpstr>
      <vt:lpstr>Arial</vt:lpstr>
      <vt:lpstr>Arial Nova</vt:lpstr>
      <vt:lpstr>Calibri</vt:lpstr>
      <vt:lpstr>Gill Sans</vt:lpstr>
      <vt:lpstr>Noto Sans Symbols</vt:lpstr>
      <vt:lpstr>Sabon Next LT</vt:lpstr>
      <vt:lpstr>Tema de Office</vt:lpstr>
      <vt:lpstr>1_Tema de Office</vt:lpstr>
      <vt:lpstr>Personalizado</vt:lpstr>
      <vt:lpstr>Data Project 2</vt:lpstr>
      <vt:lpstr>Presentación de PowerPoint</vt:lpstr>
      <vt:lpstr>Presentación de PowerPoint</vt:lpstr>
      <vt:lpstr>Presentación de PowerPoint</vt:lpstr>
      <vt:lpstr>Modelo DE ARQUITECTURA</vt:lpstr>
      <vt:lpstr>Presentación de PowerPoint</vt:lpstr>
      <vt:lpstr>ANÁLISIS</vt:lpstr>
      <vt:lpstr>Año de registro por usuario</vt:lpstr>
      <vt:lpstr>Preferencia del género del conductor en función de la edad de usuario</vt:lpstr>
      <vt:lpstr>Preferencia de interacción con el conductor</vt:lpstr>
      <vt:lpstr>Número de vehículos  por marca</vt:lpstr>
      <vt:lpstr>Mapa Interactivo</vt:lpstr>
      <vt:lpstr>¿Hacia dónde vamos?</vt:lpstr>
      <vt:lpstr>CONCLUSIÓN</vt:lpstr>
      <vt:lpstr>Presentación de PowerPoint</vt:lpstr>
      <vt:lpstr>¡GRACIAS POR SU TIEMPO!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Project 2</dc:title>
  <dc:creator/>
  <cp:lastModifiedBy/>
  <cp:revision>766</cp:revision>
  <dcterms:created xsi:type="dcterms:W3CDTF">2024-02-10T00:10:25Z</dcterms:created>
  <dcterms:modified xsi:type="dcterms:W3CDTF">2024-02-19T08:56:20Z</dcterms:modified>
</cp:coreProperties>
</file>