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9" r:id="rId5"/>
    <p:sldId id="260" r:id="rId6"/>
    <p:sldId id="278" r:id="rId7"/>
    <p:sldId id="279" r:id="rId8"/>
    <p:sldId id="280" r:id="rId9"/>
    <p:sldId id="281" r:id="rId10"/>
    <p:sldId id="283" r:id="rId11"/>
    <p:sldId id="284" r:id="rId12"/>
    <p:sldId id="285" r:id="rId13"/>
    <p:sldId id="286" r:id="rId14"/>
    <p:sldId id="287" r:id="rId15"/>
    <p:sldId id="288" r:id="rId16"/>
    <p:sldId id="289" r:id="rId17"/>
    <p:sldId id="290" r:id="rId18"/>
    <p:sldId id="291" r:id="rId19"/>
    <p:sldId id="295" r:id="rId20"/>
    <p:sldId id="296" r:id="rId21"/>
    <p:sldId id="297" r:id="rId22"/>
    <p:sldId id="298" r:id="rId23"/>
    <p:sldId id="299" r:id="rId24"/>
    <p:sldId id="300" r:id="rId25"/>
    <p:sldId id="301" r:id="rId26"/>
    <p:sldId id="302" r:id="rId27"/>
    <p:sldId id="303" r:id="rId28"/>
    <p:sldId id="304" r:id="rId29"/>
    <p:sldId id="305" r:id="rId30"/>
    <p:sldId id="292" r:id="rId31"/>
    <p:sldId id="306" r:id="rId32"/>
    <p:sldId id="307" r:id="rId33"/>
    <p:sldId id="308" r:id="rId34"/>
    <p:sldId id="309" r:id="rId35"/>
    <p:sldId id="310" r:id="rId36"/>
    <p:sldId id="311" r:id="rId37"/>
    <p:sldId id="312" r:id="rId38"/>
    <p:sldId id="313" r:id="rId39"/>
    <p:sldId id="314"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4D4F-F84B-93E6-342B-955065346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E68485-8C11-4458-23F0-73BBC5A50C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804F35-A996-E9B9-E821-1CBC1CAA8A50}"/>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5" name="Footer Placeholder 4">
            <a:extLst>
              <a:ext uri="{FF2B5EF4-FFF2-40B4-BE49-F238E27FC236}">
                <a16:creationId xmlns:a16="http://schemas.microsoft.com/office/drawing/2014/main" id="{5F3A02D3-B2B0-23FE-88A4-5D897049E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86F6D-66D4-7FA3-2B15-E703F9492C95}"/>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155735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491A-B32A-684B-20AA-F3B726176A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A261DE-D282-BF78-70C4-EA41D9D4B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3F0F1-A976-C680-87BE-60E03BCBE9B4}"/>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5" name="Footer Placeholder 4">
            <a:extLst>
              <a:ext uri="{FF2B5EF4-FFF2-40B4-BE49-F238E27FC236}">
                <a16:creationId xmlns:a16="http://schemas.microsoft.com/office/drawing/2014/main" id="{2096D89B-927C-C1B6-7B07-E154E2ED7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2FBDD-5327-6A8A-0901-1A93035485D8}"/>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12719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4F5391-447C-FDF2-EDBB-559CA60A33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63753B-D930-BAE0-F068-AC50B7EC3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A30-D10C-F14F-F8E9-F82C6401A50A}"/>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5" name="Footer Placeholder 4">
            <a:extLst>
              <a:ext uri="{FF2B5EF4-FFF2-40B4-BE49-F238E27FC236}">
                <a16:creationId xmlns:a16="http://schemas.microsoft.com/office/drawing/2014/main" id="{DAB51EDF-E5AC-0019-04B1-E4817FCD8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DCD59-2938-C094-6DAA-FC2D320EBE83}"/>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1801533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47AF8-6DDE-CE6D-53D0-E5AFB65CC55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84E9638-A44A-CF2A-2081-A349CB748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BEAF9A8-BB39-A9D2-CE6F-868EA2843BAF}"/>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5" name="Marcador de pie de página 4">
            <a:extLst>
              <a:ext uri="{FF2B5EF4-FFF2-40B4-BE49-F238E27FC236}">
                <a16:creationId xmlns:a16="http://schemas.microsoft.com/office/drawing/2014/main" id="{A25CAA5F-B21C-0BA5-1D74-BD8D6A6EBB9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23AB672-5493-81EA-7419-7E57A7D6C1D4}"/>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3384143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01A46-8FC3-56C2-A1CC-CFCE76E695E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8A4458-80D7-BBBD-AEAC-ABD4BFA6BB3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B04F0EE-D095-C111-2FDE-6CCC81191C3B}"/>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5" name="Marcador de pie de página 4">
            <a:extLst>
              <a:ext uri="{FF2B5EF4-FFF2-40B4-BE49-F238E27FC236}">
                <a16:creationId xmlns:a16="http://schemas.microsoft.com/office/drawing/2014/main" id="{09E269FE-932C-03C7-4C13-02114FFA8D0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107ED2-3E6F-6441-9932-5D364FBC30A7}"/>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2465268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7565F-3923-A5D8-257A-52A4705266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1E95BF0-6B8F-37EE-7B6C-99893594E6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B34B5AD-A2EC-24B3-D9D0-9BEBF6B373F3}"/>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5" name="Marcador de pie de página 4">
            <a:extLst>
              <a:ext uri="{FF2B5EF4-FFF2-40B4-BE49-F238E27FC236}">
                <a16:creationId xmlns:a16="http://schemas.microsoft.com/office/drawing/2014/main" id="{C8F42E16-3471-7300-CD0E-BF99165E209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EA19F8B-1AE0-F4C6-0440-8312EF2535E5}"/>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3120049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0C22B-1E94-E82C-BF43-DE7396BCE61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1C185D8-BFF5-5B18-3F89-35265E71628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7E146F9-5B95-86BD-DAD9-DA07BE01FA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56E9BAA-F620-913D-6023-1D9E047129E1}"/>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6" name="Marcador de pie de página 5">
            <a:extLst>
              <a:ext uri="{FF2B5EF4-FFF2-40B4-BE49-F238E27FC236}">
                <a16:creationId xmlns:a16="http://schemas.microsoft.com/office/drawing/2014/main" id="{12AA0CA4-FF14-C231-639E-1B65F1EFCD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8C96408-B95A-DE8B-BD2C-F010BD47529D}"/>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865784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0C7FA-404D-A862-321F-27E5F122AA8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4E89BD-2B10-7781-EFB5-90BDDFB28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B24D9A4-B5CA-F71A-877A-83348267526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28142F7-595B-4CAC-0FD4-115C35FC8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6C2161-31FD-A860-9C59-7712368B2E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600D1A9-5FA1-B7DD-7C0E-044C4EF40E76}"/>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8" name="Marcador de pie de página 7">
            <a:extLst>
              <a:ext uri="{FF2B5EF4-FFF2-40B4-BE49-F238E27FC236}">
                <a16:creationId xmlns:a16="http://schemas.microsoft.com/office/drawing/2014/main" id="{BD50E3ED-6B5B-F39B-83F1-6094389F1C1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0244F32-8887-0A9F-14BD-E6645B0E9BB7}"/>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3102662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22DCB-185B-82DA-2143-4EC35CF915D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947B51A-A7BD-C696-01D0-39B423D39183}"/>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4" name="Marcador de pie de página 3">
            <a:extLst>
              <a:ext uri="{FF2B5EF4-FFF2-40B4-BE49-F238E27FC236}">
                <a16:creationId xmlns:a16="http://schemas.microsoft.com/office/drawing/2014/main" id="{262A0984-E70F-2C1D-629E-CCF6906903D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346AFDA-DDC2-4894-9EAC-3EC1A3B8882C}"/>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2216836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837905D-2217-03D4-76D8-0D5EF02755C7}"/>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3" name="Marcador de pie de página 2">
            <a:extLst>
              <a:ext uri="{FF2B5EF4-FFF2-40B4-BE49-F238E27FC236}">
                <a16:creationId xmlns:a16="http://schemas.microsoft.com/office/drawing/2014/main" id="{4B448E7F-35D6-0F10-EC4E-8E780C44C8C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50BEFFA-223E-2B22-CC40-1F538CB55803}"/>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3645719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604FA-BFDC-248F-1A5B-482923D449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C287B7C-CD4F-8989-AA3C-EECA4912B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62F8E09-7FFB-3B68-F8EE-CA565FBA5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2A03A12-97CC-A1D6-2054-EF2E5EB7C040}"/>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6" name="Marcador de pie de página 5">
            <a:extLst>
              <a:ext uri="{FF2B5EF4-FFF2-40B4-BE49-F238E27FC236}">
                <a16:creationId xmlns:a16="http://schemas.microsoft.com/office/drawing/2014/main" id="{56B70F27-E8DC-23C2-FBE8-3DAB65BF4AA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19BB4E7-D4F0-E3B5-D46D-13C799F3FDBF}"/>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13172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16DE-1919-0522-01AA-256F609A5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E5CD1-3CD6-7BE5-AFA4-E79B8A3D7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265A9-35CD-F376-048C-CC02FDA8D9B9}"/>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5" name="Footer Placeholder 4">
            <a:extLst>
              <a:ext uri="{FF2B5EF4-FFF2-40B4-BE49-F238E27FC236}">
                <a16:creationId xmlns:a16="http://schemas.microsoft.com/office/drawing/2014/main" id="{A4BFDE9F-B6CE-2E1D-E683-F73A292EC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1A7FB-626E-5A34-4FE6-DF7ABF35B68D}"/>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3228462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87CA3-9FE2-B7AD-F6FE-C94CEF800C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07D8B5F-93BD-CFDA-9228-B031A66D1C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3431CDB-C97C-535B-AF3C-83C54B43A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DEBB41-CA70-C057-2435-2883DB2F402F}"/>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6" name="Marcador de pie de página 5">
            <a:extLst>
              <a:ext uri="{FF2B5EF4-FFF2-40B4-BE49-F238E27FC236}">
                <a16:creationId xmlns:a16="http://schemas.microsoft.com/office/drawing/2014/main" id="{FFB80B88-C5C2-8BA6-1EC8-8C6A3A9D2A5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A2223A8-14F3-4F0F-BACC-FF0B88E952D3}"/>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3155311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450BE-48F0-0B18-B9AF-10A0A208B46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EAE4B59-95E5-E2EC-E780-E05C0628204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D56C4D3-7262-06A0-5E38-4DC92DEC4637}"/>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5" name="Marcador de pie de página 4">
            <a:extLst>
              <a:ext uri="{FF2B5EF4-FFF2-40B4-BE49-F238E27FC236}">
                <a16:creationId xmlns:a16="http://schemas.microsoft.com/office/drawing/2014/main" id="{6B7BD963-52E6-FBEB-BDDE-2EA95F4EC2F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5A63FAC-448B-6936-9B0E-29D2D91EB558}"/>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2847746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CCDB417-07EE-19F8-ACDD-4BAA369729F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6494DD9-C49F-199A-C5A5-83EF70F5948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C7C857-10F9-08E1-784E-9BA462C6C0D9}"/>
              </a:ext>
            </a:extLst>
          </p:cNvPr>
          <p:cNvSpPr>
            <a:spLocks noGrp="1"/>
          </p:cNvSpPr>
          <p:nvPr>
            <p:ph type="dt" sz="half" idx="10"/>
          </p:nvPr>
        </p:nvSpPr>
        <p:spPr/>
        <p:txBody>
          <a:bodyPr/>
          <a:lstStyle/>
          <a:p>
            <a:fld id="{D87DBA2C-D79E-4302-9DB7-6ED63037D44D}" type="datetimeFigureOut">
              <a:rPr lang="es-ES" smtClean="0"/>
              <a:t>01/07/2024</a:t>
            </a:fld>
            <a:endParaRPr lang="es-ES"/>
          </a:p>
        </p:txBody>
      </p:sp>
      <p:sp>
        <p:nvSpPr>
          <p:cNvPr id="5" name="Marcador de pie de página 4">
            <a:extLst>
              <a:ext uri="{FF2B5EF4-FFF2-40B4-BE49-F238E27FC236}">
                <a16:creationId xmlns:a16="http://schemas.microsoft.com/office/drawing/2014/main" id="{17FEE433-E9FF-F58B-035D-7744A514F9D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80F1DF0-F38D-36A7-7F41-226243F403D7}"/>
              </a:ext>
            </a:extLst>
          </p:cNvPr>
          <p:cNvSpPr>
            <a:spLocks noGrp="1"/>
          </p:cNvSpPr>
          <p:nvPr>
            <p:ph type="sldNum" sz="quarter" idx="12"/>
          </p:nvPr>
        </p:nvSpPr>
        <p:spPr/>
        <p:txBody>
          <a:bodyPr/>
          <a:lstStyle/>
          <a:p>
            <a:fld id="{BBFB14EB-D2E6-41EF-97AA-D5FCA8742E56}" type="slidenum">
              <a:rPr lang="es-ES" smtClean="0"/>
              <a:t>‹#›</a:t>
            </a:fld>
            <a:endParaRPr lang="es-ES"/>
          </a:p>
        </p:txBody>
      </p:sp>
    </p:spTree>
    <p:extLst>
      <p:ext uri="{BB962C8B-B14F-4D97-AF65-F5344CB8AC3E}">
        <p14:creationId xmlns:p14="http://schemas.microsoft.com/office/powerpoint/2010/main" val="167308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80B0-31B3-2DC9-84B7-66A3EE218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D7A56C-850A-F250-C15E-D4941EA48D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3E5BA-9BBF-6210-A52A-58BA7E81C692}"/>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5" name="Footer Placeholder 4">
            <a:extLst>
              <a:ext uri="{FF2B5EF4-FFF2-40B4-BE49-F238E27FC236}">
                <a16:creationId xmlns:a16="http://schemas.microsoft.com/office/drawing/2014/main" id="{033B33D6-4367-6A86-DE52-E928702A1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5266-BBC9-AD42-7A5C-57B3BC98845D}"/>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192669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3654-3D7D-CD10-C080-71CB1C5EC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B9452-238A-DC6C-AC6A-59ECBD151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F5D521-F490-1039-FEA6-B35781CF2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A6E7EC-9B62-9400-679F-7BFE4BAC0312}"/>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6" name="Footer Placeholder 5">
            <a:extLst>
              <a:ext uri="{FF2B5EF4-FFF2-40B4-BE49-F238E27FC236}">
                <a16:creationId xmlns:a16="http://schemas.microsoft.com/office/drawing/2014/main" id="{96FC4435-4A47-2438-E350-016A9F8C6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56304-8895-E3EB-D735-A12C11CF8646}"/>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239652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39F8-81E5-ADD8-6D28-FB9EB24D80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1E2E9-5DFD-B0CE-3D9F-F17B541E2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D33FF9-2846-E8A9-7C23-5E3C7EA6B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0D8DB2-D02B-E148-6CCA-C67E29DA0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32D50-CFBB-7B2B-A050-6AF4FD59D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4742A2-BFD7-EF8F-F943-00313662856D}"/>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8" name="Footer Placeholder 7">
            <a:extLst>
              <a:ext uri="{FF2B5EF4-FFF2-40B4-BE49-F238E27FC236}">
                <a16:creationId xmlns:a16="http://schemas.microsoft.com/office/drawing/2014/main" id="{37EE2831-368D-6880-2DB1-9704F8DF4D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D49C66-82A6-D06B-F323-A52D1D97C3EB}"/>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152397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2146-9A8A-7CE2-DF01-73B271BAB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D169BA-0316-0C0C-5DDC-DA2DCD06FEAB}"/>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4" name="Footer Placeholder 3">
            <a:extLst>
              <a:ext uri="{FF2B5EF4-FFF2-40B4-BE49-F238E27FC236}">
                <a16:creationId xmlns:a16="http://schemas.microsoft.com/office/drawing/2014/main" id="{96C60076-CAFA-F30F-2D76-7BF9E70168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D2CCC-5F89-84BA-E75F-42C447CDD834}"/>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286724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CC952-3CD0-6655-65DB-DC124D7EE3CF}"/>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3" name="Footer Placeholder 2">
            <a:extLst>
              <a:ext uri="{FF2B5EF4-FFF2-40B4-BE49-F238E27FC236}">
                <a16:creationId xmlns:a16="http://schemas.microsoft.com/office/drawing/2014/main" id="{DB2447F7-7007-1F22-6830-B26CEB646F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26FFC8-FB67-BAD1-9F80-5A8FEFEE15B9}"/>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360824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E66F-9932-4EB2-F9C6-7292486E9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5408C-8582-9DC0-C75C-C5C43062D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14AA21-8845-F376-61BB-442BCA808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3812D-C497-BF72-CDD8-21DA85A36406}"/>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6" name="Footer Placeholder 5">
            <a:extLst>
              <a:ext uri="{FF2B5EF4-FFF2-40B4-BE49-F238E27FC236}">
                <a16:creationId xmlns:a16="http://schemas.microsoft.com/office/drawing/2014/main" id="{EE211E19-817B-1A9B-FC15-DC840756BE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B1ED7-2A62-19E6-AF29-5844565279CA}"/>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13636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6F9F-A94A-2F98-E52E-84004B21C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899EE1-21EE-596B-87F9-432E85CFF8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6D6CCC-9955-8F29-2333-29FDC06DD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7D832-7844-4A54-1DC8-6BB4A14D4953}"/>
              </a:ext>
            </a:extLst>
          </p:cNvPr>
          <p:cNvSpPr>
            <a:spLocks noGrp="1"/>
          </p:cNvSpPr>
          <p:nvPr>
            <p:ph type="dt" sz="half" idx="10"/>
          </p:nvPr>
        </p:nvSpPr>
        <p:spPr/>
        <p:txBody>
          <a:bodyPr/>
          <a:lstStyle/>
          <a:p>
            <a:fld id="{0945C78E-8BDF-4F2A-892E-659D60F1F92B}" type="datetimeFigureOut">
              <a:rPr lang="en-US" smtClean="0"/>
              <a:t>7/1/2024</a:t>
            </a:fld>
            <a:endParaRPr lang="en-US"/>
          </a:p>
        </p:txBody>
      </p:sp>
      <p:sp>
        <p:nvSpPr>
          <p:cNvPr id="6" name="Footer Placeholder 5">
            <a:extLst>
              <a:ext uri="{FF2B5EF4-FFF2-40B4-BE49-F238E27FC236}">
                <a16:creationId xmlns:a16="http://schemas.microsoft.com/office/drawing/2014/main" id="{7B35BBE9-24B3-3906-58E5-49089E731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D082E-18FA-B254-E48D-DBD3C445865B}"/>
              </a:ext>
            </a:extLst>
          </p:cNvPr>
          <p:cNvSpPr>
            <a:spLocks noGrp="1"/>
          </p:cNvSpPr>
          <p:nvPr>
            <p:ph type="sldNum" sz="quarter" idx="12"/>
          </p:nvPr>
        </p:nvSpPr>
        <p:spPr/>
        <p:txBody>
          <a:bodyPr/>
          <a:lstStyle/>
          <a:p>
            <a:fld id="{65B5E920-41B0-40D8-B27E-A6F5FB959039}" type="slidenum">
              <a:rPr lang="en-US" smtClean="0"/>
              <a:t>‹#›</a:t>
            </a:fld>
            <a:endParaRPr lang="en-US"/>
          </a:p>
        </p:txBody>
      </p:sp>
    </p:spTree>
    <p:extLst>
      <p:ext uri="{BB962C8B-B14F-4D97-AF65-F5344CB8AC3E}">
        <p14:creationId xmlns:p14="http://schemas.microsoft.com/office/powerpoint/2010/main" val="115997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2E818-E11E-B3AD-AB52-48A8F2F3B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AAE84D-46C1-AAD8-4AFF-2EB2D41F3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6CB42-112D-FCE8-29C9-74FAB03A57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45C78E-8BDF-4F2A-892E-659D60F1F92B}" type="datetimeFigureOut">
              <a:rPr lang="en-US" smtClean="0"/>
              <a:t>7/1/2024</a:t>
            </a:fld>
            <a:endParaRPr lang="en-US"/>
          </a:p>
        </p:txBody>
      </p:sp>
      <p:sp>
        <p:nvSpPr>
          <p:cNvPr id="5" name="Footer Placeholder 4">
            <a:extLst>
              <a:ext uri="{FF2B5EF4-FFF2-40B4-BE49-F238E27FC236}">
                <a16:creationId xmlns:a16="http://schemas.microsoft.com/office/drawing/2014/main" id="{CC02AD76-7F56-B701-19A7-AB2DC05AB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62DB6F0-F926-725B-297B-70A24C1ED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B5E920-41B0-40D8-B27E-A6F5FB959039}" type="slidenum">
              <a:rPr lang="en-US" smtClean="0"/>
              <a:t>‹#›</a:t>
            </a:fld>
            <a:endParaRPr lang="en-US"/>
          </a:p>
        </p:txBody>
      </p:sp>
    </p:spTree>
    <p:extLst>
      <p:ext uri="{BB962C8B-B14F-4D97-AF65-F5344CB8AC3E}">
        <p14:creationId xmlns:p14="http://schemas.microsoft.com/office/powerpoint/2010/main" val="3802245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24494D-2DF7-621A-6BD4-4DD67C0B5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97A7D64-47F0-753C-7255-1506C4BE8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23549EF-2C56-6FB3-0478-56E61F7F5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7DBA2C-D79E-4302-9DB7-6ED63037D44D}" type="datetimeFigureOut">
              <a:rPr lang="es-ES" smtClean="0"/>
              <a:t>01/07/2024</a:t>
            </a:fld>
            <a:endParaRPr lang="es-ES"/>
          </a:p>
        </p:txBody>
      </p:sp>
      <p:sp>
        <p:nvSpPr>
          <p:cNvPr id="5" name="Marcador de pie de página 4">
            <a:extLst>
              <a:ext uri="{FF2B5EF4-FFF2-40B4-BE49-F238E27FC236}">
                <a16:creationId xmlns:a16="http://schemas.microsoft.com/office/drawing/2014/main" id="{2A46C4B6-8835-5FB1-989B-0505ADE0E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15122F26-6028-7E7D-D685-8AE6ED6FE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FB14EB-D2E6-41EF-97AA-D5FCA8742E56}" type="slidenum">
              <a:rPr lang="es-ES" smtClean="0"/>
              <a:t>‹#›</a:t>
            </a:fld>
            <a:endParaRPr lang="es-ES"/>
          </a:p>
        </p:txBody>
      </p:sp>
    </p:spTree>
    <p:extLst>
      <p:ext uri="{BB962C8B-B14F-4D97-AF65-F5344CB8AC3E}">
        <p14:creationId xmlns:p14="http://schemas.microsoft.com/office/powerpoint/2010/main" val="1220516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2FC3-73BF-DEDE-5F22-61AD9C7503C8}"/>
              </a:ext>
            </a:extLst>
          </p:cNvPr>
          <p:cNvSpPr>
            <a:spLocks noGrp="1"/>
          </p:cNvSpPr>
          <p:nvPr>
            <p:ph type="ctrTitle"/>
          </p:nvPr>
        </p:nvSpPr>
        <p:spPr/>
        <p:txBody>
          <a:bodyPr/>
          <a:lstStyle/>
          <a:p>
            <a:r>
              <a:rPr lang="es-ES" dirty="0"/>
              <a:t>Molecular </a:t>
            </a:r>
            <a:r>
              <a:rPr lang="es-ES" dirty="0" err="1"/>
              <a:t>Descriptors</a:t>
            </a:r>
            <a:endParaRPr lang="en-US" dirty="0"/>
          </a:p>
        </p:txBody>
      </p:sp>
      <p:sp>
        <p:nvSpPr>
          <p:cNvPr id="3" name="Subtitle 2">
            <a:extLst>
              <a:ext uri="{FF2B5EF4-FFF2-40B4-BE49-F238E27FC236}">
                <a16:creationId xmlns:a16="http://schemas.microsoft.com/office/drawing/2014/main" id="{CF54636B-5C6C-C670-1F49-762CD73959B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5419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9D1EE-B6E6-4AB8-A1DB-EFACAF0E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bstract particle graph background">
            <a:extLst>
              <a:ext uri="{FF2B5EF4-FFF2-40B4-BE49-F238E27FC236}">
                <a16:creationId xmlns:a16="http://schemas.microsoft.com/office/drawing/2014/main" id="{674C3626-0D4C-F2C1-B1CF-F235DF567A43}"/>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10"/>
            <a:ext cx="12191981" cy="6857989"/>
          </a:xfrm>
          <a:prstGeom prst="rect">
            <a:avLst/>
          </a:prstGeom>
        </p:spPr>
      </p:pic>
      <p:sp>
        <p:nvSpPr>
          <p:cNvPr id="2" name="Title 1">
            <a:extLst>
              <a:ext uri="{FF2B5EF4-FFF2-40B4-BE49-F238E27FC236}">
                <a16:creationId xmlns:a16="http://schemas.microsoft.com/office/drawing/2014/main" id="{74BA16DA-57FB-123F-501F-92EDC6094663}"/>
              </a:ext>
            </a:extLst>
          </p:cNvPr>
          <p:cNvSpPr>
            <a:spLocks noGrp="1"/>
          </p:cNvSpPr>
          <p:nvPr>
            <p:ph type="title"/>
          </p:nvPr>
        </p:nvSpPr>
        <p:spPr>
          <a:xfrm>
            <a:off x="466730" y="1598246"/>
            <a:ext cx="4554659" cy="5034817"/>
          </a:xfrm>
        </p:spPr>
        <p:txBody>
          <a:bodyPr vert="horz" lIns="91440" tIns="45720" rIns="91440" bIns="45720" rtlCol="0" anchor="t">
            <a:normAutofit/>
          </a:bodyPr>
          <a:lstStyle/>
          <a:p>
            <a:r>
              <a:rPr lang="en-US" sz="6200" dirty="0">
                <a:solidFill>
                  <a:srgbClr val="FFFFFF"/>
                </a:solidFill>
              </a:rPr>
              <a:t>Two-Dimensional</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656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61CC6A-6EDF-B89F-F980-D2539051AFEE}"/>
              </a:ext>
            </a:extLst>
          </p:cNvPr>
          <p:cNvSpPr>
            <a:spLocks noGrp="1"/>
          </p:cNvSpPr>
          <p:nvPr>
            <p:ph type="title"/>
          </p:nvPr>
        </p:nvSpPr>
        <p:spPr>
          <a:xfrm>
            <a:off x="838200" y="1336390"/>
            <a:ext cx="6155988" cy="1182927"/>
          </a:xfrm>
        </p:spPr>
        <p:txBody>
          <a:bodyPr anchor="b">
            <a:normAutofit/>
          </a:bodyPr>
          <a:lstStyle/>
          <a:p>
            <a:endParaRPr lang="en-US" sz="5600"/>
          </a:p>
        </p:txBody>
      </p:sp>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305638-313D-D55B-71D2-2232E87673B4}"/>
              </a:ext>
            </a:extLst>
          </p:cNvPr>
          <p:cNvSpPr>
            <a:spLocks noGrp="1"/>
          </p:cNvSpPr>
          <p:nvPr>
            <p:ph idx="1"/>
          </p:nvPr>
        </p:nvSpPr>
        <p:spPr>
          <a:xfrm>
            <a:off x="803776" y="2829330"/>
            <a:ext cx="6190412" cy="3344459"/>
          </a:xfrm>
        </p:spPr>
        <p:txBody>
          <a:bodyPr anchor="t">
            <a:normAutofit/>
          </a:bodyPr>
          <a:lstStyle/>
          <a:p>
            <a:r>
              <a:rPr lang="es-ES" sz="2000">
                <a:solidFill>
                  <a:schemeClr val="tx1">
                    <a:alpha val="80000"/>
                  </a:schemeClr>
                </a:solidFill>
              </a:rPr>
              <a:t>Connectivity Descriptors</a:t>
            </a:r>
          </a:p>
          <a:p>
            <a:pPr marL="457200" lvl="1" indent="0">
              <a:buNone/>
            </a:pPr>
            <a:r>
              <a:rPr lang="en-US" sz="2000">
                <a:solidFill>
                  <a:schemeClr val="tx1">
                    <a:alpha val="80000"/>
                  </a:schemeClr>
                </a:solidFill>
                <a:latin typeface="Aptos" panose="020B0004020202020204" pitchFamily="34" charset="0"/>
                <a:ea typeface="Aptos" panose="020B0004020202020204" pitchFamily="34" charset="0"/>
                <a:cs typeface="Arial" panose="020B0604020202020204" pitchFamily="34" charset="0"/>
              </a:rPr>
              <a:t>I</a:t>
            </a:r>
            <a:r>
              <a:rPr lang="en-US" sz="2000">
                <a:solidFill>
                  <a:schemeClr val="tx1">
                    <a:alpha val="80000"/>
                  </a:schemeClr>
                </a:solidFill>
                <a:effectLst/>
                <a:latin typeface="Aptos" panose="020B0004020202020204" pitchFamily="34" charset="0"/>
                <a:ea typeface="Aptos" panose="020B0004020202020204" pitchFamily="34" charset="0"/>
                <a:cs typeface="Arial" panose="020B0604020202020204" pitchFamily="34" charset="0"/>
              </a:rPr>
              <a:t>dentified as key components in assessing molecular accessibility, with first- and second-order indices representing molecular accessibility areas and volumes </a:t>
            </a:r>
            <a:endParaRPr lang="en-US" sz="2000">
              <a:solidFill>
                <a:schemeClr val="tx1">
                  <a:alpha val="80000"/>
                </a:schemeClr>
              </a:solidFill>
            </a:endParaRPr>
          </a:p>
          <a:p>
            <a:endParaRPr lang="en-US" sz="2000">
              <a:solidFill>
                <a:schemeClr val="tx1">
                  <a:alpha val="80000"/>
                </a:schemeClr>
              </a:solidFill>
            </a:endParaRPr>
          </a:p>
        </p:txBody>
      </p:sp>
      <p:pic>
        <p:nvPicPr>
          <p:cNvPr id="4" name="Picture 3" descr="A diagram of a chemical formula&#10;&#10;Description automatically generated with medium confidence">
            <a:extLst>
              <a:ext uri="{FF2B5EF4-FFF2-40B4-BE49-F238E27FC236}">
                <a16:creationId xmlns:a16="http://schemas.microsoft.com/office/drawing/2014/main" id="{F5E971AD-F1DC-A269-7606-EE9DC0F33CD1}"/>
              </a:ext>
            </a:extLst>
          </p:cNvPr>
          <p:cNvPicPr>
            <a:picLocks noChangeAspect="1"/>
          </p:cNvPicPr>
          <p:nvPr/>
        </p:nvPicPr>
        <p:blipFill>
          <a:blip r:embed="rId2"/>
          <a:stretch>
            <a:fillRect/>
          </a:stretch>
        </p:blipFill>
        <p:spPr>
          <a:xfrm>
            <a:off x="7572653" y="2295806"/>
            <a:ext cx="3548404" cy="2918561"/>
          </a:xfrm>
          <a:prstGeom prst="rect">
            <a:avLst/>
          </a:prstGeom>
        </p:spPr>
      </p:pic>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16363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B11F873-5744-A750-C14E-AF99853E7549}"/>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EF16A21F-6337-CD8A-E503-8B728D23FCF9}"/>
              </a:ext>
            </a:extLst>
          </p:cNvPr>
          <p:cNvSpPr>
            <a:spLocks noGrp="1"/>
          </p:cNvSpPr>
          <p:nvPr>
            <p:ph idx="1"/>
          </p:nvPr>
        </p:nvSpPr>
        <p:spPr>
          <a:xfrm>
            <a:off x="1137034" y="2198362"/>
            <a:ext cx="4958966" cy="3917773"/>
          </a:xfrm>
        </p:spPr>
        <p:txBody>
          <a:bodyPr>
            <a:normAutofit/>
          </a:bodyPr>
          <a:lstStyle/>
          <a:p>
            <a:r>
              <a:rPr lang="es-ES" sz="2000" dirty="0" err="1"/>
              <a:t>Topological</a:t>
            </a:r>
            <a:r>
              <a:rPr lang="es-ES" sz="2000" dirty="0"/>
              <a:t> </a:t>
            </a:r>
            <a:r>
              <a:rPr lang="es-ES" sz="2000" dirty="0" err="1"/>
              <a:t>Descriptors</a:t>
            </a:r>
            <a:endParaRPr lang="es-ES" sz="2000" dirty="0"/>
          </a:p>
          <a:p>
            <a:pPr marL="457200" lvl="1" indent="0">
              <a:buNone/>
            </a:pPr>
            <a:r>
              <a:rPr lang="en-US" sz="2000" dirty="0">
                <a:latin typeface="Aptos" panose="020B0004020202020204" pitchFamily="34" charset="0"/>
                <a:ea typeface="Aptos" panose="020B0004020202020204" pitchFamily="34" charset="0"/>
                <a:cs typeface="Arial" panose="020B0604020202020204" pitchFamily="34" charset="0"/>
              </a:rPr>
              <a:t>Q</a:t>
            </a:r>
            <a:r>
              <a:rPr lang="en-US" sz="2000" dirty="0">
                <a:effectLst/>
                <a:latin typeface="Aptos" panose="020B0004020202020204" pitchFamily="34" charset="0"/>
                <a:ea typeface="Aptos" panose="020B0004020202020204" pitchFamily="34" charset="0"/>
                <a:cs typeface="Arial" panose="020B0604020202020204" pitchFamily="34" charset="0"/>
              </a:rPr>
              <a:t>uantify molecular topology using algebraic operators on molecular graph matrices, capturing structural features like size, shape, symmetry, branching, cyclicity, and encoding chemical information on atom types and bond multiplicity, independent of vertex numbering.</a:t>
            </a:r>
            <a:endParaRPr lang="en-US" sz="2000" dirty="0"/>
          </a:p>
        </p:txBody>
      </p:sp>
      <p:pic>
        <p:nvPicPr>
          <p:cNvPr id="5" name="Picture 4">
            <a:extLst>
              <a:ext uri="{FF2B5EF4-FFF2-40B4-BE49-F238E27FC236}">
                <a16:creationId xmlns:a16="http://schemas.microsoft.com/office/drawing/2014/main" id="{D160BD1F-B214-EB61-25A3-819D460108D7}"/>
              </a:ext>
            </a:extLst>
          </p:cNvPr>
          <p:cNvPicPr>
            <a:picLocks noChangeAspect="1"/>
          </p:cNvPicPr>
          <p:nvPr/>
        </p:nvPicPr>
        <p:blipFill>
          <a:blip r:embed="rId2"/>
          <a:stretch>
            <a:fillRect/>
          </a:stretch>
        </p:blipFill>
        <p:spPr>
          <a:xfrm>
            <a:off x="6719367" y="3362552"/>
            <a:ext cx="4788505" cy="1400638"/>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8518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2C87621-750F-EFB7-1630-022BCB29FEA8}"/>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9AC0B203-2914-D36E-CA13-347EE92D1C56}"/>
              </a:ext>
            </a:extLst>
          </p:cNvPr>
          <p:cNvSpPr>
            <a:spLocks noGrp="1"/>
          </p:cNvSpPr>
          <p:nvPr>
            <p:ph idx="1"/>
          </p:nvPr>
        </p:nvSpPr>
        <p:spPr>
          <a:xfrm>
            <a:off x="1137034" y="2198362"/>
            <a:ext cx="4958966" cy="3917773"/>
          </a:xfrm>
        </p:spPr>
        <p:txBody>
          <a:bodyPr>
            <a:normAutofit/>
          </a:bodyPr>
          <a:lstStyle/>
          <a:p>
            <a:r>
              <a:rPr lang="es-ES" sz="2000" dirty="0"/>
              <a:t>Kappa </a:t>
            </a:r>
            <a:r>
              <a:rPr lang="es-ES" sz="2000" dirty="0" err="1"/>
              <a:t>Descriptors</a:t>
            </a:r>
            <a:endParaRPr lang="es-ES" sz="2000" dirty="0"/>
          </a:p>
          <a:p>
            <a:pPr marL="457200" lvl="1" indent="0">
              <a:buNone/>
            </a:pPr>
            <a:r>
              <a:rPr lang="en-US" sz="2000" dirty="0">
                <a:latin typeface="Aptos" panose="020B0004020202020204" pitchFamily="34" charset="0"/>
                <a:ea typeface="Aptos" panose="020B0004020202020204" pitchFamily="34" charset="0"/>
                <a:cs typeface="Arial" panose="020B0604020202020204" pitchFamily="34" charset="0"/>
              </a:rPr>
              <a:t>Q</a:t>
            </a:r>
            <a:r>
              <a:rPr lang="en-US" sz="2000" dirty="0">
                <a:effectLst/>
                <a:latin typeface="Aptos" panose="020B0004020202020204" pitchFamily="34" charset="0"/>
                <a:ea typeface="Aptos" panose="020B0004020202020204" pitchFamily="34" charset="0"/>
                <a:cs typeface="Arial" panose="020B0604020202020204" pitchFamily="34" charset="0"/>
              </a:rPr>
              <a:t>uantify the shape of molecular graphs by comparing them to extreme shapes, specifically chains and stars. These indices measure the relative position of a graph between these extremes, are proportional to the inverse square of molecular path numbers, and are sensitive to shape rather than size</a:t>
            </a:r>
            <a:r>
              <a:rPr lang="es-ES" sz="2000" dirty="0">
                <a:effectLst/>
                <a:latin typeface="Aptos" panose="020B0004020202020204" pitchFamily="34" charset="0"/>
                <a:ea typeface="Aptos" panose="020B0004020202020204" pitchFamily="34" charset="0"/>
                <a:cs typeface="Arial" panose="020B0604020202020204" pitchFamily="34" charset="0"/>
              </a:rPr>
              <a:t>.</a:t>
            </a:r>
            <a:endParaRPr lang="en-US" sz="2000" dirty="0"/>
          </a:p>
        </p:txBody>
      </p:sp>
      <p:pic>
        <p:nvPicPr>
          <p:cNvPr id="5" name="Picture 4">
            <a:extLst>
              <a:ext uri="{FF2B5EF4-FFF2-40B4-BE49-F238E27FC236}">
                <a16:creationId xmlns:a16="http://schemas.microsoft.com/office/drawing/2014/main" id="{D54A6E31-557A-2693-9093-F6DE3DC0B255}"/>
              </a:ext>
            </a:extLst>
          </p:cNvPr>
          <p:cNvPicPr>
            <a:picLocks noChangeAspect="1"/>
          </p:cNvPicPr>
          <p:nvPr/>
        </p:nvPicPr>
        <p:blipFill>
          <a:blip r:embed="rId2"/>
          <a:stretch>
            <a:fillRect/>
          </a:stretch>
        </p:blipFill>
        <p:spPr>
          <a:xfrm>
            <a:off x="6548907" y="2671433"/>
            <a:ext cx="5335054" cy="264989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1399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6804E80-F4E9-D90D-FBEA-26D7B0919DBD}"/>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A68012EE-5D9C-B466-85C4-CA44CDF5C64A}"/>
              </a:ext>
            </a:extLst>
          </p:cNvPr>
          <p:cNvSpPr>
            <a:spLocks noGrp="1"/>
          </p:cNvSpPr>
          <p:nvPr>
            <p:ph idx="1"/>
          </p:nvPr>
        </p:nvSpPr>
        <p:spPr>
          <a:xfrm>
            <a:off x="1137034" y="2198362"/>
            <a:ext cx="4958966" cy="3917773"/>
          </a:xfrm>
        </p:spPr>
        <p:txBody>
          <a:bodyPr>
            <a:normAutofit/>
          </a:bodyPr>
          <a:lstStyle/>
          <a:p>
            <a:r>
              <a:rPr lang="es-ES" sz="2000" dirty="0" err="1"/>
              <a:t>Burden</a:t>
            </a:r>
            <a:r>
              <a:rPr lang="es-ES" sz="2000" dirty="0"/>
              <a:t> </a:t>
            </a:r>
            <a:r>
              <a:rPr lang="es-ES" sz="2000" dirty="0" err="1"/>
              <a:t>Descriptors</a:t>
            </a:r>
            <a:endParaRPr lang="es-ES" sz="2000" dirty="0"/>
          </a:p>
          <a:p>
            <a:pPr marL="457200" lvl="1" indent="0">
              <a:buNone/>
            </a:pPr>
            <a:r>
              <a:rPr lang="en-US" sz="2000" dirty="0">
                <a:effectLst/>
                <a:latin typeface="Aptos" panose="020B0004020202020204" pitchFamily="34" charset="0"/>
                <a:ea typeface="Aptos" panose="020B0004020202020204" pitchFamily="34" charset="0"/>
                <a:cs typeface="Arial" panose="020B0604020202020204" pitchFamily="34" charset="0"/>
              </a:rPr>
              <a:t>Calculated from a molecular connection table matrix where atomic numbers are placed on the diagonal and bond types or minimal values on off-diagonals. The two lowest eigenvalues of this matrix are combined to form the descriptor, which encodes atomic properties relevant to intermolecular interactions.</a:t>
            </a:r>
            <a:endParaRPr lang="en-US" sz="2000" dirty="0"/>
          </a:p>
        </p:txBody>
      </p:sp>
      <p:pic>
        <p:nvPicPr>
          <p:cNvPr id="5" name="Picture 4">
            <a:extLst>
              <a:ext uri="{FF2B5EF4-FFF2-40B4-BE49-F238E27FC236}">
                <a16:creationId xmlns:a16="http://schemas.microsoft.com/office/drawing/2014/main" id="{72757DAA-D6BE-9AF3-B411-FD6B298C97EA}"/>
              </a:ext>
            </a:extLst>
          </p:cNvPr>
          <p:cNvPicPr>
            <a:picLocks noChangeAspect="1"/>
          </p:cNvPicPr>
          <p:nvPr/>
        </p:nvPicPr>
        <p:blipFill>
          <a:blip r:embed="rId2"/>
          <a:stretch>
            <a:fillRect/>
          </a:stretch>
        </p:blipFill>
        <p:spPr>
          <a:xfrm>
            <a:off x="6929948" y="2184914"/>
            <a:ext cx="4367343"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33773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a:extLst>
              <a:ext uri="{FF2B5EF4-FFF2-40B4-BE49-F238E27FC236}">
                <a16:creationId xmlns:a16="http://schemas.microsoft.com/office/drawing/2014/main" id="{50E7F909-720D-2854-7A43-842C2915920F}"/>
              </a:ext>
            </a:extLst>
          </p:cNvPr>
          <p:cNvPicPr>
            <a:picLocks noChangeAspect="1"/>
          </p:cNvPicPr>
          <p:nvPr/>
        </p:nvPicPr>
        <p:blipFill>
          <a:blip r:embed="rId2"/>
          <a:stretch>
            <a:fillRect/>
          </a:stretch>
        </p:blipFill>
        <p:spPr>
          <a:xfrm>
            <a:off x="3359021" y="3087213"/>
            <a:ext cx="8148852" cy="3320658"/>
          </a:xfrm>
          <a:prstGeom prst="rect">
            <a:avLst/>
          </a:prstGeom>
        </p:spPr>
      </p:pic>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5026FB0-A782-281E-0158-75287DCF06F7}"/>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5D928684-CB1A-D2BC-B7FC-E48C28C41B77}"/>
              </a:ext>
            </a:extLst>
          </p:cNvPr>
          <p:cNvSpPr>
            <a:spLocks noGrp="1"/>
          </p:cNvSpPr>
          <p:nvPr>
            <p:ph idx="1"/>
          </p:nvPr>
        </p:nvSpPr>
        <p:spPr>
          <a:xfrm>
            <a:off x="1137034" y="2198362"/>
            <a:ext cx="4958966" cy="3917773"/>
          </a:xfrm>
        </p:spPr>
        <p:txBody>
          <a:bodyPr>
            <a:normAutofit/>
          </a:bodyPr>
          <a:lstStyle/>
          <a:p>
            <a:r>
              <a:rPr lang="es-ES" sz="2000" dirty="0"/>
              <a:t>E-</a:t>
            </a:r>
            <a:r>
              <a:rPr lang="es-ES" sz="2000" dirty="0" err="1"/>
              <a:t>state</a:t>
            </a:r>
            <a:r>
              <a:rPr lang="es-ES" sz="2000" dirty="0"/>
              <a:t> </a:t>
            </a:r>
            <a:r>
              <a:rPr lang="es-ES" sz="2000" dirty="0" err="1"/>
              <a:t>Descriptors</a:t>
            </a:r>
            <a:endParaRPr lang="es-ES" sz="2000" dirty="0"/>
          </a:p>
          <a:p>
            <a:pPr marL="457200" lvl="1" indent="0">
              <a:buNone/>
            </a:pPr>
            <a:r>
              <a:rPr lang="en-US" sz="2000" dirty="0">
                <a:latin typeface="Aptos" panose="020B0004020202020204" pitchFamily="34" charset="0"/>
                <a:ea typeface="Aptos" panose="020B0004020202020204" pitchFamily="34" charset="0"/>
                <a:cs typeface="Arial" panose="020B0604020202020204" pitchFamily="34" charset="0"/>
              </a:rPr>
              <a:t>E</a:t>
            </a:r>
            <a:r>
              <a:rPr lang="en-US" sz="2000" dirty="0">
                <a:effectLst/>
                <a:latin typeface="Aptos" panose="020B0004020202020204" pitchFamily="34" charset="0"/>
                <a:ea typeface="Aptos" panose="020B0004020202020204" pitchFamily="34" charset="0"/>
                <a:cs typeface="Arial" panose="020B0604020202020204" pitchFamily="34" charset="0"/>
              </a:rPr>
              <a:t>ncode information about the topological environment of an atom and its electronic interactions.</a:t>
            </a:r>
            <a:endParaRPr lang="en-US" sz="2000" dirty="0"/>
          </a:p>
        </p:txBody>
      </p:sp>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30449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F05DAA3-06D2-08DA-003B-9DF2DC8B5F11}"/>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539F0333-0219-C790-25C7-35C890902643}"/>
              </a:ext>
            </a:extLst>
          </p:cNvPr>
          <p:cNvSpPr>
            <a:spLocks noGrp="1"/>
          </p:cNvSpPr>
          <p:nvPr>
            <p:ph idx="1"/>
          </p:nvPr>
        </p:nvSpPr>
        <p:spPr>
          <a:xfrm>
            <a:off x="1137034" y="2198362"/>
            <a:ext cx="4958966" cy="3917773"/>
          </a:xfrm>
        </p:spPr>
        <p:txBody>
          <a:bodyPr>
            <a:normAutofit/>
          </a:bodyPr>
          <a:lstStyle/>
          <a:p>
            <a:r>
              <a:rPr lang="en-US" sz="2000" dirty="0">
                <a:effectLst/>
                <a:latin typeface="Aptos" panose="020B0004020202020204" pitchFamily="34" charset="0"/>
                <a:ea typeface="Aptos" panose="020B0004020202020204" pitchFamily="34" charset="0"/>
                <a:cs typeface="Arial" panose="020B0604020202020204" pitchFamily="34" charset="0"/>
              </a:rPr>
              <a:t>Autocorrelation Descriptors</a:t>
            </a:r>
          </a:p>
          <a:p>
            <a:pPr marL="457200" lvl="1" indent="0">
              <a:buNone/>
            </a:pPr>
            <a:r>
              <a:rPr lang="en-US" sz="2000" dirty="0">
                <a:latin typeface="Aptos" panose="020B0004020202020204" pitchFamily="34" charset="0"/>
                <a:ea typeface="Aptos" panose="020B0004020202020204" pitchFamily="34" charset="0"/>
                <a:cs typeface="Arial" panose="020B0604020202020204" pitchFamily="34" charset="0"/>
              </a:rPr>
              <a:t>M</a:t>
            </a:r>
            <a:r>
              <a:rPr lang="en-US" sz="2000" dirty="0">
                <a:effectLst/>
                <a:latin typeface="Aptos" panose="020B0004020202020204" pitchFamily="34" charset="0"/>
                <a:ea typeface="Aptos" panose="020B0004020202020204" pitchFamily="34" charset="0"/>
                <a:cs typeface="Arial" panose="020B0604020202020204" pitchFamily="34" charset="0"/>
              </a:rPr>
              <a:t>easure molecular properties at different lag values, with Moran, Geary, and Moreau-</a:t>
            </a:r>
            <a:r>
              <a:rPr lang="en-US" sz="2000" dirty="0" err="1">
                <a:effectLst/>
                <a:latin typeface="Aptos" panose="020B0004020202020204" pitchFamily="34" charset="0"/>
                <a:ea typeface="Aptos" panose="020B0004020202020204" pitchFamily="34" charset="0"/>
                <a:cs typeface="Arial" panose="020B0604020202020204" pitchFamily="34" charset="0"/>
              </a:rPr>
              <a:t>Broto</a:t>
            </a:r>
            <a:r>
              <a:rPr lang="en-US" sz="2000" dirty="0">
                <a:effectLst/>
                <a:latin typeface="Aptos" panose="020B0004020202020204" pitchFamily="34" charset="0"/>
                <a:ea typeface="Aptos" panose="020B0004020202020204" pitchFamily="34" charset="0"/>
                <a:cs typeface="Arial" panose="020B0604020202020204" pitchFamily="34" charset="0"/>
              </a:rPr>
              <a:t> autocorrelation descriptors using electronegativity, atomic mass, atomic polarizability, and Van der Waals volume.</a:t>
            </a:r>
            <a:endParaRPr lang="en-US" sz="2000" dirty="0"/>
          </a:p>
        </p:txBody>
      </p:sp>
      <p:pic>
        <p:nvPicPr>
          <p:cNvPr id="5" name="Picture 4">
            <a:extLst>
              <a:ext uri="{FF2B5EF4-FFF2-40B4-BE49-F238E27FC236}">
                <a16:creationId xmlns:a16="http://schemas.microsoft.com/office/drawing/2014/main" id="{EEF76B47-177A-C7D2-8F3C-BA04024047EC}"/>
              </a:ext>
            </a:extLst>
          </p:cNvPr>
          <p:cNvPicPr>
            <a:picLocks noChangeAspect="1"/>
          </p:cNvPicPr>
          <p:nvPr/>
        </p:nvPicPr>
        <p:blipFill>
          <a:blip r:embed="rId2"/>
          <a:stretch>
            <a:fillRect/>
          </a:stretch>
        </p:blipFill>
        <p:spPr>
          <a:xfrm>
            <a:off x="6719367" y="2702823"/>
            <a:ext cx="4788505" cy="2720097"/>
          </a:xfrm>
          <a:prstGeom prst="rect">
            <a:avLst/>
          </a:prstGeom>
        </p:spPr>
      </p:pic>
      <p:sp>
        <p:nvSpPr>
          <p:cNvPr id="22" name="Freeform: Shape 2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5788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7193EB1-DB4F-E355-8BBB-CCE23C7A6394}"/>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C9A3159C-9AEA-63AF-F51F-2175501874A8}"/>
              </a:ext>
            </a:extLst>
          </p:cNvPr>
          <p:cNvSpPr>
            <a:spLocks noGrp="1"/>
          </p:cNvSpPr>
          <p:nvPr>
            <p:ph idx="1"/>
          </p:nvPr>
        </p:nvSpPr>
        <p:spPr>
          <a:xfrm>
            <a:off x="1137034" y="2198362"/>
            <a:ext cx="4958966" cy="3917773"/>
          </a:xfrm>
        </p:spPr>
        <p:txBody>
          <a:bodyPr>
            <a:normAutofit/>
          </a:bodyPr>
          <a:lstStyle/>
          <a:p>
            <a:r>
              <a:rPr lang="es-ES" sz="2000"/>
              <a:t>Molecular Property Descriptors</a:t>
            </a:r>
          </a:p>
          <a:p>
            <a:pPr marL="457200" lvl="1" indent="0">
              <a:buNone/>
            </a:pPr>
            <a:r>
              <a:rPr lang="en-US" sz="2000">
                <a:latin typeface="Aptos" panose="020B0004020202020204" pitchFamily="34" charset="0"/>
                <a:ea typeface="Aptos" panose="020B0004020202020204" pitchFamily="34" charset="0"/>
                <a:cs typeface="Arial" panose="020B0604020202020204" pitchFamily="34" charset="0"/>
              </a:rPr>
              <a:t>U</a:t>
            </a:r>
            <a:r>
              <a:rPr lang="en-US" sz="2000">
                <a:effectLst/>
                <a:latin typeface="Aptos" panose="020B0004020202020204" pitchFamily="34" charset="0"/>
                <a:ea typeface="Aptos" panose="020B0004020202020204" pitchFamily="34" charset="0"/>
                <a:cs typeface="Arial" panose="020B0604020202020204" pitchFamily="34" charset="0"/>
              </a:rPr>
              <a:t>se various properties to differentiate molecules.</a:t>
            </a:r>
            <a:endParaRPr lang="en-US" sz="2000"/>
          </a:p>
        </p:txBody>
      </p:sp>
      <p:pic>
        <p:nvPicPr>
          <p:cNvPr id="5" name="Picture 4">
            <a:extLst>
              <a:ext uri="{FF2B5EF4-FFF2-40B4-BE49-F238E27FC236}">
                <a16:creationId xmlns:a16="http://schemas.microsoft.com/office/drawing/2014/main" id="{25DFB6E3-385E-BF42-4074-459332DCC7D7}"/>
              </a:ext>
            </a:extLst>
          </p:cNvPr>
          <p:cNvPicPr>
            <a:picLocks noChangeAspect="1"/>
          </p:cNvPicPr>
          <p:nvPr/>
        </p:nvPicPr>
        <p:blipFill>
          <a:blip r:embed="rId2"/>
          <a:stretch>
            <a:fillRect/>
          </a:stretch>
        </p:blipFill>
        <p:spPr>
          <a:xfrm>
            <a:off x="6806100" y="2184914"/>
            <a:ext cx="4615039"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720447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7193EB1-DB4F-E355-8BBB-CCE23C7A6394}"/>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C9A3159C-9AEA-63AF-F51F-2175501874A8}"/>
              </a:ext>
            </a:extLst>
          </p:cNvPr>
          <p:cNvSpPr>
            <a:spLocks noGrp="1"/>
          </p:cNvSpPr>
          <p:nvPr>
            <p:ph idx="1"/>
          </p:nvPr>
        </p:nvSpPr>
        <p:spPr>
          <a:xfrm>
            <a:off x="1137034" y="2198362"/>
            <a:ext cx="4958966" cy="3917773"/>
          </a:xfrm>
        </p:spPr>
        <p:txBody>
          <a:bodyPr>
            <a:normAutofit/>
          </a:bodyPr>
          <a:lstStyle/>
          <a:p>
            <a:r>
              <a:rPr lang="es-ES" sz="2000"/>
              <a:t>Molecular Property Descriptors</a:t>
            </a:r>
          </a:p>
          <a:p>
            <a:pPr marL="457200" lvl="1" indent="0">
              <a:buNone/>
            </a:pPr>
            <a:r>
              <a:rPr lang="en-US" sz="2000">
                <a:latin typeface="Aptos" panose="020B0004020202020204" pitchFamily="34" charset="0"/>
                <a:ea typeface="Aptos" panose="020B0004020202020204" pitchFamily="34" charset="0"/>
                <a:cs typeface="Arial" panose="020B0604020202020204" pitchFamily="34" charset="0"/>
              </a:rPr>
              <a:t>U</a:t>
            </a:r>
            <a:r>
              <a:rPr lang="en-US" sz="2000">
                <a:effectLst/>
                <a:latin typeface="Aptos" panose="020B0004020202020204" pitchFamily="34" charset="0"/>
                <a:ea typeface="Aptos" panose="020B0004020202020204" pitchFamily="34" charset="0"/>
                <a:cs typeface="Arial" panose="020B0604020202020204" pitchFamily="34" charset="0"/>
              </a:rPr>
              <a:t>se various properties to differentiate molecules.</a:t>
            </a:r>
            <a:endParaRPr lang="en-US" sz="2000"/>
          </a:p>
        </p:txBody>
      </p:sp>
      <p:pic>
        <p:nvPicPr>
          <p:cNvPr id="5" name="Picture 4">
            <a:extLst>
              <a:ext uri="{FF2B5EF4-FFF2-40B4-BE49-F238E27FC236}">
                <a16:creationId xmlns:a16="http://schemas.microsoft.com/office/drawing/2014/main" id="{25DFB6E3-385E-BF42-4074-459332DCC7D7}"/>
              </a:ext>
            </a:extLst>
          </p:cNvPr>
          <p:cNvPicPr>
            <a:picLocks noChangeAspect="1"/>
          </p:cNvPicPr>
          <p:nvPr/>
        </p:nvPicPr>
        <p:blipFill>
          <a:blip r:embed="rId2"/>
          <a:stretch>
            <a:fillRect/>
          </a:stretch>
        </p:blipFill>
        <p:spPr>
          <a:xfrm>
            <a:off x="6806100" y="2184914"/>
            <a:ext cx="4615039"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49976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F38A1B2-DBD9-454C-1FCC-5994952662ED}"/>
              </a:ext>
            </a:extLst>
          </p:cNvPr>
          <p:cNvSpPr>
            <a:spLocks noGrp="1"/>
          </p:cNvSpPr>
          <p:nvPr>
            <p:ph type="title"/>
          </p:nvPr>
        </p:nvSpPr>
        <p:spPr>
          <a:xfrm>
            <a:off x="572493" y="238539"/>
            <a:ext cx="11018520" cy="1434415"/>
          </a:xfrm>
        </p:spPr>
        <p:txBody>
          <a:bodyPr anchor="b">
            <a:normAutofit/>
          </a:bodyPr>
          <a:lstStyle/>
          <a:p>
            <a:endParaRPr lang="en-US" sz="540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637C3C6B-B3C7-E2AF-52F2-794FDA09120C}"/>
              </a:ext>
            </a:extLst>
          </p:cNvPr>
          <p:cNvSpPr>
            <a:spLocks noGrp="1"/>
          </p:cNvSpPr>
          <p:nvPr>
            <p:ph idx="1"/>
          </p:nvPr>
        </p:nvSpPr>
        <p:spPr>
          <a:xfrm>
            <a:off x="572493" y="2071316"/>
            <a:ext cx="6713552" cy="4119172"/>
          </a:xfrm>
        </p:spPr>
        <p:txBody>
          <a:bodyPr anchor="t">
            <a:normAutofit/>
          </a:bodyPr>
          <a:lstStyle/>
          <a:p>
            <a:r>
              <a:rPr lang="es-ES" sz="2200"/>
              <a:t>Charge Descriptors</a:t>
            </a:r>
          </a:p>
          <a:p>
            <a:pPr marL="457200" lvl="1" indent="0">
              <a:buNone/>
            </a:pPr>
            <a:r>
              <a:rPr lang="en-US" sz="2200">
                <a:effectLst/>
                <a:latin typeface="Aptos" panose="020B0004020202020204" pitchFamily="34" charset="0"/>
                <a:ea typeface="Aptos" panose="020B0004020202020204" pitchFamily="34" charset="0"/>
                <a:cs typeface="Arial" panose="020B0604020202020204" pitchFamily="34" charset="0"/>
              </a:rPr>
              <a:t>Introduced to evaluate charge transfers between pairs of atoms in a molecule, reflecting the global charge distribution.</a:t>
            </a:r>
            <a:endParaRPr lang="en-US" sz="2200"/>
          </a:p>
        </p:txBody>
      </p:sp>
      <p:pic>
        <p:nvPicPr>
          <p:cNvPr id="5" name="Picture 4">
            <a:extLst>
              <a:ext uri="{FF2B5EF4-FFF2-40B4-BE49-F238E27FC236}">
                <a16:creationId xmlns:a16="http://schemas.microsoft.com/office/drawing/2014/main" id="{FB821DE7-FB13-C0EF-F346-2301920B4C13}"/>
              </a:ext>
            </a:extLst>
          </p:cNvPr>
          <p:cNvPicPr>
            <a:picLocks noChangeAspect="1"/>
          </p:cNvPicPr>
          <p:nvPr/>
        </p:nvPicPr>
        <p:blipFill rotWithShape="1">
          <a:blip r:embed="rId2"/>
          <a:srcRect l="6385" r="8956" b="2"/>
          <a:stretch/>
        </p:blipFill>
        <p:spPr>
          <a:xfrm>
            <a:off x="7675658" y="2093976"/>
            <a:ext cx="3941064" cy="4096512"/>
          </a:xfrm>
          <a:prstGeom prst="rect">
            <a:avLst/>
          </a:prstGeom>
        </p:spPr>
      </p:pic>
    </p:spTree>
    <p:extLst>
      <p:ext uri="{BB962C8B-B14F-4D97-AF65-F5344CB8AC3E}">
        <p14:creationId xmlns:p14="http://schemas.microsoft.com/office/powerpoint/2010/main" val="317626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6BB84-9C95-3199-665F-2522FF6FC0AD}"/>
              </a:ext>
            </a:extLst>
          </p:cNvPr>
          <p:cNvSpPr>
            <a:spLocks noGrp="1"/>
          </p:cNvSpPr>
          <p:nvPr>
            <p:ph type="title"/>
          </p:nvPr>
        </p:nvSpPr>
        <p:spPr/>
        <p:txBody>
          <a:bodyPr/>
          <a:lstStyle/>
          <a:p>
            <a:r>
              <a:rPr lang="es-ES" dirty="0" err="1"/>
              <a:t>Types</a:t>
            </a:r>
            <a:endParaRPr lang="es-ES" dirty="0"/>
          </a:p>
        </p:txBody>
      </p:sp>
      <p:sp>
        <p:nvSpPr>
          <p:cNvPr id="3" name="Marcador de contenido 2">
            <a:extLst>
              <a:ext uri="{FF2B5EF4-FFF2-40B4-BE49-F238E27FC236}">
                <a16:creationId xmlns:a16="http://schemas.microsoft.com/office/drawing/2014/main" id="{F3C285DA-699B-9B1F-8890-4EB738A5ABA4}"/>
              </a:ext>
            </a:extLst>
          </p:cNvPr>
          <p:cNvSpPr>
            <a:spLocks noGrp="1"/>
          </p:cNvSpPr>
          <p:nvPr>
            <p:ph idx="1"/>
          </p:nvPr>
        </p:nvSpPr>
        <p:spPr/>
        <p:txBody>
          <a:bodyPr/>
          <a:lstStyle/>
          <a:p>
            <a:r>
              <a:rPr lang="es-ES" dirty="0" err="1"/>
              <a:t>One</a:t>
            </a:r>
            <a:r>
              <a:rPr lang="es-ES" dirty="0"/>
              <a:t>-dimensional: </a:t>
            </a:r>
            <a:r>
              <a:rPr lang="en-US" dirty="0"/>
              <a:t>represent information that </a:t>
            </a:r>
            <a:r>
              <a:rPr lang="es-ES" dirty="0"/>
              <a:t>are </a:t>
            </a:r>
            <a:r>
              <a:rPr lang="es-ES" dirty="0" err="1">
                <a:effectLst/>
              </a:rPr>
              <a:t>calculated</a:t>
            </a:r>
            <a:r>
              <a:rPr lang="es-ES" dirty="0">
                <a:effectLst/>
              </a:rPr>
              <a:t> </a:t>
            </a:r>
            <a:r>
              <a:rPr lang="es-ES" dirty="0" err="1">
                <a:effectLst/>
              </a:rPr>
              <a:t>from</a:t>
            </a:r>
            <a:r>
              <a:rPr lang="es-ES" dirty="0">
                <a:effectLst/>
              </a:rPr>
              <a:t> </a:t>
            </a:r>
            <a:r>
              <a:rPr lang="es-ES" dirty="0" err="1">
                <a:effectLst/>
              </a:rPr>
              <a:t>the</a:t>
            </a:r>
            <a:r>
              <a:rPr lang="es-ES" dirty="0">
                <a:effectLst/>
              </a:rPr>
              <a:t> formula </a:t>
            </a:r>
            <a:r>
              <a:rPr lang="es-ES" dirty="0" err="1">
                <a:effectLst/>
              </a:rPr>
              <a:t>of</a:t>
            </a:r>
            <a:r>
              <a:rPr lang="es-ES" dirty="0">
                <a:effectLst/>
              </a:rPr>
              <a:t> </a:t>
            </a:r>
            <a:r>
              <a:rPr lang="es-ES" dirty="0" err="1">
                <a:effectLst/>
              </a:rPr>
              <a:t>the</a:t>
            </a:r>
            <a:r>
              <a:rPr lang="es-ES" dirty="0">
                <a:effectLst/>
              </a:rPr>
              <a:t> </a:t>
            </a:r>
            <a:r>
              <a:rPr lang="es-ES" dirty="0" err="1">
                <a:effectLst/>
              </a:rPr>
              <a:t>molecule</a:t>
            </a:r>
            <a:endParaRPr lang="es-ES" dirty="0"/>
          </a:p>
          <a:p>
            <a:r>
              <a:rPr lang="es-ES" dirty="0" err="1"/>
              <a:t>Two</a:t>
            </a:r>
            <a:r>
              <a:rPr lang="es-ES" dirty="0"/>
              <a:t>-Dimensional: </a:t>
            </a:r>
            <a:r>
              <a:rPr lang="en-US" dirty="0"/>
              <a:t>Molecular descriptors derived from the algorithms applied to a topological representation.</a:t>
            </a:r>
            <a:endParaRPr lang="es-ES" dirty="0"/>
          </a:p>
          <a:p>
            <a:r>
              <a:rPr lang="es-ES" dirty="0"/>
              <a:t>-</a:t>
            </a:r>
            <a:r>
              <a:rPr lang="es-ES" dirty="0" err="1"/>
              <a:t>Three</a:t>
            </a:r>
            <a:r>
              <a:rPr lang="es-ES" dirty="0"/>
              <a:t>-Dimensional: </a:t>
            </a:r>
            <a:r>
              <a:rPr lang="en-US" dirty="0"/>
              <a:t>Representation views a molecule as a rigid geometrical object in space and allows a representation not only of the nature and connectivity of the atoms, but also the overall spatial configuration of the molecule</a:t>
            </a:r>
            <a:endParaRPr lang="es-ES" dirty="0"/>
          </a:p>
        </p:txBody>
      </p:sp>
    </p:spTree>
    <p:extLst>
      <p:ext uri="{BB962C8B-B14F-4D97-AF65-F5344CB8AC3E}">
        <p14:creationId xmlns:p14="http://schemas.microsoft.com/office/powerpoint/2010/main" val="1313210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51D7EF9-1997-2FEA-9863-1638B03D37AF}"/>
              </a:ext>
            </a:extLst>
          </p:cNvPr>
          <p:cNvSpPr>
            <a:spLocks noGrp="1"/>
          </p:cNvSpPr>
          <p:nvPr>
            <p:ph type="title"/>
          </p:nvPr>
        </p:nvSpPr>
        <p:spPr>
          <a:xfrm>
            <a:off x="630936" y="502920"/>
            <a:ext cx="3419856" cy="1463040"/>
          </a:xfrm>
        </p:spPr>
        <p:txBody>
          <a:bodyPr anchor="ctr">
            <a:normAutofit/>
          </a:bodyPr>
          <a:lstStyle/>
          <a:p>
            <a:endParaRPr lang="en-US" sz="48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1D3C091D-7B76-23F4-F25F-EEFB0AC4E009}"/>
              </a:ext>
            </a:extLst>
          </p:cNvPr>
          <p:cNvSpPr>
            <a:spLocks noGrp="1"/>
          </p:cNvSpPr>
          <p:nvPr>
            <p:ph idx="1"/>
          </p:nvPr>
        </p:nvSpPr>
        <p:spPr>
          <a:xfrm>
            <a:off x="4654295" y="502920"/>
            <a:ext cx="6894576" cy="1463040"/>
          </a:xfrm>
        </p:spPr>
        <p:txBody>
          <a:bodyPr anchor="ctr">
            <a:normAutofit/>
          </a:bodyPr>
          <a:lstStyle/>
          <a:p>
            <a:r>
              <a:rPr lang="es-ES" sz="1900"/>
              <a:t>MOE-Type Descriptors</a:t>
            </a:r>
          </a:p>
          <a:p>
            <a:pPr marL="457200" lvl="1" indent="0">
              <a:buNone/>
            </a:pPr>
            <a:r>
              <a:rPr lang="en-US" sz="1900">
                <a:latin typeface="Aptos" panose="020B0004020202020204" pitchFamily="34" charset="0"/>
                <a:ea typeface="Aptos" panose="020B0004020202020204" pitchFamily="34" charset="0"/>
                <a:cs typeface="Arial" panose="020B0604020202020204" pitchFamily="34" charset="0"/>
              </a:rPr>
              <a:t>M</a:t>
            </a:r>
            <a:r>
              <a:rPr lang="en-US" sz="1900">
                <a:effectLst/>
                <a:latin typeface="Aptos" panose="020B0004020202020204" pitchFamily="34" charset="0"/>
                <a:ea typeface="Aptos" panose="020B0004020202020204" pitchFamily="34" charset="0"/>
                <a:cs typeface="Arial" panose="020B0604020202020204" pitchFamily="34" charset="0"/>
              </a:rPr>
              <a:t>olecular descriptors derived from the Molecular Operating Environment (MOE) software, characterizing molecular structures through geometric, topological, electronic, and hybrid properties. </a:t>
            </a:r>
            <a:endParaRPr lang="es-ES" sz="1900"/>
          </a:p>
          <a:p>
            <a:pPr lvl="1"/>
            <a:endParaRPr lang="en-US" sz="1900"/>
          </a:p>
        </p:txBody>
      </p:sp>
      <p:pic>
        <p:nvPicPr>
          <p:cNvPr id="5" name="Picture 4">
            <a:extLst>
              <a:ext uri="{FF2B5EF4-FFF2-40B4-BE49-F238E27FC236}">
                <a16:creationId xmlns:a16="http://schemas.microsoft.com/office/drawing/2014/main" id="{33247CC3-C633-AD14-F2F9-F2A35DF6B544}"/>
              </a:ext>
            </a:extLst>
          </p:cNvPr>
          <p:cNvPicPr>
            <a:picLocks noChangeAspect="1"/>
          </p:cNvPicPr>
          <p:nvPr/>
        </p:nvPicPr>
        <p:blipFill>
          <a:blip r:embed="rId2"/>
          <a:stretch>
            <a:fillRect/>
          </a:stretch>
        </p:blipFill>
        <p:spPr>
          <a:xfrm>
            <a:off x="630936" y="2769396"/>
            <a:ext cx="10917936" cy="3002431"/>
          </a:xfrm>
          <a:prstGeom prst="rect">
            <a:avLst/>
          </a:prstGeom>
        </p:spPr>
      </p:pic>
    </p:spTree>
    <p:extLst>
      <p:ext uri="{BB962C8B-B14F-4D97-AF65-F5344CB8AC3E}">
        <p14:creationId xmlns:p14="http://schemas.microsoft.com/office/powerpoint/2010/main" val="2002384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12AD816D-28BD-AE9E-68D3-1EDE021BC2AF}"/>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FB41548D-FBA9-7010-E5AD-1D5EFE086C3C}"/>
              </a:ext>
            </a:extLst>
          </p:cNvPr>
          <p:cNvSpPr>
            <a:spLocks noGrp="1"/>
          </p:cNvSpPr>
          <p:nvPr>
            <p:ph idx="1"/>
          </p:nvPr>
        </p:nvSpPr>
        <p:spPr>
          <a:xfrm>
            <a:off x="630936" y="2807208"/>
            <a:ext cx="3429000" cy="3410712"/>
          </a:xfrm>
        </p:spPr>
        <p:txBody>
          <a:bodyPr anchor="t">
            <a:normAutofit/>
          </a:bodyPr>
          <a:lstStyle/>
          <a:p>
            <a:r>
              <a:rPr lang="es-ES" sz="2200"/>
              <a:t>Walk and Path Descriptors</a:t>
            </a:r>
          </a:p>
          <a:p>
            <a:pPr marL="457200" lvl="1" indent="0">
              <a:buNone/>
            </a:pPr>
            <a:r>
              <a:rPr lang="en-US" sz="2200" b="0" i="0">
                <a:effectLst/>
                <a:latin typeface="Google Sans"/>
              </a:rPr>
              <a:t> A walk in a molecular graph is a sequence of pairwise adjacent edges leading from one vertex to another one. A path </a:t>
            </a:r>
            <a:r>
              <a:rPr lang="en-US" sz="2200">
                <a:latin typeface="Google Sans"/>
              </a:rPr>
              <a:t>is a walk without any repeated vertices or edges.</a:t>
            </a:r>
          </a:p>
          <a:p>
            <a:pPr marL="457200" lvl="1" indent="0">
              <a:buNone/>
            </a:pPr>
            <a:endParaRPr lang="en-US" sz="2200"/>
          </a:p>
        </p:txBody>
      </p:sp>
      <p:pic>
        <p:nvPicPr>
          <p:cNvPr id="5" name="Picture 4">
            <a:extLst>
              <a:ext uri="{FF2B5EF4-FFF2-40B4-BE49-F238E27FC236}">
                <a16:creationId xmlns:a16="http://schemas.microsoft.com/office/drawing/2014/main" id="{EC6F2F15-7D42-11F8-23F4-DCACA28D17DA}"/>
              </a:ext>
            </a:extLst>
          </p:cNvPr>
          <p:cNvPicPr>
            <a:picLocks noChangeAspect="1"/>
          </p:cNvPicPr>
          <p:nvPr/>
        </p:nvPicPr>
        <p:blipFill>
          <a:blip r:embed="rId2"/>
          <a:stretch>
            <a:fillRect/>
          </a:stretch>
        </p:blipFill>
        <p:spPr>
          <a:xfrm>
            <a:off x="4654296" y="1720330"/>
            <a:ext cx="6903720" cy="3417340"/>
          </a:xfrm>
          <a:prstGeom prst="rect">
            <a:avLst/>
          </a:prstGeom>
        </p:spPr>
      </p:pic>
    </p:spTree>
    <p:extLst>
      <p:ext uri="{BB962C8B-B14F-4D97-AF65-F5344CB8AC3E}">
        <p14:creationId xmlns:p14="http://schemas.microsoft.com/office/powerpoint/2010/main" val="3331943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58B3C2D9-BBCC-CDB8-A6E8-BA1266CD049D}"/>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01971714-DF64-AE19-BB77-E0756BCFD1D2}"/>
              </a:ext>
            </a:extLst>
          </p:cNvPr>
          <p:cNvSpPr>
            <a:spLocks noGrp="1"/>
          </p:cNvSpPr>
          <p:nvPr>
            <p:ph idx="1"/>
          </p:nvPr>
        </p:nvSpPr>
        <p:spPr>
          <a:xfrm>
            <a:off x="630936" y="2807208"/>
            <a:ext cx="3429000" cy="3410712"/>
          </a:xfrm>
        </p:spPr>
        <p:txBody>
          <a:bodyPr anchor="t">
            <a:normAutofit/>
          </a:bodyPr>
          <a:lstStyle/>
          <a:p>
            <a:r>
              <a:rPr lang="es-ES" sz="2200" dirty="0"/>
              <a:t>2</a:t>
            </a:r>
            <a:r>
              <a:rPr lang="en-US" sz="2200" dirty="0"/>
              <a:t>D-based matrix descriptors</a:t>
            </a:r>
          </a:p>
          <a:p>
            <a:pPr marL="457200" lvl="1" indent="0">
              <a:buNone/>
            </a:pPr>
            <a:r>
              <a:rPr lang="es-ES" sz="2200" dirty="0" err="1">
                <a:latin typeface="Google Sans"/>
              </a:rPr>
              <a:t>Descriptors</a:t>
            </a:r>
            <a:r>
              <a:rPr lang="es-ES" sz="2200" dirty="0">
                <a:latin typeface="Google Sans"/>
              </a:rPr>
              <a:t> </a:t>
            </a:r>
            <a:r>
              <a:rPr lang="es-ES" sz="2200" dirty="0" err="1">
                <a:latin typeface="Google Sans"/>
              </a:rPr>
              <a:t>calculated</a:t>
            </a:r>
            <a:r>
              <a:rPr lang="es-ES" sz="2200" dirty="0">
                <a:latin typeface="Google Sans"/>
              </a:rPr>
              <a:t> </a:t>
            </a:r>
            <a:r>
              <a:rPr lang="es-ES" sz="2200" dirty="0" err="1">
                <a:latin typeface="Google Sans"/>
              </a:rPr>
              <a:t>by</a:t>
            </a:r>
            <a:r>
              <a:rPr lang="es-ES" sz="2200" dirty="0">
                <a:latin typeface="Google Sans"/>
              </a:rPr>
              <a:t> </a:t>
            </a:r>
            <a:r>
              <a:rPr lang="es-ES" sz="2200" dirty="0" err="1">
                <a:latin typeface="Google Sans"/>
              </a:rPr>
              <a:t>using</a:t>
            </a:r>
            <a:r>
              <a:rPr lang="es-ES" sz="2200" dirty="0">
                <a:latin typeface="Google Sans"/>
              </a:rPr>
              <a:t> </a:t>
            </a:r>
            <a:r>
              <a:rPr lang="es-ES" sz="2200" dirty="0" err="1">
                <a:latin typeface="Google Sans"/>
              </a:rPr>
              <a:t>algebraic</a:t>
            </a:r>
            <a:r>
              <a:rPr lang="es-ES" sz="2200" dirty="0">
                <a:latin typeface="Google Sans"/>
              </a:rPr>
              <a:t> </a:t>
            </a:r>
            <a:r>
              <a:rPr lang="es-ES" sz="2200" dirty="0" err="1">
                <a:latin typeface="Google Sans"/>
              </a:rPr>
              <a:t>operations</a:t>
            </a:r>
            <a:r>
              <a:rPr lang="es-ES" sz="2200" dirty="0">
                <a:latin typeface="Google Sans"/>
              </a:rPr>
              <a:t> </a:t>
            </a:r>
            <a:r>
              <a:rPr lang="es-ES" sz="2200" dirty="0" err="1">
                <a:latin typeface="Google Sans"/>
              </a:rPr>
              <a:t>on</a:t>
            </a:r>
            <a:r>
              <a:rPr lang="es-ES" sz="2200" dirty="0">
                <a:latin typeface="Google Sans"/>
              </a:rPr>
              <a:t> </a:t>
            </a:r>
            <a:r>
              <a:rPr lang="es-ES" sz="2200" dirty="0" err="1">
                <a:latin typeface="Google Sans"/>
              </a:rPr>
              <a:t>theroetical</a:t>
            </a:r>
            <a:r>
              <a:rPr lang="es-ES" sz="2200" dirty="0">
                <a:latin typeface="Google Sans"/>
              </a:rPr>
              <a:t> matrices.</a:t>
            </a:r>
          </a:p>
        </p:txBody>
      </p:sp>
      <p:pic>
        <p:nvPicPr>
          <p:cNvPr id="5" name="Picture 4">
            <a:extLst>
              <a:ext uri="{FF2B5EF4-FFF2-40B4-BE49-F238E27FC236}">
                <a16:creationId xmlns:a16="http://schemas.microsoft.com/office/drawing/2014/main" id="{EBB97D76-C105-4157-9E21-D8547F5647FD}"/>
              </a:ext>
            </a:extLst>
          </p:cNvPr>
          <p:cNvPicPr>
            <a:picLocks noChangeAspect="1"/>
          </p:cNvPicPr>
          <p:nvPr/>
        </p:nvPicPr>
        <p:blipFill>
          <a:blip r:embed="rId2"/>
          <a:stretch>
            <a:fillRect/>
          </a:stretch>
        </p:blipFill>
        <p:spPr>
          <a:xfrm>
            <a:off x="4815395" y="640080"/>
            <a:ext cx="6581521" cy="5577840"/>
          </a:xfrm>
          <a:prstGeom prst="rect">
            <a:avLst/>
          </a:prstGeom>
        </p:spPr>
      </p:pic>
    </p:spTree>
    <p:extLst>
      <p:ext uri="{BB962C8B-B14F-4D97-AF65-F5344CB8AC3E}">
        <p14:creationId xmlns:p14="http://schemas.microsoft.com/office/powerpoint/2010/main" val="61956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CD2BDE8-BE17-CEEC-87BD-3A2AE97F4252}"/>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E087EB34-36EE-1F36-20E9-3136032BC682}"/>
              </a:ext>
            </a:extLst>
          </p:cNvPr>
          <p:cNvSpPr>
            <a:spLocks noGrp="1"/>
          </p:cNvSpPr>
          <p:nvPr>
            <p:ph idx="1"/>
          </p:nvPr>
        </p:nvSpPr>
        <p:spPr>
          <a:xfrm>
            <a:off x="630936" y="2807208"/>
            <a:ext cx="3429000" cy="3410712"/>
          </a:xfrm>
        </p:spPr>
        <p:txBody>
          <a:bodyPr anchor="t">
            <a:normAutofit/>
          </a:bodyPr>
          <a:lstStyle/>
          <a:p>
            <a:r>
              <a:rPr lang="es-ES" sz="2200"/>
              <a:t>ETA Descriptors</a:t>
            </a:r>
          </a:p>
          <a:p>
            <a:pPr marL="457200" lvl="1" indent="0">
              <a:buNone/>
            </a:pPr>
            <a:r>
              <a:rPr lang="es-ES" sz="2200">
                <a:latin typeface="Google Sans"/>
              </a:rPr>
              <a:t>Extended Topochemical Atom descriptors are calculated using molecular topology, electronic information and bonded interactions.</a:t>
            </a:r>
          </a:p>
          <a:p>
            <a:pPr marL="457200" lvl="1" indent="0">
              <a:buNone/>
            </a:pPr>
            <a:endParaRPr lang="en-US" sz="2200"/>
          </a:p>
        </p:txBody>
      </p:sp>
      <p:pic>
        <p:nvPicPr>
          <p:cNvPr id="5" name="Picture 4">
            <a:extLst>
              <a:ext uri="{FF2B5EF4-FFF2-40B4-BE49-F238E27FC236}">
                <a16:creationId xmlns:a16="http://schemas.microsoft.com/office/drawing/2014/main" id="{DEFBB8E2-E935-31B8-6A8E-AC493FF0A4DE}"/>
              </a:ext>
            </a:extLst>
          </p:cNvPr>
          <p:cNvPicPr>
            <a:picLocks noChangeAspect="1"/>
          </p:cNvPicPr>
          <p:nvPr/>
        </p:nvPicPr>
        <p:blipFill>
          <a:blip r:embed="rId2"/>
          <a:stretch>
            <a:fillRect/>
          </a:stretch>
        </p:blipFill>
        <p:spPr>
          <a:xfrm>
            <a:off x="4654296" y="650253"/>
            <a:ext cx="6903720" cy="5557494"/>
          </a:xfrm>
          <a:prstGeom prst="rect">
            <a:avLst/>
          </a:prstGeom>
        </p:spPr>
      </p:pic>
    </p:spTree>
    <p:extLst>
      <p:ext uri="{BB962C8B-B14F-4D97-AF65-F5344CB8AC3E}">
        <p14:creationId xmlns:p14="http://schemas.microsoft.com/office/powerpoint/2010/main" val="3356201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10BCB6EA-8D63-BC57-AB7C-78FB2AA1A3A0}"/>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C2CBDA81-7405-5805-3D04-77250C984675}"/>
              </a:ext>
            </a:extLst>
          </p:cNvPr>
          <p:cNvSpPr>
            <a:spLocks noGrp="1"/>
          </p:cNvSpPr>
          <p:nvPr>
            <p:ph idx="1"/>
          </p:nvPr>
        </p:nvSpPr>
        <p:spPr>
          <a:xfrm>
            <a:off x="630936" y="2807208"/>
            <a:ext cx="3429000" cy="3410712"/>
          </a:xfrm>
        </p:spPr>
        <p:txBody>
          <a:bodyPr anchor="t">
            <a:normAutofit/>
          </a:bodyPr>
          <a:lstStyle/>
          <a:p>
            <a:r>
              <a:rPr lang="es-ES" sz="2200"/>
              <a:t>Edge adjacency descriptors</a:t>
            </a:r>
          </a:p>
          <a:p>
            <a:pPr marL="457200" lvl="1" indent="0">
              <a:buNone/>
            </a:pPr>
            <a:r>
              <a:rPr lang="es-ES" sz="2200">
                <a:latin typeface="Google Sans"/>
              </a:rPr>
              <a:t>The adjacency matrix represents the whole set of connections between pairs of atoms.</a:t>
            </a:r>
          </a:p>
          <a:p>
            <a:pPr marL="457200" lvl="1" indent="0">
              <a:buNone/>
            </a:pPr>
            <a:endParaRPr lang="en-US" sz="2200"/>
          </a:p>
        </p:txBody>
      </p:sp>
      <p:pic>
        <p:nvPicPr>
          <p:cNvPr id="5" name="Picture 4">
            <a:extLst>
              <a:ext uri="{FF2B5EF4-FFF2-40B4-BE49-F238E27FC236}">
                <a16:creationId xmlns:a16="http://schemas.microsoft.com/office/drawing/2014/main" id="{7575F169-1574-F037-66F7-7B8B01B6983B}"/>
              </a:ext>
            </a:extLst>
          </p:cNvPr>
          <p:cNvPicPr>
            <a:picLocks noChangeAspect="1"/>
          </p:cNvPicPr>
          <p:nvPr/>
        </p:nvPicPr>
        <p:blipFill>
          <a:blip r:embed="rId2"/>
          <a:stretch>
            <a:fillRect/>
          </a:stretch>
        </p:blipFill>
        <p:spPr>
          <a:xfrm>
            <a:off x="4654296" y="1521847"/>
            <a:ext cx="6903720" cy="3814305"/>
          </a:xfrm>
          <a:prstGeom prst="rect">
            <a:avLst/>
          </a:prstGeom>
        </p:spPr>
      </p:pic>
    </p:spTree>
    <p:extLst>
      <p:ext uri="{BB962C8B-B14F-4D97-AF65-F5344CB8AC3E}">
        <p14:creationId xmlns:p14="http://schemas.microsoft.com/office/powerpoint/2010/main" val="142011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16074059-A940-7F64-0501-27FD72C17FF0}"/>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90196582-43F6-B393-787B-523F53D138F9}"/>
              </a:ext>
            </a:extLst>
          </p:cNvPr>
          <p:cNvSpPr>
            <a:spLocks noGrp="1"/>
          </p:cNvSpPr>
          <p:nvPr>
            <p:ph idx="1"/>
          </p:nvPr>
        </p:nvSpPr>
        <p:spPr>
          <a:xfrm>
            <a:off x="630936" y="2660904"/>
            <a:ext cx="4818888" cy="3547872"/>
          </a:xfrm>
        </p:spPr>
        <p:txBody>
          <a:bodyPr anchor="t">
            <a:normAutofit/>
          </a:bodyPr>
          <a:lstStyle/>
          <a:p>
            <a:r>
              <a:rPr lang="es-ES" sz="2200" dirty="0"/>
              <a:t>2D </a:t>
            </a:r>
            <a:r>
              <a:rPr lang="es-ES" sz="2200" dirty="0" err="1"/>
              <a:t>Atom</a:t>
            </a:r>
            <a:r>
              <a:rPr lang="es-ES" sz="2200" dirty="0"/>
              <a:t> </a:t>
            </a:r>
            <a:r>
              <a:rPr lang="es-ES" sz="2200" dirty="0" err="1"/>
              <a:t>Pairs</a:t>
            </a:r>
            <a:r>
              <a:rPr lang="es-ES" sz="2200" dirty="0"/>
              <a:t> </a:t>
            </a:r>
            <a:r>
              <a:rPr lang="es-ES" sz="2200" dirty="0" err="1"/>
              <a:t>Descriptors</a:t>
            </a:r>
            <a:endParaRPr lang="es-ES" sz="2200" dirty="0"/>
          </a:p>
          <a:p>
            <a:pPr marL="457200" lvl="1" indent="0">
              <a:buNone/>
            </a:pPr>
            <a:r>
              <a:rPr lang="es-ES" sz="2200" dirty="0" err="1">
                <a:latin typeface="Google Sans"/>
              </a:rPr>
              <a:t>Two</a:t>
            </a:r>
            <a:r>
              <a:rPr lang="es-ES" sz="2200" dirty="0">
                <a:latin typeface="Google Sans"/>
              </a:rPr>
              <a:t> </a:t>
            </a:r>
            <a:r>
              <a:rPr lang="es-ES" sz="2200" dirty="0" err="1">
                <a:latin typeface="Google Sans"/>
              </a:rPr>
              <a:t>atoms</a:t>
            </a:r>
            <a:r>
              <a:rPr lang="es-ES" sz="2200" dirty="0">
                <a:latin typeface="Google Sans"/>
              </a:rPr>
              <a:t>, </a:t>
            </a:r>
            <a:r>
              <a:rPr lang="es-ES" sz="2200" dirty="0" err="1">
                <a:latin typeface="Google Sans"/>
              </a:rPr>
              <a:t>their</a:t>
            </a:r>
            <a:r>
              <a:rPr lang="es-ES" sz="2200" dirty="0">
                <a:latin typeface="Google Sans"/>
              </a:rPr>
              <a:t> bond </a:t>
            </a:r>
            <a:r>
              <a:rPr lang="es-ES" sz="2200" dirty="0" err="1">
                <a:latin typeface="Google Sans"/>
              </a:rPr>
              <a:t>types</a:t>
            </a:r>
            <a:r>
              <a:rPr lang="es-ES" sz="2200" dirty="0">
                <a:latin typeface="Google Sans"/>
              </a:rPr>
              <a:t> and </a:t>
            </a:r>
            <a:r>
              <a:rPr lang="es-ES" sz="2200" dirty="0" err="1">
                <a:latin typeface="Google Sans"/>
              </a:rPr>
              <a:t>their</a:t>
            </a:r>
            <a:r>
              <a:rPr lang="es-ES" sz="2200" dirty="0">
                <a:latin typeface="Google Sans"/>
              </a:rPr>
              <a:t> </a:t>
            </a:r>
            <a:r>
              <a:rPr lang="es-ES" sz="2200" dirty="0" err="1">
                <a:latin typeface="Google Sans"/>
              </a:rPr>
              <a:t>interatomic</a:t>
            </a:r>
            <a:r>
              <a:rPr lang="es-ES" sz="2200" dirty="0">
                <a:latin typeface="Google Sans"/>
              </a:rPr>
              <a:t> </a:t>
            </a:r>
            <a:r>
              <a:rPr lang="es-ES" sz="2200" dirty="0" err="1">
                <a:latin typeface="Google Sans"/>
              </a:rPr>
              <a:t>separations</a:t>
            </a:r>
            <a:r>
              <a:rPr lang="es-ES" sz="2200" dirty="0">
                <a:latin typeface="Google Sans"/>
              </a:rPr>
              <a:t>.</a:t>
            </a:r>
          </a:p>
          <a:p>
            <a:pPr marL="457200" lvl="1" indent="0">
              <a:buNone/>
            </a:pPr>
            <a:endParaRPr lang="en-US" sz="2200" dirty="0"/>
          </a:p>
        </p:txBody>
      </p:sp>
      <p:pic>
        <p:nvPicPr>
          <p:cNvPr id="5" name="Picture 4">
            <a:extLst>
              <a:ext uri="{FF2B5EF4-FFF2-40B4-BE49-F238E27FC236}">
                <a16:creationId xmlns:a16="http://schemas.microsoft.com/office/drawing/2014/main" id="{8DF18771-0732-C0FC-26F1-14265D997252}"/>
              </a:ext>
            </a:extLst>
          </p:cNvPr>
          <p:cNvPicPr>
            <a:picLocks noChangeAspect="1"/>
          </p:cNvPicPr>
          <p:nvPr/>
        </p:nvPicPr>
        <p:blipFill>
          <a:blip r:embed="rId2"/>
          <a:stretch>
            <a:fillRect/>
          </a:stretch>
        </p:blipFill>
        <p:spPr>
          <a:xfrm>
            <a:off x="6493095" y="640080"/>
            <a:ext cx="4670874" cy="5577840"/>
          </a:xfrm>
          <a:prstGeom prst="rect">
            <a:avLst/>
          </a:prstGeom>
        </p:spPr>
      </p:pic>
    </p:spTree>
    <p:extLst>
      <p:ext uri="{BB962C8B-B14F-4D97-AF65-F5344CB8AC3E}">
        <p14:creationId xmlns:p14="http://schemas.microsoft.com/office/powerpoint/2010/main" val="3821632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B05B606A-AFC3-DCF0-B63E-5C577F3F2A5C}"/>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E3FA1441-C05D-5D65-1AFE-4B2447B2A6D1}"/>
              </a:ext>
            </a:extLst>
          </p:cNvPr>
          <p:cNvSpPr>
            <a:spLocks noGrp="1"/>
          </p:cNvSpPr>
          <p:nvPr>
            <p:ph idx="1"/>
          </p:nvPr>
        </p:nvSpPr>
        <p:spPr>
          <a:xfrm>
            <a:off x="630936" y="2660904"/>
            <a:ext cx="4818888" cy="3547872"/>
          </a:xfrm>
        </p:spPr>
        <p:txBody>
          <a:bodyPr anchor="t">
            <a:normAutofit/>
          </a:bodyPr>
          <a:lstStyle/>
          <a:p>
            <a:pPr lvl="1"/>
            <a:r>
              <a:rPr lang="es-ES" sz="2200">
                <a:latin typeface="Google Sans"/>
              </a:rPr>
              <a:t>Atom-centred fragments descriptors</a:t>
            </a:r>
          </a:p>
          <a:p>
            <a:pPr marL="914400" lvl="2" indent="0">
              <a:buNone/>
            </a:pPr>
            <a:r>
              <a:rPr lang="es-ES" sz="2200">
                <a:latin typeface="Google Sans"/>
              </a:rPr>
              <a:t>Describe each atom by its atom type, the bond types and the atom types of its neighbours. Hydrogen are not consider.</a:t>
            </a:r>
          </a:p>
          <a:p>
            <a:endParaRPr lang="en-US" sz="2200"/>
          </a:p>
        </p:txBody>
      </p:sp>
      <p:pic>
        <p:nvPicPr>
          <p:cNvPr id="5" name="Picture 4">
            <a:extLst>
              <a:ext uri="{FF2B5EF4-FFF2-40B4-BE49-F238E27FC236}">
                <a16:creationId xmlns:a16="http://schemas.microsoft.com/office/drawing/2014/main" id="{47DE377C-DBE9-C40F-A7E1-84A242C3C353}"/>
              </a:ext>
            </a:extLst>
          </p:cNvPr>
          <p:cNvPicPr>
            <a:picLocks noChangeAspect="1"/>
          </p:cNvPicPr>
          <p:nvPr/>
        </p:nvPicPr>
        <p:blipFill>
          <a:blip r:embed="rId2"/>
          <a:stretch>
            <a:fillRect/>
          </a:stretch>
        </p:blipFill>
        <p:spPr>
          <a:xfrm>
            <a:off x="6099048" y="726811"/>
            <a:ext cx="5458968" cy="5404377"/>
          </a:xfrm>
          <a:prstGeom prst="rect">
            <a:avLst/>
          </a:prstGeom>
        </p:spPr>
      </p:pic>
    </p:spTree>
    <p:extLst>
      <p:ext uri="{BB962C8B-B14F-4D97-AF65-F5344CB8AC3E}">
        <p14:creationId xmlns:p14="http://schemas.microsoft.com/office/powerpoint/2010/main" val="1299978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CFA5E7A5-7163-2D3A-6487-3B3766B3DE9D}"/>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90D5D997-AC3B-90B2-2569-DE02BDCC18BE}"/>
              </a:ext>
            </a:extLst>
          </p:cNvPr>
          <p:cNvSpPr>
            <a:spLocks noGrp="1"/>
          </p:cNvSpPr>
          <p:nvPr>
            <p:ph idx="1"/>
          </p:nvPr>
        </p:nvSpPr>
        <p:spPr>
          <a:xfrm>
            <a:off x="630936" y="2660904"/>
            <a:ext cx="4818888" cy="3547872"/>
          </a:xfrm>
        </p:spPr>
        <p:txBody>
          <a:bodyPr anchor="t">
            <a:normAutofit/>
          </a:bodyPr>
          <a:lstStyle/>
          <a:p>
            <a:pPr lvl="1"/>
            <a:r>
              <a:rPr lang="es-ES" sz="2200">
                <a:latin typeface="Google Sans"/>
              </a:rPr>
              <a:t>Pharmacophore Descriptors:</a:t>
            </a:r>
          </a:p>
          <a:p>
            <a:pPr marL="914400" lvl="2" indent="0">
              <a:buNone/>
            </a:pPr>
            <a:r>
              <a:rPr lang="en-US" sz="2200"/>
              <a:t>Based on the kinds of interactions observed in molecular recognition.</a:t>
            </a:r>
          </a:p>
          <a:p>
            <a:endParaRPr lang="en-US" sz="2200"/>
          </a:p>
        </p:txBody>
      </p:sp>
      <p:pic>
        <p:nvPicPr>
          <p:cNvPr id="5" name="Picture 4">
            <a:extLst>
              <a:ext uri="{FF2B5EF4-FFF2-40B4-BE49-F238E27FC236}">
                <a16:creationId xmlns:a16="http://schemas.microsoft.com/office/drawing/2014/main" id="{243D3894-B331-A4B2-D6A3-4BE64F916114}"/>
              </a:ext>
            </a:extLst>
          </p:cNvPr>
          <p:cNvPicPr>
            <a:picLocks noChangeAspect="1"/>
          </p:cNvPicPr>
          <p:nvPr/>
        </p:nvPicPr>
        <p:blipFill>
          <a:blip r:embed="rId2"/>
          <a:stretch>
            <a:fillRect/>
          </a:stretch>
        </p:blipFill>
        <p:spPr>
          <a:xfrm>
            <a:off x="6099048" y="1461360"/>
            <a:ext cx="5458968" cy="3935279"/>
          </a:xfrm>
          <a:prstGeom prst="rect">
            <a:avLst/>
          </a:prstGeom>
        </p:spPr>
      </p:pic>
    </p:spTree>
    <p:extLst>
      <p:ext uri="{BB962C8B-B14F-4D97-AF65-F5344CB8AC3E}">
        <p14:creationId xmlns:p14="http://schemas.microsoft.com/office/powerpoint/2010/main" val="3944258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particle graph background">
            <a:extLst>
              <a:ext uri="{FF2B5EF4-FFF2-40B4-BE49-F238E27FC236}">
                <a16:creationId xmlns:a16="http://schemas.microsoft.com/office/drawing/2014/main" id="{115E03F0-8AEB-6890-6FBF-059A4E8CFF77}"/>
              </a:ext>
            </a:extLst>
          </p:cNvPr>
          <p:cNvPicPr>
            <a:picLocks noChangeAspect="1"/>
          </p:cNvPicPr>
          <p:nvPr/>
        </p:nvPicPr>
        <p:blipFill rotWithShape="1">
          <a:blip r:embed="rId2"/>
          <a:srcRect t="15369"/>
          <a:stretch/>
        </p:blipFill>
        <p:spPr>
          <a:xfrm>
            <a:off x="20" y="-7619"/>
            <a:ext cx="12191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
            <a:ext cx="5566593" cy="6887364"/>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067CD3-146F-6228-E362-39AA720C2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442" y="855815"/>
            <a:ext cx="6887365" cy="5160474"/>
          </a:xfrm>
          <a:prstGeom prst="rect">
            <a:avLst/>
          </a:prstGeom>
          <a:gradFill flip="none" rotWithShape="1">
            <a:gsLst>
              <a:gs pos="0">
                <a:schemeClr val="accent5">
                  <a:lumMod val="75000"/>
                  <a:alpha val="91000"/>
                </a:schemeClr>
              </a:gs>
              <a:gs pos="83000">
                <a:schemeClr val="accent5">
                  <a:alpha val="0"/>
                </a:schemeClr>
              </a:gs>
            </a:gsLst>
            <a:lin ang="51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271C7E5C-A0F8-E9FA-56DB-31A257FD4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7648"/>
            <a:ext cx="2079513" cy="6865647"/>
          </a:xfrm>
          <a:prstGeom prst="rect">
            <a:avLst/>
          </a:prstGeom>
          <a:gradFill flip="none" rotWithShape="1">
            <a:gsLst>
              <a:gs pos="5000">
                <a:schemeClr val="accent5"/>
              </a:gs>
              <a:gs pos="49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F70A3C-4474-2A39-470C-FD55A8837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706777" y="3068761"/>
            <a:ext cx="4504659" cy="3789239"/>
          </a:xfrm>
          <a:prstGeom prst="rect">
            <a:avLst/>
          </a:prstGeom>
          <a:gradFill flip="none" rotWithShape="1">
            <a:gsLst>
              <a:gs pos="0">
                <a:schemeClr val="accent5"/>
              </a:gs>
              <a:gs pos="60000">
                <a:schemeClr val="accent5">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AC3F7D4-9613-0E1F-901C-98FE831DE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74557" y="-6485"/>
            <a:ext cx="3427160" cy="6879745"/>
          </a:xfrm>
          <a:prstGeom prst="rect">
            <a:avLst/>
          </a:prstGeom>
          <a:gradFill flip="none" rotWithShape="1">
            <a:gsLst>
              <a:gs pos="5000">
                <a:schemeClr val="accent2"/>
              </a:gs>
              <a:gs pos="49000">
                <a:schemeClr val="accent5">
                  <a:lumMod val="60000"/>
                  <a:lumOff val="40000"/>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D5167C-AF48-26F0-7A9F-3F7643374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64705" y="-1061856"/>
            <a:ext cx="3682024" cy="12211438"/>
          </a:xfrm>
          <a:prstGeom prst="rect">
            <a:avLst/>
          </a:prstGeom>
          <a:gradFill>
            <a:gsLst>
              <a:gs pos="0">
                <a:schemeClr val="accent5"/>
              </a:gs>
              <a:gs pos="65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B30A01-FCA8-86A5-A840-C32A3BE2E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7639"/>
            <a:ext cx="4879823" cy="6887373"/>
          </a:xfrm>
          <a:prstGeom prst="rect">
            <a:avLst/>
          </a:prstGeom>
          <a:gradFill>
            <a:gsLst>
              <a:gs pos="0">
                <a:schemeClr val="accent2">
                  <a:alpha val="70000"/>
                </a:schemeClr>
              </a:gs>
              <a:gs pos="44000">
                <a:schemeClr val="accent5">
                  <a:lumMod val="60000"/>
                  <a:lumOff val="40000"/>
                  <a:alpha val="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58793-BC36-A053-0651-D409B319258F}"/>
              </a:ext>
            </a:extLst>
          </p:cNvPr>
          <p:cNvSpPr>
            <a:spLocks noGrp="1"/>
          </p:cNvSpPr>
          <p:nvPr>
            <p:ph type="title"/>
          </p:nvPr>
        </p:nvSpPr>
        <p:spPr>
          <a:xfrm>
            <a:off x="859028" y="2155188"/>
            <a:ext cx="4160233" cy="2839273"/>
          </a:xfrm>
        </p:spPr>
        <p:txBody>
          <a:bodyPr vert="horz" lIns="91440" tIns="45720" rIns="91440" bIns="45720" rtlCol="0" anchor="b">
            <a:normAutofit/>
          </a:bodyPr>
          <a:lstStyle/>
          <a:p>
            <a:r>
              <a:rPr lang="en-US" sz="4000">
                <a:solidFill>
                  <a:srgbClr val="FFFFFF"/>
                </a:solidFill>
              </a:rPr>
              <a:t>Three-Dimensional</a:t>
            </a:r>
          </a:p>
        </p:txBody>
      </p:sp>
    </p:spTree>
    <p:extLst>
      <p:ext uri="{BB962C8B-B14F-4D97-AF65-F5344CB8AC3E}">
        <p14:creationId xmlns:p14="http://schemas.microsoft.com/office/powerpoint/2010/main" val="3886720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8C79D-E21E-99E8-367C-DEB202400268}"/>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C96D37-7D22-ACFD-EB6C-321AF1BF02F0}"/>
              </a:ext>
            </a:extLst>
          </p:cNvPr>
          <p:cNvSpPr>
            <a:spLocks noGrp="1"/>
          </p:cNvSpPr>
          <p:nvPr>
            <p:ph idx="1"/>
          </p:nvPr>
        </p:nvSpPr>
        <p:spPr>
          <a:xfrm>
            <a:off x="630936" y="2660904"/>
            <a:ext cx="4818888" cy="3547872"/>
          </a:xfrm>
        </p:spPr>
        <p:txBody>
          <a:bodyPr anchor="t">
            <a:normAutofit/>
          </a:bodyPr>
          <a:lstStyle/>
          <a:p>
            <a:r>
              <a:rPr lang="es-ES" sz="2200" dirty="0" err="1"/>
              <a:t>Geometrical</a:t>
            </a:r>
            <a:r>
              <a:rPr lang="es-ES" sz="2200" dirty="0"/>
              <a:t> </a:t>
            </a:r>
            <a:r>
              <a:rPr lang="es-ES" sz="2200" dirty="0" err="1"/>
              <a:t>Descriptors</a:t>
            </a:r>
            <a:endParaRPr lang="es-ES" sz="2200" dirty="0"/>
          </a:p>
          <a:p>
            <a:pPr marL="457200" lvl="1" indent="0">
              <a:buNone/>
            </a:pPr>
            <a:r>
              <a:rPr lang="es-ES" sz="2200" dirty="0"/>
              <a:t>Define </a:t>
            </a:r>
            <a:r>
              <a:rPr lang="es-ES" sz="2200" dirty="0" err="1"/>
              <a:t>many</a:t>
            </a:r>
            <a:r>
              <a:rPr lang="es-ES" sz="2200" dirty="0"/>
              <a:t> </a:t>
            </a:r>
            <a:r>
              <a:rPr lang="es-ES" sz="2200" dirty="0" err="1"/>
              <a:t>aspects</a:t>
            </a:r>
            <a:r>
              <a:rPr lang="es-ES" sz="2200" dirty="0"/>
              <a:t> </a:t>
            </a:r>
            <a:r>
              <a:rPr lang="es-ES" sz="2200" dirty="0" err="1"/>
              <a:t>of</a:t>
            </a:r>
            <a:r>
              <a:rPr lang="es-ES" sz="2200" dirty="0"/>
              <a:t> </a:t>
            </a:r>
            <a:r>
              <a:rPr lang="es-ES" sz="2200" dirty="0" err="1"/>
              <a:t>the</a:t>
            </a:r>
            <a:r>
              <a:rPr lang="es-ES" sz="2200" dirty="0"/>
              <a:t> </a:t>
            </a:r>
            <a:r>
              <a:rPr lang="es-ES" sz="2200" dirty="0" err="1"/>
              <a:t>molecule</a:t>
            </a:r>
            <a:r>
              <a:rPr lang="es-ES" sz="2200" dirty="0"/>
              <a:t> </a:t>
            </a:r>
            <a:r>
              <a:rPr lang="es-ES" sz="2200" dirty="0" err="1"/>
              <a:t>basing</a:t>
            </a:r>
            <a:r>
              <a:rPr lang="es-ES" sz="2200" dirty="0"/>
              <a:t> </a:t>
            </a:r>
            <a:r>
              <a:rPr lang="es-ES" sz="2200" dirty="0" err="1"/>
              <a:t>on</a:t>
            </a:r>
            <a:r>
              <a:rPr lang="es-ES" sz="2200" dirty="0"/>
              <a:t> </a:t>
            </a:r>
            <a:r>
              <a:rPr lang="es-ES" sz="2200" dirty="0" err="1"/>
              <a:t>its</a:t>
            </a:r>
            <a:r>
              <a:rPr lang="es-ES" sz="2200" dirty="0"/>
              <a:t> 3D </a:t>
            </a:r>
            <a:r>
              <a:rPr lang="es-ES" sz="2200" dirty="0" err="1"/>
              <a:t>structure</a:t>
            </a:r>
            <a:r>
              <a:rPr lang="es-ES" sz="2200" dirty="0"/>
              <a:t>.</a:t>
            </a:r>
          </a:p>
          <a:p>
            <a:pPr lvl="1"/>
            <a:endParaRPr lang="es-ES" sz="2200" dirty="0"/>
          </a:p>
          <a:p>
            <a:pPr lvl="1"/>
            <a:endParaRPr lang="en-US" sz="2200" dirty="0"/>
          </a:p>
        </p:txBody>
      </p:sp>
      <p:pic>
        <p:nvPicPr>
          <p:cNvPr id="5" name="Picture 4">
            <a:extLst>
              <a:ext uri="{FF2B5EF4-FFF2-40B4-BE49-F238E27FC236}">
                <a16:creationId xmlns:a16="http://schemas.microsoft.com/office/drawing/2014/main" id="{09C1F91D-A39E-63E3-E427-3F5BAB2B86B5}"/>
              </a:ext>
            </a:extLst>
          </p:cNvPr>
          <p:cNvPicPr>
            <a:picLocks noChangeAspect="1"/>
          </p:cNvPicPr>
          <p:nvPr/>
        </p:nvPicPr>
        <p:blipFill>
          <a:blip r:embed="rId2"/>
          <a:stretch>
            <a:fillRect/>
          </a:stretch>
        </p:blipFill>
        <p:spPr>
          <a:xfrm>
            <a:off x="6099048" y="2152622"/>
            <a:ext cx="5458968" cy="2552755"/>
          </a:xfrm>
          <a:prstGeom prst="rect">
            <a:avLst/>
          </a:prstGeom>
        </p:spPr>
      </p:pic>
    </p:spTree>
    <p:extLst>
      <p:ext uri="{BB962C8B-B14F-4D97-AF65-F5344CB8AC3E}">
        <p14:creationId xmlns:p14="http://schemas.microsoft.com/office/powerpoint/2010/main" val="165111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47330B4-3462-4C6F-829B-B6D179FD2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6" name="Picture 15" descr="Abstract particle graph background">
            <a:extLst>
              <a:ext uri="{FF2B5EF4-FFF2-40B4-BE49-F238E27FC236}">
                <a16:creationId xmlns:a16="http://schemas.microsoft.com/office/drawing/2014/main" id="{08E3465C-7A9E-EBA4-1F2D-DFA29A10F07F}"/>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10"/>
            <a:ext cx="12191981" cy="6857989"/>
          </a:xfrm>
          <a:prstGeom prst="rect">
            <a:avLst/>
          </a:prstGeom>
        </p:spPr>
      </p:pic>
      <p:sp>
        <p:nvSpPr>
          <p:cNvPr id="2" name="Title 1">
            <a:extLst>
              <a:ext uri="{FF2B5EF4-FFF2-40B4-BE49-F238E27FC236}">
                <a16:creationId xmlns:a16="http://schemas.microsoft.com/office/drawing/2014/main" id="{217D342F-8B6D-D60E-2A5E-3A0D27BD4BDD}"/>
              </a:ext>
            </a:extLst>
          </p:cNvPr>
          <p:cNvSpPr>
            <a:spLocks noGrp="1"/>
          </p:cNvSpPr>
          <p:nvPr>
            <p:ph type="title"/>
          </p:nvPr>
        </p:nvSpPr>
        <p:spPr>
          <a:xfrm>
            <a:off x="994873" y="2271449"/>
            <a:ext cx="6347918" cy="3670098"/>
          </a:xfrm>
        </p:spPr>
        <p:txBody>
          <a:bodyPr vert="horz" lIns="91440" tIns="45720" rIns="91440" bIns="45720" rtlCol="0" anchor="b">
            <a:normAutofit/>
          </a:bodyPr>
          <a:lstStyle/>
          <a:p>
            <a:r>
              <a:rPr lang="en-US" sz="5600">
                <a:solidFill>
                  <a:srgbClr val="FFFFFF"/>
                </a:solidFill>
              </a:rPr>
              <a:t>One-Dimensional</a:t>
            </a:r>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701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CBCCF-27FB-90FA-9E24-82675BB15585}"/>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54C59E-1C24-3468-7C36-28616319F02D}"/>
              </a:ext>
            </a:extLst>
          </p:cNvPr>
          <p:cNvSpPr>
            <a:spLocks noGrp="1"/>
          </p:cNvSpPr>
          <p:nvPr>
            <p:ph idx="1"/>
          </p:nvPr>
        </p:nvSpPr>
        <p:spPr>
          <a:xfrm>
            <a:off x="630936" y="2660904"/>
            <a:ext cx="4818888" cy="3547872"/>
          </a:xfrm>
        </p:spPr>
        <p:txBody>
          <a:bodyPr anchor="t">
            <a:normAutofit/>
          </a:bodyPr>
          <a:lstStyle/>
          <a:p>
            <a:r>
              <a:rPr lang="es-ES" sz="2200"/>
              <a:t>CPSA Descriptors</a:t>
            </a:r>
          </a:p>
          <a:p>
            <a:pPr marL="457200" lvl="1" indent="0">
              <a:buNone/>
            </a:pPr>
            <a:r>
              <a:rPr lang="es-ES" sz="2200"/>
              <a:t>Charged Partial Surface Area descriptors combine shape and electronic information.</a:t>
            </a:r>
          </a:p>
          <a:p>
            <a:pPr marL="457200" lvl="1" indent="0">
              <a:buNone/>
            </a:pPr>
            <a:endParaRPr lang="en-US" sz="2200"/>
          </a:p>
        </p:txBody>
      </p:sp>
      <p:pic>
        <p:nvPicPr>
          <p:cNvPr id="5" name="Picture 4">
            <a:extLst>
              <a:ext uri="{FF2B5EF4-FFF2-40B4-BE49-F238E27FC236}">
                <a16:creationId xmlns:a16="http://schemas.microsoft.com/office/drawing/2014/main" id="{E3B5E24A-D58E-B956-6552-87C788B44E1C}"/>
              </a:ext>
            </a:extLst>
          </p:cNvPr>
          <p:cNvPicPr>
            <a:picLocks noChangeAspect="1"/>
          </p:cNvPicPr>
          <p:nvPr/>
        </p:nvPicPr>
        <p:blipFill>
          <a:blip r:embed="rId2"/>
          <a:stretch>
            <a:fillRect/>
          </a:stretch>
        </p:blipFill>
        <p:spPr>
          <a:xfrm>
            <a:off x="6099048" y="1245413"/>
            <a:ext cx="5458968" cy="4367173"/>
          </a:xfrm>
          <a:prstGeom prst="rect">
            <a:avLst/>
          </a:prstGeom>
        </p:spPr>
      </p:pic>
    </p:spTree>
    <p:extLst>
      <p:ext uri="{BB962C8B-B14F-4D97-AF65-F5344CB8AC3E}">
        <p14:creationId xmlns:p14="http://schemas.microsoft.com/office/powerpoint/2010/main" val="62628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1CCD0-6739-EE26-E786-2774F0598541}"/>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038300-AFF8-A26C-2417-5B09A6EA9D84}"/>
              </a:ext>
            </a:extLst>
          </p:cNvPr>
          <p:cNvSpPr>
            <a:spLocks noGrp="1"/>
          </p:cNvSpPr>
          <p:nvPr>
            <p:ph idx="1"/>
          </p:nvPr>
        </p:nvSpPr>
        <p:spPr>
          <a:xfrm>
            <a:off x="630936" y="2660904"/>
            <a:ext cx="4818888" cy="3547872"/>
          </a:xfrm>
        </p:spPr>
        <p:txBody>
          <a:bodyPr anchor="t">
            <a:normAutofit/>
          </a:bodyPr>
          <a:lstStyle/>
          <a:p>
            <a:r>
              <a:rPr lang="es-ES" sz="2200"/>
              <a:t>RDF Descriptors</a:t>
            </a:r>
          </a:p>
          <a:p>
            <a:pPr lvl="1"/>
            <a:r>
              <a:rPr lang="es-ES" sz="2200"/>
              <a:t>Radial Distribution Function descriptors calculate the probability of finding an atom in a spherical volumen of radius R.</a:t>
            </a:r>
          </a:p>
          <a:p>
            <a:pPr lvl="1"/>
            <a:endParaRPr lang="en-US" sz="2200"/>
          </a:p>
        </p:txBody>
      </p:sp>
      <p:pic>
        <p:nvPicPr>
          <p:cNvPr id="7" name="Picture 6">
            <a:extLst>
              <a:ext uri="{FF2B5EF4-FFF2-40B4-BE49-F238E27FC236}">
                <a16:creationId xmlns:a16="http://schemas.microsoft.com/office/drawing/2014/main" id="{D319A50A-8AA5-6295-F9E7-F93DF26A8B5E}"/>
              </a:ext>
            </a:extLst>
          </p:cNvPr>
          <p:cNvPicPr>
            <a:picLocks noChangeAspect="1"/>
          </p:cNvPicPr>
          <p:nvPr/>
        </p:nvPicPr>
        <p:blipFill>
          <a:blip r:embed="rId2"/>
          <a:stretch>
            <a:fillRect/>
          </a:stretch>
        </p:blipFill>
        <p:spPr>
          <a:xfrm>
            <a:off x="6099048" y="1811781"/>
            <a:ext cx="5458968" cy="3234438"/>
          </a:xfrm>
          <a:prstGeom prst="rect">
            <a:avLst/>
          </a:prstGeom>
        </p:spPr>
      </p:pic>
    </p:spTree>
    <p:extLst>
      <p:ext uri="{BB962C8B-B14F-4D97-AF65-F5344CB8AC3E}">
        <p14:creationId xmlns:p14="http://schemas.microsoft.com/office/powerpoint/2010/main" val="2228674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25CCE-5964-8A47-538E-FE27E70C9DBC}"/>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28880-34D2-F171-56ED-0821F8EB6F04}"/>
              </a:ext>
            </a:extLst>
          </p:cNvPr>
          <p:cNvSpPr>
            <a:spLocks noGrp="1"/>
          </p:cNvSpPr>
          <p:nvPr>
            <p:ph idx="1"/>
          </p:nvPr>
        </p:nvSpPr>
        <p:spPr>
          <a:xfrm>
            <a:off x="630936" y="2660904"/>
            <a:ext cx="4818888" cy="3547872"/>
          </a:xfrm>
        </p:spPr>
        <p:txBody>
          <a:bodyPr anchor="t">
            <a:normAutofit/>
          </a:bodyPr>
          <a:lstStyle/>
          <a:p>
            <a:r>
              <a:rPr lang="es-ES" sz="2200"/>
              <a:t>WHIM Descriptors</a:t>
            </a:r>
          </a:p>
          <a:p>
            <a:pPr marL="457200" lvl="1" indent="0">
              <a:buNone/>
            </a:pPr>
            <a:r>
              <a:rPr lang="es-ES" sz="2200"/>
              <a:t>Weighted Holistic Invariant Molecular descriptors are calculated using a weighted covariance matrix to capture different 3D information.</a:t>
            </a:r>
          </a:p>
          <a:p>
            <a:pPr marL="457200" lvl="1" indent="0">
              <a:buNone/>
            </a:pPr>
            <a:endParaRPr lang="en-US" sz="2200"/>
          </a:p>
        </p:txBody>
      </p:sp>
      <p:pic>
        <p:nvPicPr>
          <p:cNvPr id="5" name="Picture 4">
            <a:extLst>
              <a:ext uri="{FF2B5EF4-FFF2-40B4-BE49-F238E27FC236}">
                <a16:creationId xmlns:a16="http://schemas.microsoft.com/office/drawing/2014/main" id="{A9B20769-3C33-D19A-CCCC-D1CE826954F0}"/>
              </a:ext>
            </a:extLst>
          </p:cNvPr>
          <p:cNvPicPr>
            <a:picLocks noChangeAspect="1"/>
          </p:cNvPicPr>
          <p:nvPr/>
        </p:nvPicPr>
        <p:blipFill>
          <a:blip r:embed="rId2"/>
          <a:stretch>
            <a:fillRect/>
          </a:stretch>
        </p:blipFill>
        <p:spPr>
          <a:xfrm>
            <a:off x="6099048" y="2166614"/>
            <a:ext cx="5458968" cy="2524772"/>
          </a:xfrm>
          <a:prstGeom prst="rect">
            <a:avLst/>
          </a:prstGeom>
        </p:spPr>
      </p:pic>
    </p:spTree>
    <p:extLst>
      <p:ext uri="{BB962C8B-B14F-4D97-AF65-F5344CB8AC3E}">
        <p14:creationId xmlns:p14="http://schemas.microsoft.com/office/powerpoint/2010/main" val="2442643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E9C80-763F-B4F8-AB6D-86171BDBF177}"/>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DF73AC-CB7E-FDF5-B037-462491E05056}"/>
              </a:ext>
            </a:extLst>
          </p:cNvPr>
          <p:cNvSpPr>
            <a:spLocks noGrp="1"/>
          </p:cNvSpPr>
          <p:nvPr>
            <p:ph idx="1"/>
          </p:nvPr>
        </p:nvSpPr>
        <p:spPr>
          <a:xfrm>
            <a:off x="630936" y="2660904"/>
            <a:ext cx="4818888" cy="3547872"/>
          </a:xfrm>
        </p:spPr>
        <p:txBody>
          <a:bodyPr anchor="t">
            <a:normAutofit/>
          </a:bodyPr>
          <a:lstStyle/>
          <a:p>
            <a:r>
              <a:rPr lang="es-ES" sz="2200"/>
              <a:t>MoRSE Descriptors</a:t>
            </a:r>
          </a:p>
          <a:p>
            <a:pPr marL="457200" lvl="1" indent="0">
              <a:buNone/>
            </a:pPr>
            <a:r>
              <a:rPr lang="es-ES" sz="2200"/>
              <a:t>Molecule Representation of Structures based on Electron diffraction descriptors obtain information from the coordinates by using electron diffraction.</a:t>
            </a:r>
            <a:endParaRPr lang="en-US" sz="2200"/>
          </a:p>
        </p:txBody>
      </p:sp>
      <p:pic>
        <p:nvPicPr>
          <p:cNvPr id="5" name="Picture 4">
            <a:extLst>
              <a:ext uri="{FF2B5EF4-FFF2-40B4-BE49-F238E27FC236}">
                <a16:creationId xmlns:a16="http://schemas.microsoft.com/office/drawing/2014/main" id="{7892107E-17B7-B348-6924-EC9F9932E947}"/>
              </a:ext>
            </a:extLst>
          </p:cNvPr>
          <p:cNvPicPr>
            <a:picLocks noChangeAspect="1"/>
          </p:cNvPicPr>
          <p:nvPr/>
        </p:nvPicPr>
        <p:blipFill>
          <a:blip r:embed="rId2"/>
          <a:stretch>
            <a:fillRect/>
          </a:stretch>
        </p:blipFill>
        <p:spPr>
          <a:xfrm>
            <a:off x="6099048" y="2371325"/>
            <a:ext cx="5458968" cy="2115349"/>
          </a:xfrm>
          <a:prstGeom prst="rect">
            <a:avLst/>
          </a:prstGeom>
        </p:spPr>
      </p:pic>
    </p:spTree>
    <p:extLst>
      <p:ext uri="{BB962C8B-B14F-4D97-AF65-F5344CB8AC3E}">
        <p14:creationId xmlns:p14="http://schemas.microsoft.com/office/powerpoint/2010/main" val="2348730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C49B9-7D72-A32D-9AFF-5650C4056808}"/>
              </a:ext>
            </a:extLst>
          </p:cNvPr>
          <p:cNvSpPr>
            <a:spLocks noGrp="1"/>
          </p:cNvSpPr>
          <p:nvPr>
            <p:ph type="title"/>
          </p:nvPr>
        </p:nvSpPr>
        <p:spPr>
          <a:xfrm>
            <a:off x="630936" y="640080"/>
            <a:ext cx="4818888" cy="1481328"/>
          </a:xfrm>
        </p:spPr>
        <p:txBody>
          <a:bodyPr anchor="b">
            <a:normAutofit/>
          </a:bodyPr>
          <a:lstStyle/>
          <a:p>
            <a:endParaRPr lang="en-US" sz="54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1D480C-151F-35D0-B636-6D40DA4CB633}"/>
              </a:ext>
            </a:extLst>
          </p:cNvPr>
          <p:cNvSpPr>
            <a:spLocks noGrp="1"/>
          </p:cNvSpPr>
          <p:nvPr>
            <p:ph idx="1"/>
          </p:nvPr>
        </p:nvSpPr>
        <p:spPr>
          <a:xfrm>
            <a:off x="630936" y="2660904"/>
            <a:ext cx="4818888" cy="3547872"/>
          </a:xfrm>
        </p:spPr>
        <p:txBody>
          <a:bodyPr anchor="t">
            <a:normAutofit/>
          </a:bodyPr>
          <a:lstStyle/>
          <a:p>
            <a:r>
              <a:rPr lang="es-ES" sz="2200"/>
              <a:t>GETAWAY Descriptors</a:t>
            </a:r>
          </a:p>
          <a:p>
            <a:pPr marL="457200" lvl="1" indent="0">
              <a:buNone/>
            </a:pPr>
            <a:r>
              <a:rPr lang="en-US" sz="2200"/>
              <a:t>GEometry, Topology, and Atom-Weights AssemblY are calculated from the leverage matrix obtained by the centered atomic coordinates.</a:t>
            </a:r>
          </a:p>
          <a:p>
            <a:pPr marL="457200" lvl="1" indent="0">
              <a:buNone/>
            </a:pPr>
            <a:endParaRPr lang="en-US" sz="2200"/>
          </a:p>
        </p:txBody>
      </p:sp>
      <p:pic>
        <p:nvPicPr>
          <p:cNvPr id="5" name="Picture 4">
            <a:extLst>
              <a:ext uri="{FF2B5EF4-FFF2-40B4-BE49-F238E27FC236}">
                <a16:creationId xmlns:a16="http://schemas.microsoft.com/office/drawing/2014/main" id="{DAF02D30-CD6D-A5EA-505A-EA30D0A2231F}"/>
              </a:ext>
            </a:extLst>
          </p:cNvPr>
          <p:cNvPicPr>
            <a:picLocks noChangeAspect="1"/>
          </p:cNvPicPr>
          <p:nvPr/>
        </p:nvPicPr>
        <p:blipFill>
          <a:blip r:embed="rId2"/>
          <a:stretch>
            <a:fillRect/>
          </a:stretch>
        </p:blipFill>
        <p:spPr>
          <a:xfrm>
            <a:off x="6099048" y="2282617"/>
            <a:ext cx="5458968" cy="2292765"/>
          </a:xfrm>
          <a:prstGeom prst="rect">
            <a:avLst/>
          </a:prstGeom>
        </p:spPr>
      </p:pic>
    </p:spTree>
    <p:extLst>
      <p:ext uri="{BB962C8B-B14F-4D97-AF65-F5344CB8AC3E}">
        <p14:creationId xmlns:p14="http://schemas.microsoft.com/office/powerpoint/2010/main" val="4012577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44023-5B2B-FD2C-3D1E-DED2354C3D46}"/>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5B5C0A-29FD-A4B0-79BA-5EAE484A8DC9}"/>
              </a:ext>
            </a:extLst>
          </p:cNvPr>
          <p:cNvSpPr>
            <a:spLocks noGrp="1"/>
          </p:cNvSpPr>
          <p:nvPr>
            <p:ph idx="1"/>
          </p:nvPr>
        </p:nvSpPr>
        <p:spPr>
          <a:xfrm>
            <a:off x="630936" y="2807208"/>
            <a:ext cx="3429000" cy="3410712"/>
          </a:xfrm>
        </p:spPr>
        <p:txBody>
          <a:bodyPr anchor="t">
            <a:normAutofit/>
          </a:bodyPr>
          <a:lstStyle/>
          <a:p>
            <a:pPr lvl="1"/>
            <a:r>
              <a:rPr lang="en-US" sz="1900"/>
              <a:t>Drug-like indices Descriptors</a:t>
            </a:r>
          </a:p>
          <a:p>
            <a:pPr marL="914400" lvl="2" indent="0">
              <a:buNone/>
            </a:pPr>
            <a:r>
              <a:rPr lang="en-US" sz="1900"/>
              <a:t>A drug-like score is a real value ranging from 0 to 1, calculated as the fraction of criteria satisfied: a score of 1 indicates that a compound is a good candidate to be a drug.</a:t>
            </a:r>
          </a:p>
          <a:p>
            <a:pPr marL="457200" lvl="1" indent="0">
              <a:buNone/>
            </a:pPr>
            <a:endParaRPr lang="es-ES" sz="1900"/>
          </a:p>
        </p:txBody>
      </p:sp>
      <p:pic>
        <p:nvPicPr>
          <p:cNvPr id="5" name="Picture 4">
            <a:extLst>
              <a:ext uri="{FF2B5EF4-FFF2-40B4-BE49-F238E27FC236}">
                <a16:creationId xmlns:a16="http://schemas.microsoft.com/office/drawing/2014/main" id="{782E8407-7E49-0B6B-E777-DEF3613B2B9D}"/>
              </a:ext>
            </a:extLst>
          </p:cNvPr>
          <p:cNvPicPr>
            <a:picLocks noChangeAspect="1"/>
          </p:cNvPicPr>
          <p:nvPr/>
        </p:nvPicPr>
        <p:blipFill>
          <a:blip r:embed="rId2"/>
          <a:stretch>
            <a:fillRect/>
          </a:stretch>
        </p:blipFill>
        <p:spPr>
          <a:xfrm>
            <a:off x="4654296" y="1202550"/>
            <a:ext cx="6903720" cy="4452899"/>
          </a:xfrm>
          <a:prstGeom prst="rect">
            <a:avLst/>
          </a:prstGeom>
        </p:spPr>
      </p:pic>
    </p:spTree>
    <p:extLst>
      <p:ext uri="{BB962C8B-B14F-4D97-AF65-F5344CB8AC3E}">
        <p14:creationId xmlns:p14="http://schemas.microsoft.com/office/powerpoint/2010/main" val="1834129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55ED0-D812-E895-3B65-AE4B1B633893}"/>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CB7114-5A3E-AA67-759E-B04B79C82423}"/>
              </a:ext>
            </a:extLst>
          </p:cNvPr>
          <p:cNvSpPr>
            <a:spLocks noGrp="1"/>
          </p:cNvSpPr>
          <p:nvPr>
            <p:ph idx="1"/>
          </p:nvPr>
        </p:nvSpPr>
        <p:spPr>
          <a:xfrm>
            <a:off x="630936" y="2807208"/>
            <a:ext cx="3429000" cy="3410712"/>
          </a:xfrm>
        </p:spPr>
        <p:txBody>
          <a:bodyPr anchor="t">
            <a:normAutofit/>
          </a:bodyPr>
          <a:lstStyle/>
          <a:p>
            <a:r>
              <a:rPr lang="es-ES" sz="2200"/>
              <a:t>CATS 3D Descriptors</a:t>
            </a:r>
          </a:p>
          <a:p>
            <a:pPr marL="457200" lvl="1" indent="0">
              <a:buNone/>
            </a:pPr>
            <a:r>
              <a:rPr lang="en-US" sz="2200"/>
              <a:t>Chemically Advanced Template Search (CATS)  is applied to predicting potential drug targets for a virtually assembled combinatorial compound library.</a:t>
            </a:r>
          </a:p>
          <a:p>
            <a:pPr marL="457200" lvl="1" indent="0">
              <a:buNone/>
            </a:pPr>
            <a:endParaRPr lang="en-US" sz="2200"/>
          </a:p>
        </p:txBody>
      </p:sp>
      <p:pic>
        <p:nvPicPr>
          <p:cNvPr id="5" name="Picture 4">
            <a:extLst>
              <a:ext uri="{FF2B5EF4-FFF2-40B4-BE49-F238E27FC236}">
                <a16:creationId xmlns:a16="http://schemas.microsoft.com/office/drawing/2014/main" id="{BCA15EBE-41A0-3071-78D5-4578187DA633}"/>
              </a:ext>
            </a:extLst>
          </p:cNvPr>
          <p:cNvPicPr>
            <a:picLocks noChangeAspect="1"/>
          </p:cNvPicPr>
          <p:nvPr/>
        </p:nvPicPr>
        <p:blipFill>
          <a:blip r:embed="rId2"/>
          <a:stretch>
            <a:fillRect/>
          </a:stretch>
        </p:blipFill>
        <p:spPr>
          <a:xfrm>
            <a:off x="4654296" y="1452811"/>
            <a:ext cx="6903720" cy="3952378"/>
          </a:xfrm>
          <a:prstGeom prst="rect">
            <a:avLst/>
          </a:prstGeom>
        </p:spPr>
      </p:pic>
    </p:spTree>
    <p:extLst>
      <p:ext uri="{BB962C8B-B14F-4D97-AF65-F5344CB8AC3E}">
        <p14:creationId xmlns:p14="http://schemas.microsoft.com/office/powerpoint/2010/main" val="1737138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47190-0178-BFE3-ED40-478D772276E5}"/>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709BE5-56B6-732F-D983-3514240F485F}"/>
              </a:ext>
            </a:extLst>
          </p:cNvPr>
          <p:cNvSpPr>
            <a:spLocks noGrp="1"/>
          </p:cNvSpPr>
          <p:nvPr>
            <p:ph idx="1"/>
          </p:nvPr>
        </p:nvSpPr>
        <p:spPr>
          <a:xfrm>
            <a:off x="630936" y="2807208"/>
            <a:ext cx="3429000" cy="3410712"/>
          </a:xfrm>
        </p:spPr>
        <p:txBody>
          <a:bodyPr anchor="t">
            <a:normAutofit/>
          </a:bodyPr>
          <a:lstStyle/>
          <a:p>
            <a:r>
              <a:rPr lang="es-ES" sz="2200"/>
              <a:t>WHALES Descriptors</a:t>
            </a:r>
          </a:p>
          <a:p>
            <a:pPr marL="457200" lvl="1" indent="0">
              <a:buNone/>
            </a:pPr>
            <a:r>
              <a:rPr lang="en-US" sz="2200"/>
              <a:t>Weighted Holistic Atom Localization and Entity Shape (WHALES) capture molecular shape and partial charges simultaneously.</a:t>
            </a:r>
          </a:p>
          <a:p>
            <a:pPr marL="457200" lvl="1" indent="0">
              <a:buNone/>
            </a:pPr>
            <a:endParaRPr lang="en-US" sz="2200"/>
          </a:p>
        </p:txBody>
      </p:sp>
      <p:pic>
        <p:nvPicPr>
          <p:cNvPr id="5" name="Picture 4">
            <a:extLst>
              <a:ext uri="{FF2B5EF4-FFF2-40B4-BE49-F238E27FC236}">
                <a16:creationId xmlns:a16="http://schemas.microsoft.com/office/drawing/2014/main" id="{E42A27F3-0620-84A4-6267-5CC79C8E8050}"/>
              </a:ext>
            </a:extLst>
          </p:cNvPr>
          <p:cNvPicPr>
            <a:picLocks noChangeAspect="1"/>
          </p:cNvPicPr>
          <p:nvPr/>
        </p:nvPicPr>
        <p:blipFill>
          <a:blip r:embed="rId2"/>
          <a:stretch>
            <a:fillRect/>
          </a:stretch>
        </p:blipFill>
        <p:spPr>
          <a:xfrm>
            <a:off x="4654296" y="1211180"/>
            <a:ext cx="6903720" cy="4435640"/>
          </a:xfrm>
          <a:prstGeom prst="rect">
            <a:avLst/>
          </a:prstGeom>
        </p:spPr>
      </p:pic>
    </p:spTree>
    <p:extLst>
      <p:ext uri="{BB962C8B-B14F-4D97-AF65-F5344CB8AC3E}">
        <p14:creationId xmlns:p14="http://schemas.microsoft.com/office/powerpoint/2010/main" val="3326544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92D71-386D-F275-BB01-51BD46CFCA13}"/>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74FBA1-71B9-AA84-ACA6-BD0ADDB30FFA}"/>
              </a:ext>
            </a:extLst>
          </p:cNvPr>
          <p:cNvSpPr>
            <a:spLocks noGrp="1"/>
          </p:cNvSpPr>
          <p:nvPr>
            <p:ph idx="1"/>
          </p:nvPr>
        </p:nvSpPr>
        <p:spPr>
          <a:xfrm>
            <a:off x="630936" y="2807208"/>
            <a:ext cx="3429000" cy="3410712"/>
          </a:xfrm>
        </p:spPr>
        <p:txBody>
          <a:bodyPr anchor="t">
            <a:normAutofit/>
          </a:bodyPr>
          <a:lstStyle/>
          <a:p>
            <a:r>
              <a:rPr lang="es-ES" sz="2200"/>
              <a:t>MDE Descriptors</a:t>
            </a:r>
          </a:p>
          <a:p>
            <a:pPr marL="457200" lvl="1" indent="0">
              <a:buNone/>
            </a:pPr>
            <a:r>
              <a:rPr lang="en-US" sz="2200"/>
              <a:t>Mean Distance-Edge, calculates geometric mean based on topological distances between atoms.</a:t>
            </a:r>
          </a:p>
        </p:txBody>
      </p:sp>
      <p:pic>
        <p:nvPicPr>
          <p:cNvPr id="5" name="Picture 4">
            <a:extLst>
              <a:ext uri="{FF2B5EF4-FFF2-40B4-BE49-F238E27FC236}">
                <a16:creationId xmlns:a16="http://schemas.microsoft.com/office/drawing/2014/main" id="{31298316-CFB9-C5DB-24D9-A4D5BAE4FA97}"/>
              </a:ext>
            </a:extLst>
          </p:cNvPr>
          <p:cNvPicPr>
            <a:picLocks noChangeAspect="1"/>
          </p:cNvPicPr>
          <p:nvPr/>
        </p:nvPicPr>
        <p:blipFill>
          <a:blip r:embed="rId2"/>
          <a:stretch>
            <a:fillRect/>
          </a:stretch>
        </p:blipFill>
        <p:spPr>
          <a:xfrm>
            <a:off x="4654296" y="1685810"/>
            <a:ext cx="6903720" cy="3486379"/>
          </a:xfrm>
          <a:prstGeom prst="rect">
            <a:avLst/>
          </a:prstGeom>
        </p:spPr>
      </p:pic>
    </p:spTree>
    <p:extLst>
      <p:ext uri="{BB962C8B-B14F-4D97-AF65-F5344CB8AC3E}">
        <p14:creationId xmlns:p14="http://schemas.microsoft.com/office/powerpoint/2010/main" val="1353131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6CEA2-CDCE-F073-08DE-0BFAB6D1FB8B}"/>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DA9302-4A7B-C56F-06E8-0DEC710E3476}"/>
              </a:ext>
            </a:extLst>
          </p:cNvPr>
          <p:cNvSpPr>
            <a:spLocks noGrp="1"/>
          </p:cNvSpPr>
          <p:nvPr>
            <p:ph idx="1"/>
          </p:nvPr>
        </p:nvSpPr>
        <p:spPr>
          <a:xfrm>
            <a:off x="630936" y="2807208"/>
            <a:ext cx="3429000" cy="3410712"/>
          </a:xfrm>
        </p:spPr>
        <p:txBody>
          <a:bodyPr anchor="t">
            <a:normAutofit/>
          </a:bodyPr>
          <a:lstStyle/>
          <a:p>
            <a:r>
              <a:rPr lang="es-ES" sz="2200"/>
              <a:t>Chilarity Descriptors</a:t>
            </a:r>
          </a:p>
          <a:p>
            <a:pPr marL="457200" lvl="1" indent="0">
              <a:buNone/>
            </a:pPr>
            <a:r>
              <a:rPr lang="en-US" sz="2200"/>
              <a:t>A molecule is considered chiral if it can rotate plane-polarized light, and will always possess a nonsuperimposable mirror image.</a:t>
            </a:r>
          </a:p>
          <a:p>
            <a:pPr lvl="1"/>
            <a:endParaRPr lang="en-US" sz="2200"/>
          </a:p>
        </p:txBody>
      </p:sp>
      <p:pic>
        <p:nvPicPr>
          <p:cNvPr id="5" name="Picture 4">
            <a:extLst>
              <a:ext uri="{FF2B5EF4-FFF2-40B4-BE49-F238E27FC236}">
                <a16:creationId xmlns:a16="http://schemas.microsoft.com/office/drawing/2014/main" id="{0507A41F-8FAE-0FCA-BAAB-0CC1F0588308}"/>
              </a:ext>
            </a:extLst>
          </p:cNvPr>
          <p:cNvPicPr>
            <a:picLocks noChangeAspect="1"/>
          </p:cNvPicPr>
          <p:nvPr/>
        </p:nvPicPr>
        <p:blipFill>
          <a:blip r:embed="rId2"/>
          <a:stretch>
            <a:fillRect/>
          </a:stretch>
        </p:blipFill>
        <p:spPr>
          <a:xfrm>
            <a:off x="4654296" y="1366514"/>
            <a:ext cx="6903720" cy="4124972"/>
          </a:xfrm>
          <a:prstGeom prst="rect">
            <a:avLst/>
          </a:prstGeom>
        </p:spPr>
      </p:pic>
    </p:spTree>
    <p:extLst>
      <p:ext uri="{BB962C8B-B14F-4D97-AF65-F5344CB8AC3E}">
        <p14:creationId xmlns:p14="http://schemas.microsoft.com/office/powerpoint/2010/main" val="367466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80149D-79EF-6A34-B2A8-E6151A3C9453}"/>
              </a:ext>
            </a:extLst>
          </p:cNvPr>
          <p:cNvSpPr>
            <a:spLocks noGrp="1"/>
          </p:cNvSpPr>
          <p:nvPr>
            <p:ph type="title"/>
          </p:nvPr>
        </p:nvSpPr>
        <p:spPr>
          <a:xfrm>
            <a:off x="838200" y="1336390"/>
            <a:ext cx="6155988" cy="1182927"/>
          </a:xfrm>
        </p:spPr>
        <p:txBody>
          <a:bodyPr anchor="b">
            <a:normAutofit/>
          </a:bodyPr>
          <a:lstStyle/>
          <a:p>
            <a:endParaRPr lang="en-US" sz="5600"/>
          </a:p>
        </p:txBody>
      </p:sp>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AAD65D-14FE-6C35-BDBA-FEA730411B5A}"/>
              </a:ext>
            </a:extLst>
          </p:cNvPr>
          <p:cNvSpPr>
            <a:spLocks noGrp="1"/>
          </p:cNvSpPr>
          <p:nvPr>
            <p:ph idx="1"/>
          </p:nvPr>
        </p:nvSpPr>
        <p:spPr>
          <a:xfrm>
            <a:off x="803776" y="2829330"/>
            <a:ext cx="6190412" cy="3344459"/>
          </a:xfrm>
        </p:spPr>
        <p:txBody>
          <a:bodyPr anchor="t">
            <a:normAutofit/>
          </a:bodyPr>
          <a:lstStyle/>
          <a:p>
            <a:r>
              <a:rPr lang="es-ES" sz="2000">
                <a:solidFill>
                  <a:schemeClr val="tx1">
                    <a:alpha val="80000"/>
                  </a:schemeClr>
                </a:solidFill>
              </a:rPr>
              <a:t>Constitutional</a:t>
            </a:r>
            <a:r>
              <a:rPr lang="es-ES" sz="2000" dirty="0">
                <a:solidFill>
                  <a:schemeClr val="tx1">
                    <a:alpha val="80000"/>
                  </a:schemeClr>
                </a:solidFill>
              </a:rPr>
              <a:t> </a:t>
            </a:r>
            <a:r>
              <a:rPr lang="es-ES" sz="2000">
                <a:solidFill>
                  <a:schemeClr val="tx1">
                    <a:alpha val="80000"/>
                  </a:schemeClr>
                </a:solidFill>
              </a:rPr>
              <a:t>Descriptors</a:t>
            </a:r>
            <a:r>
              <a:rPr lang="es-ES" sz="2000" dirty="0">
                <a:solidFill>
                  <a:schemeClr val="tx1">
                    <a:alpha val="80000"/>
                  </a:schemeClr>
                </a:solidFill>
              </a:rPr>
              <a:t> </a:t>
            </a:r>
          </a:p>
          <a:p>
            <a:pPr marL="457200" lvl="1" indent="0">
              <a:buNone/>
            </a:pPr>
            <a:r>
              <a:rPr lang="en-US" sz="2000" dirty="0">
                <a:solidFill>
                  <a:schemeClr val="tx1">
                    <a:alpha val="80000"/>
                  </a:schemeClr>
                </a:solidFill>
                <a:effectLst/>
                <a:latin typeface="Aptos" panose="020B0004020202020204" pitchFamily="34" charset="0"/>
                <a:ea typeface="Aptos" panose="020B0004020202020204" pitchFamily="34" charset="0"/>
                <a:cs typeface="Arial" panose="020B0604020202020204" pitchFamily="34" charset="0"/>
              </a:rPr>
              <a:t>Reflect the molecular composition of a compound without considering molecular geometry. They include the number of atoms, bonds, specific atom types, rings, and molecular weight. These descriptors do not account for conformational changes and do not distinguish between isomers</a:t>
            </a:r>
            <a:endParaRPr lang="es-ES" sz="2000" dirty="0">
              <a:solidFill>
                <a:schemeClr val="tx1">
                  <a:alpha val="80000"/>
                </a:schemeClr>
              </a:solidFill>
            </a:endParaRPr>
          </a:p>
          <a:p>
            <a:endParaRPr lang="en-US" sz="2000">
              <a:solidFill>
                <a:schemeClr val="tx1">
                  <a:alpha val="80000"/>
                </a:schemeClr>
              </a:solidFill>
            </a:endParaRPr>
          </a:p>
        </p:txBody>
      </p:sp>
      <p:pic>
        <p:nvPicPr>
          <p:cNvPr id="4" name="Picture 3" descr="A diagram of a molecular model&#10;&#10;Description automatically generated">
            <a:extLst>
              <a:ext uri="{FF2B5EF4-FFF2-40B4-BE49-F238E27FC236}">
                <a16:creationId xmlns:a16="http://schemas.microsoft.com/office/drawing/2014/main" id="{3E0C4409-6E76-7C4A-B613-2C7D3CE83832}"/>
              </a:ext>
            </a:extLst>
          </p:cNvPr>
          <p:cNvPicPr>
            <a:picLocks noChangeAspect="1"/>
          </p:cNvPicPr>
          <p:nvPr/>
        </p:nvPicPr>
        <p:blipFill>
          <a:blip r:embed="rId2"/>
          <a:stretch>
            <a:fillRect/>
          </a:stretch>
        </p:blipFill>
        <p:spPr>
          <a:xfrm>
            <a:off x="8167740" y="1336390"/>
            <a:ext cx="2358229" cy="4837394"/>
          </a:xfrm>
          <a:prstGeom prst="rect">
            <a:avLst/>
          </a:prstGeom>
        </p:spPr>
      </p:pic>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75645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B66CB8EC-C277-11E0-642C-1D61B7BD0ADB}"/>
              </a:ext>
            </a:extLst>
          </p:cNvPr>
          <p:cNvSpPr>
            <a:spLocks noGrp="1"/>
          </p:cNvSpPr>
          <p:nvPr>
            <p:ph type="title"/>
          </p:nvPr>
        </p:nvSpPr>
        <p:spPr>
          <a:xfrm>
            <a:off x="838200" y="1336390"/>
            <a:ext cx="6155988" cy="1182927"/>
          </a:xfrm>
        </p:spPr>
        <p:txBody>
          <a:bodyPr anchor="b">
            <a:normAutofit/>
          </a:bodyPr>
          <a:lstStyle/>
          <a:p>
            <a:endParaRPr lang="en-US" sz="5600"/>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81741D-B930-9766-8903-2BCA70908632}"/>
              </a:ext>
            </a:extLst>
          </p:cNvPr>
          <p:cNvSpPr>
            <a:spLocks noGrp="1"/>
          </p:cNvSpPr>
          <p:nvPr>
            <p:ph idx="1"/>
          </p:nvPr>
        </p:nvSpPr>
        <p:spPr>
          <a:xfrm>
            <a:off x="803776" y="2829330"/>
            <a:ext cx="6190412" cy="3344459"/>
          </a:xfrm>
        </p:spPr>
        <p:txBody>
          <a:bodyPr anchor="t">
            <a:normAutofit/>
          </a:bodyPr>
          <a:lstStyle/>
          <a:p>
            <a:r>
              <a:rPr lang="en-US" sz="2000">
                <a:solidFill>
                  <a:schemeClr val="tx1">
                    <a:alpha val="80000"/>
                  </a:schemeClr>
                </a:solidFill>
                <a:effectLst/>
                <a:latin typeface="Aptos" panose="020B0004020202020204" pitchFamily="34" charset="0"/>
                <a:ea typeface="Aptos" panose="020B0004020202020204" pitchFamily="34" charset="0"/>
                <a:cs typeface="Arial" panose="020B0604020202020204" pitchFamily="34" charset="0"/>
              </a:rPr>
              <a:t>Ring descriptors</a:t>
            </a:r>
          </a:p>
          <a:p>
            <a:pPr marL="457200" lvl="1" indent="0">
              <a:buNone/>
            </a:pPr>
            <a:r>
              <a:rPr lang="en-US" sz="2000">
                <a:solidFill>
                  <a:schemeClr val="tx1">
                    <a:alpha val="80000"/>
                  </a:schemeClr>
                </a:solidFill>
                <a:effectLst/>
                <a:latin typeface="Aptos" panose="020B0004020202020204" pitchFamily="34" charset="0"/>
                <a:ea typeface="Aptos" panose="020B0004020202020204" pitchFamily="34" charset="0"/>
                <a:cs typeface="Arial" panose="020B0604020202020204" pitchFamily="34" charset="0"/>
              </a:rPr>
              <a:t>Capture various features of cyclic compounds.</a:t>
            </a:r>
            <a:endParaRPr lang="en-US" sz="2000">
              <a:solidFill>
                <a:schemeClr val="tx1">
                  <a:alpha val="80000"/>
                </a:schemeClr>
              </a:solidFill>
            </a:endParaRPr>
          </a:p>
        </p:txBody>
      </p:sp>
      <p:pic>
        <p:nvPicPr>
          <p:cNvPr id="5" name="Picture 4">
            <a:extLst>
              <a:ext uri="{FF2B5EF4-FFF2-40B4-BE49-F238E27FC236}">
                <a16:creationId xmlns:a16="http://schemas.microsoft.com/office/drawing/2014/main" id="{067DD467-7970-0DF2-D8BE-26D24C0ED11B}"/>
              </a:ext>
            </a:extLst>
          </p:cNvPr>
          <p:cNvPicPr>
            <a:picLocks noChangeAspect="1"/>
          </p:cNvPicPr>
          <p:nvPr/>
        </p:nvPicPr>
        <p:blipFill>
          <a:blip r:embed="rId2"/>
          <a:stretch>
            <a:fillRect/>
          </a:stretch>
        </p:blipFill>
        <p:spPr>
          <a:xfrm>
            <a:off x="7572653" y="3018793"/>
            <a:ext cx="3548404" cy="2174999"/>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6146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E190EB2-3D74-624F-1C54-FFD5952E7826}"/>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ECADF397-AFB0-F4C3-D4AA-B5EACD799D9E}"/>
              </a:ext>
            </a:extLst>
          </p:cNvPr>
          <p:cNvSpPr>
            <a:spLocks noGrp="1"/>
          </p:cNvSpPr>
          <p:nvPr>
            <p:ph idx="1"/>
          </p:nvPr>
        </p:nvSpPr>
        <p:spPr>
          <a:xfrm>
            <a:off x="1137034" y="2198362"/>
            <a:ext cx="4958966" cy="3917773"/>
          </a:xfrm>
        </p:spPr>
        <p:txBody>
          <a:bodyPr>
            <a:normAutofit/>
          </a:bodyPr>
          <a:lstStyle/>
          <a:p>
            <a:r>
              <a:rPr lang="es-ES" sz="2000"/>
              <a:t>Functional Group Count</a:t>
            </a:r>
          </a:p>
          <a:p>
            <a:pPr marL="457200" lvl="1" indent="0">
              <a:buNone/>
            </a:pPr>
            <a:r>
              <a:rPr lang="en-US" sz="2000">
                <a:latin typeface="Aptos" panose="020B0004020202020204" pitchFamily="34" charset="0"/>
                <a:ea typeface="Aptos" panose="020B0004020202020204" pitchFamily="34" charset="0"/>
                <a:cs typeface="Arial" panose="020B0604020202020204" pitchFamily="34" charset="0"/>
              </a:rPr>
              <a:t>E</a:t>
            </a:r>
            <a:r>
              <a:rPr lang="en-US" sz="2000">
                <a:effectLst/>
                <a:latin typeface="Aptos" panose="020B0004020202020204" pitchFamily="34" charset="0"/>
                <a:ea typeface="Aptos" panose="020B0004020202020204" pitchFamily="34" charset="0"/>
                <a:cs typeface="Arial" panose="020B0604020202020204" pitchFamily="34" charset="0"/>
              </a:rPr>
              <a:t>numerate the presence of specific functional groups within a molecule, providing insight into its potential reactivity and properties.</a:t>
            </a:r>
            <a:endParaRPr lang="en-US" sz="2000"/>
          </a:p>
        </p:txBody>
      </p:sp>
      <p:pic>
        <p:nvPicPr>
          <p:cNvPr id="5" name="Picture 4" descr="A diagram of a molecule&#10;&#10;Description automatically generated">
            <a:extLst>
              <a:ext uri="{FF2B5EF4-FFF2-40B4-BE49-F238E27FC236}">
                <a16:creationId xmlns:a16="http://schemas.microsoft.com/office/drawing/2014/main" id="{DF4D1638-2DD8-661A-4E95-F75A3879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206" y="2184914"/>
            <a:ext cx="3786827"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0873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4588E0C-B5FC-2D58-DD89-46F229A51F69}"/>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050172C8-AA38-9E21-E054-49B3AB4793FD}"/>
              </a:ext>
            </a:extLst>
          </p:cNvPr>
          <p:cNvSpPr>
            <a:spLocks noGrp="1"/>
          </p:cNvSpPr>
          <p:nvPr>
            <p:ph idx="1"/>
          </p:nvPr>
        </p:nvSpPr>
        <p:spPr>
          <a:xfrm>
            <a:off x="1137034" y="2198362"/>
            <a:ext cx="4958966" cy="3917773"/>
          </a:xfrm>
        </p:spPr>
        <p:txBody>
          <a:bodyPr>
            <a:normAutofit/>
          </a:bodyPr>
          <a:lstStyle/>
          <a:p>
            <a:r>
              <a:rPr lang="es-ES" sz="2000"/>
              <a:t>Textual Descriptors</a:t>
            </a:r>
          </a:p>
          <a:p>
            <a:pPr marL="457200" lvl="1" indent="0">
              <a:buNone/>
            </a:pPr>
            <a:r>
              <a:rPr lang="en-US" sz="2000">
                <a:latin typeface="Aptos" panose="020B0004020202020204" pitchFamily="34" charset="0"/>
                <a:ea typeface="Aptos" panose="020B0004020202020204" pitchFamily="34" charset="0"/>
                <a:cs typeface="Arial" panose="020B0604020202020204" pitchFamily="34" charset="0"/>
              </a:rPr>
              <a:t>R</a:t>
            </a:r>
            <a:r>
              <a:rPr lang="en-US" sz="2000">
                <a:effectLst/>
                <a:latin typeface="Aptos" panose="020B0004020202020204" pitchFamily="34" charset="0"/>
                <a:ea typeface="Aptos" panose="020B0004020202020204" pitchFamily="34" charset="0"/>
                <a:cs typeface="Arial" panose="020B0604020202020204" pitchFamily="34" charset="0"/>
              </a:rPr>
              <a:t>epresent molecular features in textual formats.</a:t>
            </a:r>
            <a:endParaRPr lang="en-US" sz="2000"/>
          </a:p>
        </p:txBody>
      </p:sp>
      <p:pic>
        <p:nvPicPr>
          <p:cNvPr id="5" name="Picture 4">
            <a:extLst>
              <a:ext uri="{FF2B5EF4-FFF2-40B4-BE49-F238E27FC236}">
                <a16:creationId xmlns:a16="http://schemas.microsoft.com/office/drawing/2014/main" id="{DF0B8B3E-3FC8-2642-618B-89F284681DC4}"/>
              </a:ext>
            </a:extLst>
          </p:cNvPr>
          <p:cNvPicPr>
            <a:picLocks noChangeAspect="1"/>
          </p:cNvPicPr>
          <p:nvPr/>
        </p:nvPicPr>
        <p:blipFill>
          <a:blip r:embed="rId2"/>
          <a:stretch>
            <a:fillRect/>
          </a:stretch>
        </p:blipFill>
        <p:spPr>
          <a:xfrm>
            <a:off x="6719367" y="2871731"/>
            <a:ext cx="4788505" cy="2382281"/>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3333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11F081B-F304-AC1F-F3E7-E681AFEEF6FF}"/>
              </a:ext>
            </a:extLst>
          </p:cNvPr>
          <p:cNvSpPr>
            <a:spLocks noGrp="1"/>
          </p:cNvSpPr>
          <p:nvPr>
            <p:ph type="title"/>
          </p:nvPr>
        </p:nvSpPr>
        <p:spPr>
          <a:xfrm>
            <a:off x="1137034" y="609597"/>
            <a:ext cx="9392421" cy="1330841"/>
          </a:xfrm>
        </p:spPr>
        <p:txBody>
          <a:bodyPr>
            <a:normAutofit/>
          </a:bodyPr>
          <a:lstStyle/>
          <a:p>
            <a:endParaRPr lang="en-US"/>
          </a:p>
        </p:txBody>
      </p:sp>
      <p:sp>
        <p:nvSpPr>
          <p:cNvPr id="3" name="Content Placeholder 2">
            <a:extLst>
              <a:ext uri="{FF2B5EF4-FFF2-40B4-BE49-F238E27FC236}">
                <a16:creationId xmlns:a16="http://schemas.microsoft.com/office/drawing/2014/main" id="{0DFED33C-C6B5-DA88-58E8-EA6E6E28A51C}"/>
              </a:ext>
            </a:extLst>
          </p:cNvPr>
          <p:cNvSpPr>
            <a:spLocks noGrp="1"/>
          </p:cNvSpPr>
          <p:nvPr>
            <p:ph idx="1"/>
          </p:nvPr>
        </p:nvSpPr>
        <p:spPr>
          <a:xfrm>
            <a:off x="1137034" y="2198362"/>
            <a:ext cx="4958966" cy="3917773"/>
          </a:xfrm>
        </p:spPr>
        <p:txBody>
          <a:bodyPr>
            <a:normAutofit/>
          </a:bodyPr>
          <a:lstStyle/>
          <a:p>
            <a:r>
              <a:rPr lang="es-ES" sz="2000" dirty="0" err="1"/>
              <a:t>Filtering</a:t>
            </a:r>
            <a:r>
              <a:rPr lang="es-ES" sz="2000" dirty="0"/>
              <a:t> </a:t>
            </a:r>
            <a:r>
              <a:rPr lang="es-ES" sz="2000" dirty="0" err="1"/>
              <a:t>Descriptors</a:t>
            </a:r>
            <a:endParaRPr lang="es-ES" sz="2000" dirty="0"/>
          </a:p>
          <a:p>
            <a:pPr marL="457200" lvl="1" indent="0">
              <a:buNone/>
            </a:pPr>
            <a:r>
              <a:rPr lang="en-US" sz="2000" dirty="0">
                <a:latin typeface="Aptos" panose="020B0004020202020204" pitchFamily="34" charset="0"/>
                <a:ea typeface="Aptos" panose="020B0004020202020204" pitchFamily="34" charset="0"/>
                <a:cs typeface="Arial" panose="020B0604020202020204" pitchFamily="34" charset="0"/>
              </a:rPr>
              <a:t>I</a:t>
            </a:r>
            <a:r>
              <a:rPr lang="en-US" sz="2000" dirty="0">
                <a:effectLst/>
                <a:latin typeface="Aptos" panose="020B0004020202020204" pitchFamily="34" charset="0"/>
                <a:ea typeface="Aptos" panose="020B0004020202020204" pitchFamily="34" charset="0"/>
                <a:cs typeface="Arial" panose="020B0604020202020204" pitchFamily="34" charset="0"/>
              </a:rPr>
              <a:t>nvolve criteria-.based descriptors used to filter molecules based on specific properties.</a:t>
            </a:r>
            <a:endParaRPr lang="en-US" sz="2000" dirty="0"/>
          </a:p>
        </p:txBody>
      </p:sp>
      <p:pic>
        <p:nvPicPr>
          <p:cNvPr id="5" name="Picture 4">
            <a:extLst>
              <a:ext uri="{FF2B5EF4-FFF2-40B4-BE49-F238E27FC236}">
                <a16:creationId xmlns:a16="http://schemas.microsoft.com/office/drawing/2014/main" id="{58F046F1-75FD-55B7-E3D5-27F16BF4526E}"/>
              </a:ext>
            </a:extLst>
          </p:cNvPr>
          <p:cNvPicPr>
            <a:picLocks noChangeAspect="1"/>
          </p:cNvPicPr>
          <p:nvPr/>
        </p:nvPicPr>
        <p:blipFill>
          <a:blip r:embed="rId2"/>
          <a:stretch>
            <a:fillRect/>
          </a:stretch>
        </p:blipFill>
        <p:spPr>
          <a:xfrm>
            <a:off x="6719367" y="2428794"/>
            <a:ext cx="4788505" cy="326815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361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DDC6CA0-EAF9-282D-FE2C-31C931618319}"/>
              </a:ext>
            </a:extLst>
          </p:cNvPr>
          <p:cNvSpPr>
            <a:spLocks noGrp="1"/>
          </p:cNvSpPr>
          <p:nvPr>
            <p:ph type="title"/>
          </p:nvPr>
        </p:nvSpPr>
        <p:spPr>
          <a:xfrm>
            <a:off x="1137034" y="609597"/>
            <a:ext cx="9392421" cy="1330841"/>
          </a:xfrm>
        </p:spPr>
        <p:txBody>
          <a:bodyPr>
            <a:normAutofit/>
          </a:bodyPr>
          <a:lstStyle/>
          <a:p>
            <a:endParaRPr lang="en-US" dirty="0"/>
          </a:p>
        </p:txBody>
      </p:sp>
      <p:sp>
        <p:nvSpPr>
          <p:cNvPr id="3" name="Content Placeholder 2">
            <a:extLst>
              <a:ext uri="{FF2B5EF4-FFF2-40B4-BE49-F238E27FC236}">
                <a16:creationId xmlns:a16="http://schemas.microsoft.com/office/drawing/2014/main" id="{517AC7C6-CBA0-9031-5F13-0FA5A940D812}"/>
              </a:ext>
            </a:extLst>
          </p:cNvPr>
          <p:cNvSpPr>
            <a:spLocks noGrp="1"/>
          </p:cNvSpPr>
          <p:nvPr>
            <p:ph idx="1"/>
          </p:nvPr>
        </p:nvSpPr>
        <p:spPr>
          <a:xfrm>
            <a:off x="1137034" y="2198362"/>
            <a:ext cx="4958966" cy="3917773"/>
          </a:xfrm>
        </p:spPr>
        <p:txBody>
          <a:bodyPr>
            <a:normAutofit/>
          </a:bodyPr>
          <a:lstStyle/>
          <a:p>
            <a:r>
              <a:rPr lang="es-ES" sz="1900"/>
              <a:t>Spectrophores</a:t>
            </a:r>
          </a:p>
          <a:p>
            <a:pPr marL="457200" lvl="1" indent="0">
              <a:buNone/>
            </a:pPr>
            <a:r>
              <a:rPr lang="en-US" sz="1900">
                <a:latin typeface="Aptos" panose="020B0004020202020204" pitchFamily="34" charset="0"/>
                <a:ea typeface="Aptos" panose="020B0004020202020204" pitchFamily="34" charset="0"/>
                <a:cs typeface="Arial" panose="020B0604020202020204" pitchFamily="34" charset="0"/>
              </a:rPr>
              <a:t>A</a:t>
            </a:r>
            <a:r>
              <a:rPr lang="en-US" sz="1900">
                <a:effectLst/>
                <a:latin typeface="Aptos" panose="020B0004020202020204" pitchFamily="34" charset="0"/>
                <a:ea typeface="Aptos" panose="020B0004020202020204" pitchFamily="34" charset="0"/>
                <a:cs typeface="Arial" panose="020B0604020202020204" pitchFamily="34" charset="0"/>
              </a:rPr>
              <a:t>re shape-based descriptors represented by a one-dimensional spectrum of real numbers. They capture the interaction between molecular properties and artificial environments, independent of molecular topology. This makes them useful for scaffold hopping and machine learning applications. By calculating interaction energies between atomic properties and predefined artificial cages surrounding the molecule, spectrophores offer a robust tool for virtual screening and compound clustering.</a:t>
            </a:r>
            <a:endParaRPr lang="en-US" sz="1900"/>
          </a:p>
        </p:txBody>
      </p:sp>
      <p:pic>
        <p:nvPicPr>
          <p:cNvPr id="5" name="Picture 4">
            <a:extLst>
              <a:ext uri="{FF2B5EF4-FFF2-40B4-BE49-F238E27FC236}">
                <a16:creationId xmlns:a16="http://schemas.microsoft.com/office/drawing/2014/main" id="{5E52E186-8CF8-92BD-32DA-C50CBDC45EBF}"/>
              </a:ext>
            </a:extLst>
          </p:cNvPr>
          <p:cNvPicPr>
            <a:picLocks noChangeAspect="1"/>
          </p:cNvPicPr>
          <p:nvPr/>
        </p:nvPicPr>
        <p:blipFill>
          <a:blip r:embed="rId2"/>
          <a:stretch>
            <a:fillRect/>
          </a:stretch>
        </p:blipFill>
        <p:spPr>
          <a:xfrm>
            <a:off x="6719367" y="2520183"/>
            <a:ext cx="4788505" cy="3085376"/>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83187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908</Words>
  <Application>Microsoft Office PowerPoint</Application>
  <PresentationFormat>Widescreen</PresentationFormat>
  <Paragraphs>76</Paragraphs>
  <Slides>39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Aptos</vt:lpstr>
      <vt:lpstr>Aptos Display</vt:lpstr>
      <vt:lpstr>Arial</vt:lpstr>
      <vt:lpstr>Calibri</vt:lpstr>
      <vt:lpstr>Google Sans</vt:lpstr>
      <vt:lpstr>Office Theme</vt:lpstr>
      <vt:lpstr>Tema de Office</vt:lpstr>
      <vt:lpstr>Molecular Descriptors</vt:lpstr>
      <vt:lpstr>Types</vt:lpstr>
      <vt:lpstr>One-Dimensional</vt:lpstr>
      <vt:lpstr>PowerPoint Presentation</vt:lpstr>
      <vt:lpstr>PowerPoint Presentation</vt:lpstr>
      <vt:lpstr>PowerPoint Presentation</vt:lpstr>
      <vt:lpstr>PowerPoint Presentation</vt:lpstr>
      <vt:lpstr>PowerPoint Presentation</vt:lpstr>
      <vt:lpstr>PowerPoint Presentation</vt:lpstr>
      <vt:lpstr>Two-Dimensional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Sanz Palomar, Ignacio</dc:creator>
  <cp:lastModifiedBy>Sanz Palomar, Ignacio</cp:lastModifiedBy>
  <cp:revision>1</cp:revision>
  <dcterms:created xsi:type="dcterms:W3CDTF">2024-07-01T17:59:37Z</dcterms:created>
  <dcterms:modified xsi:type="dcterms:W3CDTF">2024-07-01T19:22:22Z</dcterms:modified>
</cp:coreProperties>
</file>