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26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583D-0EAA-4705-280C-5AC31550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DAB2-16AC-FA09-FF20-581049F0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EF12-5CC3-3B84-91C2-E27E68E1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D171-F78F-6B88-C887-3C6940EE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DE9C-A1DA-FD2B-2A17-E9A9E02B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E345-059C-EE46-A789-F412F38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47523-8FB3-11EA-6F6D-2CB3FC1C0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14F2-AF9E-9B8D-7C59-3976EF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340A-012E-27A5-9821-DEFA8B6B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AC09-F4F1-2F79-906C-28E9BBF9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F0260-356A-4860-4FD1-11B976A19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27F34-D7C3-FC59-1E3E-D1AB9360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C4AA-1366-6654-0A01-22EC23D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6EFA-1AAE-2D31-3F8F-FDD3DEDB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F613-642F-C275-6318-C57C44ED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E35F-2C36-8559-00C1-4E4F36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12D0-252C-38CC-676C-1B59928E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6B85-EB0F-E346-DDA0-B6E09415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0ACE-C99E-4392-B7DD-39BE4667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B331-E394-F990-23A8-2B226346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57EA-9973-6B33-1DE5-A8754160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491A8-82B4-4921-000C-F1CA5B66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7B59-3168-CD70-A088-D565659E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F18E-DD67-BF05-5B87-8FBC64B6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8F89-5B86-3A92-E34F-9D3BE7DA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783D-3B16-7275-E49D-1978BEC5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CB7C-7FBE-28E8-26ED-78AE13322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FC16-2853-2060-BB00-BD8C3A4B9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9ACB3-1F5F-FB6C-45D4-0ED74062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08E5-DFD3-5A61-DAA0-D0B480DA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12A0E-48A0-9767-8488-628DF7F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F917-E88A-F34A-36C3-78FC4333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DA3F-C943-E5AB-4A9B-DB49F35A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C943D-1DC6-DE77-D29A-C54C3DF8A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EB679-D435-3D68-3DCB-91F5F1A20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AD416-44CD-291D-0D3F-E5F81FD0D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82E0B-863F-F24D-32E3-309F3635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215D5-D8C2-E360-7DE2-934A56FD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C122D-3F3F-3CCA-2EE6-2210201B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92DF-6F78-FDAC-14EC-E7EF8D4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70108-F2D3-06DB-05CD-F32171F9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6160-E71C-70E5-A8A2-5D732175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90064-6F49-A09F-A0A7-1D87D6EB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9BED7-576D-E8C0-0068-8C4E8F1B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91E8-FD10-327D-0310-8DBD7B97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28DC-857B-B43B-02F4-CDC2BFFF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3056-CE14-05DE-A6CC-44E86903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3CFD-5B29-51D8-6FBB-0FC23109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494DE-38CF-28AB-6616-E04EDEA9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62ABE-5741-0B0C-9A68-519B6F8E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FFDD3-46D9-6778-5F1C-CB00136D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0FAA3-56C9-190C-2231-3A2D4C05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AC12-D33F-D2C2-FD80-9067F91B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6C37C-D1D8-0F87-DEB7-E93EE5522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2F60B-4D23-F781-0995-C998EA29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D5633-3E8F-7704-6283-00F4A24C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484F1-F7D4-9EFB-F2B5-9A3779D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E212-EAC1-8184-661B-7F6E50BC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9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246E8-1218-75E9-CD11-E2E3ED05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D4E5A-283C-D75C-9B7B-976CD2E88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D55A-11F5-848E-0772-F6750E886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7209A-F7BD-4C42-B3CB-208106D7B89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232E5-906B-5386-7E9A-54F88EB5F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75C8-68BE-0C51-D239-0ABBA0712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AB8DB-8BC7-4EC6-A668-2AD388813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0537-750A-EC98-9F85-8D2DC9DC8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Fingerprints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B9B32-3330-CB95-0F25-F6EA00D5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2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126A1-C37A-07D6-35B6-AF1EF9D5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16B4-423B-7098-CD95-1B146EA7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2200"/>
              <a:t>PubChem Fingerprints</a:t>
            </a:r>
          </a:p>
          <a:p>
            <a:pPr marL="457200" lvl="1" indent="0">
              <a:buNone/>
            </a:pPr>
            <a:r>
              <a:rPr lang="es-ES" sz="2200"/>
              <a:t>Binary fingerprints that can be used by PubChem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12D81-58C2-0CBB-F983-BF28BFB0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03DF74-55D7-EB06-1CE1-3A694645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5400" dirty="0" err="1">
                <a:solidFill>
                  <a:schemeClr val="bg1"/>
                </a:solidFill>
              </a:rPr>
              <a:t>Electrotopological</a:t>
            </a:r>
            <a:r>
              <a:rPr lang="es-ES" sz="5400" dirty="0">
                <a:solidFill>
                  <a:schemeClr val="bg1"/>
                </a:solidFill>
              </a:rPr>
              <a:t> </a:t>
            </a:r>
            <a:r>
              <a:rPr lang="es-ES" sz="5400" dirty="0" err="1">
                <a:solidFill>
                  <a:schemeClr val="bg1"/>
                </a:solidFill>
              </a:rPr>
              <a:t>State</a:t>
            </a:r>
            <a:r>
              <a:rPr lang="es-ES" sz="5400" dirty="0">
                <a:solidFill>
                  <a:schemeClr val="bg1"/>
                </a:solidFill>
              </a:rPr>
              <a:t> </a:t>
            </a:r>
            <a:r>
              <a:rPr lang="es-ES" sz="5400" dirty="0" err="1">
                <a:solidFill>
                  <a:schemeClr val="bg1"/>
                </a:solidFill>
              </a:rPr>
              <a:t>Fingerprints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095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B1DA-AA6D-58CC-CA21-D1E1C1BC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A6CD-EC97-A340-8004-642DDD47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E-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Fingerprints</a:t>
            </a:r>
            <a:endParaRPr lang="es-ES" dirty="0"/>
          </a:p>
          <a:p>
            <a:pPr marL="457200" lvl="1" indent="0">
              <a:buNone/>
            </a:pPr>
            <a:r>
              <a:rPr lang="es-ES" dirty="0" err="1"/>
              <a:t>Indicates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pressence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E-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fragments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30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03DF74-55D7-EB06-1CE1-3A694645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Circular </a:t>
            </a:r>
            <a:r>
              <a:rPr lang="es-ES" sz="5400" dirty="0" err="1">
                <a:solidFill>
                  <a:schemeClr val="bg1"/>
                </a:solidFill>
              </a:rPr>
              <a:t>Fingerprints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803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BB452-44D6-253F-12FD-59902FAF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7FAB-8DC2-4DF2-0F17-3ACEBD97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2200"/>
              <a:t>Morgan Fingerprints</a:t>
            </a:r>
          </a:p>
          <a:p>
            <a:pPr marL="457200" lvl="1" indent="0">
              <a:buNone/>
            </a:pPr>
            <a:r>
              <a:rPr lang="es-ES" sz="2200"/>
              <a:t>Apply Morgan algorithm to atoms taking into account their neighbours.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EE9D-F9C6-56DB-98ED-0A47188A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97313"/>
            <a:ext cx="6903720" cy="54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9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2663B-713D-85CB-8475-DD671AEB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0517-8E17-F4F7-A8B3-6FF45820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Extended Connectivity Fingerprint (ECFP)</a:t>
            </a:r>
          </a:p>
          <a:p>
            <a:pPr marL="457200" lvl="1" indent="0">
              <a:buNone/>
            </a:pPr>
            <a:r>
              <a:rPr lang="es-ES" sz="2200"/>
              <a:t>Circular topological fingerprints developed for structure−activity modeling.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96E2-D1CC-C69E-BFBB-F130E0B3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31995"/>
            <a:ext cx="6903720" cy="41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3AD7-9AFD-DADE-F432-A66B17DB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714C-F6BB-C634-78C7-411EE986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2200"/>
              <a:t>2D Phamacophore Fingerprints</a:t>
            </a:r>
          </a:p>
          <a:p>
            <a:pPr marL="457200" lvl="1" indent="0">
              <a:buNone/>
            </a:pPr>
            <a:r>
              <a:rPr lang="en-US" sz="2200">
                <a:highlight>
                  <a:srgbClr val="FEFEFE"/>
                </a:highlight>
                <a:latin typeface="Roboto" panose="02000000000000000000" pitchFamily="2" charset="0"/>
              </a:rPr>
              <a:t>A</a:t>
            </a:r>
            <a:r>
              <a:rPr lang="en-US" sz="2200" b="0" i="0">
                <a:effectLst/>
                <a:highlight>
                  <a:srgbClr val="FEFEFE"/>
                </a:highlight>
                <a:latin typeface="Roboto" panose="02000000000000000000" pitchFamily="2" charset="0"/>
              </a:rPr>
              <a:t>ttempt to model binding related structural or chemical properties of chemical compounds with the use of simple statistics of chemical features</a:t>
            </a: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47D5F-7E91-3459-8EB8-C05C76C4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034" y="640080"/>
            <a:ext cx="680224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14B14-0C3D-C20A-6DF8-D61AC28A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Topological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156289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68874-340B-1442-9D17-A7702327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0F7A-741A-DB2A-F848-E887262F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2200"/>
              <a:t>Daylight-type</a:t>
            </a:r>
          </a:p>
          <a:p>
            <a:pPr marL="457200" lvl="1" indent="0">
              <a:buNone/>
            </a:pPr>
            <a:r>
              <a:rPr lang="en-US" sz="2200"/>
              <a:t>Hashed fingerprints encoding each atom type, all Augmented Atoms and all paths of length 2–7 atoms, giving a total string of 1024 bits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E7FD9-7EC7-48AA-A2E2-B15CCB23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9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6251C-7CF0-89EC-9335-EEF62966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EBEC-2666-3CA4-FDD3-A05C2B87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 dirty="0" err="1"/>
              <a:t>Path</a:t>
            </a:r>
            <a:r>
              <a:rPr lang="es-ES" sz="2200" dirty="0"/>
              <a:t> </a:t>
            </a:r>
            <a:r>
              <a:rPr lang="es-ES" sz="2200" dirty="0" err="1"/>
              <a:t>Fingerprints</a:t>
            </a:r>
            <a:endParaRPr lang="es-ES" sz="2200" dirty="0"/>
          </a:p>
          <a:p>
            <a:pPr marL="457200" lvl="1" indent="0">
              <a:buNone/>
            </a:pPr>
            <a:r>
              <a:rPr lang="es-ES" sz="2200" dirty="0"/>
              <a:t>Hash </a:t>
            </a:r>
            <a:r>
              <a:rPr lang="es-ES" sz="2200" dirty="0" err="1"/>
              <a:t>all</a:t>
            </a:r>
            <a:r>
              <a:rPr lang="es-ES" sz="2200" dirty="0"/>
              <a:t> linear </a:t>
            </a:r>
            <a:r>
              <a:rPr lang="es-ES" sz="2200" dirty="0" err="1"/>
              <a:t>fragments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a molecular </a:t>
            </a:r>
            <a:r>
              <a:rPr lang="es-ES" sz="2200" dirty="0" err="1"/>
              <a:t>graph</a:t>
            </a:r>
            <a:r>
              <a:rPr lang="es-ES" sz="2200" dirty="0"/>
              <a:t> </a:t>
            </a:r>
            <a:r>
              <a:rPr lang="es-ES" sz="2200" dirty="0" err="1"/>
              <a:t>into</a:t>
            </a:r>
            <a:r>
              <a:rPr lang="es-ES" sz="2200" dirty="0"/>
              <a:t> a </a:t>
            </a:r>
            <a:r>
              <a:rPr lang="es-ES" sz="2200" dirty="0" err="1"/>
              <a:t>fixed-length</a:t>
            </a:r>
            <a:r>
              <a:rPr lang="es-ES" sz="2200" dirty="0"/>
              <a:t> </a:t>
            </a:r>
            <a:r>
              <a:rPr lang="es-ES" sz="2200" dirty="0" err="1"/>
              <a:t>bitvector</a:t>
            </a:r>
            <a:r>
              <a:rPr lang="es-ES" sz="2200" dirty="0"/>
              <a:t>.</a:t>
            </a:r>
          </a:p>
          <a:p>
            <a:pPr lvl="1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017F0-962A-9A0C-F6AC-D1E2ED22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334121"/>
            <a:ext cx="5458968" cy="41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7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03DF74-55D7-EB06-1CE1-3A694645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Structure-based Fingerprints</a:t>
            </a:r>
          </a:p>
        </p:txBody>
      </p:sp>
    </p:spTree>
    <p:extLst>
      <p:ext uri="{BB962C8B-B14F-4D97-AF65-F5344CB8AC3E}">
        <p14:creationId xmlns:p14="http://schemas.microsoft.com/office/powerpoint/2010/main" val="223895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B142C-215D-A595-655F-07E9088A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3444-51AE-ECF0-F719-2941930F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/>
              <a:t>MACCS Keys</a:t>
            </a:r>
          </a:p>
          <a:p>
            <a:pPr marL="457200" lvl="1" indent="0">
              <a:buNone/>
            </a:pPr>
            <a:r>
              <a:rPr lang="es-ES" sz="2200"/>
              <a:t>Use MDL keys to construct substructure dictionaries.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14244-43D9-88A1-7521-BA8BE6650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68159"/>
            <a:ext cx="5458968" cy="43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8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7161D-FA51-E8EC-1388-A574FC71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7A36-A339-D967-A4FF-9E31CF53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 dirty="0"/>
              <a:t>FP4 </a:t>
            </a:r>
            <a:r>
              <a:rPr lang="es-ES" sz="2200" dirty="0" err="1"/>
              <a:t>Fingerprints</a:t>
            </a:r>
            <a:endParaRPr lang="es-ES" sz="2200" dirty="0"/>
          </a:p>
          <a:p>
            <a:pPr marL="457200" lvl="1" indent="0">
              <a:buNone/>
            </a:pPr>
            <a:r>
              <a:rPr lang="es-ES" sz="2000" dirty="0" err="1"/>
              <a:t>Represent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classification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organic</a:t>
            </a:r>
            <a:r>
              <a:rPr lang="es-ES" sz="2000" dirty="0"/>
              <a:t> </a:t>
            </a:r>
            <a:r>
              <a:rPr lang="es-ES" sz="2000" dirty="0" err="1"/>
              <a:t>compounds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view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organic</a:t>
            </a:r>
            <a:r>
              <a:rPr lang="es-ES" sz="2000" dirty="0"/>
              <a:t> </a:t>
            </a:r>
            <a:r>
              <a:rPr lang="es-ES" sz="2000" dirty="0" err="1"/>
              <a:t>chemist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A3A43-8A5D-9E48-D13A-02E7823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77419"/>
            <a:ext cx="5458968" cy="39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9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66035-702A-291C-1B25-7209F85E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5303-1018-2432-33D3-55927CBC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 dirty="0" err="1"/>
              <a:t>Atom</a:t>
            </a:r>
            <a:r>
              <a:rPr lang="es-ES" sz="2200" dirty="0"/>
              <a:t> </a:t>
            </a:r>
            <a:r>
              <a:rPr lang="es-ES" sz="2200" dirty="0" err="1"/>
              <a:t>Pairs</a:t>
            </a:r>
            <a:r>
              <a:rPr lang="es-ES" sz="2200" dirty="0"/>
              <a:t> </a:t>
            </a:r>
            <a:r>
              <a:rPr lang="es-ES" sz="2200" dirty="0" err="1"/>
              <a:t>Fingerprints</a:t>
            </a:r>
            <a:endParaRPr lang="es-ES" sz="2200" dirty="0"/>
          </a:p>
          <a:p>
            <a:pPr marL="457200" lvl="1" indent="0">
              <a:buNone/>
            </a:pPr>
            <a:r>
              <a:rPr lang="es-ES" sz="2200" dirty="0" err="1"/>
              <a:t>Arbitrary</a:t>
            </a:r>
            <a:r>
              <a:rPr lang="es-ES" sz="2200" dirty="0"/>
              <a:t> </a:t>
            </a:r>
            <a:r>
              <a:rPr lang="es-ES" sz="2200" dirty="0" err="1"/>
              <a:t>codes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describe </a:t>
            </a:r>
            <a:r>
              <a:rPr lang="es-ES" sz="2200" dirty="0" err="1"/>
              <a:t>pairs</a:t>
            </a:r>
            <a:r>
              <a:rPr lang="es-ES" sz="2200" dirty="0"/>
              <a:t> </a:t>
            </a:r>
            <a:r>
              <a:rPr lang="es-ES" sz="2200" dirty="0" err="1"/>
              <a:t>of</a:t>
            </a:r>
            <a:r>
              <a:rPr lang="es-ES" sz="2200" dirty="0"/>
              <a:t> </a:t>
            </a:r>
            <a:r>
              <a:rPr lang="es-ES" sz="2200" dirty="0" err="1"/>
              <a:t>atoms</a:t>
            </a:r>
            <a:r>
              <a:rPr lang="es-ES" sz="2200" dirty="0"/>
              <a:t> and </a:t>
            </a:r>
            <a:r>
              <a:rPr lang="es-ES" sz="2200" dirty="0" err="1"/>
              <a:t>their</a:t>
            </a:r>
            <a:r>
              <a:rPr lang="es-ES" sz="2200" dirty="0"/>
              <a:t> bond </a:t>
            </a:r>
            <a:r>
              <a:rPr lang="es-ES" sz="2200" dirty="0" err="1"/>
              <a:t>types</a:t>
            </a:r>
            <a:r>
              <a:rPr lang="es-ES" sz="2200" dirty="0"/>
              <a:t>.</a:t>
            </a:r>
          </a:p>
          <a:p>
            <a:pPr lvl="1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4323D-07E6-BC27-E4AE-04706737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18604"/>
            <a:ext cx="5458968" cy="32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5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B42B9-5ECE-F366-A58C-91C5B0D7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endParaRPr lang="en-US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F87F-3110-3118-1237-54C8DF03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s-ES" sz="2000" dirty="0" err="1"/>
              <a:t>Topological</a:t>
            </a:r>
            <a:r>
              <a:rPr lang="es-ES" sz="2000" dirty="0"/>
              <a:t> </a:t>
            </a:r>
            <a:r>
              <a:rPr lang="es-ES" sz="2000" dirty="0" err="1"/>
              <a:t>Torsion</a:t>
            </a:r>
            <a:r>
              <a:rPr lang="es-ES" sz="2000" dirty="0"/>
              <a:t> </a:t>
            </a:r>
            <a:r>
              <a:rPr lang="es-ES" sz="2000" dirty="0" err="1"/>
              <a:t>Fingerprints</a:t>
            </a:r>
            <a:endParaRPr lang="es-ES" sz="2000" dirty="0"/>
          </a:p>
          <a:p>
            <a:pPr marL="457200" lvl="1" indent="0">
              <a:buNone/>
            </a:pPr>
            <a:r>
              <a:rPr lang="es-ES" sz="2000" dirty="0"/>
              <a:t>Linear </a:t>
            </a:r>
            <a:r>
              <a:rPr lang="es-ES" sz="2000" dirty="0" err="1"/>
              <a:t>sequences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four</a:t>
            </a:r>
            <a:r>
              <a:rPr lang="es-ES" sz="2000" dirty="0"/>
              <a:t> </a:t>
            </a:r>
            <a:r>
              <a:rPr lang="es-ES" sz="2000" dirty="0" err="1"/>
              <a:t>consecutively</a:t>
            </a:r>
            <a:r>
              <a:rPr lang="es-ES" sz="2000" dirty="0"/>
              <a:t> </a:t>
            </a:r>
            <a:r>
              <a:rPr lang="es-ES" sz="2000" dirty="0" err="1"/>
              <a:t>bonded</a:t>
            </a:r>
            <a:r>
              <a:rPr lang="es-ES" sz="2000" dirty="0"/>
              <a:t> non-</a:t>
            </a:r>
            <a:r>
              <a:rPr lang="es-ES" sz="2000" dirty="0" err="1"/>
              <a:t>hydrogen</a:t>
            </a:r>
            <a:r>
              <a:rPr lang="es-ES" sz="2000" dirty="0"/>
              <a:t> </a:t>
            </a:r>
            <a:r>
              <a:rPr lang="es-ES" sz="2000" dirty="0" err="1"/>
              <a:t>atoms</a:t>
            </a:r>
            <a:r>
              <a:rPr lang="es-ES" sz="2000" dirty="0"/>
              <a:t>, </a:t>
            </a:r>
            <a:r>
              <a:rPr lang="es-ES" sz="2000" dirty="0" err="1"/>
              <a:t>described</a:t>
            </a:r>
            <a:r>
              <a:rPr lang="es-ES" sz="2000" dirty="0"/>
              <a:t> </a:t>
            </a:r>
            <a:r>
              <a:rPr lang="es-ES" sz="2000" dirty="0" err="1"/>
              <a:t>by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number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electrons</a:t>
            </a:r>
            <a:r>
              <a:rPr lang="es-ES" sz="2000" dirty="0"/>
              <a:t>, </a:t>
            </a:r>
            <a:r>
              <a:rPr lang="es-ES" sz="2000" dirty="0" err="1"/>
              <a:t>its</a:t>
            </a:r>
            <a:r>
              <a:rPr lang="es-ES" sz="2000" dirty="0"/>
              <a:t> </a:t>
            </a:r>
            <a:r>
              <a:rPr lang="es-ES" sz="2000" dirty="0" err="1"/>
              <a:t>atom</a:t>
            </a:r>
            <a:r>
              <a:rPr lang="es-ES" sz="2000" dirty="0"/>
              <a:t> </a:t>
            </a:r>
            <a:r>
              <a:rPr lang="es-ES" sz="2000" dirty="0" err="1"/>
              <a:t>type</a:t>
            </a:r>
            <a:r>
              <a:rPr lang="es-ES" sz="2000" dirty="0"/>
              <a:t> and </a:t>
            </a:r>
            <a:r>
              <a:rPr lang="es-ES" sz="2000" dirty="0" err="1"/>
              <a:t>the</a:t>
            </a:r>
            <a:r>
              <a:rPr lang="es-ES" sz="2000" dirty="0"/>
              <a:t> non-</a:t>
            </a:r>
            <a:r>
              <a:rPr lang="es-ES" sz="2000" dirty="0" err="1"/>
              <a:t>hydrogen</a:t>
            </a:r>
            <a:r>
              <a:rPr lang="es-ES" sz="2000" dirty="0"/>
              <a:t> </a:t>
            </a:r>
            <a:r>
              <a:rPr lang="es-ES" sz="2000" dirty="0" err="1"/>
              <a:t>atoms</a:t>
            </a:r>
            <a:r>
              <a:rPr lang="es-ES" sz="2000" dirty="0"/>
              <a:t> </a:t>
            </a:r>
            <a:r>
              <a:rPr lang="es-ES" sz="2000" dirty="0" err="1"/>
              <a:t>bonded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3E535-5CFF-0A96-9CF1-C7565CA2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783043"/>
            <a:ext cx="10917936" cy="29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7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193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Roboto</vt:lpstr>
      <vt:lpstr>Office Theme</vt:lpstr>
      <vt:lpstr>Fingerprints</vt:lpstr>
      <vt:lpstr>Topological Fingerprints</vt:lpstr>
      <vt:lpstr>PowerPoint Presentation</vt:lpstr>
      <vt:lpstr>PowerPoint Presentation</vt:lpstr>
      <vt:lpstr>Structure-based Fingerprints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Electrotopological State Fingerprints</vt:lpstr>
      <vt:lpstr>PowerPoint Presentation</vt:lpstr>
      <vt:lpstr>Circular Fingerprints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Sanz Palomar, Ignacio</dc:creator>
  <cp:lastModifiedBy>Sanz Palomar, Ignacio</cp:lastModifiedBy>
  <cp:revision>1</cp:revision>
  <dcterms:created xsi:type="dcterms:W3CDTF">2024-07-01T19:25:06Z</dcterms:created>
  <dcterms:modified xsi:type="dcterms:W3CDTF">2024-07-01T19:59:57Z</dcterms:modified>
</cp:coreProperties>
</file>