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7" r:id="rId4"/>
    <p:sldId id="259" r:id="rId5"/>
    <p:sldId id="260" r:id="rId6"/>
    <p:sldId id="261" r:id="rId7"/>
    <p:sldId id="264" r:id="rId8"/>
    <p:sldId id="265" r:id="rId9"/>
    <p:sldId id="266" r:id="rId10"/>
    <p:sldId id="263" r:id="rId11"/>
    <p:sldId id="267" r:id="rId12"/>
    <p:sldId id="268" r:id="rId13"/>
    <p:sldId id="269" r:id="rId1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862" y="-18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4551680" y="2183871"/>
            <a:ext cx="5055577" cy="9321764"/>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60070" y="995681"/>
            <a:ext cx="6462449" cy="5831842"/>
          </a:xfrm>
        </p:spPr>
        <p:txBody>
          <a:bodyPr anchor="b">
            <a:normAutofit/>
          </a:bodyPr>
          <a:lstStyle>
            <a:lvl1pPr algn="l">
              <a:defRPr sz="462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60070" y="7175220"/>
            <a:ext cx="5201963" cy="3571803"/>
          </a:xfrm>
        </p:spPr>
        <p:txBody>
          <a:bodyPr anchor="t">
            <a:normAutofit/>
          </a:bodyPr>
          <a:lstStyle>
            <a:lvl1pPr marL="0" indent="0" algn="l">
              <a:buNone/>
              <a:defRPr sz="2100">
                <a:solidFill>
                  <a:schemeClr val="bg2">
                    <a:lumMod val="75000"/>
                  </a:schemeClr>
                </a:solidFill>
              </a:defRPr>
            </a:lvl1pPr>
            <a:lvl2pPr marL="480060" indent="0" algn="ctr">
              <a:buNone/>
              <a:defRPr>
                <a:solidFill>
                  <a:schemeClr val="tx1">
                    <a:tint val="75000"/>
                  </a:schemeClr>
                </a:solidFill>
              </a:defRPr>
            </a:lvl2pPr>
            <a:lvl3pPr marL="960120" indent="0" algn="ctr">
              <a:buNone/>
              <a:defRPr>
                <a:solidFill>
                  <a:schemeClr val="tx1">
                    <a:tint val="75000"/>
                  </a:schemeClr>
                </a:solidFill>
              </a:defRPr>
            </a:lvl3pPr>
            <a:lvl4pPr marL="1440180" indent="0" algn="ctr">
              <a:buNone/>
              <a:defRPr>
                <a:solidFill>
                  <a:schemeClr val="tx1">
                    <a:tint val="75000"/>
                  </a:schemeClr>
                </a:solidFill>
              </a:defRPr>
            </a:lvl4pPr>
            <a:lvl5pPr marL="1920240" indent="0" algn="ctr">
              <a:buNone/>
              <a:defRPr>
                <a:solidFill>
                  <a:schemeClr val="tx1">
                    <a:tint val="75000"/>
                  </a:schemeClr>
                </a:solidFill>
              </a:defRPr>
            </a:lvl5pPr>
            <a:lvl6pPr marL="2400300" indent="0" algn="ctr">
              <a:buNone/>
              <a:defRPr>
                <a:solidFill>
                  <a:schemeClr val="tx1">
                    <a:tint val="75000"/>
                  </a:schemeClr>
                </a:solidFill>
              </a:defRPr>
            </a:lvl6pPr>
            <a:lvl7pPr marL="2880360" indent="0" algn="ctr">
              <a:buNone/>
              <a:defRPr>
                <a:solidFill>
                  <a:schemeClr val="tx1">
                    <a:tint val="75000"/>
                  </a:schemeClr>
                </a:solidFill>
              </a:defRPr>
            </a:lvl7pPr>
            <a:lvl8pPr marL="3360420" indent="0" algn="ctr">
              <a:buNone/>
              <a:defRPr>
                <a:solidFill>
                  <a:schemeClr val="tx1">
                    <a:tint val="75000"/>
                  </a:schemeClr>
                </a:solidFill>
              </a:defRPr>
            </a:lvl8pPr>
            <a:lvl9pPr marL="384048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90A8F27-C243-4853-9A99-F92C0650A3E9}" type="datetimeFigureOut">
              <a:rPr lang="es-AR" smtClean="0"/>
              <a:t>18/1/2024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22A83DF-E9DF-4C2D-A7F0-07FC6F42A1C2}" type="slidenum">
              <a:rPr lang="es-AR" smtClean="0"/>
              <a:t>‹Nº›</a:t>
            </a:fld>
            <a:endParaRPr lang="es-AR"/>
          </a:p>
        </p:txBody>
      </p:sp>
    </p:spTree>
    <p:extLst>
      <p:ext uri="{BB962C8B-B14F-4D97-AF65-F5344CB8AC3E}">
        <p14:creationId xmlns:p14="http://schemas.microsoft.com/office/powerpoint/2010/main" val="1595304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60071" y="8392160"/>
            <a:ext cx="6882610" cy="2844800"/>
          </a:xfrm>
        </p:spPr>
        <p:txBody>
          <a:bodyPr/>
          <a:lstStyle/>
          <a:p>
            <a:r>
              <a:rPr lang="es-ES"/>
              <a:t>Haga clic para modificar el estilo de título del patrón</a:t>
            </a:r>
            <a:endParaRPr lang="en-US" dirty="0"/>
          </a:p>
        </p:txBody>
      </p:sp>
      <p:sp>
        <p:nvSpPr>
          <p:cNvPr id="6" name="Picture Placeholder 2"/>
          <p:cNvSpPr>
            <a:spLocks noGrp="1" noChangeAspect="1"/>
          </p:cNvSpPr>
          <p:nvPr>
            <p:ph type="pic" idx="13"/>
          </p:nvPr>
        </p:nvSpPr>
        <p:spPr>
          <a:xfrm>
            <a:off x="560070" y="995680"/>
            <a:ext cx="8481060" cy="583184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s-ES"/>
              <a:t>Haga clic en el icono para agregar una imagen</a:t>
            </a:r>
            <a:endParaRPr lang="en-US" dirty="0"/>
          </a:p>
        </p:txBody>
      </p:sp>
      <p:sp>
        <p:nvSpPr>
          <p:cNvPr id="9" name="Text Placeholder 9"/>
          <p:cNvSpPr>
            <a:spLocks noGrp="1"/>
          </p:cNvSpPr>
          <p:nvPr>
            <p:ph type="body" sz="quarter" idx="14"/>
          </p:nvPr>
        </p:nvSpPr>
        <p:spPr>
          <a:xfrm>
            <a:off x="800102" y="7175218"/>
            <a:ext cx="7645399" cy="853440"/>
          </a:xfrm>
        </p:spPr>
        <p:txBody>
          <a:bodyPr anchor="t">
            <a:normAutofit/>
          </a:bodyPr>
          <a:lstStyle>
            <a:lvl1pPr marL="0" indent="0">
              <a:buFontTx/>
              <a:buNone/>
              <a:defRPr sz="1680"/>
            </a:lvl1pPr>
            <a:lvl2pPr marL="480060" indent="0">
              <a:buFontTx/>
              <a:buNone/>
              <a:defRPr/>
            </a:lvl2pPr>
            <a:lvl3pPr marL="960120" indent="0">
              <a:buFontTx/>
              <a:buNone/>
              <a:defRPr/>
            </a:lvl3pPr>
            <a:lvl4pPr marL="1440180" indent="0">
              <a:buFontTx/>
              <a:buNone/>
              <a:defRPr/>
            </a:lvl4pPr>
            <a:lvl5pPr marL="192024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90A8F27-C243-4853-9A99-F92C0650A3E9}" type="datetimeFigureOut">
              <a:rPr lang="es-AR" smtClean="0"/>
              <a:t>18/1/2024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122A83DF-E9DF-4C2D-A7F0-07FC6F42A1C2}" type="slidenum">
              <a:rPr lang="es-AR" smtClean="0"/>
              <a:t>‹Nº›</a:t>
            </a:fld>
            <a:endParaRPr lang="es-AR"/>
          </a:p>
        </p:txBody>
      </p:sp>
    </p:spTree>
    <p:extLst>
      <p:ext uri="{BB962C8B-B14F-4D97-AF65-F5344CB8AC3E}">
        <p14:creationId xmlns:p14="http://schemas.microsoft.com/office/powerpoint/2010/main" val="3971676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60070" y="995680"/>
            <a:ext cx="8481060" cy="5405120"/>
          </a:xfrm>
        </p:spPr>
        <p:txBody>
          <a:bodyPr anchor="ctr">
            <a:normAutofit/>
          </a:bodyPr>
          <a:lstStyle>
            <a:lvl1pPr algn="l">
              <a:defRPr sz="294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60070" y="7680960"/>
            <a:ext cx="6702730" cy="3556000"/>
          </a:xfrm>
        </p:spPr>
        <p:txBody>
          <a:bodyPr anchor="ctr">
            <a:normAutofit/>
          </a:bodyPr>
          <a:lstStyle>
            <a:lvl1pPr marL="0" indent="0" algn="l">
              <a:buNone/>
              <a:defRPr sz="1890">
                <a:solidFill>
                  <a:schemeClr val="bg2">
                    <a:lumMod val="7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90A8F27-C243-4853-9A99-F92C0650A3E9}" type="datetimeFigureOut">
              <a:rPr lang="es-AR" smtClean="0"/>
              <a:t>18/1/2024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22A83DF-E9DF-4C2D-A7F0-07FC6F42A1C2}" type="slidenum">
              <a:rPr lang="es-AR" smtClean="0"/>
              <a:t>‹Nº›</a:t>
            </a:fld>
            <a:endParaRPr lang="es-AR"/>
          </a:p>
        </p:txBody>
      </p:sp>
    </p:spTree>
    <p:extLst>
      <p:ext uri="{BB962C8B-B14F-4D97-AF65-F5344CB8AC3E}">
        <p14:creationId xmlns:p14="http://schemas.microsoft.com/office/powerpoint/2010/main" val="1929531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99098" y="995680"/>
            <a:ext cx="7202776" cy="5405120"/>
          </a:xfrm>
        </p:spPr>
        <p:txBody>
          <a:bodyPr anchor="ctr">
            <a:normAutofit/>
          </a:bodyPr>
          <a:lstStyle>
            <a:lvl1pPr algn="l">
              <a:defRPr sz="294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20141" y="6400800"/>
            <a:ext cx="6722590" cy="900853"/>
          </a:xfrm>
        </p:spPr>
        <p:txBody>
          <a:bodyPr anchor="ctr"/>
          <a:lstStyle>
            <a:lvl1pPr marL="0" indent="0">
              <a:buFontTx/>
              <a:buNone/>
              <a:defRPr/>
            </a:lvl1pPr>
            <a:lvl2pPr marL="480060" indent="0">
              <a:buFontTx/>
              <a:buNone/>
              <a:defRPr/>
            </a:lvl2pPr>
            <a:lvl3pPr marL="960120" indent="0">
              <a:buFontTx/>
              <a:buNone/>
              <a:defRPr/>
            </a:lvl3pPr>
            <a:lvl4pPr marL="1440180" indent="0">
              <a:buFontTx/>
              <a:buNone/>
              <a:defRPr/>
            </a:lvl4pPr>
            <a:lvl5pPr marL="192024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560071" y="8028664"/>
            <a:ext cx="6701479" cy="3208296"/>
          </a:xfrm>
        </p:spPr>
        <p:txBody>
          <a:bodyPr anchor="ctr">
            <a:normAutofit/>
          </a:bodyPr>
          <a:lstStyle>
            <a:lvl1pPr marL="0" indent="0" algn="l">
              <a:buNone/>
              <a:defRPr sz="2100">
                <a:solidFill>
                  <a:schemeClr val="bg2">
                    <a:lumMod val="7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90A8F27-C243-4853-9A99-F92C0650A3E9}" type="datetimeFigureOut">
              <a:rPr lang="es-AR" smtClean="0"/>
              <a:t>18/1/2024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22A83DF-E9DF-4C2D-A7F0-07FC6F42A1C2}" type="slidenum">
              <a:rPr lang="es-AR" smtClean="0"/>
              <a:t>‹Nº›</a:t>
            </a:fld>
            <a:endParaRPr lang="es-AR"/>
          </a:p>
        </p:txBody>
      </p:sp>
      <p:sp>
        <p:nvSpPr>
          <p:cNvPr id="14" name="TextBox 13"/>
          <p:cNvSpPr txBox="1"/>
          <p:nvPr/>
        </p:nvSpPr>
        <p:spPr>
          <a:xfrm>
            <a:off x="240031" y="1326498"/>
            <a:ext cx="480185" cy="1091582"/>
          </a:xfrm>
          <a:prstGeom prst="rect">
            <a:avLst/>
          </a:prstGeom>
        </p:spPr>
        <p:txBody>
          <a:bodyPr vert="horz" lIns="96012" tIns="48006" rIns="96012" bIns="48006" rtlCol="0" anchor="ctr">
            <a:noAutofit/>
          </a:bodyPr>
          <a:lstStyle/>
          <a:p>
            <a:pPr lvl="0"/>
            <a:r>
              <a:rPr lang="en-US" sz="8400" dirty="0">
                <a:solidFill>
                  <a:schemeClr val="tx1"/>
                </a:solidFill>
                <a:effectLst/>
              </a:rPr>
              <a:t>“</a:t>
            </a:r>
          </a:p>
        </p:txBody>
      </p:sp>
      <p:sp>
        <p:nvSpPr>
          <p:cNvPr id="15" name="TextBox 14"/>
          <p:cNvSpPr txBox="1"/>
          <p:nvPr/>
        </p:nvSpPr>
        <p:spPr>
          <a:xfrm>
            <a:off x="8081011" y="5168055"/>
            <a:ext cx="480185" cy="1091582"/>
          </a:xfrm>
          <a:prstGeom prst="rect">
            <a:avLst/>
          </a:prstGeom>
        </p:spPr>
        <p:txBody>
          <a:bodyPr vert="horz" lIns="96012" tIns="48006" rIns="96012" bIns="48006" rtlCol="0" anchor="ctr">
            <a:noAutofit/>
          </a:bodyPr>
          <a:lstStyle/>
          <a:p>
            <a:pPr lvl="0" algn="r"/>
            <a:r>
              <a:rPr lang="en-US" sz="8400" dirty="0">
                <a:solidFill>
                  <a:schemeClr val="tx1"/>
                </a:solidFill>
                <a:effectLst/>
              </a:rPr>
              <a:t>”</a:t>
            </a:r>
          </a:p>
        </p:txBody>
      </p:sp>
    </p:spTree>
    <p:extLst>
      <p:ext uri="{BB962C8B-B14F-4D97-AF65-F5344CB8AC3E}">
        <p14:creationId xmlns:p14="http://schemas.microsoft.com/office/powerpoint/2010/main" val="3389837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60071" y="6400800"/>
            <a:ext cx="6701479" cy="3168480"/>
          </a:xfrm>
        </p:spPr>
        <p:txBody>
          <a:bodyPr anchor="b">
            <a:normAutofit/>
          </a:bodyPr>
          <a:lstStyle>
            <a:lvl1pPr algn="l">
              <a:defRPr sz="294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60070" y="9581564"/>
            <a:ext cx="6702730" cy="1655395"/>
          </a:xfrm>
        </p:spPr>
        <p:txBody>
          <a:bodyPr anchor="t">
            <a:normAutofit/>
          </a:bodyPr>
          <a:lstStyle>
            <a:lvl1pPr marL="0" indent="0" algn="l">
              <a:buNone/>
              <a:defRPr sz="1890">
                <a:solidFill>
                  <a:schemeClr val="bg2">
                    <a:lumMod val="7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90A8F27-C243-4853-9A99-F92C0650A3E9}" type="datetimeFigureOut">
              <a:rPr lang="es-AR" smtClean="0"/>
              <a:t>18/1/2024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22A83DF-E9DF-4C2D-A7F0-07FC6F42A1C2}" type="slidenum">
              <a:rPr lang="es-AR" smtClean="0"/>
              <a:t>‹Nº›</a:t>
            </a:fld>
            <a:endParaRPr lang="es-AR"/>
          </a:p>
        </p:txBody>
      </p:sp>
    </p:spTree>
    <p:extLst>
      <p:ext uri="{BB962C8B-B14F-4D97-AF65-F5344CB8AC3E}">
        <p14:creationId xmlns:p14="http://schemas.microsoft.com/office/powerpoint/2010/main" val="3465036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99098" y="995680"/>
            <a:ext cx="7202775" cy="5405120"/>
          </a:xfrm>
        </p:spPr>
        <p:txBody>
          <a:bodyPr anchor="ctr">
            <a:normAutofit/>
          </a:bodyPr>
          <a:lstStyle>
            <a:lvl1pPr algn="l">
              <a:defRPr sz="294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560071" y="7254240"/>
            <a:ext cx="6701479" cy="1959750"/>
          </a:xfrm>
        </p:spPr>
        <p:txBody>
          <a:bodyPr vert="horz" lIns="91440" tIns="45720" rIns="91440" bIns="45720" rtlCol="0" anchor="b">
            <a:normAutofit/>
          </a:bodyPr>
          <a:lstStyle>
            <a:lvl1pPr>
              <a:buNone/>
              <a:defRPr lang="en-US" sz="21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560070" y="9245600"/>
            <a:ext cx="6701478" cy="1991360"/>
          </a:xfrm>
        </p:spPr>
        <p:txBody>
          <a:bodyPr anchor="t">
            <a:normAutofit/>
          </a:bodyPr>
          <a:lstStyle>
            <a:lvl1pPr marL="0" indent="0" algn="l">
              <a:buNone/>
              <a:defRPr sz="1890">
                <a:solidFill>
                  <a:schemeClr val="bg2">
                    <a:lumMod val="7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90A8F27-C243-4853-9A99-F92C0650A3E9}" type="datetimeFigureOut">
              <a:rPr lang="es-AR" smtClean="0"/>
              <a:t>18/1/2024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22A83DF-E9DF-4C2D-A7F0-07FC6F42A1C2}" type="slidenum">
              <a:rPr lang="es-AR" smtClean="0"/>
              <a:t>‹Nº›</a:t>
            </a:fld>
            <a:endParaRPr lang="es-AR"/>
          </a:p>
        </p:txBody>
      </p:sp>
      <p:sp>
        <p:nvSpPr>
          <p:cNvPr id="14" name="TextBox 13"/>
          <p:cNvSpPr txBox="1"/>
          <p:nvPr/>
        </p:nvSpPr>
        <p:spPr>
          <a:xfrm>
            <a:off x="240031" y="1326498"/>
            <a:ext cx="480185" cy="1091582"/>
          </a:xfrm>
          <a:prstGeom prst="rect">
            <a:avLst/>
          </a:prstGeom>
        </p:spPr>
        <p:txBody>
          <a:bodyPr vert="horz" lIns="96012" tIns="48006" rIns="96012" bIns="48006" rtlCol="0" anchor="ctr">
            <a:noAutofit/>
          </a:bodyPr>
          <a:lstStyle/>
          <a:p>
            <a:pPr lvl="0"/>
            <a:r>
              <a:rPr lang="en-US" sz="8400" dirty="0">
                <a:solidFill>
                  <a:schemeClr val="tx1"/>
                </a:solidFill>
                <a:effectLst/>
              </a:rPr>
              <a:t>“</a:t>
            </a:r>
          </a:p>
        </p:txBody>
      </p:sp>
      <p:sp>
        <p:nvSpPr>
          <p:cNvPr id="15" name="TextBox 14"/>
          <p:cNvSpPr txBox="1"/>
          <p:nvPr/>
        </p:nvSpPr>
        <p:spPr>
          <a:xfrm>
            <a:off x="8081011" y="5168055"/>
            <a:ext cx="480185" cy="1091582"/>
          </a:xfrm>
          <a:prstGeom prst="rect">
            <a:avLst/>
          </a:prstGeom>
        </p:spPr>
        <p:txBody>
          <a:bodyPr vert="horz" lIns="96012" tIns="48006" rIns="96012" bIns="48006" rtlCol="0" anchor="ctr">
            <a:noAutofit/>
          </a:bodyPr>
          <a:lstStyle/>
          <a:p>
            <a:pPr lvl="0" algn="r"/>
            <a:r>
              <a:rPr lang="en-US" sz="8400" dirty="0">
                <a:solidFill>
                  <a:schemeClr val="tx1"/>
                </a:solidFill>
                <a:effectLst/>
              </a:rPr>
              <a:t>”</a:t>
            </a:r>
          </a:p>
        </p:txBody>
      </p:sp>
    </p:spTree>
    <p:extLst>
      <p:ext uri="{BB962C8B-B14F-4D97-AF65-F5344CB8AC3E}">
        <p14:creationId xmlns:p14="http://schemas.microsoft.com/office/powerpoint/2010/main" val="3604570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60070" y="995680"/>
            <a:ext cx="7901941" cy="5405120"/>
          </a:xfrm>
        </p:spPr>
        <p:txBody>
          <a:bodyPr vert="horz" lIns="91440" tIns="45720" rIns="91440" bIns="45720" rtlCol="0" anchor="ctr">
            <a:normAutofit/>
          </a:bodyPr>
          <a:lstStyle>
            <a:lvl1pPr>
              <a:defRPr lang="en-US" sz="2940"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560071" y="7333263"/>
            <a:ext cx="6701479" cy="1564640"/>
          </a:xfrm>
        </p:spPr>
        <p:txBody>
          <a:bodyPr vert="horz" lIns="91440" tIns="45720" rIns="91440" bIns="45720" rtlCol="0" anchor="b">
            <a:normAutofit/>
          </a:bodyPr>
          <a:lstStyle>
            <a:lvl1pPr>
              <a:buNone/>
              <a:defRPr lang="en-US" sz="21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560070" y="8897906"/>
            <a:ext cx="6701478" cy="2339055"/>
          </a:xfrm>
        </p:spPr>
        <p:txBody>
          <a:bodyPr anchor="t">
            <a:normAutofit/>
          </a:bodyPr>
          <a:lstStyle>
            <a:lvl1pPr marL="0" indent="0" algn="l">
              <a:buNone/>
              <a:defRPr sz="1890">
                <a:solidFill>
                  <a:schemeClr val="bg2">
                    <a:lumMod val="7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90A8F27-C243-4853-9A99-F92C0650A3E9}" type="datetimeFigureOut">
              <a:rPr lang="es-AR" smtClean="0"/>
              <a:t>18/1/2024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22A83DF-E9DF-4C2D-A7F0-07FC6F42A1C2}" type="slidenum">
              <a:rPr lang="es-AR" smtClean="0"/>
              <a:t>‹Nº›</a:t>
            </a:fld>
            <a:endParaRPr lang="es-AR"/>
          </a:p>
        </p:txBody>
      </p:sp>
    </p:spTree>
    <p:extLst>
      <p:ext uri="{BB962C8B-B14F-4D97-AF65-F5344CB8AC3E}">
        <p14:creationId xmlns:p14="http://schemas.microsoft.com/office/powerpoint/2010/main" val="999662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560071" y="8392160"/>
            <a:ext cx="6882610" cy="2844800"/>
          </a:xfrm>
        </p:spPr>
        <p:txBody>
          <a:bodyPr>
            <a:normAutofit/>
          </a:bodyPr>
          <a:lstStyle>
            <a:lvl1pPr algn="l">
              <a:defRPr sz="294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60071" y="995682"/>
            <a:ext cx="6882610" cy="703298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0A8F27-C243-4853-9A99-F92C0650A3E9}" type="datetimeFigureOut">
              <a:rPr lang="es-AR" smtClean="0"/>
              <a:t>18/1/2024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22A83DF-E9DF-4C2D-A7F0-07FC6F42A1C2}" type="slidenum">
              <a:rPr lang="es-AR" smtClean="0"/>
              <a:t>‹Nº›</a:t>
            </a:fld>
            <a:endParaRPr lang="es-AR"/>
          </a:p>
        </p:txBody>
      </p:sp>
    </p:spTree>
    <p:extLst>
      <p:ext uri="{BB962C8B-B14F-4D97-AF65-F5344CB8AC3E}">
        <p14:creationId xmlns:p14="http://schemas.microsoft.com/office/powerpoint/2010/main" val="1169320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4726" y="995680"/>
            <a:ext cx="2146404" cy="8249920"/>
          </a:xfrm>
        </p:spPr>
        <p:txBody>
          <a:bodyPr vert="eaVert">
            <a:normAutofit/>
          </a:bodyPr>
          <a:lstStyle>
            <a:lvl1pPr>
              <a:defRPr sz="294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60070" y="995680"/>
            <a:ext cx="6142513" cy="1024128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0A8F27-C243-4853-9A99-F92C0650A3E9}" type="datetimeFigureOut">
              <a:rPr lang="es-AR" smtClean="0"/>
              <a:t>18/1/2024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22A83DF-E9DF-4C2D-A7F0-07FC6F42A1C2}" type="slidenum">
              <a:rPr lang="es-AR" smtClean="0"/>
              <a:t>‹Nº›</a:t>
            </a:fld>
            <a:endParaRPr lang="es-AR"/>
          </a:p>
        </p:txBody>
      </p:sp>
    </p:spTree>
    <p:extLst>
      <p:ext uri="{BB962C8B-B14F-4D97-AF65-F5344CB8AC3E}">
        <p14:creationId xmlns:p14="http://schemas.microsoft.com/office/powerpoint/2010/main" val="352731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560071" y="8392160"/>
            <a:ext cx="6882610" cy="2844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60071" y="995680"/>
            <a:ext cx="6882610" cy="703298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0A8F27-C243-4853-9A99-F92C0650A3E9}" type="datetimeFigureOut">
              <a:rPr lang="es-AR" smtClean="0"/>
              <a:t>18/1/2024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22A83DF-E9DF-4C2D-A7F0-07FC6F42A1C2}" type="slidenum">
              <a:rPr lang="es-AR" smtClean="0"/>
              <a:t>‹Nº›</a:t>
            </a:fld>
            <a:endParaRPr lang="es-AR"/>
          </a:p>
        </p:txBody>
      </p:sp>
    </p:spTree>
    <p:extLst>
      <p:ext uri="{BB962C8B-B14F-4D97-AF65-F5344CB8AC3E}">
        <p14:creationId xmlns:p14="http://schemas.microsoft.com/office/powerpoint/2010/main" val="36100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60070" y="3698239"/>
            <a:ext cx="6722591" cy="4330418"/>
          </a:xfrm>
        </p:spPr>
        <p:txBody>
          <a:bodyPr anchor="b">
            <a:normAutofit/>
          </a:bodyPr>
          <a:lstStyle>
            <a:lvl1pPr algn="l">
              <a:defRPr sz="336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60071" y="8376356"/>
            <a:ext cx="6722590" cy="2860605"/>
          </a:xfrm>
        </p:spPr>
        <p:txBody>
          <a:bodyPr anchor="t">
            <a:normAutofit/>
          </a:bodyPr>
          <a:lstStyle>
            <a:lvl1pPr marL="0" indent="0" algn="l">
              <a:buNone/>
              <a:defRPr sz="1890">
                <a:solidFill>
                  <a:schemeClr val="bg2">
                    <a:lumMod val="7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90A8F27-C243-4853-9A99-F92C0650A3E9}" type="datetimeFigureOut">
              <a:rPr lang="es-AR" smtClean="0"/>
              <a:t>18/1/2024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22A83DF-E9DF-4C2D-A7F0-07FC6F42A1C2}" type="slidenum">
              <a:rPr lang="es-AR" smtClean="0"/>
              <a:t>‹Nº›</a:t>
            </a:fld>
            <a:endParaRPr lang="es-AR"/>
          </a:p>
        </p:txBody>
      </p:sp>
    </p:spTree>
    <p:extLst>
      <p:ext uri="{BB962C8B-B14F-4D97-AF65-F5344CB8AC3E}">
        <p14:creationId xmlns:p14="http://schemas.microsoft.com/office/powerpoint/2010/main" val="83354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60071" y="8392160"/>
            <a:ext cx="6882610" cy="2844800"/>
          </a:xfrm>
        </p:spPr>
        <p:txBody>
          <a:bodyPr>
            <a:normAutofit/>
          </a:bodyPr>
          <a:lstStyle>
            <a:lvl1pPr>
              <a:defRPr sz="3360"/>
            </a:lvl1pPr>
          </a:lstStyle>
          <a:p>
            <a:r>
              <a:rPr lang="es-ES"/>
              <a:t>Haga clic para modificar el estilo de título del patrón</a:t>
            </a:r>
            <a:endParaRPr lang="en-US" dirty="0"/>
          </a:p>
        </p:txBody>
      </p:sp>
      <p:sp>
        <p:nvSpPr>
          <p:cNvPr id="11" name="Content Placeholder 3"/>
          <p:cNvSpPr>
            <a:spLocks noGrp="1"/>
          </p:cNvSpPr>
          <p:nvPr>
            <p:ph sz="half" idx="13"/>
          </p:nvPr>
        </p:nvSpPr>
        <p:spPr>
          <a:xfrm>
            <a:off x="560071" y="995681"/>
            <a:ext cx="4147465" cy="7032978"/>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2" name="Content Placeholder 5"/>
          <p:cNvSpPr>
            <a:spLocks noGrp="1"/>
          </p:cNvSpPr>
          <p:nvPr>
            <p:ph sz="quarter" idx="4"/>
          </p:nvPr>
        </p:nvSpPr>
        <p:spPr>
          <a:xfrm>
            <a:off x="4895480" y="995680"/>
            <a:ext cx="4145650" cy="701717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90A8F27-C243-4853-9A99-F92C0650A3E9}" type="datetimeFigureOut">
              <a:rPr lang="es-AR" smtClean="0"/>
              <a:t>18/1/2024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122A83DF-E9DF-4C2D-A7F0-07FC6F42A1C2}" type="slidenum">
              <a:rPr lang="es-AR" smtClean="0"/>
              <a:t>‹Nº›</a:t>
            </a:fld>
            <a:endParaRPr lang="es-AR"/>
          </a:p>
        </p:txBody>
      </p:sp>
    </p:spTree>
    <p:extLst>
      <p:ext uri="{BB962C8B-B14F-4D97-AF65-F5344CB8AC3E}">
        <p14:creationId xmlns:p14="http://schemas.microsoft.com/office/powerpoint/2010/main" val="4118641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60071" y="8392160"/>
            <a:ext cx="6882610" cy="2844800"/>
          </a:xfrm>
        </p:spPr>
        <p:txBody>
          <a:bodyPr>
            <a:normAutofit/>
          </a:bodyPr>
          <a:lstStyle>
            <a:lvl1pPr>
              <a:defRPr sz="336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00101" y="995680"/>
            <a:ext cx="3902709" cy="1137920"/>
          </a:xfrm>
        </p:spPr>
        <p:txBody>
          <a:bodyPr anchor="b">
            <a:noAutofit/>
          </a:bodyPr>
          <a:lstStyle>
            <a:lvl1pPr marL="0" indent="0">
              <a:buNone/>
              <a:defRPr sz="2520" b="0" cap="all">
                <a:solidFill>
                  <a:schemeClr val="tx1"/>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s-ES"/>
              <a:t>Haga clic para modificar los estilos de texto del patrón</a:t>
            </a:r>
          </a:p>
        </p:txBody>
      </p:sp>
      <p:sp>
        <p:nvSpPr>
          <p:cNvPr id="4" name="Content Placeholder 3"/>
          <p:cNvSpPr>
            <a:spLocks noGrp="1"/>
          </p:cNvSpPr>
          <p:nvPr>
            <p:ph sz="half" idx="2"/>
          </p:nvPr>
        </p:nvSpPr>
        <p:spPr>
          <a:xfrm>
            <a:off x="560070" y="2133601"/>
            <a:ext cx="4142740" cy="589505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97767" y="1057911"/>
            <a:ext cx="3952254" cy="1075689"/>
          </a:xfrm>
        </p:spPr>
        <p:txBody>
          <a:bodyPr anchor="b">
            <a:noAutofit/>
          </a:bodyPr>
          <a:lstStyle>
            <a:lvl1pPr marL="0" indent="0">
              <a:buNone/>
              <a:defRPr sz="2520" b="0" cap="all">
                <a:solidFill>
                  <a:schemeClr val="tx1"/>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s-ES"/>
              <a:t>Haga clic para modificar los estilos de texto del patrón</a:t>
            </a:r>
          </a:p>
        </p:txBody>
      </p:sp>
      <p:sp>
        <p:nvSpPr>
          <p:cNvPr id="6" name="Content Placeholder 5"/>
          <p:cNvSpPr>
            <a:spLocks noGrp="1"/>
          </p:cNvSpPr>
          <p:nvPr>
            <p:ph sz="quarter" idx="4"/>
          </p:nvPr>
        </p:nvSpPr>
        <p:spPr>
          <a:xfrm>
            <a:off x="4895481" y="2133600"/>
            <a:ext cx="4154540" cy="587925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90A8F27-C243-4853-9A99-F92C0650A3E9}" type="datetimeFigureOut">
              <a:rPr lang="es-AR" smtClean="0"/>
              <a:t>18/1/2024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122A83DF-E9DF-4C2D-A7F0-07FC6F42A1C2}" type="slidenum">
              <a:rPr lang="es-AR" smtClean="0"/>
              <a:t>‹Nº›</a:t>
            </a:fld>
            <a:endParaRPr lang="es-AR"/>
          </a:p>
        </p:txBody>
      </p:sp>
    </p:spTree>
    <p:extLst>
      <p:ext uri="{BB962C8B-B14F-4D97-AF65-F5344CB8AC3E}">
        <p14:creationId xmlns:p14="http://schemas.microsoft.com/office/powerpoint/2010/main" val="384570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60071" y="8392160"/>
            <a:ext cx="6882610" cy="2844800"/>
          </a:xfrm>
        </p:spPr>
        <p:txBody>
          <a:bodyPr>
            <a:normAutofit/>
          </a:bodyPr>
          <a:lstStyle>
            <a:lvl1pPr>
              <a:defRPr sz="3360"/>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90A8F27-C243-4853-9A99-F92C0650A3E9}" type="datetimeFigureOut">
              <a:rPr lang="es-AR" smtClean="0"/>
              <a:t>18/1/2024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122A83DF-E9DF-4C2D-A7F0-07FC6F42A1C2}" type="slidenum">
              <a:rPr lang="es-AR" smtClean="0"/>
              <a:t>‹Nº›</a:t>
            </a:fld>
            <a:endParaRPr lang="es-AR"/>
          </a:p>
        </p:txBody>
      </p:sp>
    </p:spTree>
    <p:extLst>
      <p:ext uri="{BB962C8B-B14F-4D97-AF65-F5344CB8AC3E}">
        <p14:creationId xmlns:p14="http://schemas.microsoft.com/office/powerpoint/2010/main" val="1007811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A8F27-C243-4853-9A99-F92C0650A3E9}" type="datetimeFigureOut">
              <a:rPr lang="es-AR" smtClean="0"/>
              <a:t>18/1/2024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122A83DF-E9DF-4C2D-A7F0-07FC6F42A1C2}" type="slidenum">
              <a:rPr lang="es-AR" smtClean="0"/>
              <a:t>‹Nº›</a:t>
            </a:fld>
            <a:endParaRPr lang="es-AR"/>
          </a:p>
        </p:txBody>
      </p:sp>
    </p:spTree>
    <p:extLst>
      <p:ext uri="{BB962C8B-B14F-4D97-AF65-F5344CB8AC3E}">
        <p14:creationId xmlns:p14="http://schemas.microsoft.com/office/powerpoint/2010/main" val="342255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689600" y="995680"/>
            <a:ext cx="3360420" cy="2844800"/>
          </a:xfrm>
        </p:spPr>
        <p:txBody>
          <a:bodyPr anchor="b">
            <a:normAutofit/>
          </a:bodyPr>
          <a:lstStyle>
            <a:lvl1pPr algn="l">
              <a:defRPr sz="21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60069" y="995680"/>
            <a:ext cx="4660693" cy="1024128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689600" y="4124965"/>
            <a:ext cx="3360420" cy="3903698"/>
          </a:xfrm>
        </p:spPr>
        <p:txBody>
          <a:bodyPr anchor="t">
            <a:normAutofit/>
          </a:bodyPr>
          <a:lstStyle>
            <a:lvl1pPr marL="0" indent="0">
              <a:buNone/>
              <a:defRPr sz="168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90A8F27-C243-4853-9A99-F92C0650A3E9}" type="datetimeFigureOut">
              <a:rPr lang="es-AR" smtClean="0"/>
              <a:t>18/1/2024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122A83DF-E9DF-4C2D-A7F0-07FC6F42A1C2}" type="slidenum">
              <a:rPr lang="es-AR" smtClean="0"/>
              <a:t>‹Nº›</a:t>
            </a:fld>
            <a:endParaRPr lang="es-AR"/>
          </a:p>
        </p:txBody>
      </p:sp>
    </p:spTree>
    <p:extLst>
      <p:ext uri="{BB962C8B-B14F-4D97-AF65-F5344CB8AC3E}">
        <p14:creationId xmlns:p14="http://schemas.microsoft.com/office/powerpoint/2010/main" val="206788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0590" y="2702560"/>
            <a:ext cx="3741421" cy="2133600"/>
          </a:xfrm>
        </p:spPr>
        <p:txBody>
          <a:bodyPr anchor="b">
            <a:normAutofit/>
          </a:bodyPr>
          <a:lstStyle>
            <a:lvl1pPr algn="l">
              <a:defRPr sz="2520" b="0"/>
            </a:lvl1p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800100" y="1706880"/>
            <a:ext cx="3445023" cy="896112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0829" y="5120640"/>
            <a:ext cx="3742434" cy="3887893"/>
          </a:xfrm>
        </p:spPr>
        <p:txBody>
          <a:bodyPr anchor="t">
            <a:normAutofit/>
          </a:bodyPr>
          <a:lstStyle>
            <a:lvl1pPr marL="0" indent="0">
              <a:buNone/>
              <a:defRPr sz="189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90A8F27-C243-4853-9A99-F92C0650A3E9}" type="datetimeFigureOut">
              <a:rPr lang="es-AR" smtClean="0"/>
              <a:t>18/1/2024</a:t>
            </a:fld>
            <a:endParaRPr lang="es-AR"/>
          </a:p>
        </p:txBody>
      </p:sp>
      <p:sp>
        <p:nvSpPr>
          <p:cNvPr id="6" name="Footer Placeholder 5"/>
          <p:cNvSpPr>
            <a:spLocks noGrp="1"/>
          </p:cNvSpPr>
          <p:nvPr>
            <p:ph type="ftr" sz="quarter" idx="11"/>
          </p:nvPr>
        </p:nvSpPr>
        <p:spPr>
          <a:xfrm>
            <a:off x="560070" y="11521441"/>
            <a:ext cx="6102310" cy="681567"/>
          </a:xfrm>
        </p:spPr>
        <p:txBody>
          <a:bodyPr/>
          <a:lstStyle/>
          <a:p>
            <a:endParaRPr lang="es-AR"/>
          </a:p>
        </p:txBody>
      </p:sp>
      <p:sp>
        <p:nvSpPr>
          <p:cNvPr id="7" name="Slide Number Placeholder 6"/>
          <p:cNvSpPr>
            <a:spLocks noGrp="1"/>
          </p:cNvSpPr>
          <p:nvPr>
            <p:ph type="sldNum" sz="quarter" idx="12"/>
          </p:nvPr>
        </p:nvSpPr>
        <p:spPr/>
        <p:txBody>
          <a:bodyPr/>
          <a:lstStyle/>
          <a:p>
            <a:fld id="{122A83DF-E9DF-4C2D-A7F0-07FC6F42A1C2}" type="slidenum">
              <a:rPr lang="es-AR" smtClean="0"/>
              <a:t>‹Nº›</a:t>
            </a:fld>
            <a:endParaRPr lang="es-AR"/>
          </a:p>
        </p:txBody>
      </p:sp>
    </p:spTree>
    <p:extLst>
      <p:ext uri="{BB962C8B-B14F-4D97-AF65-F5344CB8AC3E}">
        <p14:creationId xmlns:p14="http://schemas.microsoft.com/office/powerpoint/2010/main" val="184640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7004209" y="7270046"/>
            <a:ext cx="2593979" cy="4962595"/>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60071" y="8392160"/>
            <a:ext cx="6882610" cy="2844800"/>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60071" y="995682"/>
            <a:ext cx="6882610" cy="703298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01758" y="11521446"/>
            <a:ext cx="1260486" cy="681567"/>
          </a:xfrm>
          <a:prstGeom prst="rect">
            <a:avLst/>
          </a:prstGeom>
        </p:spPr>
        <p:txBody>
          <a:bodyPr vert="horz" lIns="91440" tIns="45720" rIns="91440" bIns="45720" rtlCol="0" anchor="t"/>
          <a:lstStyle>
            <a:lvl1pPr algn="r">
              <a:defRPr sz="1050" b="0" i="0">
                <a:solidFill>
                  <a:schemeClr val="bg2">
                    <a:lumMod val="50000"/>
                  </a:schemeClr>
                </a:solidFill>
                <a:effectLst/>
                <a:latin typeface="+mn-lt"/>
              </a:defRPr>
            </a:lvl1pPr>
          </a:lstStyle>
          <a:p>
            <a:fld id="{990A8F27-C243-4853-9A99-F92C0650A3E9}" type="datetimeFigureOut">
              <a:rPr lang="es-AR" smtClean="0"/>
              <a:t>18/1/2024</a:t>
            </a:fld>
            <a:endParaRPr lang="es-AR"/>
          </a:p>
        </p:txBody>
      </p:sp>
      <p:sp>
        <p:nvSpPr>
          <p:cNvPr id="5" name="Footer Placeholder 4"/>
          <p:cNvSpPr>
            <a:spLocks noGrp="1"/>
          </p:cNvSpPr>
          <p:nvPr>
            <p:ph type="ftr" sz="quarter" idx="3"/>
          </p:nvPr>
        </p:nvSpPr>
        <p:spPr>
          <a:xfrm>
            <a:off x="560070" y="11521441"/>
            <a:ext cx="6102310" cy="681567"/>
          </a:xfrm>
          <a:prstGeom prst="rect">
            <a:avLst/>
          </a:prstGeom>
        </p:spPr>
        <p:txBody>
          <a:bodyPr vert="horz" lIns="91440" tIns="45720" rIns="91440" bIns="45720" rtlCol="0" anchor="t"/>
          <a:lstStyle>
            <a:lvl1pPr algn="l">
              <a:defRPr sz="1050" b="0" i="0">
                <a:solidFill>
                  <a:schemeClr val="bg2">
                    <a:lumMod val="50000"/>
                  </a:schemeClr>
                </a:solidFill>
                <a:effectLst/>
                <a:latin typeface="+mn-lt"/>
              </a:defRPr>
            </a:lvl1pPr>
          </a:lstStyle>
          <a:p>
            <a:endParaRPr lang="es-AR"/>
          </a:p>
        </p:txBody>
      </p:sp>
      <p:sp>
        <p:nvSpPr>
          <p:cNvPr id="6" name="Slide Number Placeholder 5"/>
          <p:cNvSpPr>
            <a:spLocks noGrp="1"/>
          </p:cNvSpPr>
          <p:nvPr>
            <p:ph type="sldNum" sz="quarter" idx="4"/>
          </p:nvPr>
        </p:nvSpPr>
        <p:spPr>
          <a:xfrm>
            <a:off x="8163148" y="10413160"/>
            <a:ext cx="899752" cy="1250527"/>
          </a:xfrm>
          <a:prstGeom prst="rect">
            <a:avLst/>
          </a:prstGeom>
        </p:spPr>
        <p:txBody>
          <a:bodyPr vert="horz" lIns="91440" tIns="45720" rIns="91440" bIns="45720" rtlCol="0" anchor="b"/>
          <a:lstStyle>
            <a:lvl1pPr algn="r">
              <a:defRPr sz="2940" b="0" i="0">
                <a:solidFill>
                  <a:schemeClr val="bg2">
                    <a:lumMod val="50000"/>
                  </a:schemeClr>
                </a:solidFill>
                <a:effectLst/>
                <a:latin typeface="+mn-lt"/>
              </a:defRPr>
            </a:lvl1pPr>
          </a:lstStyle>
          <a:p>
            <a:fld id="{122A83DF-E9DF-4C2D-A7F0-07FC6F42A1C2}" type="slidenum">
              <a:rPr lang="es-AR" smtClean="0"/>
              <a:t>‹Nº›</a:t>
            </a:fld>
            <a:endParaRPr lang="es-AR"/>
          </a:p>
        </p:txBody>
      </p:sp>
    </p:spTree>
    <p:extLst>
      <p:ext uri="{BB962C8B-B14F-4D97-AF65-F5344CB8AC3E}">
        <p14:creationId xmlns:p14="http://schemas.microsoft.com/office/powerpoint/2010/main" val="1600077944"/>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80060" rtl="0" eaLnBrk="1" latinLnBrk="0" hangingPunct="1">
        <a:spcBef>
          <a:spcPct val="0"/>
        </a:spcBef>
        <a:buNone/>
        <a:defRPr sz="336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0038" indent="-300038" algn="l" defTabSz="480060" rtl="0" eaLnBrk="1" latinLnBrk="0" hangingPunct="1">
        <a:spcBef>
          <a:spcPct val="20000"/>
        </a:spcBef>
        <a:spcAft>
          <a:spcPts val="63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1pPr>
      <a:lvl2pPr marL="780098" indent="-300038" algn="l" defTabSz="480060" rtl="0" eaLnBrk="1" latinLnBrk="0" hangingPunct="1">
        <a:spcBef>
          <a:spcPct val="20000"/>
        </a:spcBef>
        <a:spcAft>
          <a:spcPts val="630"/>
        </a:spcAft>
        <a:buClr>
          <a:schemeClr val="tx1"/>
        </a:buClr>
        <a:buSzPct val="80000"/>
        <a:buFont typeface="Wingdings 3" panose="05040102010807070707" pitchFamily="18" charset="2"/>
        <a:buChar char=""/>
        <a:defRPr sz="1890" kern="1200" cap="none">
          <a:solidFill>
            <a:schemeClr val="bg2">
              <a:lumMod val="75000"/>
            </a:schemeClr>
          </a:solidFill>
          <a:effectLst/>
          <a:latin typeface="+mn-lt"/>
          <a:ea typeface="+mn-ea"/>
          <a:cs typeface="+mn-cs"/>
        </a:defRPr>
      </a:lvl2pPr>
      <a:lvl3pPr marL="1260158" indent="-300038" algn="l" defTabSz="480060" rtl="0" eaLnBrk="1" latinLnBrk="0" hangingPunct="1">
        <a:spcBef>
          <a:spcPct val="20000"/>
        </a:spcBef>
        <a:spcAft>
          <a:spcPts val="630"/>
        </a:spcAft>
        <a:buClr>
          <a:schemeClr val="tx1"/>
        </a:buClr>
        <a:buSzPct val="80000"/>
        <a:buFont typeface="Wingdings 3" panose="05040102010807070707" pitchFamily="18" charset="2"/>
        <a:buChar char=""/>
        <a:defRPr sz="1680" kern="1200" cap="none">
          <a:solidFill>
            <a:schemeClr val="bg2">
              <a:lumMod val="75000"/>
            </a:schemeClr>
          </a:solidFill>
          <a:effectLst/>
          <a:latin typeface="+mn-lt"/>
          <a:ea typeface="+mn-ea"/>
          <a:cs typeface="+mn-cs"/>
        </a:defRPr>
      </a:lvl3pPr>
      <a:lvl4pPr marL="1620203" indent="-180023" algn="l" defTabSz="480060" rtl="0" eaLnBrk="1" latinLnBrk="0" hangingPunct="1">
        <a:spcBef>
          <a:spcPct val="20000"/>
        </a:spcBef>
        <a:spcAft>
          <a:spcPts val="630"/>
        </a:spcAft>
        <a:buClr>
          <a:schemeClr val="tx1"/>
        </a:buClr>
        <a:buSzPct val="80000"/>
        <a:buFont typeface="Wingdings 3" panose="05040102010807070707" pitchFamily="18" charset="2"/>
        <a:buChar char=""/>
        <a:defRPr sz="1470" kern="1200" cap="none">
          <a:solidFill>
            <a:schemeClr val="bg2">
              <a:lumMod val="75000"/>
            </a:schemeClr>
          </a:solidFill>
          <a:effectLst/>
          <a:latin typeface="+mn-lt"/>
          <a:ea typeface="+mn-ea"/>
          <a:cs typeface="+mn-cs"/>
        </a:defRPr>
      </a:lvl4pPr>
      <a:lvl5pPr marL="2100263" indent="-180023" algn="l" defTabSz="480060" rtl="0" eaLnBrk="1" latinLnBrk="0" hangingPunct="1">
        <a:spcBef>
          <a:spcPct val="20000"/>
        </a:spcBef>
        <a:spcAft>
          <a:spcPts val="630"/>
        </a:spcAft>
        <a:buClr>
          <a:schemeClr val="tx1"/>
        </a:buClr>
        <a:buSzPct val="80000"/>
        <a:buFont typeface="Wingdings 3" panose="05040102010807070707" pitchFamily="18" charset="2"/>
        <a:buChar char=""/>
        <a:defRPr sz="1470" kern="1200" cap="none">
          <a:solidFill>
            <a:schemeClr val="bg2">
              <a:lumMod val="75000"/>
            </a:schemeClr>
          </a:solidFill>
          <a:effectLst/>
          <a:latin typeface="+mn-lt"/>
          <a:ea typeface="+mn-ea"/>
          <a:cs typeface="+mn-cs"/>
        </a:defRPr>
      </a:lvl5pPr>
      <a:lvl6pPr marL="2640330" indent="-240030" algn="l" defTabSz="480060" rtl="0" eaLnBrk="1" latinLnBrk="0" hangingPunct="1">
        <a:spcBef>
          <a:spcPct val="20000"/>
        </a:spcBef>
        <a:spcAft>
          <a:spcPts val="630"/>
        </a:spcAft>
        <a:buClr>
          <a:schemeClr val="tx1"/>
        </a:buClr>
        <a:buSzPct val="80000"/>
        <a:buFont typeface="Wingdings 3" panose="05040102010807070707" pitchFamily="18" charset="2"/>
        <a:buChar char=""/>
        <a:defRPr sz="1470" kern="1200" cap="none">
          <a:solidFill>
            <a:schemeClr val="bg2">
              <a:lumMod val="75000"/>
            </a:schemeClr>
          </a:solidFill>
          <a:effectLst/>
          <a:latin typeface="+mn-lt"/>
          <a:ea typeface="+mn-ea"/>
          <a:cs typeface="+mn-cs"/>
        </a:defRPr>
      </a:lvl6pPr>
      <a:lvl7pPr marL="3120390" indent="-240030" algn="l" defTabSz="480060" rtl="0" eaLnBrk="1" latinLnBrk="0" hangingPunct="1">
        <a:spcBef>
          <a:spcPct val="20000"/>
        </a:spcBef>
        <a:spcAft>
          <a:spcPts val="630"/>
        </a:spcAft>
        <a:buClr>
          <a:schemeClr val="tx1"/>
        </a:buClr>
        <a:buSzPct val="80000"/>
        <a:buFont typeface="Wingdings 3" panose="05040102010807070707" pitchFamily="18" charset="2"/>
        <a:buChar char=""/>
        <a:defRPr sz="1470" kern="1200" cap="none">
          <a:solidFill>
            <a:schemeClr val="bg2">
              <a:lumMod val="75000"/>
            </a:schemeClr>
          </a:solidFill>
          <a:effectLst/>
          <a:latin typeface="+mn-lt"/>
          <a:ea typeface="+mn-ea"/>
          <a:cs typeface="+mn-cs"/>
        </a:defRPr>
      </a:lvl7pPr>
      <a:lvl8pPr marL="3600450" indent="-240030" algn="l" defTabSz="480060" rtl="0" eaLnBrk="1" latinLnBrk="0" hangingPunct="1">
        <a:spcBef>
          <a:spcPct val="20000"/>
        </a:spcBef>
        <a:spcAft>
          <a:spcPts val="630"/>
        </a:spcAft>
        <a:buClr>
          <a:schemeClr val="tx1"/>
        </a:buClr>
        <a:buSzPct val="80000"/>
        <a:buFont typeface="Wingdings 3" panose="05040102010807070707" pitchFamily="18" charset="2"/>
        <a:buChar char=""/>
        <a:defRPr sz="1470" kern="1200" cap="none">
          <a:solidFill>
            <a:schemeClr val="bg2">
              <a:lumMod val="75000"/>
            </a:schemeClr>
          </a:solidFill>
          <a:effectLst/>
          <a:latin typeface="+mn-lt"/>
          <a:ea typeface="+mn-ea"/>
          <a:cs typeface="+mn-cs"/>
        </a:defRPr>
      </a:lvl8pPr>
      <a:lvl9pPr marL="4080510" indent="-240030" algn="l" defTabSz="480060" rtl="0" eaLnBrk="1" latinLnBrk="0" hangingPunct="1">
        <a:spcBef>
          <a:spcPct val="20000"/>
        </a:spcBef>
        <a:spcAft>
          <a:spcPts val="630"/>
        </a:spcAft>
        <a:buClr>
          <a:schemeClr val="tx1"/>
        </a:buClr>
        <a:buSzPct val="80000"/>
        <a:buFont typeface="Wingdings 3" panose="05040102010807070707" pitchFamily="18" charset="2"/>
        <a:buChar char=""/>
        <a:defRPr sz="1470" kern="1200" cap="none">
          <a:solidFill>
            <a:schemeClr val="bg2">
              <a:lumMod val="75000"/>
            </a:schemeClr>
          </a:solidFill>
          <a:effectLst/>
          <a:latin typeface="+mn-lt"/>
          <a:ea typeface="+mn-ea"/>
          <a:cs typeface="+mn-cs"/>
        </a:defRPr>
      </a:lvl9pPr>
    </p:bodyStyle>
    <p:otherStyle>
      <a:defPPr>
        <a:defRPr lang="en-US"/>
      </a:defPPr>
      <a:lvl1pPr marL="0" algn="l" defTabSz="480060" rtl="0" eaLnBrk="1" latinLnBrk="0" hangingPunct="1">
        <a:defRPr sz="1890" kern="1200">
          <a:solidFill>
            <a:schemeClr val="tx1"/>
          </a:solidFill>
          <a:latin typeface="+mn-lt"/>
          <a:ea typeface="+mn-ea"/>
          <a:cs typeface="+mn-cs"/>
        </a:defRPr>
      </a:lvl1pPr>
      <a:lvl2pPr marL="480060" algn="l" defTabSz="480060" rtl="0" eaLnBrk="1" latinLnBrk="0" hangingPunct="1">
        <a:defRPr sz="1890" kern="1200">
          <a:solidFill>
            <a:schemeClr val="tx1"/>
          </a:solidFill>
          <a:latin typeface="+mn-lt"/>
          <a:ea typeface="+mn-ea"/>
          <a:cs typeface="+mn-cs"/>
        </a:defRPr>
      </a:lvl2pPr>
      <a:lvl3pPr marL="960120" algn="l" defTabSz="480060" rtl="0" eaLnBrk="1" latinLnBrk="0" hangingPunct="1">
        <a:defRPr sz="1890" kern="1200">
          <a:solidFill>
            <a:schemeClr val="tx1"/>
          </a:solidFill>
          <a:latin typeface="+mn-lt"/>
          <a:ea typeface="+mn-ea"/>
          <a:cs typeface="+mn-cs"/>
        </a:defRPr>
      </a:lvl3pPr>
      <a:lvl4pPr marL="1440180" algn="l" defTabSz="480060" rtl="0" eaLnBrk="1" latinLnBrk="0" hangingPunct="1">
        <a:defRPr sz="1890" kern="1200">
          <a:solidFill>
            <a:schemeClr val="tx1"/>
          </a:solidFill>
          <a:latin typeface="+mn-lt"/>
          <a:ea typeface="+mn-ea"/>
          <a:cs typeface="+mn-cs"/>
        </a:defRPr>
      </a:lvl4pPr>
      <a:lvl5pPr marL="1920240" algn="l" defTabSz="480060" rtl="0" eaLnBrk="1" latinLnBrk="0" hangingPunct="1">
        <a:defRPr sz="1890" kern="1200">
          <a:solidFill>
            <a:schemeClr val="tx1"/>
          </a:solidFill>
          <a:latin typeface="+mn-lt"/>
          <a:ea typeface="+mn-ea"/>
          <a:cs typeface="+mn-cs"/>
        </a:defRPr>
      </a:lvl5pPr>
      <a:lvl6pPr marL="2400300" algn="l" defTabSz="480060" rtl="0" eaLnBrk="1" latinLnBrk="0" hangingPunct="1">
        <a:defRPr sz="1890" kern="1200">
          <a:solidFill>
            <a:schemeClr val="tx1"/>
          </a:solidFill>
          <a:latin typeface="+mn-lt"/>
          <a:ea typeface="+mn-ea"/>
          <a:cs typeface="+mn-cs"/>
        </a:defRPr>
      </a:lvl6pPr>
      <a:lvl7pPr marL="2880360" algn="l" defTabSz="480060" rtl="0" eaLnBrk="1" latinLnBrk="0" hangingPunct="1">
        <a:defRPr sz="1890" kern="1200">
          <a:solidFill>
            <a:schemeClr val="tx1"/>
          </a:solidFill>
          <a:latin typeface="+mn-lt"/>
          <a:ea typeface="+mn-ea"/>
          <a:cs typeface="+mn-cs"/>
        </a:defRPr>
      </a:lvl7pPr>
      <a:lvl8pPr marL="3360420" algn="l" defTabSz="480060" rtl="0" eaLnBrk="1" latinLnBrk="0" hangingPunct="1">
        <a:defRPr sz="1890" kern="1200">
          <a:solidFill>
            <a:schemeClr val="tx1"/>
          </a:solidFill>
          <a:latin typeface="+mn-lt"/>
          <a:ea typeface="+mn-ea"/>
          <a:cs typeface="+mn-cs"/>
        </a:defRPr>
      </a:lvl8pPr>
      <a:lvl9pPr marL="3840480" algn="l" defTabSz="48006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DB0EC73-5238-E221-C712-F39BB1915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437" y="11572731"/>
            <a:ext cx="3258326" cy="758013"/>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73F021E7-7843-C34D-D2FE-DA4CE3F36E48}"/>
              </a:ext>
            </a:extLst>
          </p:cNvPr>
          <p:cNvSpPr/>
          <p:nvPr/>
        </p:nvSpPr>
        <p:spPr>
          <a:xfrm>
            <a:off x="369277" y="4466098"/>
            <a:ext cx="8862647" cy="1312597"/>
          </a:xfrm>
          <a:prstGeom prst="rect">
            <a:avLst/>
          </a:prstGeom>
          <a:noFill/>
        </p:spPr>
        <p:txBody>
          <a:bodyPr wrap="square" lIns="118169" tIns="59084" rIns="118169" bIns="59084">
            <a:spAutoFit/>
          </a:bodyPr>
          <a:lstStyle/>
          <a:p>
            <a:pPr algn="ctr"/>
            <a:r>
              <a:rPr lang="es-ES" sz="7754" dirty="0">
                <a:ln w="9525">
                  <a:solidFill>
                    <a:schemeClr val="bg1"/>
                  </a:solidFill>
                  <a:prstDash val="solid"/>
                </a:ln>
                <a:effectLst>
                  <a:outerShdw blurRad="12700" dist="38100" dir="2700000" algn="tl" rotWithShape="0">
                    <a:schemeClr val="bg1">
                      <a:lumMod val="50000"/>
                    </a:schemeClr>
                  </a:outerShdw>
                </a:effectLst>
              </a:rPr>
              <a:t>DATA ANALYTICS</a:t>
            </a:r>
          </a:p>
        </p:txBody>
      </p:sp>
      <p:sp>
        <p:nvSpPr>
          <p:cNvPr id="5" name="CuadroTexto 4">
            <a:extLst>
              <a:ext uri="{FF2B5EF4-FFF2-40B4-BE49-F238E27FC236}">
                <a16:creationId xmlns:a16="http://schemas.microsoft.com/office/drawing/2014/main" id="{5CAB4F83-0C4A-62D3-53D0-863DDE717286}"/>
              </a:ext>
            </a:extLst>
          </p:cNvPr>
          <p:cNvSpPr txBox="1"/>
          <p:nvPr/>
        </p:nvSpPr>
        <p:spPr>
          <a:xfrm>
            <a:off x="964543" y="5959459"/>
            <a:ext cx="7524817" cy="1404808"/>
          </a:xfrm>
          <a:prstGeom prst="rect">
            <a:avLst/>
          </a:prstGeom>
          <a:noFill/>
        </p:spPr>
        <p:txBody>
          <a:bodyPr wrap="none" rtlCol="0">
            <a:spAutoFit/>
          </a:bodyPr>
          <a:lstStyle/>
          <a:p>
            <a:r>
              <a:rPr lang="es-AR" sz="2843" dirty="0"/>
              <a:t>ALUMNO: </a:t>
            </a:r>
            <a:r>
              <a:rPr lang="es-AR" sz="2843" b="1" dirty="0"/>
              <a:t>Ignacio Spreafico</a:t>
            </a:r>
          </a:p>
          <a:p>
            <a:r>
              <a:rPr lang="es-AR" sz="2843" dirty="0"/>
              <a:t>PROFESOR: </a:t>
            </a:r>
            <a:r>
              <a:rPr lang="es-AR" sz="2843" b="1" dirty="0"/>
              <a:t>Luciano Julián Gómez Olivera</a:t>
            </a:r>
          </a:p>
          <a:p>
            <a:r>
              <a:rPr lang="es-AR" sz="2843" dirty="0"/>
              <a:t>COMISION: </a:t>
            </a:r>
            <a:r>
              <a:rPr lang="es-AR" sz="2843" b="1" dirty="0">
                <a:solidFill>
                  <a:srgbClr val="FFFFFF"/>
                </a:solidFill>
                <a:latin typeface="Untitled Sans Regular"/>
              </a:rPr>
              <a:t>49065</a:t>
            </a:r>
            <a:endParaRPr lang="es-AR" sz="2843" b="1" dirty="0"/>
          </a:p>
        </p:txBody>
      </p:sp>
    </p:spTree>
    <p:extLst>
      <p:ext uri="{BB962C8B-B14F-4D97-AF65-F5344CB8AC3E}">
        <p14:creationId xmlns:p14="http://schemas.microsoft.com/office/powerpoint/2010/main" val="241455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9586FDC-0548-A106-A902-638754971EFB}"/>
              </a:ext>
            </a:extLst>
          </p:cNvPr>
          <p:cNvSpPr/>
          <p:nvPr/>
        </p:nvSpPr>
        <p:spPr>
          <a:xfrm>
            <a:off x="599533" y="969022"/>
            <a:ext cx="8402134" cy="888763"/>
          </a:xfrm>
          <a:prstGeom prst="rect">
            <a:avLst/>
          </a:prstGeom>
          <a:noFill/>
        </p:spPr>
        <p:txBody>
          <a:bodyPr wrap="square" lIns="118169" tIns="59084" rIns="118169" bIns="59084">
            <a:spAutoFit/>
          </a:bodyPr>
          <a:lstStyle/>
          <a:p>
            <a:pPr algn="ctr"/>
            <a:r>
              <a:rPr lang="es-ES" sz="5000" dirty="0">
                <a:ln w="9525">
                  <a:solidFill>
                    <a:schemeClr val="bg1"/>
                  </a:solidFill>
                  <a:prstDash val="solid"/>
                </a:ln>
                <a:effectLst>
                  <a:outerShdw blurRad="12700" dist="38100" dir="2700000" algn="tl" rotWithShape="0">
                    <a:schemeClr val="bg1">
                      <a:lumMod val="50000"/>
                    </a:schemeClr>
                  </a:outerShdw>
                </a:effectLst>
              </a:rPr>
              <a:t>CAMPOS POR TABLA</a:t>
            </a:r>
          </a:p>
        </p:txBody>
      </p:sp>
      <p:pic>
        <p:nvPicPr>
          <p:cNvPr id="7" name="Imagen 6">
            <a:extLst>
              <a:ext uri="{FF2B5EF4-FFF2-40B4-BE49-F238E27FC236}">
                <a16:creationId xmlns:a16="http://schemas.microsoft.com/office/drawing/2014/main" id="{7A7F6C49-D04A-849A-2AD9-4CC049211562}"/>
              </a:ext>
            </a:extLst>
          </p:cNvPr>
          <p:cNvPicPr>
            <a:picLocks noChangeAspect="1"/>
          </p:cNvPicPr>
          <p:nvPr/>
        </p:nvPicPr>
        <p:blipFill>
          <a:blip r:embed="rId2"/>
          <a:stretch>
            <a:fillRect/>
          </a:stretch>
        </p:blipFill>
        <p:spPr>
          <a:xfrm>
            <a:off x="2266807" y="2359656"/>
            <a:ext cx="5067586" cy="4509796"/>
          </a:xfrm>
          <a:prstGeom prst="rect">
            <a:avLst/>
          </a:prstGeom>
        </p:spPr>
      </p:pic>
      <p:pic>
        <p:nvPicPr>
          <p:cNvPr id="10" name="Imagen 9">
            <a:extLst>
              <a:ext uri="{FF2B5EF4-FFF2-40B4-BE49-F238E27FC236}">
                <a16:creationId xmlns:a16="http://schemas.microsoft.com/office/drawing/2014/main" id="{E6447DB2-F270-3E2F-B788-0E4BC5B1F585}"/>
              </a:ext>
            </a:extLst>
          </p:cNvPr>
          <p:cNvPicPr>
            <a:picLocks noChangeAspect="1"/>
          </p:cNvPicPr>
          <p:nvPr/>
        </p:nvPicPr>
        <p:blipFill>
          <a:blip r:embed="rId3"/>
          <a:stretch>
            <a:fillRect/>
          </a:stretch>
        </p:blipFill>
        <p:spPr>
          <a:xfrm>
            <a:off x="2266807" y="6984431"/>
            <a:ext cx="5067586" cy="1412880"/>
          </a:xfrm>
          <a:prstGeom prst="rect">
            <a:avLst/>
          </a:prstGeom>
        </p:spPr>
      </p:pic>
      <p:pic>
        <p:nvPicPr>
          <p:cNvPr id="12" name="Imagen 11">
            <a:extLst>
              <a:ext uri="{FF2B5EF4-FFF2-40B4-BE49-F238E27FC236}">
                <a16:creationId xmlns:a16="http://schemas.microsoft.com/office/drawing/2014/main" id="{FDC6096A-DAB5-610D-9548-C7F1531E3518}"/>
              </a:ext>
            </a:extLst>
          </p:cNvPr>
          <p:cNvPicPr>
            <a:picLocks noChangeAspect="1"/>
          </p:cNvPicPr>
          <p:nvPr/>
        </p:nvPicPr>
        <p:blipFill>
          <a:blip r:embed="rId4"/>
          <a:stretch>
            <a:fillRect/>
          </a:stretch>
        </p:blipFill>
        <p:spPr>
          <a:xfrm>
            <a:off x="2266807" y="8512290"/>
            <a:ext cx="5067586" cy="1412880"/>
          </a:xfrm>
          <a:prstGeom prst="rect">
            <a:avLst/>
          </a:prstGeom>
        </p:spPr>
      </p:pic>
      <p:pic>
        <p:nvPicPr>
          <p:cNvPr id="14" name="Imagen 13">
            <a:extLst>
              <a:ext uri="{FF2B5EF4-FFF2-40B4-BE49-F238E27FC236}">
                <a16:creationId xmlns:a16="http://schemas.microsoft.com/office/drawing/2014/main" id="{F16B1B8D-2883-577A-BA91-7FCB1BE6481F}"/>
              </a:ext>
            </a:extLst>
          </p:cNvPr>
          <p:cNvPicPr>
            <a:picLocks noChangeAspect="1"/>
          </p:cNvPicPr>
          <p:nvPr/>
        </p:nvPicPr>
        <p:blipFill>
          <a:blip r:embed="rId5"/>
          <a:stretch>
            <a:fillRect/>
          </a:stretch>
        </p:blipFill>
        <p:spPr>
          <a:xfrm>
            <a:off x="2266808" y="10040149"/>
            <a:ext cx="5067585" cy="1447603"/>
          </a:xfrm>
          <a:prstGeom prst="rect">
            <a:avLst/>
          </a:prstGeom>
        </p:spPr>
      </p:pic>
    </p:spTree>
    <p:extLst>
      <p:ext uri="{BB962C8B-B14F-4D97-AF65-F5344CB8AC3E}">
        <p14:creationId xmlns:p14="http://schemas.microsoft.com/office/powerpoint/2010/main" val="241627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37ED720-277D-109E-7010-C7C0474AACBD}"/>
              </a:ext>
            </a:extLst>
          </p:cNvPr>
          <p:cNvSpPr/>
          <p:nvPr/>
        </p:nvSpPr>
        <p:spPr>
          <a:xfrm>
            <a:off x="599533" y="969022"/>
            <a:ext cx="8402134" cy="888763"/>
          </a:xfrm>
          <a:prstGeom prst="rect">
            <a:avLst/>
          </a:prstGeom>
          <a:noFill/>
        </p:spPr>
        <p:txBody>
          <a:bodyPr wrap="square" lIns="118169" tIns="59084" rIns="118169" bIns="59084">
            <a:spAutoFit/>
          </a:bodyPr>
          <a:lstStyle/>
          <a:p>
            <a:pPr algn="ctr"/>
            <a:r>
              <a:rPr lang="es-ES" sz="5000" dirty="0">
                <a:ln w="9525">
                  <a:solidFill>
                    <a:schemeClr val="bg1"/>
                  </a:solidFill>
                  <a:prstDash val="solid"/>
                </a:ln>
                <a:effectLst>
                  <a:outerShdw blurRad="12700" dist="38100" dir="2700000" algn="tl" rotWithShape="0">
                    <a:schemeClr val="bg1">
                      <a:lumMod val="50000"/>
                    </a:schemeClr>
                  </a:outerShdw>
                </a:effectLst>
              </a:rPr>
              <a:t>DISEÑO</a:t>
            </a:r>
          </a:p>
        </p:txBody>
      </p:sp>
      <p:sp>
        <p:nvSpPr>
          <p:cNvPr id="3" name="CuadroTexto 2">
            <a:extLst>
              <a:ext uri="{FF2B5EF4-FFF2-40B4-BE49-F238E27FC236}">
                <a16:creationId xmlns:a16="http://schemas.microsoft.com/office/drawing/2014/main" id="{B393A3B2-5C87-67CA-6934-935B4A3AFE6F}"/>
              </a:ext>
            </a:extLst>
          </p:cNvPr>
          <p:cNvSpPr txBox="1"/>
          <p:nvPr/>
        </p:nvSpPr>
        <p:spPr>
          <a:xfrm rot="10800000" flipV="1">
            <a:off x="599533" y="1943026"/>
            <a:ext cx="8402134" cy="3416320"/>
          </a:xfrm>
          <a:prstGeom prst="rect">
            <a:avLst/>
          </a:prstGeom>
          <a:noFill/>
        </p:spPr>
        <p:txBody>
          <a:bodyPr wrap="square" rtlCol="0">
            <a:spAutoFit/>
          </a:bodyPr>
          <a:lstStyle/>
          <a:p>
            <a:r>
              <a:rPr lang="es-MX" dirty="0">
                <a:solidFill>
                  <a:schemeClr val="bg1"/>
                </a:solidFill>
              </a:rPr>
              <a:t>En la fase de diseño del tablero, utilicé la herramienta PowerPoint como un componente para la elaboración y diseño de los fondos que se aplicarán posteriormente. La elección de PowerPoint se fundamenta en sus amplias capacidades de diseño, lo cual posibilita una personalización y creatividad muy amplia.</a:t>
            </a:r>
          </a:p>
          <a:p>
            <a:endParaRPr lang="es-MX" dirty="0">
              <a:solidFill>
                <a:schemeClr val="bg1"/>
              </a:solidFill>
            </a:endParaRPr>
          </a:p>
          <a:p>
            <a:r>
              <a:rPr lang="es-MX" dirty="0">
                <a:solidFill>
                  <a:schemeClr val="bg1"/>
                </a:solidFill>
              </a:rPr>
              <a:t>Después de llevar a cabo el proceso de diseño en PowerPoint, se presenta a continuación una exhibición de los dos fondos que han sido creados. Estos fondos se han desarrollado con un enfoque especial en la estética y la coherencia con el propósito de los tableros, asegurando así que se adapten perfectamente a las necesidades específicas del proyecto o la presentación en cuestión.</a:t>
            </a:r>
            <a:endParaRPr lang="es-AR" dirty="0">
              <a:solidFill>
                <a:schemeClr val="bg1"/>
              </a:solidFill>
            </a:endParaRPr>
          </a:p>
        </p:txBody>
      </p:sp>
      <p:sp>
        <p:nvSpPr>
          <p:cNvPr id="6" name="CuadroTexto 5">
            <a:extLst>
              <a:ext uri="{FF2B5EF4-FFF2-40B4-BE49-F238E27FC236}">
                <a16:creationId xmlns:a16="http://schemas.microsoft.com/office/drawing/2014/main" id="{1D95FCDF-7F46-3583-F49A-E20FE58622E9}"/>
              </a:ext>
            </a:extLst>
          </p:cNvPr>
          <p:cNvSpPr txBox="1"/>
          <p:nvPr/>
        </p:nvSpPr>
        <p:spPr>
          <a:xfrm>
            <a:off x="599533" y="6139855"/>
            <a:ext cx="2823209" cy="369332"/>
          </a:xfrm>
          <a:prstGeom prst="rect">
            <a:avLst/>
          </a:prstGeom>
          <a:noFill/>
        </p:spPr>
        <p:txBody>
          <a:bodyPr wrap="none" rtlCol="0">
            <a:spAutoFit/>
          </a:bodyPr>
          <a:lstStyle/>
          <a:p>
            <a:r>
              <a:rPr lang="es-AR" b="1" u="sng" dirty="0">
                <a:solidFill>
                  <a:schemeClr val="bg1"/>
                </a:solidFill>
              </a:rPr>
              <a:t>PORTADA DEL INFORME:</a:t>
            </a:r>
          </a:p>
        </p:txBody>
      </p:sp>
      <p:pic>
        <p:nvPicPr>
          <p:cNvPr id="11" name="Imagen 10">
            <a:extLst>
              <a:ext uri="{FF2B5EF4-FFF2-40B4-BE49-F238E27FC236}">
                <a16:creationId xmlns:a16="http://schemas.microsoft.com/office/drawing/2014/main" id="{F29EDF42-10FA-702B-C00E-E511EB698AEF}"/>
              </a:ext>
            </a:extLst>
          </p:cNvPr>
          <p:cNvPicPr>
            <a:picLocks noChangeAspect="1"/>
          </p:cNvPicPr>
          <p:nvPr/>
        </p:nvPicPr>
        <p:blipFill>
          <a:blip r:embed="rId2"/>
          <a:stretch>
            <a:fillRect/>
          </a:stretch>
        </p:blipFill>
        <p:spPr>
          <a:xfrm>
            <a:off x="599533" y="6590210"/>
            <a:ext cx="8402134" cy="4801016"/>
          </a:xfrm>
          <a:prstGeom prst="rect">
            <a:avLst/>
          </a:prstGeom>
        </p:spPr>
      </p:pic>
    </p:spTree>
    <p:extLst>
      <p:ext uri="{BB962C8B-B14F-4D97-AF65-F5344CB8AC3E}">
        <p14:creationId xmlns:p14="http://schemas.microsoft.com/office/powerpoint/2010/main" val="2881616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D95FCDF-7F46-3583-F49A-E20FE58622E9}"/>
              </a:ext>
            </a:extLst>
          </p:cNvPr>
          <p:cNvSpPr txBox="1"/>
          <p:nvPr/>
        </p:nvSpPr>
        <p:spPr>
          <a:xfrm>
            <a:off x="599533" y="630305"/>
            <a:ext cx="3772186" cy="369332"/>
          </a:xfrm>
          <a:prstGeom prst="rect">
            <a:avLst/>
          </a:prstGeom>
          <a:noFill/>
        </p:spPr>
        <p:txBody>
          <a:bodyPr wrap="none" rtlCol="0">
            <a:spAutoFit/>
          </a:bodyPr>
          <a:lstStyle/>
          <a:p>
            <a:r>
              <a:rPr lang="es-AR" b="1" u="sng" dirty="0">
                <a:solidFill>
                  <a:schemeClr val="bg1"/>
                </a:solidFill>
              </a:rPr>
              <a:t>FONDO DEL RESTO DEL INFORME:</a:t>
            </a:r>
          </a:p>
        </p:txBody>
      </p:sp>
      <p:sp>
        <p:nvSpPr>
          <p:cNvPr id="8" name="CuadroTexto 7">
            <a:extLst>
              <a:ext uri="{FF2B5EF4-FFF2-40B4-BE49-F238E27FC236}">
                <a16:creationId xmlns:a16="http://schemas.microsoft.com/office/drawing/2014/main" id="{205687EB-F07B-14DC-3C88-F5FB85AD0EF7}"/>
              </a:ext>
            </a:extLst>
          </p:cNvPr>
          <p:cNvSpPr txBox="1"/>
          <p:nvPr/>
        </p:nvSpPr>
        <p:spPr>
          <a:xfrm>
            <a:off x="807335" y="6279959"/>
            <a:ext cx="7986530" cy="3416320"/>
          </a:xfrm>
          <a:prstGeom prst="rect">
            <a:avLst/>
          </a:prstGeom>
          <a:noFill/>
        </p:spPr>
        <p:txBody>
          <a:bodyPr wrap="square">
            <a:spAutoFit/>
          </a:bodyPr>
          <a:lstStyle/>
          <a:p>
            <a:r>
              <a:rPr lang="es-MX" dirty="0">
                <a:solidFill>
                  <a:schemeClr val="bg1"/>
                </a:solidFill>
              </a:rPr>
              <a:t>Después de haber elaborado los fondos en PowerPoint, el siguiente paso crucial en el proceso consiste en su incorporación al archivo de Power BI. Esta transición es clave para lograr una presentación de datos efectiva y atractiva. Los fondos se convierten en elementos visuales fundamentales para realzar la calidad y la apariencia profesional de las diversas páginas del proyecto en Power BI.</a:t>
            </a:r>
          </a:p>
          <a:p>
            <a:endParaRPr lang="es-MX" dirty="0">
              <a:solidFill>
                <a:schemeClr val="bg1"/>
              </a:solidFill>
            </a:endParaRPr>
          </a:p>
          <a:p>
            <a:r>
              <a:rPr lang="es-MX" dirty="0">
                <a:solidFill>
                  <a:schemeClr val="bg1"/>
                </a:solidFill>
              </a:rPr>
              <a:t>La integración de estos fondos, además de realzar la estética, también añade un toque de personalización que se ajusta perfectamente a la temática y los objetivos de cada página del proyecto. De este modo, el fondo brinda una sensación de cohesión y coherencia entre las diferentes páginas del proyecto.</a:t>
            </a:r>
            <a:endParaRPr lang="es-AR" dirty="0">
              <a:solidFill>
                <a:schemeClr val="bg1"/>
              </a:solidFill>
            </a:endParaRPr>
          </a:p>
        </p:txBody>
      </p:sp>
      <p:sp>
        <p:nvSpPr>
          <p:cNvPr id="9" name="CuadroTexto 8">
            <a:extLst>
              <a:ext uri="{FF2B5EF4-FFF2-40B4-BE49-F238E27FC236}">
                <a16:creationId xmlns:a16="http://schemas.microsoft.com/office/drawing/2014/main" id="{BB37EF49-8C5B-32AA-BB15-1D29F55C2622}"/>
              </a:ext>
            </a:extLst>
          </p:cNvPr>
          <p:cNvSpPr txBox="1"/>
          <p:nvPr/>
        </p:nvSpPr>
        <p:spPr>
          <a:xfrm>
            <a:off x="807335" y="5910627"/>
            <a:ext cx="4987263" cy="369332"/>
          </a:xfrm>
          <a:prstGeom prst="rect">
            <a:avLst/>
          </a:prstGeom>
          <a:noFill/>
        </p:spPr>
        <p:txBody>
          <a:bodyPr wrap="none" rtlCol="0">
            <a:spAutoFit/>
          </a:bodyPr>
          <a:lstStyle/>
          <a:p>
            <a:r>
              <a:rPr lang="es-AR" b="1" u="sng" dirty="0">
                <a:solidFill>
                  <a:schemeClr val="bg1"/>
                </a:solidFill>
              </a:rPr>
              <a:t>APLICACIÓN DE LOS FONDOS EN POWER BI:</a:t>
            </a:r>
          </a:p>
        </p:txBody>
      </p:sp>
      <p:pic>
        <p:nvPicPr>
          <p:cNvPr id="13" name="Imagen 12">
            <a:extLst>
              <a:ext uri="{FF2B5EF4-FFF2-40B4-BE49-F238E27FC236}">
                <a16:creationId xmlns:a16="http://schemas.microsoft.com/office/drawing/2014/main" id="{226DD4DE-4782-05C6-E4CC-EC14D1CA1235}"/>
              </a:ext>
            </a:extLst>
          </p:cNvPr>
          <p:cNvPicPr>
            <a:picLocks noChangeAspect="1"/>
          </p:cNvPicPr>
          <p:nvPr/>
        </p:nvPicPr>
        <p:blipFill>
          <a:blip r:embed="rId2"/>
          <a:stretch>
            <a:fillRect/>
          </a:stretch>
        </p:blipFill>
        <p:spPr>
          <a:xfrm>
            <a:off x="599533" y="1022787"/>
            <a:ext cx="8402134" cy="4801016"/>
          </a:xfrm>
          <a:prstGeom prst="rect">
            <a:avLst/>
          </a:prstGeom>
        </p:spPr>
      </p:pic>
    </p:spTree>
    <p:extLst>
      <p:ext uri="{BB962C8B-B14F-4D97-AF65-F5344CB8AC3E}">
        <p14:creationId xmlns:p14="http://schemas.microsoft.com/office/powerpoint/2010/main" val="2975474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05687EB-F07B-14DC-3C88-F5FB85AD0EF7}"/>
              </a:ext>
            </a:extLst>
          </p:cNvPr>
          <p:cNvSpPr txBox="1"/>
          <p:nvPr/>
        </p:nvSpPr>
        <p:spPr>
          <a:xfrm>
            <a:off x="553234" y="839858"/>
            <a:ext cx="7986530" cy="7017306"/>
          </a:xfrm>
          <a:prstGeom prst="rect">
            <a:avLst/>
          </a:prstGeom>
          <a:noFill/>
        </p:spPr>
        <p:txBody>
          <a:bodyPr wrap="square">
            <a:spAutoFit/>
          </a:bodyPr>
          <a:lstStyle/>
          <a:p>
            <a:r>
              <a:rPr lang="es-MX" dirty="0">
                <a:solidFill>
                  <a:schemeClr val="bg1"/>
                </a:solidFill>
              </a:rPr>
              <a:t>Con el fin de garantizar una experiencia de usuario fluida y altamente interactiva en el informe, se implementan diversas estrategias en la portada.</a:t>
            </a:r>
          </a:p>
          <a:p>
            <a:endParaRPr lang="es-MX" dirty="0">
              <a:solidFill>
                <a:schemeClr val="bg1"/>
              </a:solidFill>
            </a:endParaRPr>
          </a:p>
          <a:p>
            <a:r>
              <a:rPr lang="es-MX" dirty="0">
                <a:solidFill>
                  <a:schemeClr val="bg1"/>
                </a:solidFill>
              </a:rPr>
              <a:t>En primer lugar, se integra la imagen con el distintivo logo de LinkedIn. Esta imagen actúa como un punto de entrada visualmente atractivo y reconocible para los usuarios, permitiéndoles identificar de inmediato el canal de comunicación vinculado al informe.</a:t>
            </a:r>
          </a:p>
          <a:p>
            <a:endParaRPr lang="es-MX" dirty="0">
              <a:solidFill>
                <a:schemeClr val="bg1"/>
              </a:solidFill>
            </a:endParaRPr>
          </a:p>
          <a:p>
            <a:r>
              <a:rPr lang="es-MX" dirty="0">
                <a:solidFill>
                  <a:schemeClr val="bg1"/>
                </a:solidFill>
              </a:rPr>
              <a:t>La funcionalidad de esta imagen va más allá de la mera presentación visual. Se le asigna meticulosamente un hipervínculo correspondiente al enlace de LinkedIn, de manera que, al hacer clic en la imagen, los usuarios son redirigidos de forma instantánea a la plataforma o página de destino asociada.</a:t>
            </a:r>
          </a:p>
          <a:p>
            <a:endParaRPr lang="es-MX" dirty="0">
              <a:solidFill>
                <a:schemeClr val="bg1"/>
              </a:solidFill>
            </a:endParaRPr>
          </a:p>
          <a:p>
            <a:r>
              <a:rPr lang="es-MX" dirty="0">
                <a:solidFill>
                  <a:schemeClr val="bg1"/>
                </a:solidFill>
              </a:rPr>
              <a:t>Adicionalmente, para facilitar aún más la navegación dentro del informe, se incorporan imágenes adicionales con hipervínculos que posibilitan que el usuario se desplace sin esfuerzo a cada una de las páginas del informe. Esto se traduce en una experiencia de lectura y exploración más intuitiva y eficiente, permitiendo a los usuarios acceder directamente a la información de su interés con solo un clic en la imagen correspondiente, evitando la necesidad de desplazarse manualmente a lo largo del documento. En conjunto, estas estrategias de diseño y funcionalidad contribuyen de manera significativa a la usabilidad y accesibilidad del informe.</a:t>
            </a:r>
            <a:endParaRPr lang="es-AR" dirty="0">
              <a:solidFill>
                <a:schemeClr val="bg1"/>
              </a:solidFill>
            </a:endParaRPr>
          </a:p>
        </p:txBody>
      </p:sp>
      <p:sp>
        <p:nvSpPr>
          <p:cNvPr id="9" name="CuadroTexto 8">
            <a:extLst>
              <a:ext uri="{FF2B5EF4-FFF2-40B4-BE49-F238E27FC236}">
                <a16:creationId xmlns:a16="http://schemas.microsoft.com/office/drawing/2014/main" id="{BB37EF49-8C5B-32AA-BB15-1D29F55C2622}"/>
              </a:ext>
            </a:extLst>
          </p:cNvPr>
          <p:cNvSpPr txBox="1"/>
          <p:nvPr/>
        </p:nvSpPr>
        <p:spPr>
          <a:xfrm>
            <a:off x="553234" y="470526"/>
            <a:ext cx="6601487" cy="369332"/>
          </a:xfrm>
          <a:prstGeom prst="rect">
            <a:avLst/>
          </a:prstGeom>
          <a:noFill/>
        </p:spPr>
        <p:txBody>
          <a:bodyPr wrap="none" rtlCol="0">
            <a:spAutoFit/>
          </a:bodyPr>
          <a:lstStyle/>
          <a:p>
            <a:r>
              <a:rPr lang="es-AR" b="1" u="sng" dirty="0">
                <a:solidFill>
                  <a:schemeClr val="bg1"/>
                </a:solidFill>
              </a:rPr>
              <a:t>GENERACION DE HIPERVINCULOS (EXTERNOS E INTERNOS):</a:t>
            </a:r>
          </a:p>
        </p:txBody>
      </p:sp>
    </p:spTree>
    <p:extLst>
      <p:ext uri="{BB962C8B-B14F-4D97-AF65-F5344CB8AC3E}">
        <p14:creationId xmlns:p14="http://schemas.microsoft.com/office/powerpoint/2010/main" val="60992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2BFBEEE-CB5A-07DD-59D0-D7931DDE8761}"/>
              </a:ext>
            </a:extLst>
          </p:cNvPr>
          <p:cNvSpPr txBox="1"/>
          <p:nvPr/>
        </p:nvSpPr>
        <p:spPr>
          <a:xfrm>
            <a:off x="1055698" y="1123884"/>
            <a:ext cx="7489804" cy="4875053"/>
          </a:xfrm>
          <a:prstGeom prst="rect">
            <a:avLst/>
          </a:prstGeom>
          <a:noFill/>
        </p:spPr>
        <p:txBody>
          <a:bodyPr wrap="square">
            <a:spAutoFit/>
          </a:bodyPr>
          <a:lstStyle/>
          <a:p>
            <a:r>
              <a:rPr lang="es-AR" sz="3108" b="1" dirty="0">
                <a:solidFill>
                  <a:schemeClr val="bg1"/>
                </a:solidFill>
              </a:rPr>
              <a:t>Tabla de Contenido:</a:t>
            </a:r>
          </a:p>
          <a:p>
            <a:endParaRPr lang="es-AR" sz="3108" dirty="0">
              <a:solidFill>
                <a:schemeClr val="bg1"/>
              </a:solidFill>
            </a:endParaRPr>
          </a:p>
          <a:p>
            <a:pPr marL="443130" indent="-443130">
              <a:buAutoNum type="arabicPeriod"/>
            </a:pPr>
            <a:r>
              <a:rPr lang="es-AR" sz="3108" dirty="0">
                <a:solidFill>
                  <a:schemeClr val="bg1"/>
                </a:solidFill>
              </a:rPr>
              <a:t>Introducción</a:t>
            </a:r>
          </a:p>
          <a:p>
            <a:pPr marL="443130" indent="-443130">
              <a:buAutoNum type="arabicPeriod"/>
            </a:pPr>
            <a:r>
              <a:rPr lang="es-AR" sz="3108" dirty="0">
                <a:solidFill>
                  <a:schemeClr val="bg1"/>
                </a:solidFill>
              </a:rPr>
              <a:t>Descripción de la temática de los datos</a:t>
            </a:r>
          </a:p>
          <a:p>
            <a:pPr marL="443130" indent="-443130">
              <a:buAutoNum type="arabicPeriod"/>
            </a:pPr>
            <a:r>
              <a:rPr lang="es-AR" sz="3108" dirty="0">
                <a:solidFill>
                  <a:schemeClr val="bg1"/>
                </a:solidFill>
              </a:rPr>
              <a:t>Alcance</a:t>
            </a:r>
          </a:p>
          <a:p>
            <a:pPr marL="443130" indent="-443130">
              <a:buAutoNum type="arabicPeriod"/>
            </a:pPr>
            <a:r>
              <a:rPr lang="es-AR" sz="3108" dirty="0">
                <a:solidFill>
                  <a:schemeClr val="bg1"/>
                </a:solidFill>
              </a:rPr>
              <a:t>Hipótesis</a:t>
            </a:r>
          </a:p>
          <a:p>
            <a:pPr marL="443130" indent="-443130">
              <a:buAutoNum type="arabicPeriod"/>
            </a:pPr>
            <a:r>
              <a:rPr lang="es-AR" sz="3108" dirty="0">
                <a:solidFill>
                  <a:schemeClr val="bg1"/>
                </a:solidFill>
              </a:rPr>
              <a:t>Herramientas utilizadas</a:t>
            </a:r>
          </a:p>
          <a:p>
            <a:pPr marL="443130" indent="-443130">
              <a:buAutoNum type="arabicPeriod"/>
            </a:pPr>
            <a:r>
              <a:rPr lang="es-AR" sz="3108" dirty="0">
                <a:solidFill>
                  <a:schemeClr val="bg1"/>
                </a:solidFill>
              </a:rPr>
              <a:t>Diagrama Entidad-Relación</a:t>
            </a:r>
          </a:p>
          <a:p>
            <a:pPr marL="443130" indent="-443130">
              <a:buAutoNum type="arabicPeriod"/>
            </a:pPr>
            <a:r>
              <a:rPr lang="es-AR" sz="3108" dirty="0">
                <a:solidFill>
                  <a:schemeClr val="bg1"/>
                </a:solidFill>
              </a:rPr>
              <a:t>Listado de Campos por Tabla</a:t>
            </a:r>
          </a:p>
        </p:txBody>
      </p:sp>
    </p:spTree>
    <p:extLst>
      <p:ext uri="{BB962C8B-B14F-4D97-AF65-F5344CB8AC3E}">
        <p14:creationId xmlns:p14="http://schemas.microsoft.com/office/powerpoint/2010/main" val="372888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9586FDC-0548-A106-A902-638754971EFB}"/>
              </a:ext>
            </a:extLst>
          </p:cNvPr>
          <p:cNvSpPr/>
          <p:nvPr/>
        </p:nvSpPr>
        <p:spPr>
          <a:xfrm>
            <a:off x="369278" y="642997"/>
            <a:ext cx="8862647" cy="994305"/>
          </a:xfrm>
          <a:prstGeom prst="rect">
            <a:avLst/>
          </a:prstGeom>
          <a:noFill/>
        </p:spPr>
        <p:txBody>
          <a:bodyPr wrap="square" lIns="118169" tIns="59084" rIns="118169" bIns="59084">
            <a:spAutoFit/>
          </a:bodyPr>
          <a:lstStyle/>
          <a:p>
            <a:pPr algn="ctr"/>
            <a:r>
              <a:rPr lang="es-ES" sz="5686" dirty="0">
                <a:ln w="9525">
                  <a:solidFill>
                    <a:schemeClr val="bg1"/>
                  </a:solidFill>
                  <a:prstDash val="solid"/>
                </a:ln>
                <a:effectLst>
                  <a:outerShdw blurRad="12700" dist="38100" dir="2700000" algn="tl" rotWithShape="0">
                    <a:schemeClr val="bg1">
                      <a:lumMod val="50000"/>
                    </a:schemeClr>
                  </a:outerShdw>
                </a:effectLst>
              </a:rPr>
              <a:t>INTRODUCCION</a:t>
            </a:r>
          </a:p>
        </p:txBody>
      </p:sp>
      <p:sp>
        <p:nvSpPr>
          <p:cNvPr id="9" name="CuadroTexto 8">
            <a:extLst>
              <a:ext uri="{FF2B5EF4-FFF2-40B4-BE49-F238E27FC236}">
                <a16:creationId xmlns:a16="http://schemas.microsoft.com/office/drawing/2014/main" id="{38F9EAD1-B9B3-7125-E2A1-F861C2D11CC4}"/>
              </a:ext>
            </a:extLst>
          </p:cNvPr>
          <p:cNvSpPr txBox="1"/>
          <p:nvPr/>
        </p:nvSpPr>
        <p:spPr>
          <a:xfrm>
            <a:off x="829788" y="1637352"/>
            <a:ext cx="7941625" cy="9320950"/>
          </a:xfrm>
          <a:prstGeom prst="rect">
            <a:avLst/>
          </a:prstGeom>
          <a:noFill/>
        </p:spPr>
        <p:txBody>
          <a:bodyPr wrap="square" rtlCol="0">
            <a:spAutoFit/>
          </a:bodyPr>
          <a:lstStyle/>
          <a:p>
            <a:r>
              <a:rPr lang="es-MX" sz="2068" dirty="0">
                <a:solidFill>
                  <a:schemeClr val="bg1"/>
                </a:solidFill>
              </a:rPr>
              <a:t>En el actual y dinámico mundo, la capacidad de tomar decisiones estratégicas basadas en información precisa es fundamental para el éxito en cualquier ámbito. Con el avance de herramientas tecnológicas avanzadas, como Power BI, los diferentes actores tienen la oportunidad de convertir datos crudos en información valiosa y visualmente impactante.</a:t>
            </a:r>
          </a:p>
          <a:p>
            <a:endParaRPr lang="es-MX" sz="2068" dirty="0">
              <a:solidFill>
                <a:schemeClr val="bg1"/>
              </a:solidFill>
            </a:endParaRPr>
          </a:p>
          <a:p>
            <a:r>
              <a:rPr lang="es-MX" sz="2068" dirty="0">
                <a:solidFill>
                  <a:schemeClr val="bg1"/>
                </a:solidFill>
              </a:rPr>
              <a:t>Este trabajo se enfoca en analizar el desempeño de económico de la industria de los videojuegos a lo largo del tiempo, utilizando Power BI como la herramienta principal. Desde la creación de visualizaciones atractivas hasta la detección de tendencias y patrones ocultos, el análisis con Power BI permite a las empresas tomar decisiones más fundamentada.</a:t>
            </a:r>
          </a:p>
          <a:p>
            <a:endParaRPr lang="es-MX" sz="2068" dirty="0">
              <a:solidFill>
                <a:schemeClr val="bg1"/>
              </a:solidFill>
            </a:endParaRPr>
          </a:p>
          <a:p>
            <a:r>
              <a:rPr lang="es-MX" sz="2068" dirty="0">
                <a:solidFill>
                  <a:schemeClr val="bg1"/>
                </a:solidFill>
              </a:rPr>
              <a:t>A lo largo de este documento, examinaremos las etapas para diseñar y desarrollar un panel de análisis efectivo en Power BI. Además, exploraremos cómo la interactividad, la representación visual de datos y las capacidades de generación de informes en tiempo real de Power BI pueden empoderar a los equipos de gestión y a los interesados para comprender mejor el rendimiento la empresa y formular estrategias respaldadas por evidencia.</a:t>
            </a:r>
          </a:p>
          <a:p>
            <a:endParaRPr lang="es-MX" sz="2068" dirty="0">
              <a:solidFill>
                <a:schemeClr val="bg1"/>
              </a:solidFill>
            </a:endParaRPr>
          </a:p>
          <a:p>
            <a:r>
              <a:rPr lang="es-MX" sz="2068" dirty="0">
                <a:solidFill>
                  <a:schemeClr val="bg1"/>
                </a:solidFill>
              </a:rPr>
              <a:t>En resumen, este trabajo busca destacar la importancia del análisis en el contexto empresarial actual y cómo Power BI se posiciona como una herramienta valiosa para convertir datos en conocimientos prácticos y útiles.</a:t>
            </a:r>
            <a:endParaRPr lang="es-AR" sz="2068" dirty="0">
              <a:solidFill>
                <a:schemeClr val="bg1"/>
              </a:solidFill>
            </a:endParaRPr>
          </a:p>
        </p:txBody>
      </p:sp>
    </p:spTree>
    <p:extLst>
      <p:ext uri="{BB962C8B-B14F-4D97-AF65-F5344CB8AC3E}">
        <p14:creationId xmlns:p14="http://schemas.microsoft.com/office/powerpoint/2010/main" val="348449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9586FDC-0548-A106-A902-638754971EFB}"/>
              </a:ext>
            </a:extLst>
          </p:cNvPr>
          <p:cNvSpPr/>
          <p:nvPr/>
        </p:nvSpPr>
        <p:spPr>
          <a:xfrm>
            <a:off x="369278" y="702829"/>
            <a:ext cx="8862647" cy="556814"/>
          </a:xfrm>
          <a:prstGeom prst="rect">
            <a:avLst/>
          </a:prstGeom>
          <a:noFill/>
        </p:spPr>
        <p:txBody>
          <a:bodyPr wrap="square" lIns="118169" tIns="59084" rIns="118169" bIns="59084">
            <a:spAutoFit/>
          </a:bodyPr>
          <a:lstStyle/>
          <a:p>
            <a:pPr algn="ctr"/>
            <a:r>
              <a:rPr lang="es-ES" sz="2843" dirty="0">
                <a:ln w="9525">
                  <a:solidFill>
                    <a:schemeClr val="bg1"/>
                  </a:solidFill>
                  <a:prstDash val="solid"/>
                </a:ln>
                <a:effectLst>
                  <a:outerShdw blurRad="12700" dist="38100" dir="2700000" algn="tl" rotWithShape="0">
                    <a:schemeClr val="bg1">
                      <a:lumMod val="50000"/>
                    </a:schemeClr>
                  </a:outerShdw>
                </a:effectLst>
              </a:rPr>
              <a:t>DESCRIPCION DE LA TEMATICA DE LOS DATOS</a:t>
            </a:r>
          </a:p>
        </p:txBody>
      </p:sp>
      <p:sp>
        <p:nvSpPr>
          <p:cNvPr id="9" name="CuadroTexto 8">
            <a:extLst>
              <a:ext uri="{FF2B5EF4-FFF2-40B4-BE49-F238E27FC236}">
                <a16:creationId xmlns:a16="http://schemas.microsoft.com/office/drawing/2014/main" id="{38F9EAD1-B9B3-7125-E2A1-F861C2D11CC4}"/>
              </a:ext>
            </a:extLst>
          </p:cNvPr>
          <p:cNvSpPr txBox="1"/>
          <p:nvPr/>
        </p:nvSpPr>
        <p:spPr>
          <a:xfrm>
            <a:off x="829790" y="1383066"/>
            <a:ext cx="7941625" cy="10593862"/>
          </a:xfrm>
          <a:prstGeom prst="rect">
            <a:avLst/>
          </a:prstGeom>
          <a:noFill/>
        </p:spPr>
        <p:txBody>
          <a:bodyPr wrap="square" rtlCol="0">
            <a:spAutoFit/>
          </a:bodyPr>
          <a:lstStyle/>
          <a:p>
            <a:r>
              <a:rPr lang="es-MX" sz="2068" dirty="0">
                <a:solidFill>
                  <a:schemeClr val="bg1"/>
                </a:solidFill>
              </a:rPr>
              <a:t>El </a:t>
            </a:r>
            <a:r>
              <a:rPr lang="es-MX" sz="2068" dirty="0" err="1">
                <a:solidFill>
                  <a:schemeClr val="bg1"/>
                </a:solidFill>
              </a:rPr>
              <a:t>Dataset</a:t>
            </a:r>
            <a:r>
              <a:rPr lang="es-MX" sz="2068" dirty="0">
                <a:solidFill>
                  <a:schemeClr val="bg1"/>
                </a:solidFill>
              </a:rPr>
              <a:t> aborda la temática del rendimiento económico de la industria del videojuego. Este conjunto de datos recopila información sobre las ventas de videojuegos global y los ingresos generados en un período de tiempo específico, lo que permite analizar y comprender la dinámica económica de la industria.</a:t>
            </a:r>
          </a:p>
          <a:p>
            <a:endParaRPr lang="es-MX" sz="2068" dirty="0">
              <a:solidFill>
                <a:schemeClr val="bg1"/>
              </a:solidFill>
            </a:endParaRPr>
          </a:p>
          <a:p>
            <a:r>
              <a:rPr lang="es-MX" sz="2068" dirty="0">
                <a:solidFill>
                  <a:schemeClr val="bg1"/>
                </a:solidFill>
              </a:rPr>
              <a:t>El </a:t>
            </a:r>
            <a:r>
              <a:rPr lang="es-MX" sz="2068" dirty="0" err="1">
                <a:solidFill>
                  <a:schemeClr val="bg1"/>
                </a:solidFill>
              </a:rPr>
              <a:t>Dataset</a:t>
            </a:r>
            <a:r>
              <a:rPr lang="es-MX" sz="2068" dirty="0">
                <a:solidFill>
                  <a:schemeClr val="bg1"/>
                </a:solidFill>
              </a:rPr>
              <a:t> contiene una gama de variables relevantes que capturan diversos aspectos de la facturación, como la fecha de salida de cada título, la recaudación por las diferentes regiones, la empresa desarrolladora, el género del videojuego, la plataforma (consola) en la que fue lanzado, entre otras. Además, el conjunto de datos podría incluir información contextual adicional, como la categoría de productos, la ubicación de la venta o</a:t>
            </a:r>
          </a:p>
          <a:p>
            <a:r>
              <a:rPr lang="es-MX" sz="2068" dirty="0">
                <a:solidFill>
                  <a:schemeClr val="bg1"/>
                </a:solidFill>
              </a:rPr>
              <a:t>el canal de distribución utilizado.</a:t>
            </a:r>
          </a:p>
          <a:p>
            <a:endParaRPr lang="es-MX" sz="2068" dirty="0">
              <a:solidFill>
                <a:schemeClr val="bg1"/>
              </a:solidFill>
            </a:endParaRPr>
          </a:p>
          <a:p>
            <a:r>
              <a:rPr lang="es-MX" sz="2068" dirty="0">
                <a:solidFill>
                  <a:schemeClr val="bg1"/>
                </a:solidFill>
              </a:rPr>
              <a:t>Al analizar este </a:t>
            </a:r>
            <a:r>
              <a:rPr lang="es-MX" sz="2068" dirty="0" err="1">
                <a:solidFill>
                  <a:schemeClr val="bg1"/>
                </a:solidFill>
              </a:rPr>
              <a:t>Dataset</a:t>
            </a:r>
            <a:r>
              <a:rPr lang="es-MX" sz="2068" dirty="0">
                <a:solidFill>
                  <a:schemeClr val="bg1"/>
                </a:solidFill>
              </a:rPr>
              <a:t>, es posible identificar tendencias y patrones en la recaudación a lo largo del tiempo, comprender qué juegos, géneros o consolas son los más populares entre los clientes, y detectar posibles oportunidades de crecimiento o áreas que requieran mejoras en términos de ventas y facturación.</a:t>
            </a:r>
          </a:p>
          <a:p>
            <a:endParaRPr lang="es-MX" sz="2068" dirty="0">
              <a:solidFill>
                <a:schemeClr val="bg1"/>
              </a:solidFill>
            </a:endParaRPr>
          </a:p>
          <a:p>
            <a:r>
              <a:rPr lang="es-MX" sz="2068" dirty="0">
                <a:solidFill>
                  <a:schemeClr val="bg1"/>
                </a:solidFill>
              </a:rPr>
              <a:t>El objetivo principal de este </a:t>
            </a:r>
            <a:r>
              <a:rPr lang="es-MX" sz="2068" dirty="0" err="1">
                <a:solidFill>
                  <a:schemeClr val="bg1"/>
                </a:solidFill>
              </a:rPr>
              <a:t>Dataset</a:t>
            </a:r>
            <a:r>
              <a:rPr lang="es-MX" sz="2068" dirty="0">
                <a:solidFill>
                  <a:schemeClr val="bg1"/>
                </a:solidFill>
              </a:rPr>
              <a:t> es permitir a los analistas financieros, gerentes y </a:t>
            </a:r>
            <a:r>
              <a:rPr lang="es-MX" sz="2068" dirty="0" err="1">
                <a:solidFill>
                  <a:schemeClr val="bg1"/>
                </a:solidFill>
              </a:rPr>
              <a:t>stakeholders</a:t>
            </a:r>
            <a:r>
              <a:rPr lang="es-MX" sz="2068" dirty="0">
                <a:solidFill>
                  <a:schemeClr val="bg1"/>
                </a:solidFill>
              </a:rPr>
              <a:t> de la empresa examinar el rendimiento financiero desde una perspectiva centrada en la facturación. Con la aplicación de técnicas de análisis de datos y herramientas como Power BI, se puede transformar este conjunto de datos en información visualmente atractiva y fácilmente comprensible, lo que ayuda a tomar decisiones estratégicas informadas y a aumentar las probabilidades de éxito en esta industria.</a:t>
            </a:r>
            <a:endParaRPr lang="es-AR" sz="2068" dirty="0">
              <a:solidFill>
                <a:schemeClr val="bg1"/>
              </a:solidFill>
            </a:endParaRPr>
          </a:p>
        </p:txBody>
      </p:sp>
    </p:spTree>
    <p:extLst>
      <p:ext uri="{BB962C8B-B14F-4D97-AF65-F5344CB8AC3E}">
        <p14:creationId xmlns:p14="http://schemas.microsoft.com/office/powerpoint/2010/main" val="97745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9586FDC-0548-A106-A902-638754971EFB}"/>
              </a:ext>
            </a:extLst>
          </p:cNvPr>
          <p:cNvSpPr/>
          <p:nvPr/>
        </p:nvSpPr>
        <p:spPr>
          <a:xfrm>
            <a:off x="369278" y="0"/>
            <a:ext cx="8402134" cy="888763"/>
          </a:xfrm>
          <a:prstGeom prst="rect">
            <a:avLst/>
          </a:prstGeom>
          <a:noFill/>
        </p:spPr>
        <p:txBody>
          <a:bodyPr wrap="square" lIns="118169" tIns="59084" rIns="118169" bIns="59084">
            <a:spAutoFit/>
          </a:bodyPr>
          <a:lstStyle/>
          <a:p>
            <a:pPr algn="ctr"/>
            <a:r>
              <a:rPr lang="es-ES" sz="5000" dirty="0">
                <a:ln w="9525">
                  <a:solidFill>
                    <a:schemeClr val="bg1"/>
                  </a:solidFill>
                  <a:prstDash val="solid"/>
                </a:ln>
                <a:effectLst>
                  <a:outerShdw blurRad="12700" dist="38100" dir="2700000" algn="tl" rotWithShape="0">
                    <a:schemeClr val="bg1">
                      <a:lumMod val="50000"/>
                    </a:schemeClr>
                  </a:outerShdw>
                </a:effectLst>
              </a:rPr>
              <a:t>ALCANCE</a:t>
            </a:r>
          </a:p>
        </p:txBody>
      </p:sp>
      <p:sp>
        <p:nvSpPr>
          <p:cNvPr id="9" name="CuadroTexto 8">
            <a:extLst>
              <a:ext uri="{FF2B5EF4-FFF2-40B4-BE49-F238E27FC236}">
                <a16:creationId xmlns:a16="http://schemas.microsoft.com/office/drawing/2014/main" id="{38F9EAD1-B9B3-7125-E2A1-F861C2D11CC4}"/>
              </a:ext>
            </a:extLst>
          </p:cNvPr>
          <p:cNvSpPr txBox="1"/>
          <p:nvPr/>
        </p:nvSpPr>
        <p:spPr>
          <a:xfrm>
            <a:off x="829787" y="787074"/>
            <a:ext cx="7941625" cy="11664732"/>
          </a:xfrm>
          <a:prstGeom prst="rect">
            <a:avLst/>
          </a:prstGeom>
          <a:noFill/>
        </p:spPr>
        <p:txBody>
          <a:bodyPr wrap="square" rtlCol="0">
            <a:spAutoFit/>
          </a:bodyPr>
          <a:lstStyle/>
          <a:p>
            <a:r>
              <a:rPr lang="es-MX" sz="1600" dirty="0">
                <a:solidFill>
                  <a:schemeClr val="bg1"/>
                </a:solidFill>
              </a:rPr>
              <a:t>El ámbito de un proyecto en Power BI enfocado en examinar la facturación de una industria, en este caso del video juego, puede incluir múltiples fases y objetivos esenciales para alcanzar una comprensión completa y valiosa de los aspectos financieros. Este trabajo describe un alcance típico para un proyecto similar:</a:t>
            </a:r>
          </a:p>
          <a:p>
            <a:endParaRPr lang="es-MX" sz="1600" dirty="0">
              <a:solidFill>
                <a:schemeClr val="bg1"/>
              </a:solidFill>
            </a:endParaRPr>
          </a:p>
          <a:p>
            <a:pPr marL="342900" indent="-342900">
              <a:buFont typeface="+mj-lt"/>
              <a:buAutoNum type="arabicPeriod"/>
            </a:pPr>
            <a:r>
              <a:rPr lang="es-MX" sz="1600" b="1" dirty="0">
                <a:solidFill>
                  <a:schemeClr val="bg1"/>
                </a:solidFill>
              </a:rPr>
              <a:t>Establecimiento de metas: </a:t>
            </a:r>
            <a:r>
              <a:rPr lang="es-MX" sz="1600" dirty="0">
                <a:solidFill>
                  <a:schemeClr val="bg1"/>
                </a:solidFill>
              </a:rPr>
              <a:t>definir objetivos concretos para el proyecto, como: descubrir patrones de ventas, evaluar la rentabilidad de los productos y entender las tendencias de facturación a lo largo del tiempo.</a:t>
            </a:r>
          </a:p>
          <a:p>
            <a:pPr marL="342900" indent="-342900">
              <a:buFont typeface="+mj-lt"/>
              <a:buAutoNum type="arabicPeriod"/>
            </a:pPr>
            <a:r>
              <a:rPr lang="es-MX" sz="1600" b="1" dirty="0">
                <a:solidFill>
                  <a:schemeClr val="bg1"/>
                </a:solidFill>
              </a:rPr>
              <a:t>Recolección de información: </a:t>
            </a:r>
            <a:r>
              <a:rPr lang="es-MX" sz="1600" dirty="0">
                <a:solidFill>
                  <a:schemeClr val="bg1"/>
                </a:solidFill>
              </a:rPr>
              <a:t>obtener y preparar los datos financieros, que contendrán detalles sobre transacciones, productos, fechas.</a:t>
            </a:r>
          </a:p>
          <a:p>
            <a:pPr marL="342900" indent="-342900">
              <a:buFont typeface="+mj-lt"/>
              <a:buAutoNum type="arabicPeriod"/>
            </a:pPr>
            <a:r>
              <a:rPr lang="es-MX" sz="1600" b="1" dirty="0">
                <a:solidFill>
                  <a:schemeClr val="bg1"/>
                </a:solidFill>
              </a:rPr>
              <a:t>Depuración y transformación de datos:</a:t>
            </a:r>
            <a:r>
              <a:rPr lang="es-MX" sz="1600" dirty="0">
                <a:solidFill>
                  <a:schemeClr val="bg1"/>
                </a:solidFill>
              </a:rPr>
              <a:t> llevar a cabo el saneamiento de datos para manejar valores nulos, información duplicada o inconsistente. Modificar los datos según sea necesario para construir una estructura apta para el análisis, como la creación de tablas de hechos y dimensiones.</a:t>
            </a:r>
          </a:p>
          <a:p>
            <a:pPr marL="342900" indent="-342900">
              <a:buFont typeface="+mj-lt"/>
              <a:buAutoNum type="arabicPeriod"/>
            </a:pPr>
            <a:r>
              <a:rPr lang="es-MX" sz="1600" b="1" dirty="0">
                <a:solidFill>
                  <a:schemeClr val="bg1"/>
                </a:solidFill>
              </a:rPr>
              <a:t>Creación de un modelo de datos: </a:t>
            </a:r>
            <a:r>
              <a:rPr lang="es-MX" sz="1600" dirty="0">
                <a:solidFill>
                  <a:schemeClr val="bg1"/>
                </a:solidFill>
              </a:rPr>
              <a:t>diseñar un modelo de datos en Power BI que refleje las conexiones entre las tablas y permita un análisis coherente y eficiente.</a:t>
            </a:r>
          </a:p>
          <a:p>
            <a:pPr marL="342900" indent="-342900">
              <a:buFont typeface="+mj-lt"/>
              <a:buAutoNum type="arabicPeriod"/>
            </a:pPr>
            <a:r>
              <a:rPr lang="es-MX" sz="1600" b="1" dirty="0">
                <a:solidFill>
                  <a:schemeClr val="bg1"/>
                </a:solidFill>
              </a:rPr>
              <a:t>Desarrollo de representaciones visuales: </a:t>
            </a:r>
            <a:r>
              <a:rPr lang="es-MX" sz="1600" dirty="0">
                <a:solidFill>
                  <a:schemeClr val="bg1"/>
                </a:solidFill>
              </a:rPr>
              <a:t>producir visualizaciones interactivas, como gráficos de barras, líneas, circulares y mapas, para exhibir la facturación por período, títulos, genero de video juegos, entre otros. Crear paneles interactivos que permitan a los usuarios explorar los datos y obtener información relevante.</a:t>
            </a:r>
          </a:p>
          <a:p>
            <a:pPr marL="342900" indent="-342900">
              <a:buFont typeface="+mj-lt"/>
              <a:buAutoNum type="arabicPeriod"/>
            </a:pPr>
            <a:r>
              <a:rPr lang="es-MX" sz="1600" b="1" dirty="0">
                <a:solidFill>
                  <a:schemeClr val="bg1"/>
                </a:solidFill>
              </a:rPr>
              <a:t>Análisis e identificación: </a:t>
            </a:r>
            <a:r>
              <a:rPr lang="es-MX" sz="1600" dirty="0">
                <a:solidFill>
                  <a:schemeClr val="bg1"/>
                </a:solidFill>
              </a:rPr>
              <a:t>reconocer tendencias a lo largo del tiempo y realizar comparaciones entre títulos, géneros o consolas. Evaluar el impacto de otros factores en la facturación (publicador, región).</a:t>
            </a:r>
          </a:p>
          <a:p>
            <a:pPr marL="342900" indent="-342900">
              <a:buFont typeface="+mj-lt"/>
              <a:buAutoNum type="arabicPeriod"/>
            </a:pPr>
            <a:r>
              <a:rPr lang="es-MX" sz="1600" b="1" dirty="0">
                <a:solidFill>
                  <a:schemeClr val="bg1"/>
                </a:solidFill>
              </a:rPr>
              <a:t>Implementación de métricas clave: </a:t>
            </a:r>
            <a:r>
              <a:rPr lang="es-MX" sz="1600" dirty="0">
                <a:solidFill>
                  <a:schemeClr val="bg1"/>
                </a:solidFill>
              </a:rPr>
              <a:t>calcular y mostrar indicadores financieros cruciales, tales como facturación total, promedio de ventas por región o consola, etc.</a:t>
            </a:r>
          </a:p>
          <a:p>
            <a:pPr marL="342900" indent="-342900">
              <a:buFont typeface="+mj-lt"/>
              <a:buAutoNum type="arabicPeriod"/>
            </a:pPr>
            <a:r>
              <a:rPr lang="es-MX" sz="1600" b="1" dirty="0">
                <a:solidFill>
                  <a:schemeClr val="bg1"/>
                </a:solidFill>
              </a:rPr>
              <a:t>Generación de informes y Dashboards: </a:t>
            </a:r>
            <a:r>
              <a:rPr lang="es-MX" sz="1600" dirty="0">
                <a:solidFill>
                  <a:schemeClr val="bg1"/>
                </a:solidFill>
              </a:rPr>
              <a:t>crear informes ejecutivos y dashboards que presenten los hallazgos y permitan a los usuarios acceder rápidamente a los datos pertinentes.</a:t>
            </a:r>
          </a:p>
          <a:p>
            <a:pPr marL="342900" indent="-342900">
              <a:buFont typeface="+mj-lt"/>
              <a:buAutoNum type="arabicPeriod"/>
            </a:pPr>
            <a:r>
              <a:rPr lang="es-MX" sz="1600" b="1" dirty="0">
                <a:solidFill>
                  <a:schemeClr val="bg1"/>
                </a:solidFill>
              </a:rPr>
              <a:t>Formación y documentación: </a:t>
            </a:r>
            <a:r>
              <a:rPr lang="es-MX" sz="1600" dirty="0">
                <a:solidFill>
                  <a:schemeClr val="bg1"/>
                </a:solidFill>
              </a:rPr>
              <a:t>brindar formación a los usuarios finales sobre cómo utilizar el dashboard y realizar análisis personalizados. Documentar el proceso de preparación de datos, modelado y visualización para futuras referencias.</a:t>
            </a:r>
          </a:p>
          <a:p>
            <a:pPr marL="342900" indent="-342900">
              <a:buFont typeface="+mj-lt"/>
              <a:buAutoNum type="arabicPeriod"/>
            </a:pPr>
            <a:r>
              <a:rPr lang="es-MX" sz="1600" b="1" dirty="0">
                <a:solidFill>
                  <a:schemeClr val="bg1"/>
                </a:solidFill>
              </a:rPr>
              <a:t>Entrega y supervisión: </a:t>
            </a:r>
            <a:r>
              <a:rPr lang="es-MX" sz="1600" dirty="0">
                <a:solidFill>
                  <a:schemeClr val="bg1"/>
                </a:solidFill>
              </a:rPr>
              <a:t>presentar el proyecto a las partes interesadas y usuarios finales, recopilando comentarios y realizando ajustes si es necesario.</a:t>
            </a:r>
          </a:p>
          <a:p>
            <a:pPr marL="342900" indent="-342900">
              <a:buFont typeface="+mj-lt"/>
              <a:buAutoNum type="arabicPeriod"/>
            </a:pPr>
            <a:r>
              <a:rPr lang="es-MX" sz="1600" b="1" dirty="0">
                <a:solidFill>
                  <a:schemeClr val="bg1"/>
                </a:solidFill>
              </a:rPr>
              <a:t>Mantenimiento continuo:</a:t>
            </a:r>
            <a:r>
              <a:rPr lang="es-MX" sz="1600" dirty="0">
                <a:solidFill>
                  <a:schemeClr val="bg1"/>
                </a:solidFill>
              </a:rPr>
              <a:t> actualizar periódicamente el panel con nueva información para mantener la relevancia y precisión de las representaciones.</a:t>
            </a:r>
          </a:p>
          <a:p>
            <a:endParaRPr lang="es-MX" sz="1600" dirty="0">
              <a:solidFill>
                <a:schemeClr val="bg1"/>
              </a:solidFill>
            </a:endParaRPr>
          </a:p>
          <a:p>
            <a:r>
              <a:rPr lang="es-MX" sz="1600" dirty="0">
                <a:solidFill>
                  <a:schemeClr val="bg1"/>
                </a:solidFill>
              </a:rPr>
              <a:t>Esta metodología proporciona una estructura general para abordar un proyecto en Power BI relacionado con la facturación de una industria. No obstante, el alcance específico puede variar dependiendo de las necesidades y metas de las partes interesadas.</a:t>
            </a:r>
          </a:p>
        </p:txBody>
      </p:sp>
    </p:spTree>
    <p:extLst>
      <p:ext uri="{BB962C8B-B14F-4D97-AF65-F5344CB8AC3E}">
        <p14:creationId xmlns:p14="http://schemas.microsoft.com/office/powerpoint/2010/main" val="115278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9586FDC-0548-A106-A902-638754971EFB}"/>
              </a:ext>
            </a:extLst>
          </p:cNvPr>
          <p:cNvSpPr/>
          <p:nvPr/>
        </p:nvSpPr>
        <p:spPr>
          <a:xfrm>
            <a:off x="369278" y="520861"/>
            <a:ext cx="8402134" cy="888763"/>
          </a:xfrm>
          <a:prstGeom prst="rect">
            <a:avLst/>
          </a:prstGeom>
          <a:noFill/>
        </p:spPr>
        <p:txBody>
          <a:bodyPr wrap="square" lIns="118169" tIns="59084" rIns="118169" bIns="59084">
            <a:spAutoFit/>
          </a:bodyPr>
          <a:lstStyle/>
          <a:p>
            <a:pPr algn="ctr"/>
            <a:r>
              <a:rPr lang="es-ES" sz="5000" dirty="0">
                <a:ln w="9525">
                  <a:solidFill>
                    <a:schemeClr val="bg1"/>
                  </a:solidFill>
                  <a:prstDash val="solid"/>
                </a:ln>
                <a:effectLst>
                  <a:outerShdw blurRad="12700" dist="38100" dir="2700000" algn="tl" rotWithShape="0">
                    <a:schemeClr val="bg1">
                      <a:lumMod val="50000"/>
                    </a:schemeClr>
                  </a:outerShdw>
                </a:effectLst>
              </a:rPr>
              <a:t>HIPOTESIS</a:t>
            </a:r>
          </a:p>
        </p:txBody>
      </p:sp>
      <p:sp>
        <p:nvSpPr>
          <p:cNvPr id="9" name="CuadroTexto 8">
            <a:extLst>
              <a:ext uri="{FF2B5EF4-FFF2-40B4-BE49-F238E27FC236}">
                <a16:creationId xmlns:a16="http://schemas.microsoft.com/office/drawing/2014/main" id="{38F9EAD1-B9B3-7125-E2A1-F861C2D11CC4}"/>
              </a:ext>
            </a:extLst>
          </p:cNvPr>
          <p:cNvSpPr txBox="1"/>
          <p:nvPr/>
        </p:nvSpPr>
        <p:spPr>
          <a:xfrm>
            <a:off x="829787" y="1307935"/>
            <a:ext cx="7941625" cy="8710077"/>
          </a:xfrm>
          <a:prstGeom prst="rect">
            <a:avLst/>
          </a:prstGeom>
          <a:noFill/>
        </p:spPr>
        <p:txBody>
          <a:bodyPr wrap="square" rtlCol="0">
            <a:spAutoFit/>
          </a:bodyPr>
          <a:lstStyle/>
          <a:p>
            <a:r>
              <a:rPr lang="es-MX" sz="1600" dirty="0">
                <a:solidFill>
                  <a:schemeClr val="bg1"/>
                </a:solidFill>
              </a:rPr>
              <a:t>En el análisis de la facturación de la industria de los videojuegos, se pueden formular y validar diversas suposiciones. Estas hipótesis representan ideas preliminares que pueden ser examinadas utilizando la información disponible. A continuación, se presentan ejemplos de hipótesis relevantes en este contexto:</a:t>
            </a:r>
          </a:p>
          <a:p>
            <a:endParaRPr lang="es-MX" sz="1600" dirty="0">
              <a:solidFill>
                <a:schemeClr val="bg1"/>
              </a:solidFill>
            </a:endParaRPr>
          </a:p>
          <a:p>
            <a:pPr marL="285750" indent="-285750">
              <a:buFont typeface="Arial" panose="020B0604020202020204" pitchFamily="34" charset="0"/>
              <a:buChar char="•"/>
            </a:pPr>
            <a:r>
              <a:rPr lang="es-MX" sz="1600" b="1" dirty="0">
                <a:solidFill>
                  <a:schemeClr val="bg1"/>
                </a:solidFill>
              </a:rPr>
              <a:t>Temporada de lanzamiento: </a:t>
            </a:r>
            <a:r>
              <a:rPr lang="es-MX" sz="1600" dirty="0">
                <a:solidFill>
                  <a:schemeClr val="bg1"/>
                </a:solidFill>
              </a:rPr>
              <a:t>los ingresos de la industria de los videojuegos pueden variar según las estaciones del año. Por ejemplo, se podría plantear la hipótesis de que hay un aumento considerable en las ventas durante las vacaciones o temporadas festivas.</a:t>
            </a:r>
          </a:p>
          <a:p>
            <a:pPr marL="285750" indent="-285750">
              <a:buFont typeface="Arial" panose="020B0604020202020204" pitchFamily="34" charset="0"/>
              <a:buChar char="•"/>
            </a:pPr>
            <a:r>
              <a:rPr lang="es-MX" sz="1600" b="1" dirty="0">
                <a:solidFill>
                  <a:schemeClr val="bg1"/>
                </a:solidFill>
              </a:rPr>
              <a:t>Juego destacado: </a:t>
            </a:r>
            <a:r>
              <a:rPr lang="es-MX" sz="1600" dirty="0">
                <a:solidFill>
                  <a:schemeClr val="bg1"/>
                </a:solidFill>
              </a:rPr>
              <a:t>existe un juego o conjunto de juegos que contribuyen de manera desproporcionada a los ingresos totales de la industria. Se podría investigar si algunos títulos generan la mayoría de los ingresos.</a:t>
            </a:r>
          </a:p>
          <a:p>
            <a:pPr marL="285750" indent="-285750">
              <a:buFont typeface="Arial" panose="020B0604020202020204" pitchFamily="34" charset="0"/>
              <a:buChar char="•"/>
            </a:pPr>
            <a:r>
              <a:rPr lang="es-MX" sz="1600" b="1" dirty="0">
                <a:solidFill>
                  <a:schemeClr val="bg1"/>
                </a:solidFill>
              </a:rPr>
              <a:t>Tendencias a lo largo del tiempo: </a:t>
            </a:r>
            <a:r>
              <a:rPr lang="es-MX" sz="1600" dirty="0">
                <a:solidFill>
                  <a:schemeClr val="bg1"/>
                </a:solidFill>
              </a:rPr>
              <a:t>podría plantearse la hipótesis de que los ingresos han estado creciendo o disminuyendo consistentemente a lo largo de un período específico.</a:t>
            </a:r>
          </a:p>
          <a:p>
            <a:pPr marL="285750" indent="-285750">
              <a:buFont typeface="Arial" panose="020B0604020202020204" pitchFamily="34" charset="0"/>
              <a:buChar char="•"/>
            </a:pPr>
            <a:r>
              <a:rPr lang="es-MX" sz="1600" b="1" dirty="0">
                <a:solidFill>
                  <a:schemeClr val="bg1"/>
                </a:solidFill>
              </a:rPr>
              <a:t>Relación entre juegos: </a:t>
            </a:r>
            <a:r>
              <a:rPr lang="es-MX" sz="1600" dirty="0">
                <a:solidFill>
                  <a:schemeClr val="bg1"/>
                </a:solidFill>
              </a:rPr>
              <a:t>se podría investigar si existe una correlación entre la venta de ciertos juegos. Por ejemplo, se podría hipotetizar que la venta de un juego específico impulsa la venta de otro juego relacionado.</a:t>
            </a:r>
          </a:p>
          <a:p>
            <a:pPr marL="285750" indent="-285750">
              <a:buFont typeface="Arial" panose="020B0604020202020204" pitchFamily="34" charset="0"/>
              <a:buChar char="•"/>
            </a:pPr>
            <a:r>
              <a:rPr lang="es-MX" sz="1600" b="1" dirty="0">
                <a:solidFill>
                  <a:schemeClr val="bg1"/>
                </a:solidFill>
              </a:rPr>
              <a:t>Efecto del Publicador (Publisher): </a:t>
            </a:r>
            <a:r>
              <a:rPr lang="es-MX" sz="1600" dirty="0">
                <a:solidFill>
                  <a:schemeClr val="bg1"/>
                </a:solidFill>
              </a:rPr>
              <a:t>se podría hipotetizar que ciertos </a:t>
            </a:r>
            <a:r>
              <a:rPr lang="es-MX" sz="1600" dirty="0" err="1">
                <a:solidFill>
                  <a:schemeClr val="bg1"/>
                </a:solidFill>
              </a:rPr>
              <a:t>Publishers</a:t>
            </a:r>
            <a:r>
              <a:rPr lang="es-MX" sz="1600" dirty="0">
                <a:solidFill>
                  <a:schemeClr val="bg1"/>
                </a:solidFill>
              </a:rPr>
              <a:t> tienen un impacto diferente en los ingresos totales de la industria.</a:t>
            </a:r>
          </a:p>
          <a:p>
            <a:pPr marL="285750" indent="-285750">
              <a:buFont typeface="Arial" panose="020B0604020202020204" pitchFamily="34" charset="0"/>
              <a:buChar char="•"/>
            </a:pPr>
            <a:r>
              <a:rPr lang="es-MX" sz="1600" b="1" dirty="0">
                <a:solidFill>
                  <a:schemeClr val="bg1"/>
                </a:solidFill>
              </a:rPr>
              <a:t>Respuesta a eventos externos:</a:t>
            </a:r>
            <a:r>
              <a:rPr lang="es-MX" sz="1600" dirty="0">
                <a:solidFill>
                  <a:schemeClr val="bg1"/>
                </a:solidFill>
              </a:rPr>
              <a:t> podría plantearse la hipótesis de que eventos externos, como cambios en la economía o tendencias del mercado, tienen un impacto en los ingresos de la industria de los videojuegos.</a:t>
            </a:r>
          </a:p>
          <a:p>
            <a:pPr marL="285750" indent="-285750">
              <a:buFont typeface="Arial" panose="020B0604020202020204" pitchFamily="34" charset="0"/>
              <a:buChar char="•"/>
            </a:pPr>
            <a:r>
              <a:rPr lang="es-MX" sz="1600" b="1" dirty="0">
                <a:solidFill>
                  <a:schemeClr val="bg1"/>
                </a:solidFill>
              </a:rPr>
              <a:t>Influencia geográfica: </a:t>
            </a:r>
            <a:r>
              <a:rPr lang="es-MX" sz="1600" dirty="0">
                <a:solidFill>
                  <a:schemeClr val="bg1"/>
                </a:solidFill>
              </a:rPr>
              <a:t>se podría investigar si la ubicación geográfica tiene algún efecto en los patrones de ingresos, como variaciones de ventas según la región o el país.</a:t>
            </a:r>
          </a:p>
          <a:p>
            <a:endParaRPr lang="es-MX" sz="1600" dirty="0">
              <a:solidFill>
                <a:schemeClr val="bg1"/>
              </a:solidFill>
            </a:endParaRPr>
          </a:p>
          <a:p>
            <a:r>
              <a:rPr lang="es-MX" sz="1600" dirty="0">
                <a:solidFill>
                  <a:schemeClr val="bg1"/>
                </a:solidFill>
              </a:rPr>
              <a:t>Estas son solo algunas ideas de hipótesis relevantes para un análisis de facturación en la industria de los videojuegos. Es fundamental respaldar estas hipótesis con datos y someterlas a pruebas estadísticas para determinar su validez. El propósito del análisis es comprender cómo la industria puede mejorar sus niveles de ingresos futuros basándose en el rendimiento de ventas en períodos anteriores.</a:t>
            </a:r>
          </a:p>
        </p:txBody>
      </p:sp>
      <p:sp>
        <p:nvSpPr>
          <p:cNvPr id="2" name="Rectángulo 1">
            <a:extLst>
              <a:ext uri="{FF2B5EF4-FFF2-40B4-BE49-F238E27FC236}">
                <a16:creationId xmlns:a16="http://schemas.microsoft.com/office/drawing/2014/main" id="{C2804FD2-342E-9092-3A8D-C46EF6E24EDA}"/>
              </a:ext>
            </a:extLst>
          </p:cNvPr>
          <p:cNvSpPr/>
          <p:nvPr/>
        </p:nvSpPr>
        <p:spPr>
          <a:xfrm>
            <a:off x="599532" y="10245522"/>
            <a:ext cx="8402134" cy="888763"/>
          </a:xfrm>
          <a:prstGeom prst="rect">
            <a:avLst/>
          </a:prstGeom>
          <a:noFill/>
        </p:spPr>
        <p:txBody>
          <a:bodyPr wrap="square" lIns="118169" tIns="59084" rIns="118169" bIns="59084">
            <a:spAutoFit/>
          </a:bodyPr>
          <a:lstStyle/>
          <a:p>
            <a:pPr algn="ctr"/>
            <a:r>
              <a:rPr lang="es-ES" sz="5000" dirty="0">
                <a:ln w="9525">
                  <a:solidFill>
                    <a:schemeClr val="bg1"/>
                  </a:solidFill>
                  <a:prstDash val="solid"/>
                </a:ln>
                <a:effectLst>
                  <a:outerShdw blurRad="12700" dist="38100" dir="2700000" algn="tl" rotWithShape="0">
                    <a:schemeClr val="bg1">
                      <a:lumMod val="50000"/>
                    </a:schemeClr>
                  </a:outerShdw>
                </a:effectLst>
              </a:rPr>
              <a:t>HERRAMIENTAS</a:t>
            </a:r>
          </a:p>
        </p:txBody>
      </p:sp>
      <p:sp>
        <p:nvSpPr>
          <p:cNvPr id="3" name="CuadroTexto 2">
            <a:extLst>
              <a:ext uri="{FF2B5EF4-FFF2-40B4-BE49-F238E27FC236}">
                <a16:creationId xmlns:a16="http://schemas.microsoft.com/office/drawing/2014/main" id="{BB7CCB0A-0CB2-696B-EC94-5935EEA8CADF}"/>
              </a:ext>
            </a:extLst>
          </p:cNvPr>
          <p:cNvSpPr txBox="1"/>
          <p:nvPr/>
        </p:nvSpPr>
        <p:spPr>
          <a:xfrm>
            <a:off x="829786" y="11155111"/>
            <a:ext cx="7941625" cy="1077218"/>
          </a:xfrm>
          <a:prstGeom prst="rect">
            <a:avLst/>
          </a:prstGeom>
          <a:noFill/>
        </p:spPr>
        <p:txBody>
          <a:bodyPr wrap="square" rtlCol="0">
            <a:spAutoFit/>
          </a:bodyPr>
          <a:lstStyle/>
          <a:p>
            <a:r>
              <a:rPr lang="es-MX" sz="1600" dirty="0">
                <a:solidFill>
                  <a:schemeClr val="bg1"/>
                </a:solidFill>
              </a:rPr>
              <a:t>Para la realización de este trabajo, se utilizaron:</a:t>
            </a:r>
          </a:p>
          <a:p>
            <a:pPr marL="285750" indent="-285750">
              <a:buFont typeface="Arial" panose="020B0604020202020204" pitchFamily="34" charset="0"/>
              <a:buChar char="•"/>
            </a:pPr>
            <a:r>
              <a:rPr lang="es-MX" sz="1600" dirty="0">
                <a:solidFill>
                  <a:schemeClr val="bg1"/>
                </a:solidFill>
              </a:rPr>
              <a:t>Microsoft Excel</a:t>
            </a:r>
          </a:p>
          <a:p>
            <a:pPr marL="285750" indent="-285750">
              <a:buFont typeface="Arial" panose="020B0604020202020204" pitchFamily="34" charset="0"/>
              <a:buChar char="•"/>
            </a:pPr>
            <a:r>
              <a:rPr lang="es-MX" sz="1600" dirty="0">
                <a:solidFill>
                  <a:schemeClr val="bg1"/>
                </a:solidFill>
              </a:rPr>
              <a:t>Microsoft PowerPoint</a:t>
            </a:r>
          </a:p>
          <a:p>
            <a:pPr marL="285750" indent="-285750">
              <a:buFont typeface="Arial" panose="020B0604020202020204" pitchFamily="34" charset="0"/>
              <a:buChar char="•"/>
            </a:pPr>
            <a:r>
              <a:rPr lang="es-MX" sz="1600" dirty="0">
                <a:solidFill>
                  <a:schemeClr val="bg1"/>
                </a:solidFill>
              </a:rPr>
              <a:t>Miró (</a:t>
            </a:r>
            <a:r>
              <a:rPr lang="es-MX" sz="1600" u="sng" dirty="0">
                <a:solidFill>
                  <a:schemeClr val="accent1">
                    <a:lumMod val="60000"/>
                    <a:lumOff val="40000"/>
                  </a:schemeClr>
                </a:solidFill>
              </a:rPr>
              <a:t>https://www.miro.com/es/</a:t>
            </a:r>
            <a:r>
              <a:rPr lang="es-MX" sz="1600" dirty="0">
                <a:solidFill>
                  <a:schemeClr val="bg1"/>
                </a:solidFill>
              </a:rPr>
              <a:t>)</a:t>
            </a:r>
          </a:p>
        </p:txBody>
      </p:sp>
    </p:spTree>
    <p:extLst>
      <p:ext uri="{BB962C8B-B14F-4D97-AF65-F5344CB8AC3E}">
        <p14:creationId xmlns:p14="http://schemas.microsoft.com/office/powerpoint/2010/main" val="3186182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9586FDC-0548-A106-A902-638754971EFB}"/>
              </a:ext>
            </a:extLst>
          </p:cNvPr>
          <p:cNvSpPr/>
          <p:nvPr/>
        </p:nvSpPr>
        <p:spPr>
          <a:xfrm>
            <a:off x="2215661" y="623513"/>
            <a:ext cx="5169876" cy="888763"/>
          </a:xfrm>
          <a:prstGeom prst="rect">
            <a:avLst/>
          </a:prstGeom>
          <a:noFill/>
        </p:spPr>
        <p:txBody>
          <a:bodyPr wrap="square" lIns="118169" tIns="59084" rIns="118169" bIns="59084">
            <a:spAutoFit/>
          </a:bodyPr>
          <a:lstStyle/>
          <a:p>
            <a:pPr algn="ctr"/>
            <a:r>
              <a:rPr lang="es-ES" sz="5000" dirty="0">
                <a:ln w="9525">
                  <a:solidFill>
                    <a:schemeClr val="bg1"/>
                  </a:solidFill>
                  <a:prstDash val="solid"/>
                </a:ln>
                <a:effectLst>
                  <a:outerShdw blurRad="12700" dist="38100" dir="2700000" algn="tl" rotWithShape="0">
                    <a:schemeClr val="bg1">
                      <a:lumMod val="50000"/>
                    </a:schemeClr>
                  </a:outerShdw>
                </a:effectLst>
              </a:rPr>
              <a:t>ESQUEMA E-R</a:t>
            </a:r>
          </a:p>
        </p:txBody>
      </p:sp>
      <p:pic>
        <p:nvPicPr>
          <p:cNvPr id="4" name="Imagen 3">
            <a:extLst>
              <a:ext uri="{FF2B5EF4-FFF2-40B4-BE49-F238E27FC236}">
                <a16:creationId xmlns:a16="http://schemas.microsoft.com/office/drawing/2014/main" id="{E10FFEB1-831E-08B6-B9DA-2657D1D36875}"/>
              </a:ext>
            </a:extLst>
          </p:cNvPr>
          <p:cNvPicPr>
            <a:picLocks noChangeAspect="1"/>
          </p:cNvPicPr>
          <p:nvPr/>
        </p:nvPicPr>
        <p:blipFill>
          <a:blip r:embed="rId2"/>
          <a:stretch>
            <a:fillRect/>
          </a:stretch>
        </p:blipFill>
        <p:spPr>
          <a:xfrm>
            <a:off x="1901406" y="2181728"/>
            <a:ext cx="5798387" cy="9107596"/>
          </a:xfrm>
          <a:prstGeom prst="rect">
            <a:avLst/>
          </a:prstGeom>
        </p:spPr>
      </p:pic>
    </p:spTree>
    <p:extLst>
      <p:ext uri="{BB962C8B-B14F-4D97-AF65-F5344CB8AC3E}">
        <p14:creationId xmlns:p14="http://schemas.microsoft.com/office/powerpoint/2010/main" val="384280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9586FDC-0548-A106-A902-638754971EFB}"/>
              </a:ext>
            </a:extLst>
          </p:cNvPr>
          <p:cNvSpPr/>
          <p:nvPr/>
        </p:nvSpPr>
        <p:spPr>
          <a:xfrm>
            <a:off x="369278" y="520861"/>
            <a:ext cx="8402134" cy="888763"/>
          </a:xfrm>
          <a:prstGeom prst="rect">
            <a:avLst/>
          </a:prstGeom>
          <a:noFill/>
        </p:spPr>
        <p:txBody>
          <a:bodyPr wrap="square" lIns="118169" tIns="59084" rIns="118169" bIns="59084">
            <a:spAutoFit/>
          </a:bodyPr>
          <a:lstStyle/>
          <a:p>
            <a:pPr algn="ctr"/>
            <a:r>
              <a:rPr lang="es-ES" sz="5000" dirty="0">
                <a:ln w="9525">
                  <a:solidFill>
                    <a:schemeClr val="bg1"/>
                  </a:solidFill>
                  <a:prstDash val="solid"/>
                </a:ln>
                <a:effectLst>
                  <a:outerShdw blurRad="12700" dist="38100" dir="2700000" algn="tl" rotWithShape="0">
                    <a:schemeClr val="bg1">
                      <a:lumMod val="50000"/>
                    </a:schemeClr>
                  </a:outerShdw>
                </a:effectLst>
              </a:rPr>
              <a:t>ESQUEMA E-R</a:t>
            </a:r>
          </a:p>
        </p:txBody>
      </p:sp>
      <p:pic>
        <p:nvPicPr>
          <p:cNvPr id="5" name="Imagen 4">
            <a:extLst>
              <a:ext uri="{FF2B5EF4-FFF2-40B4-BE49-F238E27FC236}">
                <a16:creationId xmlns:a16="http://schemas.microsoft.com/office/drawing/2014/main" id="{42E9FB02-233C-8E02-7609-EC891255F3DA}"/>
              </a:ext>
            </a:extLst>
          </p:cNvPr>
          <p:cNvPicPr>
            <a:picLocks noChangeAspect="1"/>
          </p:cNvPicPr>
          <p:nvPr/>
        </p:nvPicPr>
        <p:blipFill>
          <a:blip r:embed="rId2"/>
          <a:stretch>
            <a:fillRect/>
          </a:stretch>
        </p:blipFill>
        <p:spPr>
          <a:xfrm>
            <a:off x="1671151" y="3794165"/>
            <a:ext cx="5798387" cy="5213269"/>
          </a:xfrm>
          <a:prstGeom prst="rect">
            <a:avLst/>
          </a:prstGeom>
        </p:spPr>
      </p:pic>
    </p:spTree>
    <p:extLst>
      <p:ext uri="{BB962C8B-B14F-4D97-AF65-F5344CB8AC3E}">
        <p14:creationId xmlns:p14="http://schemas.microsoft.com/office/powerpoint/2010/main" val="143644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9586FDC-0548-A106-A902-638754971EFB}"/>
              </a:ext>
            </a:extLst>
          </p:cNvPr>
          <p:cNvSpPr/>
          <p:nvPr/>
        </p:nvSpPr>
        <p:spPr>
          <a:xfrm>
            <a:off x="369278" y="520861"/>
            <a:ext cx="8402134" cy="888763"/>
          </a:xfrm>
          <a:prstGeom prst="rect">
            <a:avLst/>
          </a:prstGeom>
          <a:noFill/>
        </p:spPr>
        <p:txBody>
          <a:bodyPr wrap="square" lIns="118169" tIns="59084" rIns="118169" bIns="59084">
            <a:spAutoFit/>
          </a:bodyPr>
          <a:lstStyle/>
          <a:p>
            <a:pPr algn="ctr"/>
            <a:r>
              <a:rPr lang="es-ES" sz="5000" dirty="0">
                <a:ln w="9525">
                  <a:solidFill>
                    <a:schemeClr val="bg1"/>
                  </a:solidFill>
                  <a:prstDash val="solid"/>
                </a:ln>
                <a:effectLst>
                  <a:outerShdw blurRad="12700" dist="38100" dir="2700000" algn="tl" rotWithShape="0">
                    <a:schemeClr val="bg1">
                      <a:lumMod val="50000"/>
                    </a:schemeClr>
                  </a:outerShdw>
                </a:effectLst>
              </a:rPr>
              <a:t>ESQUEMA E-R</a:t>
            </a:r>
          </a:p>
        </p:txBody>
      </p:sp>
      <p:pic>
        <p:nvPicPr>
          <p:cNvPr id="6" name="Imagen 5">
            <a:extLst>
              <a:ext uri="{FF2B5EF4-FFF2-40B4-BE49-F238E27FC236}">
                <a16:creationId xmlns:a16="http://schemas.microsoft.com/office/drawing/2014/main" id="{C5562275-53A6-2120-F390-64EDECFC823E}"/>
              </a:ext>
            </a:extLst>
          </p:cNvPr>
          <p:cNvPicPr>
            <a:picLocks noChangeAspect="1"/>
          </p:cNvPicPr>
          <p:nvPr/>
        </p:nvPicPr>
        <p:blipFill>
          <a:blip r:embed="rId2"/>
          <a:stretch>
            <a:fillRect/>
          </a:stretch>
        </p:blipFill>
        <p:spPr>
          <a:xfrm>
            <a:off x="414894" y="2652019"/>
            <a:ext cx="8771412" cy="4428092"/>
          </a:xfrm>
          <a:prstGeom prst="rect">
            <a:avLst/>
          </a:prstGeom>
        </p:spPr>
      </p:pic>
      <p:sp>
        <p:nvSpPr>
          <p:cNvPr id="13" name="CuadroTexto 12">
            <a:extLst>
              <a:ext uri="{FF2B5EF4-FFF2-40B4-BE49-F238E27FC236}">
                <a16:creationId xmlns:a16="http://schemas.microsoft.com/office/drawing/2014/main" id="{68E095C0-6FB0-5175-2502-172597E3F74C}"/>
              </a:ext>
            </a:extLst>
          </p:cNvPr>
          <p:cNvSpPr txBox="1"/>
          <p:nvPr/>
        </p:nvSpPr>
        <p:spPr>
          <a:xfrm>
            <a:off x="414894" y="7589747"/>
            <a:ext cx="8771412" cy="1477328"/>
          </a:xfrm>
          <a:prstGeom prst="rect">
            <a:avLst/>
          </a:prstGeom>
          <a:noFill/>
        </p:spPr>
        <p:txBody>
          <a:bodyPr wrap="square">
            <a:spAutoFit/>
          </a:bodyPr>
          <a:lstStyle/>
          <a:p>
            <a:r>
              <a:rPr lang="es-AR" dirty="0">
                <a:solidFill>
                  <a:schemeClr val="bg1"/>
                </a:solidFill>
              </a:rPr>
              <a:t>En el Esquema, Diagrama o Modelo Entidad-Relación se puede visualizar la relación de los datos y de las diferentes tablas. A modo de resumen, se identifican las claves primarias (PK), foráneas (FK) y los tipos de relación entre las tablas. No se incluyen todos los campos de las tablas de dimensiones ni de las tablas de hechos.</a:t>
            </a:r>
          </a:p>
        </p:txBody>
      </p:sp>
    </p:spTree>
    <p:extLst>
      <p:ext uri="{BB962C8B-B14F-4D97-AF65-F5344CB8AC3E}">
        <p14:creationId xmlns:p14="http://schemas.microsoft.com/office/powerpoint/2010/main" val="471918259"/>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449</TotalTime>
  <Words>1931</Words>
  <Application>Microsoft Office PowerPoint</Application>
  <PresentationFormat>Papel A3 (297 x 420 mm)</PresentationFormat>
  <Paragraphs>86</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Century Gothic</vt:lpstr>
      <vt:lpstr>Untitled Sans Regular</vt:lpstr>
      <vt:lpstr>Wingdings 3</vt:lpstr>
      <vt:lpstr>Sector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fiorella blanco</dc:creator>
  <cp:lastModifiedBy>fiorella blanco</cp:lastModifiedBy>
  <cp:revision>3</cp:revision>
  <dcterms:created xsi:type="dcterms:W3CDTF">2023-11-21T09:35:11Z</dcterms:created>
  <dcterms:modified xsi:type="dcterms:W3CDTF">2024-01-18T15:27:57Z</dcterms:modified>
</cp:coreProperties>
</file>