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embeddedFontLst>
    <p:embeddedFont>
      <p:font typeface="Tahoma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  <p15:guide id="3" pos="3840">
          <p15:clr>
            <a:srgbClr val="747775"/>
          </p15:clr>
        </p15:guide>
        <p15:guide id="4" orient="horz" pos="216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IuovaG4nvGA44CbsOPIPgsO/S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50825107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e850825107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850825107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850825107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850825107_0_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e850825107_0_2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850825107_0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e850825107_0_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850825107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e850825107_0_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ctrTitle"/>
          </p:nvPr>
        </p:nvSpPr>
        <p:spPr>
          <a:xfrm>
            <a:off x="679688" y="1653785"/>
            <a:ext cx="10832623" cy="1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977775" y="383869"/>
            <a:ext cx="1023644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1192289" y="1473733"/>
            <a:ext cx="9807420" cy="3027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977775" y="383869"/>
            <a:ext cx="1023644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977775" y="383869"/>
            <a:ext cx="1023644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0253" y="3175"/>
            <a:ext cx="11878568" cy="68516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5"/>
          <p:cNvSpPr/>
          <p:nvPr/>
        </p:nvSpPr>
        <p:spPr>
          <a:xfrm>
            <a:off x="10319625" y="222600"/>
            <a:ext cx="1667510" cy="1051560"/>
          </a:xfrm>
          <a:custGeom>
            <a:rect b="b" l="l" r="r" t="t"/>
            <a:pathLst>
              <a:path extrusionOk="0" h="1051560" w="1667509">
                <a:moveTo>
                  <a:pt x="1491846" y="1051499"/>
                </a:moveTo>
                <a:lnTo>
                  <a:pt x="175252" y="1051499"/>
                </a:lnTo>
                <a:lnTo>
                  <a:pt x="128663" y="1045239"/>
                </a:lnTo>
                <a:lnTo>
                  <a:pt x="86799" y="1027572"/>
                </a:lnTo>
                <a:lnTo>
                  <a:pt x="51330" y="1000169"/>
                </a:lnTo>
                <a:lnTo>
                  <a:pt x="23927" y="964700"/>
                </a:lnTo>
                <a:lnTo>
                  <a:pt x="6260" y="922835"/>
                </a:lnTo>
                <a:lnTo>
                  <a:pt x="0" y="876246"/>
                </a:lnTo>
                <a:lnTo>
                  <a:pt x="0" y="175253"/>
                </a:lnTo>
                <a:lnTo>
                  <a:pt x="6260" y="128664"/>
                </a:lnTo>
                <a:lnTo>
                  <a:pt x="23927" y="86799"/>
                </a:lnTo>
                <a:lnTo>
                  <a:pt x="51330" y="51330"/>
                </a:lnTo>
                <a:lnTo>
                  <a:pt x="86799" y="23927"/>
                </a:lnTo>
                <a:lnTo>
                  <a:pt x="128663" y="6260"/>
                </a:lnTo>
                <a:lnTo>
                  <a:pt x="175252" y="0"/>
                </a:lnTo>
                <a:lnTo>
                  <a:pt x="1491846" y="0"/>
                </a:lnTo>
                <a:lnTo>
                  <a:pt x="1558913" y="13340"/>
                </a:lnTo>
                <a:lnTo>
                  <a:pt x="1615769" y="51330"/>
                </a:lnTo>
                <a:lnTo>
                  <a:pt x="1653759" y="108186"/>
                </a:lnTo>
                <a:lnTo>
                  <a:pt x="1667099" y="175253"/>
                </a:lnTo>
                <a:lnTo>
                  <a:pt x="1667099" y="876246"/>
                </a:lnTo>
                <a:lnTo>
                  <a:pt x="1660839" y="922835"/>
                </a:lnTo>
                <a:lnTo>
                  <a:pt x="1643172" y="964700"/>
                </a:lnTo>
                <a:lnTo>
                  <a:pt x="1615769" y="1000169"/>
                </a:lnTo>
                <a:lnTo>
                  <a:pt x="1580300" y="1027572"/>
                </a:lnTo>
                <a:lnTo>
                  <a:pt x="1538436" y="1045239"/>
                </a:lnTo>
                <a:lnTo>
                  <a:pt x="1491846" y="1051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35"/>
          <p:cNvSpPr txBox="1"/>
          <p:nvPr>
            <p:ph type="title"/>
          </p:nvPr>
        </p:nvSpPr>
        <p:spPr>
          <a:xfrm>
            <a:off x="977775" y="383869"/>
            <a:ext cx="1023644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5"/>
          <p:cNvSpPr txBox="1"/>
          <p:nvPr>
            <p:ph idx="1" type="body"/>
          </p:nvPr>
        </p:nvSpPr>
        <p:spPr>
          <a:xfrm>
            <a:off x="1192289" y="1473733"/>
            <a:ext cx="9807420" cy="3027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mboard.google.com/d/1gPmBQB1W40iTD-_J-eZ5JyE0eQB14tSavysYYwSo5fc/viewer?f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0" y="0"/>
            <a:ext cx="12191996" cy="6857997"/>
            <a:chOff x="0" y="0"/>
            <a:chExt cx="12191996" cy="6857997"/>
          </a:xfrm>
        </p:grpSpPr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6" cy="685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4522" y="2186250"/>
              <a:ext cx="3430199" cy="20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1"/>
          <p:cNvSpPr txBox="1"/>
          <p:nvPr/>
        </p:nvSpPr>
        <p:spPr>
          <a:xfrm>
            <a:off x="6362700" y="1079246"/>
            <a:ext cx="438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300">
                <a:solidFill>
                  <a:srgbClr val="FFFFFF"/>
                </a:solidFill>
              </a:rPr>
              <a:t>3</a:t>
            </a: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" y="6076472"/>
            <a:ext cx="12188824" cy="77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"/>
          <p:cNvGrpSpPr/>
          <p:nvPr/>
        </p:nvGrpSpPr>
        <p:grpSpPr>
          <a:xfrm>
            <a:off x="0" y="0"/>
            <a:ext cx="12191999" cy="6857996"/>
            <a:chOff x="0" y="0"/>
            <a:chExt cx="12191999" cy="6857996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50499" y="555575"/>
              <a:ext cx="1984675" cy="1194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/>
        </p:nvSpPr>
        <p:spPr>
          <a:xfrm>
            <a:off x="6362700" y="1079246"/>
            <a:ext cx="438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300">
                <a:solidFill>
                  <a:srgbClr val="FFFFFF"/>
                </a:solidFill>
              </a:rPr>
              <a:t>3</a:t>
            </a: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" y="6076472"/>
            <a:ext cx="12188824" cy="77390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>
            <p:ph type="ctrTitle"/>
          </p:nvPr>
        </p:nvSpPr>
        <p:spPr>
          <a:xfrm>
            <a:off x="679688" y="1653785"/>
            <a:ext cx="108327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79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Maestría en Management &amp; Analytics</a:t>
            </a:r>
            <a:endParaRPr/>
          </a:p>
          <a:p>
            <a:pPr indent="0" lvl="0" marL="67945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4300"/>
              <a:t>Imp. de Aplicaciones de Ap. Automático en la Nube</a:t>
            </a:r>
            <a:endParaRPr sz="4300"/>
          </a:p>
          <a:p>
            <a:pPr indent="0" lvl="0" marL="67945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67945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4300"/>
              <a:t>Trabajo práctico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1549425" y="2501693"/>
            <a:ext cx="92760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0475">
            <a:noAutofit/>
          </a:bodyPr>
          <a:lstStyle/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OlympíaData 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es un proyecto que busca, por medio de una solución de Inteligencia Artificial (AI), contabilizar cuánto le costó al erario público ser anfitrión de los Juegos Olímpicos de la Juventud 2018.</a:t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1228375" y="458875"/>
            <a:ext cx="220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Introducción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850825107_0_15"/>
          <p:cNvSpPr txBox="1"/>
          <p:nvPr/>
        </p:nvSpPr>
        <p:spPr>
          <a:xfrm>
            <a:off x="1365025" y="1902993"/>
            <a:ext cx="92760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Un grupo de investigadores y periodistas encabezó esta tarea, aunque de forma manual: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más de 1.800 Boletines Oficiales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 fueron relevados, extrayendo -de cada uno de ellos- todo gasto o evento mencionado en los documentos con algún tipo de relación con los Juegos Olímpicos de la Juventud 2018.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g1e850825107_0_15"/>
          <p:cNvSpPr txBox="1"/>
          <p:nvPr>
            <p:ph type="title"/>
          </p:nvPr>
        </p:nvSpPr>
        <p:spPr>
          <a:xfrm>
            <a:off x="1228375" y="458875"/>
            <a:ext cx="220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Introducción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850825107_0_0"/>
          <p:cNvSpPr txBox="1"/>
          <p:nvPr/>
        </p:nvSpPr>
        <p:spPr>
          <a:xfrm>
            <a:off x="1346750" y="2725968"/>
            <a:ext cx="92760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La conclusión fue que el Estado gastó más de USD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1.500 millones de dólares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 en la organización del evento. ¿Se imaginan cuántas otras cosas se podrían haber hecho con semejante cantidad de dinero?</a:t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g1e850825107_0_0"/>
          <p:cNvSpPr txBox="1"/>
          <p:nvPr>
            <p:ph type="title"/>
          </p:nvPr>
        </p:nvSpPr>
        <p:spPr>
          <a:xfrm>
            <a:off x="1228375" y="458875"/>
            <a:ext cx="220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Introducción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850825107_0_20"/>
          <p:cNvSpPr txBox="1"/>
          <p:nvPr/>
        </p:nvSpPr>
        <p:spPr>
          <a:xfrm>
            <a:off x="1328450" y="1738393"/>
            <a:ext cx="9276000" cy="4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OlympíaData 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teoriza respecto a qué hubiera ocurrido si estos investigadores hubieran contado con una herramienta de AI que extrajera de cada documento y en forma automática toda información relevante.</a:t>
            </a:r>
            <a:endParaRPr b="1" sz="2900">
              <a:solidFill>
                <a:srgbClr val="1155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1155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¿Se habría obtenido el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mismo resultado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? ¿La ciudadanía habría podido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exigir explicaciones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 antes de la realización del evento o al menos estar más al tanto respecto a este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gasto sideral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1" sz="2900">
              <a:solidFill>
                <a:srgbClr val="1155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g1e850825107_0_20"/>
          <p:cNvSpPr txBox="1"/>
          <p:nvPr>
            <p:ph type="title"/>
          </p:nvPr>
        </p:nvSpPr>
        <p:spPr>
          <a:xfrm>
            <a:off x="1228375" y="458875"/>
            <a:ext cx="220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Introducción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850825107_0_25"/>
          <p:cNvSpPr txBox="1"/>
          <p:nvPr/>
        </p:nvSpPr>
        <p:spPr>
          <a:xfrm>
            <a:off x="1328450" y="1738393"/>
            <a:ext cx="9276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¿Hubo empresas adjudicatarias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favoritas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 dentro de la estructura estatal? ¿Algunos artículos deportivos fueron comprados con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sobreprecios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just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Todos estos -y muchos otros- interrogantes intentaremos explicarlos a partir de la </a:t>
            </a:r>
            <a:r>
              <a:rPr b="1" lang="en-US" sz="29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generación de esta herramienta.</a:t>
            </a:r>
            <a:endParaRPr b="1" sz="2900">
              <a:solidFill>
                <a:srgbClr val="1155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g1e850825107_0_25"/>
          <p:cNvSpPr txBox="1"/>
          <p:nvPr>
            <p:ph type="title"/>
          </p:nvPr>
        </p:nvSpPr>
        <p:spPr>
          <a:xfrm>
            <a:off x="1228375" y="458875"/>
            <a:ext cx="220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Introducción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850825107_0_5"/>
          <p:cNvSpPr txBox="1"/>
          <p:nvPr/>
        </p:nvSpPr>
        <p:spPr>
          <a:xfrm>
            <a:off x="1365025" y="1903055"/>
            <a:ext cx="9276000" cy="4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Compartimos y debatimos acerca de nuestro </a:t>
            </a:r>
            <a:r>
              <a:rPr b="1" lang="en-US" sz="29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Canvas Model</a:t>
            </a:r>
            <a:r>
              <a:rPr lang="en-US" sz="2900">
                <a:solidFill>
                  <a:srgbClr val="23232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4572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3232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g1e850825107_0_5"/>
          <p:cNvSpPr txBox="1"/>
          <p:nvPr>
            <p:ph type="title"/>
          </p:nvPr>
        </p:nvSpPr>
        <p:spPr>
          <a:xfrm>
            <a:off x="1228375" y="458875"/>
            <a:ext cx="2200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ML Canvas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4"/>
          <p:cNvGrpSpPr/>
          <p:nvPr/>
        </p:nvGrpSpPr>
        <p:grpSpPr>
          <a:xfrm>
            <a:off x="0" y="1587"/>
            <a:ext cx="12191999" cy="6854822"/>
            <a:chOff x="0" y="1587"/>
            <a:chExt cx="12191999" cy="6854822"/>
          </a:xfrm>
        </p:grpSpPr>
        <p:pic>
          <p:nvPicPr>
            <p:cNvPr id="101" name="Google Shape;10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587"/>
              <a:ext cx="12191999" cy="685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87125" y="5128350"/>
              <a:ext cx="3173524" cy="361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13250" y="445650"/>
              <a:ext cx="1864499" cy="1022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2023-10-01T21:59:38Z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