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35" r:id="rId5"/>
    <p:sldId id="336" r:id="rId6"/>
    <p:sldId id="339" r:id="rId7"/>
    <p:sldId id="341" r:id="rId8"/>
    <p:sldId id="343" r:id="rId9"/>
    <p:sldId id="342" r:id="rId10"/>
    <p:sldId id="344" r:id="rId11"/>
    <p:sldId id="34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591E9B-E811-4A34-BFAB-0F5088547FBB}" v="121" dt="2024-12-03T23:19:04.913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manan, Nachu" userId="b3eb11c7-28c5-4bf9-8ff6-1122f697fa59" providerId="ADAL" clId="{9C591E9B-E811-4A34-BFAB-0F5088547FBB}"/>
    <pc:docChg chg="undo custSel modSld">
      <pc:chgData name="Lakshmanan, Nachu" userId="b3eb11c7-28c5-4bf9-8ff6-1122f697fa59" providerId="ADAL" clId="{9C591E9B-E811-4A34-BFAB-0F5088547FBB}" dt="2024-12-04T13:37:33.404" v="556" actId="20577"/>
      <pc:docMkLst>
        <pc:docMk/>
      </pc:docMkLst>
      <pc:sldChg chg="addSp modSp mod">
        <pc:chgData name="Lakshmanan, Nachu" userId="b3eb11c7-28c5-4bf9-8ff6-1122f697fa59" providerId="ADAL" clId="{9C591E9B-E811-4A34-BFAB-0F5088547FBB}" dt="2024-12-03T23:03:36.923" v="370" actId="14100"/>
        <pc:sldMkLst>
          <pc:docMk/>
          <pc:sldMk cId="954410245" sldId="335"/>
        </pc:sldMkLst>
        <pc:picChg chg="add mod">
          <ac:chgData name="Lakshmanan, Nachu" userId="b3eb11c7-28c5-4bf9-8ff6-1122f697fa59" providerId="ADAL" clId="{9C591E9B-E811-4A34-BFAB-0F5088547FBB}" dt="2024-12-03T23:03:36.923" v="370" actId="14100"/>
          <ac:picMkLst>
            <pc:docMk/>
            <pc:sldMk cId="954410245" sldId="335"/>
            <ac:picMk id="4" creationId="{8308F8BB-CEF3-19E7-10C8-2D59B1ADD3E0}"/>
          </ac:picMkLst>
        </pc:picChg>
      </pc:sldChg>
      <pc:sldChg chg="modSp mod">
        <pc:chgData name="Lakshmanan, Nachu" userId="b3eb11c7-28c5-4bf9-8ff6-1122f697fa59" providerId="ADAL" clId="{9C591E9B-E811-4A34-BFAB-0F5088547FBB}" dt="2024-12-03T23:05:00.005" v="374" actId="20577"/>
        <pc:sldMkLst>
          <pc:docMk/>
          <pc:sldMk cId="582749365" sldId="336"/>
        </pc:sldMkLst>
        <pc:spChg chg="mod">
          <ac:chgData name="Lakshmanan, Nachu" userId="b3eb11c7-28c5-4bf9-8ff6-1122f697fa59" providerId="ADAL" clId="{9C591E9B-E811-4A34-BFAB-0F5088547FBB}" dt="2024-12-03T23:05:00.005" v="374" actId="20577"/>
          <ac:spMkLst>
            <pc:docMk/>
            <pc:sldMk cId="582749365" sldId="336"/>
            <ac:spMk id="7" creationId="{70B4EC43-20C2-1DA5-646B-B8D26CF7D003}"/>
          </ac:spMkLst>
        </pc:spChg>
      </pc:sldChg>
      <pc:sldChg chg="modSp mod">
        <pc:chgData name="Lakshmanan, Nachu" userId="b3eb11c7-28c5-4bf9-8ff6-1122f697fa59" providerId="ADAL" clId="{9C591E9B-E811-4A34-BFAB-0F5088547FBB}" dt="2024-12-04T00:25:32.073" v="547" actId="20577"/>
        <pc:sldMkLst>
          <pc:docMk/>
          <pc:sldMk cId="2099008355" sldId="339"/>
        </pc:sldMkLst>
        <pc:spChg chg="mod">
          <ac:chgData name="Lakshmanan, Nachu" userId="b3eb11c7-28c5-4bf9-8ff6-1122f697fa59" providerId="ADAL" clId="{9C591E9B-E811-4A34-BFAB-0F5088547FBB}" dt="2024-12-04T00:25:24.218" v="542" actId="20577"/>
          <ac:spMkLst>
            <pc:docMk/>
            <pc:sldMk cId="2099008355" sldId="339"/>
            <ac:spMk id="2" creationId="{C05D45BD-5B25-B32E-F712-18F18E7168E7}"/>
          </ac:spMkLst>
        </pc:spChg>
        <pc:spChg chg="mod">
          <ac:chgData name="Lakshmanan, Nachu" userId="b3eb11c7-28c5-4bf9-8ff6-1122f697fa59" providerId="ADAL" clId="{9C591E9B-E811-4A34-BFAB-0F5088547FBB}" dt="2024-12-04T00:25:32.073" v="547" actId="20577"/>
          <ac:spMkLst>
            <pc:docMk/>
            <pc:sldMk cId="2099008355" sldId="339"/>
            <ac:spMk id="4" creationId="{B931AA74-1B85-8980-9816-4DAB721C1BE4}"/>
          </ac:spMkLst>
        </pc:spChg>
      </pc:sldChg>
      <pc:sldChg chg="modSp mod">
        <pc:chgData name="Lakshmanan, Nachu" userId="b3eb11c7-28c5-4bf9-8ff6-1122f697fa59" providerId="ADAL" clId="{9C591E9B-E811-4A34-BFAB-0F5088547FBB}" dt="2024-12-04T00:28:36.546" v="548" actId="14100"/>
        <pc:sldMkLst>
          <pc:docMk/>
          <pc:sldMk cId="1041471105" sldId="341"/>
        </pc:sldMkLst>
        <pc:spChg chg="mod">
          <ac:chgData name="Lakshmanan, Nachu" userId="b3eb11c7-28c5-4bf9-8ff6-1122f697fa59" providerId="ADAL" clId="{9C591E9B-E811-4A34-BFAB-0F5088547FBB}" dt="2024-12-03T22:56:30.723" v="330" actId="207"/>
          <ac:spMkLst>
            <pc:docMk/>
            <pc:sldMk cId="1041471105" sldId="341"/>
            <ac:spMk id="2" creationId="{F53F4228-0DC4-4119-B9C7-6C936C41E980}"/>
          </ac:spMkLst>
        </pc:spChg>
        <pc:graphicFrameChg chg="mod">
          <ac:chgData name="Lakshmanan, Nachu" userId="b3eb11c7-28c5-4bf9-8ff6-1122f697fa59" providerId="ADAL" clId="{9C591E9B-E811-4A34-BFAB-0F5088547FBB}" dt="2024-12-04T00:28:36.546" v="548" actId="14100"/>
          <ac:graphicFrameMkLst>
            <pc:docMk/>
            <pc:sldMk cId="1041471105" sldId="341"/>
            <ac:graphicFrameMk id="8" creationId="{EBE7368D-46B0-67A5-8CB4-76D3AB74E6F9}"/>
          </ac:graphicFrameMkLst>
        </pc:graphicFrameChg>
        <pc:graphicFrameChg chg="mod">
          <ac:chgData name="Lakshmanan, Nachu" userId="b3eb11c7-28c5-4bf9-8ff6-1122f697fa59" providerId="ADAL" clId="{9C591E9B-E811-4A34-BFAB-0F5088547FBB}" dt="2024-12-03T23:19:04.913" v="495" actId="115"/>
          <ac:graphicFrameMkLst>
            <pc:docMk/>
            <pc:sldMk cId="1041471105" sldId="341"/>
            <ac:graphicFrameMk id="9" creationId="{4CDE9227-F646-B35A-2169-753B88A0DD28}"/>
          </ac:graphicFrameMkLst>
        </pc:graphicFrameChg>
      </pc:sldChg>
      <pc:sldChg chg="modSp mod">
        <pc:chgData name="Lakshmanan, Nachu" userId="b3eb11c7-28c5-4bf9-8ff6-1122f697fa59" providerId="ADAL" clId="{9C591E9B-E811-4A34-BFAB-0F5088547FBB}" dt="2024-12-03T22:56:25.524" v="329" actId="207"/>
        <pc:sldMkLst>
          <pc:docMk/>
          <pc:sldMk cId="2256234344" sldId="343"/>
        </pc:sldMkLst>
        <pc:spChg chg="mod">
          <ac:chgData name="Lakshmanan, Nachu" userId="b3eb11c7-28c5-4bf9-8ff6-1122f697fa59" providerId="ADAL" clId="{9C591E9B-E811-4A34-BFAB-0F5088547FBB}" dt="2024-12-03T22:56:25.524" v="329" actId="207"/>
          <ac:spMkLst>
            <pc:docMk/>
            <pc:sldMk cId="2256234344" sldId="343"/>
            <ac:spMk id="2" creationId="{E76A0349-6B85-E2F1-49A3-9BDA8EA2F727}"/>
          </ac:spMkLst>
        </pc:spChg>
      </pc:sldChg>
      <pc:sldChg chg="modSp mod">
        <pc:chgData name="Lakshmanan, Nachu" userId="b3eb11c7-28c5-4bf9-8ff6-1122f697fa59" providerId="ADAL" clId="{9C591E9B-E811-4A34-BFAB-0F5088547FBB}" dt="2024-12-04T13:37:33.404" v="556" actId="20577"/>
        <pc:sldMkLst>
          <pc:docMk/>
          <pc:sldMk cId="2980131236" sldId="344"/>
        </pc:sldMkLst>
        <pc:spChg chg="mod">
          <ac:chgData name="Lakshmanan, Nachu" userId="b3eb11c7-28c5-4bf9-8ff6-1122f697fa59" providerId="ADAL" clId="{9C591E9B-E811-4A34-BFAB-0F5088547FBB}" dt="2024-12-04T13:37:33.404" v="556" actId="20577"/>
          <ac:spMkLst>
            <pc:docMk/>
            <pc:sldMk cId="2980131236" sldId="344"/>
            <ac:spMk id="3" creationId="{1CB0FDCC-9AE8-F5AC-F6AC-41A23A3CF833}"/>
          </ac:spMkLst>
        </pc:spChg>
        <pc:spChg chg="mod">
          <ac:chgData name="Lakshmanan, Nachu" userId="b3eb11c7-28c5-4bf9-8ff6-1122f697fa59" providerId="ADAL" clId="{9C591E9B-E811-4A34-BFAB-0F5088547FBB}" dt="2024-12-04T00:25:17.424" v="540" actId="20577"/>
          <ac:spMkLst>
            <pc:docMk/>
            <pc:sldMk cId="2980131236" sldId="344"/>
            <ac:spMk id="8" creationId="{7A853467-CA93-325C-5DAF-7EC1A6001382}"/>
          </ac:spMkLst>
        </pc:spChg>
      </pc:sldChg>
      <pc:sldChg chg="addSp delSp modSp mod">
        <pc:chgData name="Lakshmanan, Nachu" userId="b3eb11c7-28c5-4bf9-8ff6-1122f697fa59" providerId="ADAL" clId="{9C591E9B-E811-4A34-BFAB-0F5088547FBB}" dt="2024-12-04T00:17:27.858" v="526" actId="20577"/>
        <pc:sldMkLst>
          <pc:docMk/>
          <pc:sldMk cId="210754341" sldId="346"/>
        </pc:sldMkLst>
        <pc:spChg chg="mod">
          <ac:chgData name="Lakshmanan, Nachu" userId="b3eb11c7-28c5-4bf9-8ff6-1122f697fa59" providerId="ADAL" clId="{9C591E9B-E811-4A34-BFAB-0F5088547FBB}" dt="2024-12-04T00:17:27.858" v="526" actId="20577"/>
          <ac:spMkLst>
            <pc:docMk/>
            <pc:sldMk cId="210754341" sldId="346"/>
            <ac:spMk id="3" creationId="{A3593F12-57D9-31BC-F2EA-2E8F2C3F991A}"/>
          </ac:spMkLst>
        </pc:spChg>
        <pc:picChg chg="add del mod">
          <ac:chgData name="Lakshmanan, Nachu" userId="b3eb11c7-28c5-4bf9-8ff6-1122f697fa59" providerId="ADAL" clId="{9C591E9B-E811-4A34-BFAB-0F5088547FBB}" dt="2024-12-03T22:58:08.463" v="339" actId="478"/>
          <ac:picMkLst>
            <pc:docMk/>
            <pc:sldMk cId="210754341" sldId="346"/>
            <ac:picMk id="4" creationId="{49A757B5-AE87-9496-8D72-D38B9FA28226}"/>
          </ac:picMkLst>
        </pc:picChg>
        <pc:picChg chg="add mod">
          <ac:chgData name="Lakshmanan, Nachu" userId="b3eb11c7-28c5-4bf9-8ff6-1122f697fa59" providerId="ADAL" clId="{9C591E9B-E811-4A34-BFAB-0F5088547FBB}" dt="2024-12-03T22:59:08.186" v="359" actId="1076"/>
          <ac:picMkLst>
            <pc:docMk/>
            <pc:sldMk cId="210754341" sldId="346"/>
            <ac:picMk id="6" creationId="{BC31506C-1EE6-C5CD-D9F2-D44259BB3A47}"/>
          </ac:picMkLst>
        </pc:picChg>
        <pc:picChg chg="add mod">
          <ac:chgData name="Lakshmanan, Nachu" userId="b3eb11c7-28c5-4bf9-8ff6-1122f697fa59" providerId="ADAL" clId="{9C591E9B-E811-4A34-BFAB-0F5088547FBB}" dt="2024-12-03T22:59:23.694" v="364" actId="14100"/>
          <ac:picMkLst>
            <pc:docMk/>
            <pc:sldMk cId="210754341" sldId="346"/>
            <ac:picMk id="9" creationId="{A2469B9F-786A-9028-B402-6356F16A778A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chu\Downloads\HDBResalePriceIndex1Q2009100Quarterly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u="sng" dirty="0"/>
              <a:t>Non mature estates</a:t>
            </a:r>
            <a:r>
              <a:rPr lang="en-US" sz="1000" b="1" u="sng" baseline="0" dirty="0"/>
              <a:t> – oversubscription rate (Jan 2019 to Feb 2024)</a:t>
            </a:r>
            <a:endParaRPr lang="en-US" sz="1000" b="1" u="sng" dirty="0"/>
          </a:p>
        </c:rich>
      </c:tx>
      <c:layout>
        <c:manualLayout>
          <c:xMode val="edge"/>
          <c:yMode val="edge"/>
          <c:x val="0.16234114691318877"/>
          <c:y val="1.77548688708567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4574777248509472"/>
          <c:y val="0.13010684027293568"/>
          <c:w val="0.67636264216972874"/>
          <c:h val="0.6393950267935257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Sheet7!$B$3</c:f>
              <c:strCache>
                <c:ptCount val="1"/>
                <c:pt idx="0">
                  <c:v>Avbl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Sheet7!$A$4:$A$6</c:f>
              <c:strCache>
                <c:ptCount val="3"/>
                <c:pt idx="0">
                  <c:v>3-room (4.32 times)</c:v>
                </c:pt>
                <c:pt idx="1">
                  <c:v>4 room (5.81 times)</c:v>
                </c:pt>
                <c:pt idx="2">
                  <c:v>5 room (6.21 times)</c:v>
                </c:pt>
              </c:strCache>
            </c:strRef>
          </c:cat>
          <c:val>
            <c:numRef>
              <c:f>Sheet7!$B$4:$B$6</c:f>
              <c:numCache>
                <c:formatCode>General</c:formatCode>
                <c:ptCount val="3"/>
                <c:pt idx="0">
                  <c:v>2995</c:v>
                </c:pt>
                <c:pt idx="1">
                  <c:v>12180</c:v>
                </c:pt>
                <c:pt idx="2">
                  <c:v>7852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C1-4ADB-A4CF-F83E3AF74060}"/>
            </c:ext>
          </c:extLst>
        </c:ser>
        <c:ser>
          <c:idx val="1"/>
          <c:order val="1"/>
          <c:tx>
            <c:strRef>
              <c:f>Sheet7!$C$3</c:f>
              <c:strCache>
                <c:ptCount val="1"/>
                <c:pt idx="0">
                  <c:v>Subscribed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Sheet7!$A$4:$A$6</c:f>
              <c:strCache>
                <c:ptCount val="3"/>
                <c:pt idx="0">
                  <c:v>3-room (4.32 times)</c:v>
                </c:pt>
                <c:pt idx="1">
                  <c:v>4 room (5.81 times)</c:v>
                </c:pt>
                <c:pt idx="2">
                  <c:v>5 room (6.21 times)</c:v>
                </c:pt>
              </c:strCache>
            </c:strRef>
          </c:cat>
          <c:val>
            <c:numRef>
              <c:f>Sheet7!$C$4:$C$6</c:f>
              <c:numCache>
                <c:formatCode>General</c:formatCode>
                <c:ptCount val="3"/>
                <c:pt idx="0">
                  <c:v>12933</c:v>
                </c:pt>
                <c:pt idx="1">
                  <c:v>70720</c:v>
                </c:pt>
                <c:pt idx="2">
                  <c:v>48726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C1-4ADB-A4CF-F83E3AF7406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1671311"/>
        <c:axId val="21682351"/>
      </c:barChart>
      <c:catAx>
        <c:axId val="216713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682351"/>
        <c:crosses val="autoZero"/>
        <c:auto val="1"/>
        <c:lblAlgn val="ctr"/>
        <c:lblOffset val="100"/>
        <c:noMultiLvlLbl val="0"/>
      </c:catAx>
      <c:valAx>
        <c:axId val="21682351"/>
        <c:scaling>
          <c:orientation val="minMax"/>
          <c:max val="10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671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u="sng" dirty="0"/>
              <a:t>Mature estates - oversubscription</a:t>
            </a:r>
            <a:r>
              <a:rPr lang="en-US" sz="1000" b="1" u="sng" baseline="0" dirty="0"/>
              <a:t> rate </a:t>
            </a:r>
            <a:r>
              <a:rPr lang="en-US" sz="1000" b="1" i="0" u="sng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(Jan 2019 to Feb 2024)</a:t>
            </a:r>
            <a:endParaRPr lang="en-US" sz="1000" b="1" u="sng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147069994668599"/>
          <c:y val="0.17315704283437419"/>
          <c:w val="0.67636264216972874"/>
          <c:h val="0.615354695246427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Sheet7!$B$7</c:f>
              <c:strCache>
                <c:ptCount val="1"/>
                <c:pt idx="0">
                  <c:v>Avbl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Sheet7!$A$8:$A$10</c:f>
              <c:strCache>
                <c:ptCount val="3"/>
                <c:pt idx="0">
                  <c:v>3-room (3.97 times)</c:v>
                </c:pt>
                <c:pt idx="1">
                  <c:v>4 room (7.34 times)</c:v>
                </c:pt>
                <c:pt idx="2">
                  <c:v>5 room (6.32 times)</c:v>
                </c:pt>
              </c:strCache>
            </c:strRef>
          </c:cat>
          <c:val>
            <c:numRef>
              <c:f>Sheet7!$B$8:$B$10</c:f>
              <c:numCache>
                <c:formatCode>General</c:formatCode>
                <c:ptCount val="3"/>
                <c:pt idx="0">
                  <c:v>2836</c:v>
                </c:pt>
                <c:pt idx="1">
                  <c:v>13083</c:v>
                </c:pt>
                <c:pt idx="2">
                  <c:v>2774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1A-4127-9E1C-ED35CBEBD7CA}"/>
            </c:ext>
          </c:extLst>
        </c:ser>
        <c:ser>
          <c:idx val="1"/>
          <c:order val="1"/>
          <c:tx>
            <c:strRef>
              <c:f>Sheet7!$C$7</c:f>
              <c:strCache>
                <c:ptCount val="1"/>
                <c:pt idx="0">
                  <c:v>Subscribed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Sheet7!$A$8:$A$10</c:f>
              <c:strCache>
                <c:ptCount val="3"/>
                <c:pt idx="0">
                  <c:v>3-room (3.97 times)</c:v>
                </c:pt>
                <c:pt idx="1">
                  <c:v>4 room (7.34 times)</c:v>
                </c:pt>
                <c:pt idx="2">
                  <c:v>5 room (6.32 times)</c:v>
                </c:pt>
              </c:strCache>
            </c:strRef>
          </c:cat>
          <c:val>
            <c:numRef>
              <c:f>Sheet7!$C$8:$C$10</c:f>
              <c:numCache>
                <c:formatCode>General</c:formatCode>
                <c:ptCount val="3"/>
                <c:pt idx="0">
                  <c:v>11272</c:v>
                </c:pt>
                <c:pt idx="1">
                  <c:v>96072</c:v>
                </c:pt>
                <c:pt idx="2">
                  <c:v>17521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1A-4127-9E1C-ED35CBEBD7C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066783"/>
        <c:axId val="11068703"/>
      </c:barChart>
      <c:catAx>
        <c:axId val="110667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8703"/>
        <c:crosses val="autoZero"/>
        <c:auto val="1"/>
        <c:lblAlgn val="ctr"/>
        <c:lblOffset val="100"/>
        <c:noMultiLvlLbl val="0"/>
      </c:catAx>
      <c:valAx>
        <c:axId val="11068703"/>
        <c:scaling>
          <c:orientation val="minMax"/>
          <c:max val="10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6783"/>
        <c:crosses val="autoZero"/>
        <c:crossBetween val="between"/>
        <c:majorUnit val="20000"/>
        <c:minorUnit val="2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Resale</a:t>
            </a:r>
            <a:r>
              <a:rPr lang="en-US" baseline="0"/>
              <a:t> Price Index - Past decade</a:t>
            </a:r>
            <a:endParaRPr lang="en-US"/>
          </a:p>
        </c:rich>
      </c:tx>
      <c:layout>
        <c:manualLayout>
          <c:xMode val="edge"/>
          <c:yMode val="edge"/>
          <c:x val="0.18655555555555553"/>
          <c:y val="4.62962962962962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2059273840769905E-2"/>
          <c:y val="0.18560185185185185"/>
          <c:w val="0.87962795275590555"/>
          <c:h val="0.63283719743365408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Sheet1!$A$1:$A$40</c:f>
              <c:strCache>
                <c:ptCount val="40"/>
                <c:pt idx="0">
                  <c:v>2014-Q4</c:v>
                </c:pt>
                <c:pt idx="1">
                  <c:v>2015-Q1</c:v>
                </c:pt>
                <c:pt idx="2">
                  <c:v>2015-Q2</c:v>
                </c:pt>
                <c:pt idx="3">
                  <c:v>2015-Q3</c:v>
                </c:pt>
                <c:pt idx="4">
                  <c:v>2015-Q4</c:v>
                </c:pt>
                <c:pt idx="5">
                  <c:v>2016-Q1</c:v>
                </c:pt>
                <c:pt idx="6">
                  <c:v>2016-Q2</c:v>
                </c:pt>
                <c:pt idx="7">
                  <c:v>2016-Q3</c:v>
                </c:pt>
                <c:pt idx="8">
                  <c:v>2016-Q4</c:v>
                </c:pt>
                <c:pt idx="9">
                  <c:v>2017-Q1</c:v>
                </c:pt>
                <c:pt idx="10">
                  <c:v>2017-Q2</c:v>
                </c:pt>
                <c:pt idx="11">
                  <c:v>2017-Q3</c:v>
                </c:pt>
                <c:pt idx="12">
                  <c:v>2017-Q4</c:v>
                </c:pt>
                <c:pt idx="13">
                  <c:v>2018-Q1</c:v>
                </c:pt>
                <c:pt idx="14">
                  <c:v>2018-Q2</c:v>
                </c:pt>
                <c:pt idx="15">
                  <c:v>2018-Q3</c:v>
                </c:pt>
                <c:pt idx="16">
                  <c:v>2018-Q4</c:v>
                </c:pt>
                <c:pt idx="17">
                  <c:v>2019-Q1</c:v>
                </c:pt>
                <c:pt idx="18">
                  <c:v>2019-Q2</c:v>
                </c:pt>
                <c:pt idx="19">
                  <c:v>2019-Q3</c:v>
                </c:pt>
                <c:pt idx="20">
                  <c:v>2019-Q4</c:v>
                </c:pt>
                <c:pt idx="21">
                  <c:v>2020-Q1</c:v>
                </c:pt>
                <c:pt idx="22">
                  <c:v>2020-Q2</c:v>
                </c:pt>
                <c:pt idx="23">
                  <c:v>2020-Q3</c:v>
                </c:pt>
                <c:pt idx="24">
                  <c:v>2020-Q4</c:v>
                </c:pt>
                <c:pt idx="25">
                  <c:v>2021-Q1</c:v>
                </c:pt>
                <c:pt idx="26">
                  <c:v>2021-Q2</c:v>
                </c:pt>
                <c:pt idx="27">
                  <c:v>2021-Q3</c:v>
                </c:pt>
                <c:pt idx="28">
                  <c:v>2021-Q4</c:v>
                </c:pt>
                <c:pt idx="29">
                  <c:v>2022-Q1</c:v>
                </c:pt>
                <c:pt idx="30">
                  <c:v>2022-Q2</c:v>
                </c:pt>
                <c:pt idx="31">
                  <c:v>2022-Q3</c:v>
                </c:pt>
                <c:pt idx="32">
                  <c:v>2022-Q4</c:v>
                </c:pt>
                <c:pt idx="33">
                  <c:v>2023-Q1</c:v>
                </c:pt>
                <c:pt idx="34">
                  <c:v>2023-Q2</c:v>
                </c:pt>
                <c:pt idx="35">
                  <c:v>2023-Q3</c:v>
                </c:pt>
                <c:pt idx="36">
                  <c:v>2023-Q4</c:v>
                </c:pt>
                <c:pt idx="37">
                  <c:v>2024-Q1</c:v>
                </c:pt>
                <c:pt idx="38">
                  <c:v>2024-Q2</c:v>
                </c:pt>
                <c:pt idx="39">
                  <c:v>2024-Q3</c:v>
                </c:pt>
              </c:strCache>
            </c:strRef>
          </c:cat>
          <c:val>
            <c:numRef>
              <c:f>Sheet1!$B$1:$B$40</c:f>
              <c:numCache>
                <c:formatCode>General</c:formatCode>
                <c:ptCount val="40"/>
                <c:pt idx="0">
                  <c:v>137</c:v>
                </c:pt>
                <c:pt idx="1">
                  <c:v>135.6</c:v>
                </c:pt>
                <c:pt idx="2">
                  <c:v>135</c:v>
                </c:pt>
                <c:pt idx="3">
                  <c:v>134.6</c:v>
                </c:pt>
                <c:pt idx="4">
                  <c:v>134.80000000000001</c:v>
                </c:pt>
                <c:pt idx="5">
                  <c:v>134.69999999999999</c:v>
                </c:pt>
                <c:pt idx="6">
                  <c:v>134.69999999999999</c:v>
                </c:pt>
                <c:pt idx="7">
                  <c:v>134.69999999999999</c:v>
                </c:pt>
                <c:pt idx="8">
                  <c:v>134.6</c:v>
                </c:pt>
                <c:pt idx="9">
                  <c:v>133.9</c:v>
                </c:pt>
                <c:pt idx="10">
                  <c:v>133.69999999999999</c:v>
                </c:pt>
                <c:pt idx="11">
                  <c:v>132.80000000000001</c:v>
                </c:pt>
                <c:pt idx="12">
                  <c:v>132.6</c:v>
                </c:pt>
                <c:pt idx="13">
                  <c:v>131.6</c:v>
                </c:pt>
                <c:pt idx="14">
                  <c:v>131.69999999999999</c:v>
                </c:pt>
                <c:pt idx="15">
                  <c:v>131.6</c:v>
                </c:pt>
                <c:pt idx="16">
                  <c:v>131.4</c:v>
                </c:pt>
                <c:pt idx="17">
                  <c:v>131</c:v>
                </c:pt>
                <c:pt idx="18">
                  <c:v>130.80000000000001</c:v>
                </c:pt>
                <c:pt idx="19">
                  <c:v>130.9</c:v>
                </c:pt>
                <c:pt idx="20">
                  <c:v>131.5</c:v>
                </c:pt>
                <c:pt idx="21">
                  <c:v>131.5</c:v>
                </c:pt>
                <c:pt idx="22">
                  <c:v>131.9</c:v>
                </c:pt>
                <c:pt idx="23">
                  <c:v>133.9</c:v>
                </c:pt>
                <c:pt idx="24">
                  <c:v>138.1</c:v>
                </c:pt>
                <c:pt idx="25">
                  <c:v>142.19999999999999</c:v>
                </c:pt>
                <c:pt idx="26">
                  <c:v>146.4</c:v>
                </c:pt>
                <c:pt idx="27">
                  <c:v>150.6</c:v>
                </c:pt>
                <c:pt idx="28">
                  <c:v>155.69999999999999</c:v>
                </c:pt>
                <c:pt idx="29">
                  <c:v>159.5</c:v>
                </c:pt>
                <c:pt idx="30">
                  <c:v>163.9</c:v>
                </c:pt>
                <c:pt idx="31">
                  <c:v>168.1</c:v>
                </c:pt>
                <c:pt idx="32">
                  <c:v>171.9</c:v>
                </c:pt>
                <c:pt idx="33">
                  <c:v>173.6</c:v>
                </c:pt>
                <c:pt idx="34">
                  <c:v>176.2</c:v>
                </c:pt>
                <c:pt idx="35">
                  <c:v>178.5</c:v>
                </c:pt>
                <c:pt idx="36">
                  <c:v>180.4</c:v>
                </c:pt>
                <c:pt idx="37">
                  <c:v>183.7</c:v>
                </c:pt>
                <c:pt idx="38">
                  <c:v>187.9</c:v>
                </c:pt>
                <c:pt idx="39">
                  <c:v>192.9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D4-43FF-8C6E-561E137289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6287280"/>
        <c:axId val="456287760"/>
      </c:lineChart>
      <c:catAx>
        <c:axId val="456287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287760"/>
        <c:crosses val="autoZero"/>
        <c:auto val="1"/>
        <c:lblAlgn val="ctr"/>
        <c:lblOffset val="100"/>
        <c:noMultiLvlLbl val="0"/>
      </c:catAx>
      <c:valAx>
        <c:axId val="456287760"/>
        <c:scaling>
          <c:orientation val="minMax"/>
          <c:max val="200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28728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s://www.hdb.gov.sg/cs/infoweb/about-us/our-role/public-housing-a-singapore-ico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1"/>
            <a:ext cx="5668100" cy="2078048"/>
          </a:xfrm>
        </p:spPr>
        <p:txBody>
          <a:bodyPr/>
          <a:lstStyle/>
          <a:p>
            <a:pPr algn="ctr"/>
            <a:r>
              <a:rPr lang="en-SG" dirty="0"/>
              <a:t> SINGAPORE’s PUBLIC HOUSING CONUNDRUM</a:t>
            </a:r>
            <a:endParaRPr lang="en-US" dirty="0"/>
          </a:p>
        </p:txBody>
      </p:sp>
      <p:pic>
        <p:nvPicPr>
          <p:cNvPr id="4" name="Picture 3" descr="A map of the world&#10;&#10;Description automatically generated">
            <a:extLst>
              <a:ext uri="{FF2B5EF4-FFF2-40B4-BE49-F238E27FC236}">
                <a16:creationId xmlns:a16="http://schemas.microsoft.com/office/drawing/2014/main" id="{8308F8BB-CEF3-19E7-10C8-2D59B1ADD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802" y="3509890"/>
            <a:ext cx="3583418" cy="238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r>
              <a:rPr lang="en-US" dirty="0"/>
              <a:t>Housing and Development Board in Singapore  </a:t>
            </a:r>
          </a:p>
          <a:p>
            <a:r>
              <a:rPr lang="en-US" dirty="0"/>
              <a:t>Public Housing vs  Private housing</a:t>
            </a:r>
          </a:p>
          <a:p>
            <a:r>
              <a:rPr lang="en-US" dirty="0"/>
              <a:t>BTO vs Resale</a:t>
            </a:r>
          </a:p>
          <a:p>
            <a:r>
              <a:rPr lang="en-US" dirty="0"/>
              <a:t>Current policy – Brave the balloting process or pay premium for resale</a:t>
            </a:r>
          </a:p>
          <a:p>
            <a:r>
              <a:rPr lang="en-US" dirty="0"/>
              <a:t>Grants </a:t>
            </a:r>
          </a:p>
          <a:p>
            <a:r>
              <a:rPr lang="en-US" dirty="0"/>
              <a:t>Why is renting not common?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7B83BA-F1BB-865F-89AE-F43FDCF9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>
                <a:solidFill>
                  <a:srgbClr val="FF0000"/>
                </a:solidFill>
              </a:rPr>
              <a:t>HistORY</a:t>
            </a:r>
            <a:r>
              <a:rPr lang="en-SG" dirty="0">
                <a:solidFill>
                  <a:srgbClr val="FF0000"/>
                </a:solidFill>
              </a:rPr>
              <a:t> AND POLICY ANALYSIS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PROBLEMS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</a:rPr>
              <a:t>Oversubscription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latin typeface="Aptos" panose="020B0004020202020204" pitchFamily="34" charset="0"/>
                <a:cs typeface="Arial" panose="020B0604020202020204" pitchFamily="34" charset="0"/>
              </a:rPr>
              <a:t>Multiple BTO attempts, forced to resale market, upward demand and prices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</a:rPr>
              <a:t>Affordability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latin typeface="Aptos" panose="020B0004020202020204" pitchFamily="34" charset="0"/>
                <a:cs typeface="Arial" panose="020B0604020202020204" pitchFamily="34" charset="0"/>
              </a:rPr>
              <a:t>Use as a speculative tool - 419 HDB flats were sold for $1 million or more in the first half of 2024.</a:t>
            </a:r>
            <a:endParaRPr lang="en-US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</a:rPr>
              <a:t>Impacts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2021 </a:t>
            </a:r>
            <a:r>
              <a:rPr lang="en-US" sz="14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Saguin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study </a:t>
            </a:r>
            <a:r>
              <a:rPr lang="en-US" sz="14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quantified impact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finding a statistically significant decline in fertility rates with rising housing prices. For example, a unit increase in resale flat prices reduced the total fertility rate by 0.0036</a:t>
            </a:r>
            <a:endParaRPr 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ZA" dirty="0">
                <a:solidFill>
                  <a:srgbClr val="FF0000"/>
                </a:solidFill>
              </a:rPr>
              <a:t>KEY GRAPHS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BE7368D-46B0-67A5-8CB4-76D3AB74E6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2496439"/>
              </p:ext>
            </p:extLst>
          </p:nvPr>
        </p:nvGraphicFramePr>
        <p:xfrm>
          <a:off x="3038621" y="961639"/>
          <a:ext cx="5928397" cy="2861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CDE9227-F646-B35A-2169-753B88A0DD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394089"/>
              </p:ext>
            </p:extLst>
          </p:nvPr>
        </p:nvGraphicFramePr>
        <p:xfrm>
          <a:off x="3155784" y="3822826"/>
          <a:ext cx="6076705" cy="256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A9E9E-8818-7A8E-5789-A14A862C8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A0349-6B85-E2F1-49A3-9BDA8EA2F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ZA" dirty="0">
                <a:solidFill>
                  <a:srgbClr val="FF0000"/>
                </a:solidFill>
              </a:rPr>
              <a:t>KEY GRAPHS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320302-8F01-6C8A-B8E9-3E5EF76D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6774A48-86B8-37E8-FA04-B1DEFBC6CB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284407"/>
              </p:ext>
            </p:extLst>
          </p:nvPr>
        </p:nvGraphicFramePr>
        <p:xfrm>
          <a:off x="3581400" y="1651819"/>
          <a:ext cx="5247968" cy="4454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623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CA8C54-30A3-3553-626E-52909A83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SG" dirty="0">
                <a:solidFill>
                  <a:srgbClr val="FF0000"/>
                </a:solidFill>
              </a:rPr>
              <a:t>Anecdotal data </a:t>
            </a:r>
            <a:endParaRPr lang="en-ZA" dirty="0">
              <a:solidFill>
                <a:srgbClr val="FF0000"/>
              </a:solidFill>
            </a:endParaRPr>
          </a:p>
        </p:txBody>
      </p:sp>
      <p:pic>
        <p:nvPicPr>
          <p:cNvPr id="7" name="Picture 6" descr="A close up of words&#10;&#10;Description automatically generated">
            <a:extLst>
              <a:ext uri="{FF2B5EF4-FFF2-40B4-BE49-F238E27FC236}">
                <a16:creationId xmlns:a16="http://schemas.microsoft.com/office/drawing/2014/main" id="{52F67187-C456-8A07-48AA-79C48D7B9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600" y="1657152"/>
            <a:ext cx="3196800" cy="29951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23C063-316F-FFFE-AF3F-E0BCC88F51C0}"/>
              </a:ext>
            </a:extLst>
          </p:cNvPr>
          <p:cNvSpPr txBox="1"/>
          <p:nvPr/>
        </p:nvSpPr>
        <p:spPr>
          <a:xfrm>
            <a:off x="2788200" y="4910400"/>
            <a:ext cx="7702200" cy="781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1200" b="1" i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WordCloud</a:t>
            </a:r>
            <a:r>
              <a:rPr lang="en-US" sz="1200" b="1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analysis on the </a:t>
            </a:r>
            <a:r>
              <a:rPr lang="en-US" sz="1200" b="1" i="1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reddit </a:t>
            </a:r>
            <a:r>
              <a:rPr lang="en-US" sz="1200" b="1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post with 456 comments “Today I failed* to get a BTO** flat for the 9th time in a row” by user u/</a:t>
            </a:r>
            <a:r>
              <a:rPr lang="en-US" sz="1200" b="1" i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ValuablePie</a:t>
            </a:r>
            <a:r>
              <a:rPr lang="en-US" sz="1200" b="1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in r/Singapore a subreddit with 1.5 million members.</a:t>
            </a:r>
          </a:p>
        </p:txBody>
      </p:sp>
    </p:spTree>
    <p:extLst>
      <p:ext uri="{BB962C8B-B14F-4D97-AF65-F5344CB8AC3E}">
        <p14:creationId xmlns:p14="http://schemas.microsoft.com/office/powerpoint/2010/main" val="81220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6CFAD-DF77-2B40-3C10-2382635A5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A853467-CA93-325C-5DAF-7EC1A6001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SG" dirty="0">
                <a:solidFill>
                  <a:srgbClr val="FF0000"/>
                </a:solidFill>
              </a:rPr>
              <a:t>SOLUTIONS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0FDCC-9AE8-F5AC-F6AC-41A23A3CF833}"/>
              </a:ext>
            </a:extLst>
          </p:cNvPr>
          <p:cNvSpPr txBox="1"/>
          <p:nvPr/>
        </p:nvSpPr>
        <p:spPr>
          <a:xfrm>
            <a:off x="1125000" y="1826436"/>
            <a:ext cx="93438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demand forecasting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historical data, simulation tools, continuous improvement of the BTO algorithm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Preserving intent of public housing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Deter speculation through claw back of grants– if profit beyond a certain % - balance seller motivation and affordability.</a:t>
            </a:r>
          </a:p>
          <a:p>
            <a:pPr lvl="1"/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Rental support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Scale policy to support all married couples - vouchers to supplement rent costs in the open market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Targeted support for unsuccessful BTO applicants </a:t>
            </a:r>
          </a:p>
        </p:txBody>
      </p:sp>
    </p:spTree>
    <p:extLst>
      <p:ext uri="{BB962C8B-B14F-4D97-AF65-F5344CB8AC3E}">
        <p14:creationId xmlns:p14="http://schemas.microsoft.com/office/powerpoint/2010/main" val="2980131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D35D1-4901-5F7E-47F5-F95C0EFF9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54182FE-4FF5-F29C-0A82-7D1A47C70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SG" dirty="0">
                <a:solidFill>
                  <a:srgbClr val="FF0000"/>
                </a:solidFill>
              </a:rPr>
              <a:t>ACROSS THE WORLD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93F12-57D9-31BC-F2EA-2E8F2C3F991A}"/>
              </a:ext>
            </a:extLst>
          </p:cNvPr>
          <p:cNvSpPr txBox="1"/>
          <p:nvPr/>
        </p:nvSpPr>
        <p:spPr>
          <a:xfrm>
            <a:off x="1125000" y="1826436"/>
            <a:ext cx="9343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Private market – comparable to mega cities in rest of the world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Tokyo – zoning policies, urban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Hong Kong – short term sales high stamp duties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York and SFO – rent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Singapore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land reclamation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of CPF to service mortgage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HDB Singapore</a:t>
            </a:r>
            <a:endParaRPr lang="en-US" dirty="0"/>
          </a:p>
        </p:txBody>
      </p:sp>
      <p:pic>
        <p:nvPicPr>
          <p:cNvPr id="6" name="Picture 5" descr="High rise buildings with colorful windows&#10;&#10;Description automatically generated">
            <a:extLst>
              <a:ext uri="{FF2B5EF4-FFF2-40B4-BE49-F238E27FC236}">
                <a16:creationId xmlns:a16="http://schemas.microsoft.com/office/drawing/2014/main" id="{BC31506C-1EE6-C5CD-D9F2-D44259BB3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0717" y="72518"/>
            <a:ext cx="2969363" cy="3434651"/>
          </a:xfrm>
          <a:prstGeom prst="rect">
            <a:avLst/>
          </a:prstGeom>
        </p:spPr>
      </p:pic>
      <p:pic>
        <p:nvPicPr>
          <p:cNvPr id="9" name="Picture 8" descr="A high angle view of a building&#10;&#10;Description automatically generated">
            <a:extLst>
              <a:ext uri="{FF2B5EF4-FFF2-40B4-BE49-F238E27FC236}">
                <a16:creationId xmlns:a16="http://schemas.microsoft.com/office/drawing/2014/main" id="{A2469B9F-786A-9028-B402-6356F16A7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738" y="3671668"/>
            <a:ext cx="4949970" cy="273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43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{D748B617-DC14-4718-999C-8E56C34B7DA7}tf16411248_win32</Template>
  <TotalTime>1056</TotalTime>
  <Words>321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Avenir Next LT Pro Light</vt:lpstr>
      <vt:lpstr>Calibri</vt:lpstr>
      <vt:lpstr>Posterama</vt:lpstr>
      <vt:lpstr>Custom</vt:lpstr>
      <vt:lpstr> SINGAPORE’s PUBLIC HOUSING CONUNDRUM</vt:lpstr>
      <vt:lpstr>HistORY AND POLICY ANALYSIS</vt:lpstr>
      <vt:lpstr>PROBLEMS</vt:lpstr>
      <vt:lpstr>KEY GRAPHS</vt:lpstr>
      <vt:lpstr>KEY GRAPHS</vt:lpstr>
      <vt:lpstr>Anecdotal data </vt:lpstr>
      <vt:lpstr>SOLUTIONS</vt:lpstr>
      <vt:lpstr>ACROSS THE WORLD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Lakshmanan, Nachu</dc:creator>
  <cp:lastModifiedBy>Lakshmanan, Nachu</cp:lastModifiedBy>
  <cp:revision>1</cp:revision>
  <dcterms:created xsi:type="dcterms:W3CDTF">2024-12-03T19:53:51Z</dcterms:created>
  <dcterms:modified xsi:type="dcterms:W3CDTF">2024-12-04T13:37:37Z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