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D8350D-1474-B37F-16B3-BD6C6B559E7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27F595B-1BB4-00EA-6FBF-324CD5AF8B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79263D7-CA8A-4B06-2AA7-6A625BA40D87}"/>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5" name="Alt Bilgi Yer Tutucusu 4">
            <a:extLst>
              <a:ext uri="{FF2B5EF4-FFF2-40B4-BE49-F238E27FC236}">
                <a16:creationId xmlns:a16="http://schemas.microsoft.com/office/drawing/2014/main" id="{E80D3E33-FBCD-1709-CA22-01AFDF161C9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55CC64D-73A8-F9B3-712C-C1E390F85894}"/>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53628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8D8CED-7DE0-A859-B3FE-6EE82E8221F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90AA84A-2779-D54A-D8B7-A0B4167F7FD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B49C82B-80CD-D045-AB54-7CFB0D2869EB}"/>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5" name="Alt Bilgi Yer Tutucusu 4">
            <a:extLst>
              <a:ext uri="{FF2B5EF4-FFF2-40B4-BE49-F238E27FC236}">
                <a16:creationId xmlns:a16="http://schemas.microsoft.com/office/drawing/2014/main" id="{ACE6AD1B-B9DE-7592-1A30-0036ABABA7E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9C13E2-8274-93F9-0CA7-5331ADA5E1A4}"/>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183254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9F14D20-3DB2-00EE-7772-0C14F6601BA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7E392C6-7BD0-D81B-0F08-BF45DF4D67F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7DD7B84-032E-8259-5CC5-438E88A267C7}"/>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5" name="Alt Bilgi Yer Tutucusu 4">
            <a:extLst>
              <a:ext uri="{FF2B5EF4-FFF2-40B4-BE49-F238E27FC236}">
                <a16:creationId xmlns:a16="http://schemas.microsoft.com/office/drawing/2014/main" id="{6AAEB7EB-7645-BCA3-2524-CD0FA50380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14B3E7F-159E-E4B1-FE79-2FE84590A617}"/>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175010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4153C6-0BDF-AAE2-CDB3-1FF4CD91A99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926062A-D493-562B-1CC6-27C2BFD463D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B15047F-B5B5-3492-011D-FC15E5CFA1A3}"/>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5" name="Alt Bilgi Yer Tutucusu 4">
            <a:extLst>
              <a:ext uri="{FF2B5EF4-FFF2-40B4-BE49-F238E27FC236}">
                <a16:creationId xmlns:a16="http://schemas.microsoft.com/office/drawing/2014/main" id="{17A9EFF6-51C1-2D20-C4C3-D68AB92D34F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F68EC4D-A1CC-C516-AA42-175001ACFA87}"/>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268111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FAB403-1A62-75F3-F737-6770549539D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A022E62-45BB-9CF2-C5E9-98CAC486E6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C0B787A-E6E0-4F17-9D54-11B681289CD3}"/>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5" name="Alt Bilgi Yer Tutucusu 4">
            <a:extLst>
              <a:ext uri="{FF2B5EF4-FFF2-40B4-BE49-F238E27FC236}">
                <a16:creationId xmlns:a16="http://schemas.microsoft.com/office/drawing/2014/main" id="{4D49731A-14FA-6768-843D-6DFAC0D97D4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C0CBD8-C8E4-7DC6-FBD4-678F12D0F577}"/>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284818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7225FF-6517-02E6-C33D-36DEEFC856C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3A18D23-9181-29C0-5177-BF277CB7A45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5B751F2-B8DA-BF97-E29F-6528848B34F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D21FB11-2748-84EB-E7B8-E106DC3E628A}"/>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6" name="Alt Bilgi Yer Tutucusu 5">
            <a:extLst>
              <a:ext uri="{FF2B5EF4-FFF2-40B4-BE49-F238E27FC236}">
                <a16:creationId xmlns:a16="http://schemas.microsoft.com/office/drawing/2014/main" id="{7024DE57-7D80-2C2D-9C82-6FE64AF6803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635CE38-6F0D-6D1B-0316-7CE3BCF5FE0E}"/>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403020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FDE394-858F-7103-FD38-4F4990DDA6F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2D66880-9C4A-07D7-F7CA-844305360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9BD9803-EA5D-00CD-2C98-86B36EC48BE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E87C3A9-C730-F10B-BD51-998A2D2BD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4281883-0505-1379-F9A3-08FFF6FBE00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0921662-1FB9-8E62-49C6-72E1BB6B7633}"/>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8" name="Alt Bilgi Yer Tutucusu 7">
            <a:extLst>
              <a:ext uri="{FF2B5EF4-FFF2-40B4-BE49-F238E27FC236}">
                <a16:creationId xmlns:a16="http://schemas.microsoft.com/office/drawing/2014/main" id="{F7F5F575-1608-30E5-A44A-C5BD2C4183B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AEA2448-193E-77CF-3265-13836C2DC9FF}"/>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115283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9D40BD-1EB5-B846-D313-2D6E9B13067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71B7318-16F7-23AE-1B2E-D8FAD4E99C4E}"/>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4" name="Alt Bilgi Yer Tutucusu 3">
            <a:extLst>
              <a:ext uri="{FF2B5EF4-FFF2-40B4-BE49-F238E27FC236}">
                <a16:creationId xmlns:a16="http://schemas.microsoft.com/office/drawing/2014/main" id="{A1336FD2-515A-EE18-B37F-4B8705AFFC0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3337A04-ECAC-24AF-0F6F-54789B4B66BB}"/>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273707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C1E7A9B-119D-02E7-D200-B4EA31F60B19}"/>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3" name="Alt Bilgi Yer Tutucusu 2">
            <a:extLst>
              <a:ext uri="{FF2B5EF4-FFF2-40B4-BE49-F238E27FC236}">
                <a16:creationId xmlns:a16="http://schemas.microsoft.com/office/drawing/2014/main" id="{FE25477F-F15E-A378-529B-BEC90C7FFCD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54F3C07-E643-8053-DA02-99F6A105E0D7}"/>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38986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F422C6-A766-F75B-3407-1A435429360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4ED598E-A85F-3170-DD59-3DDC86DD7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30FE727-E0E1-5AD8-48DB-79CC7DE99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C30B6A0-02AD-0C25-2DFE-17DCD813D32C}"/>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6" name="Alt Bilgi Yer Tutucusu 5">
            <a:extLst>
              <a:ext uri="{FF2B5EF4-FFF2-40B4-BE49-F238E27FC236}">
                <a16:creationId xmlns:a16="http://schemas.microsoft.com/office/drawing/2014/main" id="{30DF2696-4879-D9D3-82C9-A532DED0FB3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9D8DC79-D224-FBE0-0130-9D493C247DC4}"/>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259806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E19A2B-E56E-A800-B970-BF2A6A09607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A296021-50B5-3B14-97AA-451671C060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3ABC8FC-5363-1440-9EED-9574CDE8C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2792259-A7B3-F449-4098-38F6942A85F8}"/>
              </a:ext>
            </a:extLst>
          </p:cNvPr>
          <p:cNvSpPr>
            <a:spLocks noGrp="1"/>
          </p:cNvSpPr>
          <p:nvPr>
            <p:ph type="dt" sz="half" idx="10"/>
          </p:nvPr>
        </p:nvSpPr>
        <p:spPr/>
        <p:txBody>
          <a:bodyPr/>
          <a:lstStyle/>
          <a:p>
            <a:fld id="{F8D79807-7571-4CB4-9DFE-F975F8CB9E99}" type="datetimeFigureOut">
              <a:rPr lang="tr-TR" smtClean="0"/>
              <a:t>15.01.2024</a:t>
            </a:fld>
            <a:endParaRPr lang="tr-TR"/>
          </a:p>
        </p:txBody>
      </p:sp>
      <p:sp>
        <p:nvSpPr>
          <p:cNvPr id="6" name="Alt Bilgi Yer Tutucusu 5">
            <a:extLst>
              <a:ext uri="{FF2B5EF4-FFF2-40B4-BE49-F238E27FC236}">
                <a16:creationId xmlns:a16="http://schemas.microsoft.com/office/drawing/2014/main" id="{585C834C-3CCB-286D-B61C-EC01D6B1143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6C4B3AE-4A6B-1FF7-B643-C55DD036FE50}"/>
              </a:ext>
            </a:extLst>
          </p:cNvPr>
          <p:cNvSpPr>
            <a:spLocks noGrp="1"/>
          </p:cNvSpPr>
          <p:nvPr>
            <p:ph type="sldNum" sz="quarter" idx="12"/>
          </p:nvPr>
        </p:nvSpPr>
        <p:spPr/>
        <p:txBody>
          <a:bodyPr/>
          <a:lstStyle/>
          <a:p>
            <a:fld id="{85F6604F-2C14-4E8F-8F69-7208E4F33CD6}" type="slidenum">
              <a:rPr lang="tr-TR" smtClean="0"/>
              <a:t>‹#›</a:t>
            </a:fld>
            <a:endParaRPr lang="tr-TR"/>
          </a:p>
        </p:txBody>
      </p:sp>
    </p:spTree>
    <p:extLst>
      <p:ext uri="{BB962C8B-B14F-4D97-AF65-F5344CB8AC3E}">
        <p14:creationId xmlns:p14="http://schemas.microsoft.com/office/powerpoint/2010/main" val="129215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3B36FE4-1243-256A-AA56-0AD2DDD72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694A4F1-4E9B-3730-F035-9638D43F2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AB603C1-46E2-63FF-1C41-B8951481B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79807-7571-4CB4-9DFE-F975F8CB9E99}" type="datetimeFigureOut">
              <a:rPr lang="tr-TR" smtClean="0"/>
              <a:t>15.01.2024</a:t>
            </a:fld>
            <a:endParaRPr lang="tr-TR"/>
          </a:p>
        </p:txBody>
      </p:sp>
      <p:sp>
        <p:nvSpPr>
          <p:cNvPr id="5" name="Alt Bilgi Yer Tutucusu 4">
            <a:extLst>
              <a:ext uri="{FF2B5EF4-FFF2-40B4-BE49-F238E27FC236}">
                <a16:creationId xmlns:a16="http://schemas.microsoft.com/office/drawing/2014/main" id="{290B823E-676A-E431-0C9E-EF5C61AEA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FEABD60-47B7-A79D-1DF8-36B225D10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6604F-2C14-4E8F-8F69-7208E4F33CD6}" type="slidenum">
              <a:rPr lang="tr-TR" smtClean="0"/>
              <a:t>‹#›</a:t>
            </a:fld>
            <a:endParaRPr lang="tr-TR"/>
          </a:p>
        </p:txBody>
      </p:sp>
    </p:spTree>
    <p:extLst>
      <p:ext uri="{BB962C8B-B14F-4D97-AF65-F5344CB8AC3E}">
        <p14:creationId xmlns:p14="http://schemas.microsoft.com/office/powerpoint/2010/main" val="876910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397280EF-C866-B107-8963-79524335385E}"/>
              </a:ext>
            </a:extLst>
          </p:cNvPr>
          <p:cNvPicPr>
            <a:picLocks noChangeAspect="1"/>
          </p:cNvPicPr>
          <p:nvPr/>
        </p:nvPicPr>
        <p:blipFill rotWithShape="1">
          <a:blip r:embed="rId2"/>
          <a:srcRect t="15907" b="9093"/>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1170537-3D35-7777-3C6F-E71DA85A489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tr-TR" sz="5200" b="1"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MRI-PET Image </a:t>
            </a:r>
            <a:r>
              <a:rPr lang="tr-TR" sz="5200" b="1" kern="100" dirty="0" err="1">
                <a:solidFill>
                  <a:srgbClr val="FFFFFF"/>
                </a:solidFill>
                <a:effectLst/>
                <a:latin typeface="Times New Roman" panose="02020603050405020304" pitchFamily="18" charset="0"/>
                <a:ea typeface="Calibri" panose="020F0502020204030204" pitchFamily="34" charset="0"/>
                <a:cs typeface="Arial" panose="020B0604020202020204" pitchFamily="34" charset="0"/>
              </a:rPr>
              <a:t>Fusion</a:t>
            </a:r>
            <a:r>
              <a:rPr lang="tr-TR" sz="5200" b="1"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 Using CNN</a:t>
            </a:r>
            <a:br>
              <a:rPr lang="tr-TR" sz="52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lang="tr-TR" sz="5200" dirty="0">
              <a:solidFill>
                <a:srgbClr val="FFFFFF"/>
              </a:solidFill>
            </a:endParaRPr>
          </a:p>
        </p:txBody>
      </p:sp>
      <p:sp>
        <p:nvSpPr>
          <p:cNvPr id="3" name="Alt Başlık 2">
            <a:extLst>
              <a:ext uri="{FF2B5EF4-FFF2-40B4-BE49-F238E27FC236}">
                <a16:creationId xmlns:a16="http://schemas.microsoft.com/office/drawing/2014/main" id="{BA6957DA-E76A-55E0-AE8C-79603C1B2912}"/>
              </a:ext>
            </a:extLst>
          </p:cNvPr>
          <p:cNvSpPr>
            <a:spLocks noGrp="1"/>
          </p:cNvSpPr>
          <p:nvPr>
            <p:ph type="subTitle" idx="1"/>
          </p:nvPr>
        </p:nvSpPr>
        <p:spPr>
          <a:xfrm>
            <a:off x="5168169" y="4087039"/>
            <a:ext cx="8165085" cy="1282707"/>
          </a:xfrm>
          <a:effectLst>
            <a:outerShdw blurRad="50800" dist="38100" dir="2700000" algn="tl" rotWithShape="0">
              <a:prstClr val="black">
                <a:alpha val="40000"/>
              </a:prstClr>
            </a:outerShdw>
          </a:effectLst>
        </p:spPr>
        <p:txBody>
          <a:bodyPr>
            <a:normAutofit fontScale="70000" lnSpcReduction="20000"/>
          </a:bodyPr>
          <a:lstStyle/>
          <a:p>
            <a:r>
              <a:rPr lang="tr-TR" sz="2400" b="1" dirty="0" err="1">
                <a:solidFill>
                  <a:schemeClr val="bg1"/>
                </a:solidFill>
              </a:rPr>
              <a:t>Student</a:t>
            </a:r>
            <a:r>
              <a:rPr lang="tr-TR" sz="2400" b="1" dirty="0">
                <a:solidFill>
                  <a:schemeClr val="bg1"/>
                </a:solidFill>
              </a:rPr>
              <a:t> Name: Selin</a:t>
            </a:r>
          </a:p>
          <a:p>
            <a:r>
              <a:rPr lang="tr-TR" sz="2400" b="1" dirty="0" err="1">
                <a:solidFill>
                  <a:schemeClr val="bg1"/>
                </a:solidFill>
              </a:rPr>
              <a:t>Student</a:t>
            </a:r>
            <a:r>
              <a:rPr lang="tr-TR" sz="2400" b="1" dirty="0">
                <a:solidFill>
                  <a:schemeClr val="bg1"/>
                </a:solidFill>
              </a:rPr>
              <a:t> </a:t>
            </a:r>
            <a:r>
              <a:rPr lang="tr-TR" sz="2400" b="1" dirty="0" err="1">
                <a:solidFill>
                  <a:schemeClr val="bg1"/>
                </a:solidFill>
              </a:rPr>
              <a:t>Surname</a:t>
            </a:r>
            <a:r>
              <a:rPr lang="tr-TR" sz="2400" b="1" dirty="0">
                <a:solidFill>
                  <a:schemeClr val="bg1"/>
                </a:solidFill>
              </a:rPr>
              <a:t>: </a:t>
            </a:r>
            <a:r>
              <a:rPr lang="tr-TR" sz="2400" b="1" dirty="0" err="1">
                <a:solidFill>
                  <a:schemeClr val="bg1"/>
                </a:solidFill>
              </a:rPr>
              <a:t>Suvancıoğlu</a:t>
            </a:r>
            <a:endParaRPr lang="tr-TR" sz="2400" b="1" dirty="0">
              <a:solidFill>
                <a:schemeClr val="bg1"/>
              </a:solidFill>
            </a:endParaRPr>
          </a:p>
          <a:p>
            <a:r>
              <a:rPr lang="tr-TR" sz="2400" b="1" dirty="0" err="1">
                <a:solidFill>
                  <a:schemeClr val="bg1"/>
                </a:solidFill>
              </a:rPr>
              <a:t>Student</a:t>
            </a:r>
            <a:r>
              <a:rPr lang="tr-TR" sz="2400" b="1" dirty="0">
                <a:solidFill>
                  <a:schemeClr val="bg1"/>
                </a:solidFill>
              </a:rPr>
              <a:t> ID: 20190205026</a:t>
            </a:r>
          </a:p>
          <a:p>
            <a:r>
              <a:rPr lang="tr-TR" sz="2400" b="1" dirty="0" err="1">
                <a:solidFill>
                  <a:schemeClr val="bg1"/>
                </a:solidFill>
              </a:rPr>
              <a:t>Department</a:t>
            </a:r>
            <a:r>
              <a:rPr lang="tr-TR" sz="2400" b="1" dirty="0">
                <a:solidFill>
                  <a:schemeClr val="bg1"/>
                </a:solidFill>
              </a:rPr>
              <a:t>: Information </a:t>
            </a:r>
            <a:r>
              <a:rPr lang="tr-TR" sz="2400" b="1" dirty="0" err="1">
                <a:solidFill>
                  <a:schemeClr val="bg1"/>
                </a:solidFill>
              </a:rPr>
              <a:t>Systems</a:t>
            </a:r>
            <a:r>
              <a:rPr lang="tr-TR" sz="2400" b="1" dirty="0">
                <a:solidFill>
                  <a:schemeClr val="bg1"/>
                </a:solidFill>
              </a:rPr>
              <a:t> </a:t>
            </a:r>
            <a:r>
              <a:rPr lang="tr-TR" sz="2400" b="1" dirty="0" err="1">
                <a:solidFill>
                  <a:schemeClr val="bg1"/>
                </a:solidFill>
              </a:rPr>
              <a:t>Engineering</a:t>
            </a:r>
            <a:endParaRPr lang="tr-TR" sz="2400" b="1" dirty="0">
              <a:solidFill>
                <a:schemeClr val="bg1"/>
              </a:solidFill>
            </a:endParaRPr>
          </a:p>
          <a:p>
            <a:endParaRPr lang="tr-TR" dirty="0">
              <a:solidFill>
                <a:srgbClr val="FFFFFF"/>
              </a:solidFill>
            </a:endParaRPr>
          </a:p>
        </p:txBody>
      </p:sp>
      <p:sp>
        <p:nvSpPr>
          <p:cNvPr id="4" name="Alt Başlık 2">
            <a:extLst>
              <a:ext uri="{FF2B5EF4-FFF2-40B4-BE49-F238E27FC236}">
                <a16:creationId xmlns:a16="http://schemas.microsoft.com/office/drawing/2014/main" id="{C315D502-66AD-F00A-B823-15A1A52A0425}"/>
              </a:ext>
            </a:extLst>
          </p:cNvPr>
          <p:cNvSpPr txBox="1">
            <a:spLocks/>
          </p:cNvSpPr>
          <p:nvPr/>
        </p:nvSpPr>
        <p:spPr>
          <a:xfrm>
            <a:off x="-1852614" y="4087040"/>
            <a:ext cx="8165085" cy="1282707"/>
          </a:xfrm>
          <a:prstGeom prst="rect">
            <a:avLst/>
          </a:prstGeom>
          <a:effectLst>
            <a:outerShdw blurRad="50800" dist="38100" dir="2700000" algn="tl" rotWithShape="0">
              <a:prstClr val="black">
                <a:alpha val="40000"/>
              </a:prstClr>
            </a:outerShdw>
          </a:effectLst>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b="1" dirty="0" err="1">
                <a:solidFill>
                  <a:schemeClr val="bg1"/>
                </a:solidFill>
              </a:rPr>
              <a:t>Student</a:t>
            </a:r>
            <a:r>
              <a:rPr lang="tr-TR" b="1" dirty="0">
                <a:solidFill>
                  <a:schemeClr val="bg1"/>
                </a:solidFill>
              </a:rPr>
              <a:t> Name: Muhammed Kenan</a:t>
            </a:r>
          </a:p>
          <a:p>
            <a:r>
              <a:rPr lang="tr-TR" b="1" dirty="0" err="1">
                <a:solidFill>
                  <a:schemeClr val="bg1"/>
                </a:solidFill>
              </a:rPr>
              <a:t>Student</a:t>
            </a:r>
            <a:r>
              <a:rPr lang="tr-TR" b="1" dirty="0">
                <a:solidFill>
                  <a:schemeClr val="bg1"/>
                </a:solidFill>
              </a:rPr>
              <a:t> </a:t>
            </a:r>
            <a:r>
              <a:rPr lang="tr-TR" b="1" dirty="0" err="1">
                <a:solidFill>
                  <a:schemeClr val="bg1"/>
                </a:solidFill>
              </a:rPr>
              <a:t>Surname</a:t>
            </a:r>
            <a:r>
              <a:rPr lang="tr-TR" b="1" dirty="0">
                <a:solidFill>
                  <a:schemeClr val="bg1"/>
                </a:solidFill>
              </a:rPr>
              <a:t>: </a:t>
            </a:r>
            <a:r>
              <a:rPr lang="tr-TR" b="1" dirty="0" err="1">
                <a:solidFill>
                  <a:schemeClr val="bg1"/>
                </a:solidFill>
              </a:rPr>
              <a:t>Kayıkci</a:t>
            </a:r>
            <a:endParaRPr lang="tr-TR" b="1" dirty="0">
              <a:solidFill>
                <a:schemeClr val="bg1"/>
              </a:solidFill>
            </a:endParaRPr>
          </a:p>
          <a:p>
            <a:r>
              <a:rPr lang="tr-TR" b="1" dirty="0" err="1">
                <a:solidFill>
                  <a:schemeClr val="bg1"/>
                </a:solidFill>
              </a:rPr>
              <a:t>Student</a:t>
            </a:r>
            <a:r>
              <a:rPr lang="tr-TR" b="1" dirty="0">
                <a:solidFill>
                  <a:schemeClr val="bg1"/>
                </a:solidFill>
              </a:rPr>
              <a:t> ID: 20200205007</a:t>
            </a:r>
          </a:p>
          <a:p>
            <a:r>
              <a:rPr lang="tr-TR" b="1" dirty="0" err="1">
                <a:solidFill>
                  <a:schemeClr val="bg1"/>
                </a:solidFill>
              </a:rPr>
              <a:t>Department</a:t>
            </a:r>
            <a:r>
              <a:rPr lang="tr-TR" b="1" dirty="0">
                <a:solidFill>
                  <a:schemeClr val="bg1"/>
                </a:solidFill>
              </a:rPr>
              <a:t>: Information </a:t>
            </a:r>
            <a:r>
              <a:rPr lang="tr-TR" b="1" dirty="0" err="1">
                <a:solidFill>
                  <a:schemeClr val="bg1"/>
                </a:solidFill>
              </a:rPr>
              <a:t>Systems</a:t>
            </a:r>
            <a:r>
              <a:rPr lang="tr-TR" b="1" dirty="0">
                <a:solidFill>
                  <a:schemeClr val="bg1"/>
                </a:solidFill>
              </a:rPr>
              <a:t> </a:t>
            </a:r>
            <a:r>
              <a:rPr lang="tr-TR" b="1" dirty="0" err="1">
                <a:solidFill>
                  <a:schemeClr val="bg1"/>
                </a:solidFill>
              </a:rPr>
              <a:t>Engineering</a:t>
            </a:r>
            <a:endParaRPr lang="tr-TR" b="1" dirty="0">
              <a:solidFill>
                <a:schemeClr val="bg1"/>
              </a:solidFill>
            </a:endParaRPr>
          </a:p>
          <a:p>
            <a:endParaRPr lang="tr-TR" dirty="0">
              <a:solidFill>
                <a:srgbClr val="FFFFFF"/>
              </a:solidFill>
            </a:endParaRPr>
          </a:p>
        </p:txBody>
      </p:sp>
      <p:sp>
        <p:nvSpPr>
          <p:cNvPr id="6" name="Alt Başlık 2">
            <a:extLst>
              <a:ext uri="{FF2B5EF4-FFF2-40B4-BE49-F238E27FC236}">
                <a16:creationId xmlns:a16="http://schemas.microsoft.com/office/drawing/2014/main" id="{89CB6905-E390-0DC0-6526-80D92F159071}"/>
              </a:ext>
            </a:extLst>
          </p:cNvPr>
          <p:cNvSpPr txBox="1">
            <a:spLocks/>
          </p:cNvSpPr>
          <p:nvPr/>
        </p:nvSpPr>
        <p:spPr>
          <a:xfrm>
            <a:off x="2043937" y="5369747"/>
            <a:ext cx="8165085" cy="1282707"/>
          </a:xfrm>
          <a:prstGeom prst="rect">
            <a:avLst/>
          </a:prstGeom>
          <a:effectLst>
            <a:outerShdw blurRad="50800" dist="38100" dir="2700000" algn="tl" rotWithShape="0">
              <a:prstClr val="black">
                <a:alpha val="40000"/>
              </a:prstClr>
            </a:outerShdw>
          </a:effectLst>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b="1">
                <a:solidFill>
                  <a:schemeClr val="bg1"/>
                </a:solidFill>
              </a:rPr>
              <a:t>Student Name: Naci Eren</a:t>
            </a:r>
          </a:p>
          <a:p>
            <a:r>
              <a:rPr lang="tr-TR" b="1">
                <a:solidFill>
                  <a:schemeClr val="bg1"/>
                </a:solidFill>
              </a:rPr>
              <a:t>Student Surname: Kılıç</a:t>
            </a:r>
          </a:p>
          <a:p>
            <a:r>
              <a:rPr lang="tr-TR" b="1">
                <a:solidFill>
                  <a:schemeClr val="bg1"/>
                </a:solidFill>
              </a:rPr>
              <a:t>Student ID: 20190205002</a:t>
            </a:r>
          </a:p>
          <a:p>
            <a:r>
              <a:rPr lang="tr-TR" b="1">
                <a:solidFill>
                  <a:schemeClr val="bg1"/>
                </a:solidFill>
              </a:rPr>
              <a:t>Department: Information Systems Engineering</a:t>
            </a:r>
          </a:p>
          <a:p>
            <a:endParaRPr lang="tr-TR" dirty="0">
              <a:solidFill>
                <a:srgbClr val="FFFFFF"/>
              </a:solidFill>
            </a:endParaRPr>
          </a:p>
        </p:txBody>
      </p:sp>
    </p:spTree>
    <p:extLst>
      <p:ext uri="{BB962C8B-B14F-4D97-AF65-F5344CB8AC3E}">
        <p14:creationId xmlns:p14="http://schemas.microsoft.com/office/powerpoint/2010/main" val="66332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38C7949-9256-DFD2-8B24-74738A9F2E36}"/>
              </a:ext>
            </a:extLst>
          </p:cNvPr>
          <p:cNvSpPr>
            <a:spLocks noGrp="1"/>
          </p:cNvSpPr>
          <p:nvPr>
            <p:ph type="title"/>
          </p:nvPr>
        </p:nvSpPr>
        <p:spPr>
          <a:xfrm>
            <a:off x="589560" y="856180"/>
            <a:ext cx="4560584" cy="1128068"/>
          </a:xfrm>
        </p:spPr>
        <p:txBody>
          <a:bodyPr anchor="ctr">
            <a:normAutofit/>
          </a:bodyPr>
          <a:lstStyle/>
          <a:p>
            <a:r>
              <a:rPr lang="tr-TR" sz="4000" b="1" kern="100">
                <a:effectLst/>
                <a:latin typeface="Times New Roman" panose="02020603050405020304" pitchFamily="18" charset="0"/>
                <a:ea typeface="Calibri" panose="020F0502020204030204" pitchFamily="34" charset="0"/>
                <a:cs typeface="Arial" panose="020B0604020202020204" pitchFamily="34" charset="0"/>
              </a:rPr>
              <a:t>Results</a:t>
            </a:r>
            <a:endParaRPr lang="tr-TR" sz="4000" dirty="0"/>
          </a:p>
        </p:txBody>
      </p:sp>
      <p:grpSp>
        <p:nvGrpSpPr>
          <p:cNvPr id="45" name="Group 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C294B89-23D2-F25D-CF7B-B4117D496947}"/>
              </a:ext>
            </a:extLst>
          </p:cNvPr>
          <p:cNvSpPr>
            <a:spLocks noGrp="1"/>
          </p:cNvSpPr>
          <p:nvPr>
            <p:ph idx="1"/>
          </p:nvPr>
        </p:nvSpPr>
        <p:spPr>
          <a:xfrm>
            <a:off x="590719" y="2330505"/>
            <a:ext cx="4559425" cy="3979585"/>
          </a:xfrm>
        </p:spPr>
        <p:txBody>
          <a:bodyPr anchor="ctr">
            <a:normAutofit/>
          </a:bodyPr>
          <a:lstStyle/>
          <a:p>
            <a:pPr>
              <a:spcAft>
                <a:spcPts val="800"/>
              </a:spcAft>
            </a:pPr>
            <a:r>
              <a:rPr lang="tr-TR" sz="1100" b="1" kern="100">
                <a:effectLst/>
                <a:latin typeface="Times New Roman" panose="02020603050405020304" pitchFamily="18" charset="0"/>
                <a:ea typeface="Calibri" panose="020F0502020204030204" pitchFamily="34" charset="0"/>
                <a:cs typeface="Arial" panose="020B0604020202020204" pitchFamily="34" charset="0"/>
              </a:rPr>
              <a:t>Ans variable</a:t>
            </a:r>
          </a:p>
          <a:p>
            <a:pPr marL="0" indent="0">
              <a:spcAft>
                <a:spcPts val="800"/>
              </a:spcAft>
              <a:buNone/>
            </a:pPr>
            <a:r>
              <a:rPr lang="tr-TR" sz="1100" kern="100">
                <a:effectLst/>
                <a:latin typeface="Times New Roman" panose="02020603050405020304" pitchFamily="18" charset="0"/>
                <a:ea typeface="Calibri" panose="020F0502020204030204" pitchFamily="34" charset="0"/>
                <a:cs typeface="Arial" panose="020B0604020202020204" pitchFamily="34" charset="0"/>
              </a:rPr>
              <a:t>Height of the image: 79 pixels</a:t>
            </a:r>
            <a:r>
              <a:rPr lang="tr-TR" sz="1100" kern="100">
                <a:latin typeface="Calibri" panose="020F0502020204030204" pitchFamily="34" charset="0"/>
                <a:ea typeface="Calibri" panose="020F0502020204030204" pitchFamily="34" charset="0"/>
                <a:cs typeface="Arial" panose="020B0604020202020204" pitchFamily="34" charset="0"/>
              </a:rPr>
              <a:t> --- </a:t>
            </a:r>
            <a:r>
              <a:rPr lang="tr-TR" sz="1100" kern="100">
                <a:effectLst/>
                <a:latin typeface="Times New Roman" panose="02020603050405020304" pitchFamily="18" charset="0"/>
                <a:ea typeface="Calibri" panose="020F0502020204030204" pitchFamily="34" charset="0"/>
                <a:cs typeface="Arial" panose="020B0604020202020204" pitchFamily="34" charset="0"/>
              </a:rPr>
              <a:t>Width of the image: 95 pixels</a:t>
            </a:r>
            <a:endParaRPr lang="tr-TR" sz="1100" kern="100">
              <a:effectLst/>
              <a:latin typeface="Calibri" panose="020F0502020204030204" pitchFamily="34" charset="0"/>
              <a:ea typeface="Calibri" panose="020F0502020204030204" pitchFamily="34" charset="0"/>
              <a:cs typeface="Arial" panose="020B0604020202020204" pitchFamily="34" charset="0"/>
            </a:endParaRPr>
          </a:p>
          <a:p>
            <a:r>
              <a:rPr lang="tr-TR" sz="1100" b="1" kern="100">
                <a:effectLst/>
                <a:latin typeface="Times New Roman" panose="02020603050405020304" pitchFamily="18" charset="0"/>
                <a:ea typeface="Calibri" panose="020F0502020204030204" pitchFamily="34" charset="0"/>
                <a:cs typeface="Arial" panose="020B0604020202020204" pitchFamily="34" charset="0"/>
              </a:rPr>
              <a:t>Accuracy</a:t>
            </a:r>
          </a:p>
          <a:p>
            <a:pPr marL="0" indent="0">
              <a:buNone/>
            </a:pPr>
            <a:r>
              <a:rPr lang="tr-TR" sz="1100" kern="100">
                <a:effectLst/>
                <a:latin typeface="Times New Roman" panose="02020603050405020304" pitchFamily="18" charset="0"/>
                <a:ea typeface="Calibri" panose="020F0502020204030204" pitchFamily="34" charset="0"/>
                <a:cs typeface="Arial" panose="020B0604020202020204" pitchFamily="34" charset="0"/>
              </a:rPr>
              <a:t>Accuracy = 1, it indicates 100% accuracy.</a:t>
            </a:r>
            <a:endParaRPr lang="tr-TR" sz="1100" kern="100">
              <a:effectLst/>
              <a:latin typeface="Calibri" panose="020F0502020204030204" pitchFamily="34" charset="0"/>
              <a:ea typeface="Calibri" panose="020F0502020204030204" pitchFamily="34" charset="0"/>
              <a:cs typeface="Arial" panose="020B0604020202020204" pitchFamily="34" charset="0"/>
            </a:endParaRPr>
          </a:p>
          <a:p>
            <a:r>
              <a:rPr lang="tr-TR" sz="1100" b="1" kern="100">
                <a:effectLst/>
                <a:latin typeface="Times New Roman" panose="02020603050405020304" pitchFamily="18" charset="0"/>
                <a:ea typeface="Calibri" panose="020F0502020204030204" pitchFamily="34" charset="0"/>
                <a:cs typeface="Arial" panose="020B0604020202020204" pitchFamily="34" charset="0"/>
              </a:rPr>
              <a:t>Name</a:t>
            </a:r>
          </a:p>
          <a:p>
            <a:pPr marL="0" indent="0">
              <a:buNone/>
            </a:pPr>
            <a:r>
              <a:rPr lang="tr-TR" sz="1100">
                <a:effectLst/>
                <a:latin typeface="Times New Roman" panose="02020603050405020304" pitchFamily="18" charset="0"/>
                <a:ea typeface="Calibri" panose="020F0502020204030204" pitchFamily="34" charset="0"/>
              </a:rPr>
              <a:t>Name = 'conv'</a:t>
            </a:r>
            <a:endParaRPr lang="tr-TR" sz="1100" kern="100">
              <a:effectLst/>
              <a:latin typeface="Calibri" panose="020F0502020204030204" pitchFamily="34" charset="0"/>
              <a:ea typeface="Calibri" panose="020F0502020204030204" pitchFamily="34" charset="0"/>
              <a:cs typeface="Arial" panose="020B0604020202020204" pitchFamily="34" charset="0"/>
            </a:endParaRPr>
          </a:p>
          <a:p>
            <a:r>
              <a:rPr lang="tr-TR" sz="1100" b="1" kern="100">
                <a:effectLst/>
                <a:latin typeface="Times New Roman" panose="02020603050405020304" pitchFamily="18" charset="0"/>
                <a:ea typeface="Calibri" panose="020F0502020204030204" pitchFamily="34" charset="0"/>
                <a:cs typeface="Arial" panose="020B0604020202020204" pitchFamily="34" charset="0"/>
              </a:rPr>
              <a:t>Iterations</a:t>
            </a:r>
          </a:p>
          <a:p>
            <a:pPr marL="0" indent="0">
              <a:buNone/>
            </a:pPr>
            <a:r>
              <a:rPr lang="tr-TR" sz="1100">
                <a:effectLst/>
                <a:latin typeface="Times New Roman" panose="02020603050405020304" pitchFamily="18" charset="0"/>
                <a:ea typeface="Calibri" panose="020F0502020204030204" pitchFamily="34" charset="0"/>
              </a:rPr>
              <a:t>Total of 10 iterations</a:t>
            </a:r>
            <a:endParaRPr lang="tr-TR" sz="1100" kern="100">
              <a:effectLst/>
              <a:latin typeface="Calibri" panose="020F0502020204030204" pitchFamily="34" charset="0"/>
              <a:ea typeface="Calibri" panose="020F0502020204030204" pitchFamily="34" charset="0"/>
              <a:cs typeface="Arial" panose="020B0604020202020204" pitchFamily="34" charset="0"/>
            </a:endParaRPr>
          </a:p>
          <a:p>
            <a:r>
              <a:rPr lang="tr-TR" sz="1100" b="1" kern="100">
                <a:effectLst/>
                <a:latin typeface="Times New Roman" panose="02020603050405020304" pitchFamily="18" charset="0"/>
                <a:ea typeface="Calibri" panose="020F0502020204030204" pitchFamily="34" charset="0"/>
                <a:cs typeface="Arial" panose="020B0604020202020204" pitchFamily="34" charset="0"/>
              </a:rPr>
              <a:t>Activation Strength</a:t>
            </a:r>
          </a:p>
          <a:p>
            <a:pPr marL="0" indent="0">
              <a:buNone/>
            </a:pPr>
            <a:r>
              <a:rPr lang="en-US" sz="1100" kern="100">
                <a:effectLst/>
                <a:latin typeface="Calibri" panose="020F0502020204030204" pitchFamily="34" charset="0"/>
                <a:ea typeface="Calibri" panose="020F0502020204030204" pitchFamily="34" charset="0"/>
                <a:cs typeface="Arial" panose="020B0604020202020204" pitchFamily="34" charset="0"/>
              </a:rPr>
              <a:t>These values represent the level of focus in the model's learning process. </a:t>
            </a:r>
            <a:endParaRPr lang="tr-TR" sz="1100" kern="100">
              <a:effectLst/>
              <a:latin typeface="Calibri" panose="020F0502020204030204" pitchFamily="34" charset="0"/>
              <a:ea typeface="Calibri" panose="020F0502020204030204" pitchFamily="34" charset="0"/>
              <a:cs typeface="Arial" panose="020B0604020202020204" pitchFamily="34" charset="0"/>
            </a:endParaRPr>
          </a:p>
          <a:p>
            <a:r>
              <a:rPr lang="tr-TR" sz="1100" b="1" kern="100">
                <a:effectLst/>
                <a:latin typeface="Times New Roman" panose="02020603050405020304" pitchFamily="18" charset="0"/>
                <a:ea typeface="Calibri" panose="020F0502020204030204" pitchFamily="34" charset="0"/>
                <a:cs typeface="Arial" panose="020B0604020202020204" pitchFamily="34" charset="0"/>
              </a:rPr>
              <a:t>Pyramid Level</a:t>
            </a:r>
          </a:p>
          <a:p>
            <a:pPr marL="0" indent="0">
              <a:buNone/>
            </a:pPr>
            <a:r>
              <a:rPr lang="tr-TR" sz="1100">
                <a:effectLst/>
                <a:latin typeface="Times New Roman" panose="02020603050405020304" pitchFamily="18" charset="0"/>
                <a:ea typeface="Calibri" panose="020F0502020204030204" pitchFamily="34" charset="0"/>
              </a:rPr>
              <a:t>Set to 1 for all iterations</a:t>
            </a:r>
            <a:endParaRPr lang="tr-TR" sz="1100" kern="100">
              <a:effectLst/>
              <a:latin typeface="Calibri" panose="020F0502020204030204" pitchFamily="34" charset="0"/>
              <a:ea typeface="Calibri" panose="020F0502020204030204" pitchFamily="34" charset="0"/>
              <a:cs typeface="Arial" panose="020B0604020202020204" pitchFamily="34" charset="0"/>
            </a:endParaRPr>
          </a:p>
          <a:p>
            <a:endParaRPr lang="en-US" sz="1100"/>
          </a:p>
        </p:txBody>
      </p:sp>
      <p:sp>
        <p:nvSpPr>
          <p:cNvPr id="35" name="Rectangle 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ekran, görüntüleme, yazılım içeren bir resim&#10;&#10;Açıklama otomatik olarak oluşturuldu">
            <a:extLst>
              <a:ext uri="{FF2B5EF4-FFF2-40B4-BE49-F238E27FC236}">
                <a16:creationId xmlns:a16="http://schemas.microsoft.com/office/drawing/2014/main" id="{E39A6042-E71C-F9A9-BF69-52BF96F491AE}"/>
              </a:ext>
            </a:extLst>
          </p:cNvPr>
          <p:cNvPicPr>
            <a:picLocks noChangeAspect="1"/>
          </p:cNvPicPr>
          <p:nvPr/>
        </p:nvPicPr>
        <p:blipFill rotWithShape="1">
          <a:blip r:embed="rId2"/>
          <a:srcRect r="8447" b="1"/>
          <a:stretch/>
        </p:blipFill>
        <p:spPr>
          <a:xfrm>
            <a:off x="5977788" y="799352"/>
            <a:ext cx="5425410" cy="5259296"/>
          </a:xfrm>
          <a:prstGeom prst="rect">
            <a:avLst/>
          </a:prstGeom>
        </p:spPr>
      </p:pic>
    </p:spTree>
    <p:extLst>
      <p:ext uri="{BB962C8B-B14F-4D97-AF65-F5344CB8AC3E}">
        <p14:creationId xmlns:p14="http://schemas.microsoft.com/office/powerpoint/2010/main" val="121373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1B9E8417-0B30-8BCE-981C-3BF5DA2D2921}"/>
              </a:ext>
            </a:extLst>
          </p:cNvPr>
          <p:cNvSpPr>
            <a:spLocks noGrp="1"/>
          </p:cNvSpPr>
          <p:nvPr>
            <p:ph type="title"/>
          </p:nvPr>
        </p:nvSpPr>
        <p:spPr>
          <a:xfrm>
            <a:off x="838200" y="609600"/>
            <a:ext cx="3739341" cy="1330839"/>
          </a:xfrm>
        </p:spPr>
        <p:txBody>
          <a:bodyPr>
            <a:normAutofit/>
          </a:bodyPr>
          <a:lstStyle/>
          <a:p>
            <a:r>
              <a:rPr lang="tr-TR" b="1" kern="100">
                <a:effectLst/>
                <a:latin typeface="Times New Roman" panose="02020603050405020304" pitchFamily="18" charset="0"/>
                <a:ea typeface="Calibri" panose="020F0502020204030204" pitchFamily="34" charset="0"/>
                <a:cs typeface="Arial" panose="020B0604020202020204" pitchFamily="34" charset="0"/>
              </a:rPr>
              <a:t>Image </a:t>
            </a:r>
            <a:r>
              <a:rPr lang="tr-TR" b="1" kern="100" err="1">
                <a:effectLst/>
                <a:latin typeface="Times New Roman" panose="02020603050405020304" pitchFamily="18" charset="0"/>
                <a:ea typeface="Calibri" panose="020F0502020204030204" pitchFamily="34" charset="0"/>
                <a:cs typeface="Arial" panose="020B0604020202020204" pitchFamily="34" charset="0"/>
              </a:rPr>
              <a:t>Plot</a:t>
            </a:r>
            <a:endParaRPr lang="tr-TR" dirty="0"/>
          </a:p>
        </p:txBody>
      </p:sp>
      <p:sp>
        <p:nvSpPr>
          <p:cNvPr id="9" name="Content Placeholder 8">
            <a:extLst>
              <a:ext uri="{FF2B5EF4-FFF2-40B4-BE49-F238E27FC236}">
                <a16:creationId xmlns:a16="http://schemas.microsoft.com/office/drawing/2014/main" id="{3EE8B316-9614-BA80-1CB5-3B5F21C08CA6}"/>
              </a:ext>
            </a:extLst>
          </p:cNvPr>
          <p:cNvSpPr>
            <a:spLocks noGrp="1"/>
          </p:cNvSpPr>
          <p:nvPr>
            <p:ph idx="1"/>
          </p:nvPr>
        </p:nvSpPr>
        <p:spPr>
          <a:xfrm>
            <a:off x="862366" y="2194102"/>
            <a:ext cx="3511226" cy="3908586"/>
          </a:xfrm>
        </p:spPr>
        <p:txBody>
          <a:bodyPr>
            <a:normAutofit/>
          </a:bodyPr>
          <a:lstStyle/>
          <a:p>
            <a:pPr marL="342900" lvl="0" indent="-342900" rtl="0">
              <a:lnSpc>
                <a:spcPct val="107000"/>
              </a:lnSpc>
              <a:spcAft>
                <a:spcPts val="800"/>
              </a:spcAft>
              <a:buFont typeface="Symbol" panose="05050102010706020507" pitchFamily="18" charset="2"/>
              <a:buChar char=""/>
            </a:pP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CT (</a:t>
            </a: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Computed</a:t>
            </a:r>
            <a:r>
              <a:rPr lang="tr-TR" sz="1800" b="1" kern="100" dirty="0">
                <a:latin typeface="Times New Roman" panose="02020603050405020304" pitchFamily="18" charset="0"/>
                <a:ea typeface="Calibri" panose="020F0502020204030204" pitchFamily="34" charset="0"/>
                <a:cs typeface="Arial" panose="020B0604020202020204" pitchFamily="34" charset="0"/>
              </a:rPr>
              <a:t> </a:t>
            </a: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Tomography</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tr-TR" sz="1400" kern="100" dirty="0">
                <a:effectLst/>
                <a:latin typeface="Times New Roman" panose="02020603050405020304" pitchFamily="18" charset="0"/>
                <a:ea typeface="Calibri" panose="020F0502020204030204" pitchFamily="34" charset="0"/>
                <a:cs typeface="Arial" panose="020B0604020202020204" pitchFamily="34" charset="0"/>
              </a:rPr>
              <a:t>Basic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Principle</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Computed</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Tomography</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is a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medical</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imaging</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technique</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that</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utilizes</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X-</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rays</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to</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create</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detailed</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cross-sectional</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images</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inside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body.</a:t>
            </a:r>
            <a:endParaRPr lang="tr-TR" sz="1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MR (</a:t>
            </a: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Magnetic</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Resonance</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tr-TR" sz="1400" kern="100" dirty="0">
                <a:effectLst/>
                <a:latin typeface="Times New Roman" panose="02020603050405020304" pitchFamily="18" charset="0"/>
                <a:ea typeface="Calibri" panose="020F0502020204030204" pitchFamily="34" charset="0"/>
                <a:cs typeface="Arial" panose="020B0604020202020204" pitchFamily="34" charset="0"/>
              </a:rPr>
              <a:t>Basic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Principle</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Magnetic</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Resonance</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is an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imaging</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technique</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that</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obtains</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detailed</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images</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inside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body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using</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strong</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magnetic</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field</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and</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radio</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400" kern="100" dirty="0" err="1">
                <a:effectLst/>
                <a:latin typeface="Times New Roman" panose="02020603050405020304" pitchFamily="18" charset="0"/>
                <a:ea typeface="Calibri" panose="020F0502020204030204" pitchFamily="34" charset="0"/>
                <a:cs typeface="Arial" panose="020B0604020202020204" pitchFamily="34" charset="0"/>
              </a:rPr>
              <a:t>waves</a:t>
            </a:r>
            <a:r>
              <a:rPr lang="tr-TR" sz="14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4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000" dirty="0"/>
          </a:p>
        </p:txBody>
      </p:sp>
      <p:pic>
        <p:nvPicPr>
          <p:cNvPr id="5" name="İçerik Yer Tutucusu 4">
            <a:extLst>
              <a:ext uri="{FF2B5EF4-FFF2-40B4-BE49-F238E27FC236}">
                <a16:creationId xmlns:a16="http://schemas.microsoft.com/office/drawing/2014/main" id="{FF7FFFFC-8C37-6999-1ED3-B99F1FD9DA29}"/>
              </a:ext>
            </a:extLst>
          </p:cNvPr>
          <p:cNvPicPr>
            <a:picLocks noChangeAspect="1"/>
          </p:cNvPicPr>
          <p:nvPr/>
        </p:nvPicPr>
        <p:blipFill>
          <a:blip r:embed="rId2"/>
          <a:stretch>
            <a:fillRect/>
          </a:stretch>
        </p:blipFill>
        <p:spPr>
          <a:xfrm>
            <a:off x="5450709" y="661916"/>
            <a:ext cx="6144636" cy="5557909"/>
          </a:xfrm>
          <a:prstGeom prst="rect">
            <a:avLst/>
          </a:prstGeom>
        </p:spPr>
      </p:pic>
    </p:spTree>
    <p:extLst>
      <p:ext uri="{BB962C8B-B14F-4D97-AF65-F5344CB8AC3E}">
        <p14:creationId xmlns:p14="http://schemas.microsoft.com/office/powerpoint/2010/main" val="95343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70DF391-6EEA-A703-21BB-EAC0D932F60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effectLst/>
                <a:latin typeface="+mj-lt"/>
                <a:ea typeface="+mj-ea"/>
                <a:cs typeface="+mj-cs"/>
              </a:rPr>
              <a:t>Training Progress</a:t>
            </a:r>
            <a:endParaRPr lang="en-US" sz="3600" kern="1200">
              <a:solidFill>
                <a:srgbClr val="FFFFFF"/>
              </a:solidFill>
              <a:latin typeface="+mj-lt"/>
              <a:ea typeface="+mj-ea"/>
              <a:cs typeface="+mj-cs"/>
            </a:endParaRPr>
          </a:p>
        </p:txBody>
      </p:sp>
      <p:pic>
        <p:nvPicPr>
          <p:cNvPr id="5" name="İçerik Yer Tutucusu 4">
            <a:extLst>
              <a:ext uri="{FF2B5EF4-FFF2-40B4-BE49-F238E27FC236}">
                <a16:creationId xmlns:a16="http://schemas.microsoft.com/office/drawing/2014/main" id="{E385A470-3D79-D26F-2254-73235353F79D}"/>
              </a:ext>
            </a:extLst>
          </p:cNvPr>
          <p:cNvPicPr>
            <a:picLocks noGrp="1" noChangeAspect="1"/>
          </p:cNvPicPr>
          <p:nvPr>
            <p:ph idx="1"/>
          </p:nvPr>
        </p:nvPicPr>
        <p:blipFill>
          <a:blip r:embed="rId2"/>
          <a:stretch>
            <a:fillRect/>
          </a:stretch>
        </p:blipFill>
        <p:spPr>
          <a:xfrm>
            <a:off x="4527804" y="239525"/>
            <a:ext cx="7084290" cy="4274998"/>
          </a:xfrm>
          <a:prstGeom prst="rect">
            <a:avLst/>
          </a:prstGeom>
        </p:spPr>
      </p:pic>
      <p:sp>
        <p:nvSpPr>
          <p:cNvPr id="6" name="Content Placeholder 8">
            <a:extLst>
              <a:ext uri="{FF2B5EF4-FFF2-40B4-BE49-F238E27FC236}">
                <a16:creationId xmlns:a16="http://schemas.microsoft.com/office/drawing/2014/main" id="{6F7CA9EE-803D-6BD3-46AF-254AB9F8DA18}"/>
              </a:ext>
            </a:extLst>
          </p:cNvPr>
          <p:cNvSpPr txBox="1">
            <a:spLocks/>
          </p:cNvSpPr>
          <p:nvPr/>
        </p:nvSpPr>
        <p:spPr>
          <a:xfrm>
            <a:off x="5130676" y="4676163"/>
            <a:ext cx="5689599" cy="183016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rtl="0">
              <a:lnSpc>
                <a:spcPct val="107000"/>
              </a:lnSpc>
              <a:buFont typeface="Symbol" panose="05050102010706020507" pitchFamily="18" charset="2"/>
              <a:buChar char=""/>
            </a:pP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Accuracy</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graph</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shows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accuracy</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rate on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training</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and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validation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datasets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High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accuracy</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rates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indicate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how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well</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model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fits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both</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training</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data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and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new</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data.</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Loss</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loss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graph</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measures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errors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made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by</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model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during</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training</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Loss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represents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how far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model's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predictions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are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from</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true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labels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4761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3FCABF7-8C42-98F5-CD2E-881998A8092E}"/>
              </a:ext>
            </a:extLst>
          </p:cNvPr>
          <p:cNvSpPr>
            <a:spLocks noGrp="1"/>
          </p:cNvSpPr>
          <p:nvPr>
            <p:ph type="title"/>
          </p:nvPr>
        </p:nvSpPr>
        <p:spPr>
          <a:xfrm>
            <a:off x="630936" y="640080"/>
            <a:ext cx="4818888" cy="1481328"/>
          </a:xfrm>
        </p:spPr>
        <p:txBody>
          <a:bodyPr anchor="b">
            <a:normAutofit/>
          </a:bodyPr>
          <a:lstStyle/>
          <a:p>
            <a:pPr>
              <a:spcAft>
                <a:spcPts val="800"/>
              </a:spcAft>
            </a:pPr>
            <a:r>
              <a:rPr lang="tr-TR" sz="2200" kern="100" dirty="0">
                <a:effectLst/>
                <a:latin typeface="Times New Roman" panose="02020603050405020304" pitchFamily="18" charset="0"/>
                <a:ea typeface="Calibri" panose="020F0502020204030204" pitchFamily="34" charset="0"/>
                <a:cs typeface="Arial" panose="020B0604020202020204" pitchFamily="34" charset="0"/>
              </a:rPr>
              <a:t> </a:t>
            </a:r>
            <a:br>
              <a:rPr lang="tr-TR" sz="2200" kern="100" dirty="0">
                <a:effectLst/>
                <a:latin typeface="Calibri" panose="020F0502020204030204" pitchFamily="34" charset="0"/>
                <a:ea typeface="Calibri" panose="020F0502020204030204" pitchFamily="34" charset="0"/>
                <a:cs typeface="Arial" panose="020B0604020202020204" pitchFamily="34" charset="0"/>
              </a:rPr>
            </a:br>
            <a:r>
              <a:rPr lang="tr-TR" sz="2200" b="1" kern="100" dirty="0">
                <a:effectLst/>
                <a:latin typeface="Times New Roman" panose="02020603050405020304" pitchFamily="18" charset="0"/>
                <a:ea typeface="Calibri" panose="020F0502020204030204" pitchFamily="34" charset="0"/>
                <a:cs typeface="Arial" panose="020B0604020202020204" pitchFamily="34" charset="0"/>
              </a:rPr>
              <a:t>Analysis </a:t>
            </a:r>
            <a:r>
              <a:rPr lang="tr-TR" sz="2200" b="1" kern="100" dirty="0" err="1">
                <a:effectLst/>
                <a:latin typeface="Times New Roman" panose="02020603050405020304" pitchFamily="18" charset="0"/>
                <a:ea typeface="Calibri" panose="020F0502020204030204" pitchFamily="34" charset="0"/>
                <a:cs typeface="Arial" panose="020B0604020202020204" pitchFamily="34" charset="0"/>
              </a:rPr>
              <a:t>For</a:t>
            </a:r>
            <a:r>
              <a:rPr lang="tr-TR" sz="2200" b="1" kern="100" dirty="0">
                <a:effectLst/>
                <a:latin typeface="Times New Roman" panose="02020603050405020304" pitchFamily="18" charset="0"/>
                <a:ea typeface="Calibri" panose="020F0502020204030204" pitchFamily="34" charset="0"/>
                <a:cs typeface="Arial" panose="020B0604020202020204" pitchFamily="34" charset="0"/>
              </a:rPr>
              <a:t> </a:t>
            </a:r>
            <a:r>
              <a:rPr lang="tr-TR" sz="2200" b="1" kern="100" dirty="0" err="1">
                <a:effectLst/>
                <a:latin typeface="Times New Roman" panose="02020603050405020304" pitchFamily="18" charset="0"/>
                <a:ea typeface="Calibri" panose="020F0502020204030204" pitchFamily="34" charset="0"/>
                <a:cs typeface="Arial" panose="020B0604020202020204" pitchFamily="34" charset="0"/>
              </a:rPr>
              <a:t>Trainnetwork</a:t>
            </a:r>
            <a:r>
              <a:rPr lang="tr-TR" sz="2200" b="1" kern="100" dirty="0">
                <a:effectLst/>
                <a:latin typeface="Times New Roman" panose="02020603050405020304" pitchFamily="18" charset="0"/>
                <a:ea typeface="Calibri" panose="020F0502020204030204" pitchFamily="34" charset="0"/>
                <a:cs typeface="Arial" panose="020B0604020202020204" pitchFamily="34" charset="0"/>
              </a:rPr>
              <a:t> </a:t>
            </a:r>
            <a:r>
              <a:rPr lang="tr-TR" sz="2200" b="1" kern="100" dirty="0" err="1">
                <a:effectLst/>
                <a:latin typeface="Times New Roman" panose="02020603050405020304" pitchFamily="18" charset="0"/>
                <a:ea typeface="Calibri" panose="020F0502020204030204" pitchFamily="34" charset="0"/>
                <a:cs typeface="Arial" panose="020B0604020202020204" pitchFamily="34" charset="0"/>
              </a:rPr>
              <a:t>Usage</a:t>
            </a:r>
            <a:r>
              <a:rPr lang="tr-TR" sz="2200" b="1" kern="100" dirty="0">
                <a:effectLst/>
                <a:latin typeface="Times New Roman" panose="02020603050405020304" pitchFamily="18" charset="0"/>
                <a:ea typeface="Calibri" panose="020F0502020204030204" pitchFamily="34" charset="0"/>
                <a:cs typeface="Arial" panose="020B0604020202020204" pitchFamily="34" charset="0"/>
              </a:rPr>
              <a:t> (Name: net)</a:t>
            </a:r>
            <a:br>
              <a:rPr lang="tr-TR" sz="2200" kern="100" dirty="0">
                <a:effectLst/>
                <a:latin typeface="Calibri" panose="020F0502020204030204" pitchFamily="34" charset="0"/>
                <a:ea typeface="Calibri" panose="020F0502020204030204" pitchFamily="34" charset="0"/>
                <a:cs typeface="Arial" panose="020B0604020202020204" pitchFamily="34" charset="0"/>
              </a:rPr>
            </a:br>
            <a:endParaRPr lang="tr-TR" sz="2200" dirty="0"/>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1BDACFB-FCF1-6ECF-D6B6-F1A7D7BD5439}"/>
              </a:ext>
            </a:extLst>
          </p:cNvPr>
          <p:cNvSpPr>
            <a:spLocks noGrp="1"/>
          </p:cNvSpPr>
          <p:nvPr>
            <p:ph idx="1"/>
          </p:nvPr>
        </p:nvSpPr>
        <p:spPr>
          <a:xfrm>
            <a:off x="630936" y="2660904"/>
            <a:ext cx="4818888" cy="3970738"/>
          </a:xfrm>
        </p:spPr>
        <p:txBody>
          <a:bodyPr anchor="t">
            <a:normAutofit fontScale="62500" lnSpcReduction="20000"/>
          </a:bodyPr>
          <a:lstStyle/>
          <a:p>
            <a:pPr marL="342900" lvl="0" indent="-342900" rtl="0">
              <a:lnSpc>
                <a:spcPct val="107000"/>
              </a:lnSpc>
              <a:buFont typeface="Symbol" panose="05050102010706020507" pitchFamily="18" charset="2"/>
              <a:buChar char=""/>
            </a:pP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imageInputLayer</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 ([79 95 1]):</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is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input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layer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processing</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grayscale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images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of size 79x95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pixels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convolution2dLayer (5,20):</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is a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convolutional</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layer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contains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20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filters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of size 5x5.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These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filters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are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used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to</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extract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features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from</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input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image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reluLayer</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layer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includes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Rectified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Linear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Unit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ReLU</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activation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function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takes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results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of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convolution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and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introduces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non-linearity</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by</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setting</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negative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values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to</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zero</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maxPooling2dLayer (2, '</a:t>
            </a: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Stride</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 2):</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layer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is a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max-pooling</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layer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is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used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to</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reduce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size of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image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and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highlight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features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pooling</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operation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uses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window</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of size 2x2.</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fullyConnectedLayer</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 (2):</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is a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fully</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connected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layer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contains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2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neurons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and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represents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output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classes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example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there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are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two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classes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tumor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present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absent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softmaxLayer</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layer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includes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Softmax</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activation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function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normalizes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outputs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to</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range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between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0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and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1,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providing</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probability</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distribution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tr-TR" sz="1800" b="1" kern="100" dirty="0" err="1">
                <a:effectLst/>
                <a:latin typeface="Times New Roman" panose="02020603050405020304" pitchFamily="18" charset="0"/>
                <a:ea typeface="Calibri" panose="020F0502020204030204" pitchFamily="34" charset="0"/>
                <a:cs typeface="Arial" panose="020B0604020202020204" pitchFamily="34" charset="0"/>
              </a:rPr>
              <a:t>classificationLayer</a:t>
            </a:r>
            <a:r>
              <a:rPr lang="tr-TR" sz="1800" b="1" kern="100" dirty="0">
                <a:effectLst/>
                <a:latin typeface="Times New Roman" panose="02020603050405020304" pitchFamily="18" charset="0"/>
                <a:ea typeface="Calibri" panose="020F0502020204030204" pitchFamily="34" charset="0"/>
                <a:cs typeface="Arial" panose="020B0604020202020204" pitchFamily="34" charset="0"/>
              </a:rPr>
              <a: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is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classification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layer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calculates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cross-entropy</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loss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and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produces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classification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results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İçerik Yer Tutucusu 4">
            <a:extLst>
              <a:ext uri="{FF2B5EF4-FFF2-40B4-BE49-F238E27FC236}">
                <a16:creationId xmlns:a16="http://schemas.microsoft.com/office/drawing/2014/main" id="{08284AD5-AF06-E270-C15A-3674E296A6B1}"/>
              </a:ext>
            </a:extLst>
          </p:cNvPr>
          <p:cNvPicPr>
            <a:picLocks noChangeAspect="1"/>
          </p:cNvPicPr>
          <p:nvPr/>
        </p:nvPicPr>
        <p:blipFill>
          <a:blip r:embed="rId2"/>
          <a:stretch>
            <a:fillRect/>
          </a:stretch>
        </p:blipFill>
        <p:spPr>
          <a:xfrm>
            <a:off x="5763491" y="1900489"/>
            <a:ext cx="6123709" cy="4158750"/>
          </a:xfrm>
          <a:prstGeom prst="rect">
            <a:avLst/>
          </a:prstGeom>
        </p:spPr>
      </p:pic>
    </p:spTree>
    <p:extLst>
      <p:ext uri="{BB962C8B-B14F-4D97-AF65-F5344CB8AC3E}">
        <p14:creationId xmlns:p14="http://schemas.microsoft.com/office/powerpoint/2010/main" val="362807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3B55D1E3-0A3C-FED4-79D2-BC2E19A0034B}"/>
              </a:ext>
            </a:extLst>
          </p:cNvPr>
          <p:cNvSpPr>
            <a:spLocks noGrp="1"/>
          </p:cNvSpPr>
          <p:nvPr>
            <p:ph type="title"/>
          </p:nvPr>
        </p:nvSpPr>
        <p:spPr>
          <a:xfrm>
            <a:off x="838200" y="609600"/>
            <a:ext cx="3739341" cy="1330839"/>
          </a:xfrm>
        </p:spPr>
        <p:txBody>
          <a:bodyPr>
            <a:normAutofit/>
          </a:bodyPr>
          <a:lstStyle/>
          <a:p>
            <a:r>
              <a:rPr lang="tr-TR" sz="4100" b="1" kern="100">
                <a:effectLst/>
                <a:latin typeface="Times New Roman" panose="02020603050405020304" pitchFamily="18" charset="0"/>
                <a:ea typeface="Calibri" panose="020F0502020204030204" pitchFamily="34" charset="0"/>
                <a:cs typeface="Arial" panose="020B0604020202020204" pitchFamily="34" charset="0"/>
              </a:rPr>
              <a:t>True Class &amp; </a:t>
            </a:r>
            <a:r>
              <a:rPr lang="tr-TR" sz="4100" b="1" kern="100" err="1">
                <a:effectLst/>
                <a:latin typeface="Times New Roman" panose="02020603050405020304" pitchFamily="18" charset="0"/>
                <a:ea typeface="Calibri" panose="020F0502020204030204" pitchFamily="34" charset="0"/>
                <a:cs typeface="Arial" panose="020B0604020202020204" pitchFamily="34" charset="0"/>
              </a:rPr>
              <a:t>Predicted</a:t>
            </a:r>
            <a:r>
              <a:rPr lang="tr-TR" sz="4100" b="1" kern="100">
                <a:effectLst/>
                <a:latin typeface="Times New Roman" panose="02020603050405020304" pitchFamily="18" charset="0"/>
                <a:ea typeface="Calibri" panose="020F0502020204030204" pitchFamily="34" charset="0"/>
                <a:cs typeface="Arial" panose="020B0604020202020204" pitchFamily="34" charset="0"/>
              </a:rPr>
              <a:t> Class</a:t>
            </a:r>
            <a:endParaRPr lang="tr-TR" sz="4100"/>
          </a:p>
        </p:txBody>
      </p:sp>
      <p:sp>
        <p:nvSpPr>
          <p:cNvPr id="9" name="Content Placeholder 8">
            <a:extLst>
              <a:ext uri="{FF2B5EF4-FFF2-40B4-BE49-F238E27FC236}">
                <a16:creationId xmlns:a16="http://schemas.microsoft.com/office/drawing/2014/main" id="{47D25B09-C9D3-A4AE-A28F-B9D274A58EE6}"/>
              </a:ext>
            </a:extLst>
          </p:cNvPr>
          <p:cNvSpPr>
            <a:spLocks noGrp="1"/>
          </p:cNvSpPr>
          <p:nvPr>
            <p:ph idx="1"/>
          </p:nvPr>
        </p:nvSpPr>
        <p:spPr>
          <a:xfrm>
            <a:off x="862366" y="2194102"/>
            <a:ext cx="3427001" cy="3908586"/>
          </a:xfrm>
        </p:spPr>
        <p:txBody>
          <a:bodyPr>
            <a:normAutofit fontScale="92500" lnSpcReduction="10000"/>
          </a:bodyPr>
          <a:lstStyle/>
          <a:p>
            <a:pPr>
              <a:lnSpc>
                <a:spcPct val="107000"/>
              </a:lnSpc>
              <a:spcAft>
                <a:spcPts val="800"/>
              </a:spcAft>
            </a:pPr>
            <a:r>
              <a:rPr lang="tr-TR" sz="1800" kern="100" dirty="0">
                <a:effectLst/>
                <a:latin typeface="Times New Roman" panose="02020603050405020304" pitchFamily="18" charset="0"/>
                <a:ea typeface="Calibri" panose="020F0502020204030204" pitchFamily="34" charset="0"/>
                <a:cs typeface="Arial" panose="020B0604020202020204" pitchFamily="34" charset="0"/>
              </a:rPr>
              <a:t>True Class: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represents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actual</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classes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Predicted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Class: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represents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classes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predicted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by</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model.</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tr-TR" sz="1800" kern="100" dirty="0">
                <a:effectLst/>
                <a:latin typeface="Times New Roman" panose="02020603050405020304" pitchFamily="18" charset="0"/>
                <a:ea typeface="Calibri" panose="020F0502020204030204" pitchFamily="34" charset="0"/>
                <a:cs typeface="Arial" panose="020B0604020202020204" pitchFamily="34" charset="0"/>
              </a:rPr>
              <a:t>H (Hit):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represents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correctly</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classified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instances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tr-TR" sz="1800" kern="100" dirty="0">
                <a:effectLst/>
                <a:latin typeface="Times New Roman" panose="02020603050405020304" pitchFamily="18" charset="0"/>
                <a:ea typeface="Calibri" panose="020F0502020204030204" pitchFamily="34" charset="0"/>
                <a:cs typeface="Arial" panose="020B0604020202020204" pitchFamily="34" charset="0"/>
              </a:rPr>
              <a:t>T (True):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represents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true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class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tr-TR" sz="1800" kern="100" dirty="0">
                <a:effectLst/>
                <a:latin typeface="Times New Roman" panose="02020603050405020304" pitchFamily="18" charset="0"/>
                <a:ea typeface="Calibri" panose="020F0502020204030204" pitchFamily="34" charset="0"/>
                <a:cs typeface="Arial" panose="020B0604020202020204" pitchFamily="34" charset="0"/>
              </a:rPr>
              <a:t>1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One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This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indicates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that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classification</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is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related</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to</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the</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tumor</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present</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 </a:t>
            </a:r>
            <a:r>
              <a:rPr lang="tr-TR" sz="1800" kern="100" dirty="0" err="1">
                <a:effectLst/>
                <a:latin typeface="Times New Roman" panose="02020603050405020304" pitchFamily="18" charset="0"/>
                <a:ea typeface="Calibri" panose="020F0502020204030204" pitchFamily="34" charset="0"/>
                <a:cs typeface="Arial" panose="020B0604020202020204" pitchFamily="34" charset="0"/>
              </a:rPr>
              <a:t>class</a:t>
            </a:r>
            <a:r>
              <a:rPr lang="tr-TR" sz="1800" kern="1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000" dirty="0"/>
          </a:p>
        </p:txBody>
      </p:sp>
      <p:pic>
        <p:nvPicPr>
          <p:cNvPr id="5" name="İçerik Yer Tutucusu 4" descr="metin, ekran görüntüsü, ekran, görüntüleme, yazılım içeren bir resim&#10;&#10;Açıklama otomatik olarak oluşturuldu">
            <a:extLst>
              <a:ext uri="{FF2B5EF4-FFF2-40B4-BE49-F238E27FC236}">
                <a16:creationId xmlns:a16="http://schemas.microsoft.com/office/drawing/2014/main" id="{17F8E408-358E-184C-0458-9EED64016CA3}"/>
              </a:ext>
            </a:extLst>
          </p:cNvPr>
          <p:cNvPicPr>
            <a:picLocks noChangeAspect="1"/>
          </p:cNvPicPr>
          <p:nvPr/>
        </p:nvPicPr>
        <p:blipFill>
          <a:blip r:embed="rId2"/>
          <a:stretch>
            <a:fillRect/>
          </a:stretch>
        </p:blipFill>
        <p:spPr>
          <a:xfrm>
            <a:off x="5452359" y="661916"/>
            <a:ext cx="6141336" cy="5557909"/>
          </a:xfrm>
          <a:prstGeom prst="rect">
            <a:avLst/>
          </a:prstGeom>
        </p:spPr>
      </p:pic>
    </p:spTree>
    <p:extLst>
      <p:ext uri="{BB962C8B-B14F-4D97-AF65-F5344CB8AC3E}">
        <p14:creationId xmlns:p14="http://schemas.microsoft.com/office/powerpoint/2010/main" val="142592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46A3CCD-5CBF-603D-E8BA-16D99AAAF2D5}"/>
              </a:ext>
            </a:extLst>
          </p:cNvPr>
          <p:cNvSpPr>
            <a:spLocks noGrp="1"/>
          </p:cNvSpPr>
          <p:nvPr>
            <p:ph type="title"/>
          </p:nvPr>
        </p:nvSpPr>
        <p:spPr>
          <a:xfrm>
            <a:off x="630936" y="639520"/>
            <a:ext cx="3429000" cy="1719072"/>
          </a:xfrm>
        </p:spPr>
        <p:txBody>
          <a:bodyPr anchor="b">
            <a:normAutofit/>
          </a:bodyPr>
          <a:lstStyle/>
          <a:p>
            <a:r>
              <a:rPr lang="tr-TR" sz="3800" b="1" kern="100">
                <a:effectLst/>
                <a:latin typeface="Times New Roman" panose="02020603050405020304" pitchFamily="18" charset="0"/>
                <a:ea typeface="Calibri" panose="020F0502020204030204" pitchFamily="34" charset="0"/>
                <a:cs typeface="Arial" panose="020B0604020202020204" pitchFamily="34" charset="0"/>
              </a:rPr>
              <a:t>Layer Conv Features</a:t>
            </a:r>
            <a:br>
              <a:rPr lang="tr-TR" sz="3800" kern="100">
                <a:effectLst/>
                <a:latin typeface="Calibri" panose="020F0502020204030204" pitchFamily="34" charset="0"/>
                <a:ea typeface="Calibri" panose="020F0502020204030204" pitchFamily="34" charset="0"/>
                <a:cs typeface="Arial" panose="020B0604020202020204" pitchFamily="34" charset="0"/>
              </a:rPr>
            </a:br>
            <a:endParaRPr lang="tr-TR" sz="3800"/>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6E6C630-539E-090B-55E9-2D0E450593DF}"/>
              </a:ext>
            </a:extLst>
          </p:cNvPr>
          <p:cNvSpPr>
            <a:spLocks noGrp="1"/>
          </p:cNvSpPr>
          <p:nvPr>
            <p:ph idx="1"/>
          </p:nvPr>
        </p:nvSpPr>
        <p:spPr>
          <a:xfrm>
            <a:off x="630936" y="2807208"/>
            <a:ext cx="3429000" cy="3410712"/>
          </a:xfrm>
        </p:spPr>
        <p:txBody>
          <a:bodyPr anchor="t">
            <a:normAutofit/>
          </a:bodyPr>
          <a:lstStyle/>
          <a:p>
            <a:r>
              <a:rPr lang="tr-TR" sz="1700" kern="100">
                <a:effectLst/>
                <a:latin typeface="Times New Roman" panose="02020603050405020304" pitchFamily="18" charset="0"/>
                <a:ea typeface="Calibri" panose="020F0502020204030204" pitchFamily="34" charset="0"/>
                <a:cs typeface="Arial" panose="020B0604020202020204" pitchFamily="34" charset="0"/>
              </a:rPr>
              <a:t>The black and white icons in the Layer Conv Features output represent that each feature map captures a specific feature or pattern from the input image. These feature maps highlight significant features and objects learned by the network. Such visualizations can be used to understand the learning process of the model and visually observe which features the model is focusing on.</a:t>
            </a:r>
            <a:endParaRPr lang="tr-TR" sz="1700" kern="10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700"/>
          </a:p>
        </p:txBody>
      </p:sp>
      <p:pic>
        <p:nvPicPr>
          <p:cNvPr id="5" name="İçerik Yer Tutucusu 4" descr="ekran görüntüsü, metin, ekran, görüntüleme, yazılım içeren bir resim&#10;&#10;Açıklama otomatik olarak oluşturuldu">
            <a:extLst>
              <a:ext uri="{FF2B5EF4-FFF2-40B4-BE49-F238E27FC236}">
                <a16:creationId xmlns:a16="http://schemas.microsoft.com/office/drawing/2014/main" id="{D7824E28-AB15-64C9-8B80-5245B0AAC358}"/>
              </a:ext>
            </a:extLst>
          </p:cNvPr>
          <p:cNvPicPr>
            <a:picLocks noChangeAspect="1"/>
          </p:cNvPicPr>
          <p:nvPr/>
        </p:nvPicPr>
        <p:blipFill>
          <a:blip r:embed="rId2"/>
          <a:stretch>
            <a:fillRect/>
          </a:stretch>
        </p:blipFill>
        <p:spPr>
          <a:xfrm>
            <a:off x="4949945" y="640080"/>
            <a:ext cx="6312421" cy="5577840"/>
          </a:xfrm>
          <a:prstGeom prst="rect">
            <a:avLst/>
          </a:prstGeom>
        </p:spPr>
      </p:pic>
    </p:spTree>
    <p:extLst>
      <p:ext uri="{BB962C8B-B14F-4D97-AF65-F5344CB8AC3E}">
        <p14:creationId xmlns:p14="http://schemas.microsoft.com/office/powerpoint/2010/main" val="176297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2A37DA-4434-2DE5-2F37-C0AA05D4286C}"/>
              </a:ext>
            </a:extLst>
          </p:cNvPr>
          <p:cNvSpPr>
            <a:spLocks noGrp="1"/>
          </p:cNvSpPr>
          <p:nvPr>
            <p:ph type="title"/>
          </p:nvPr>
        </p:nvSpPr>
        <p:spPr/>
        <p:txBody>
          <a:bodyPr/>
          <a:lstStyle/>
          <a:p>
            <a:r>
              <a:rPr lang="en-US" sz="1800" b="1" kern="0" dirty="0">
                <a:solidFill>
                  <a:srgbClr val="000000"/>
                </a:solidFill>
                <a:effectLst/>
                <a:latin typeface="Times New Roman" panose="02020603050405020304" pitchFamily="18" charset="0"/>
                <a:ea typeface="Times New Roman" panose="02020603050405020304" pitchFamily="18" charset="0"/>
              </a:rPr>
              <a:t>REFERENCES</a:t>
            </a:r>
            <a:r>
              <a:rPr lang="tr-TR" sz="1800" b="1" kern="0" dirty="0">
                <a:solidFill>
                  <a:srgbClr val="000000"/>
                </a:solidFill>
                <a:effectLst/>
                <a:latin typeface="Times New Roman" panose="02020603050405020304" pitchFamily="18" charset="0"/>
                <a:ea typeface="Times New Roman" panose="02020603050405020304" pitchFamily="18" charset="0"/>
              </a:rPr>
              <a:t> </a:t>
            </a:r>
            <a:endParaRPr lang="tr-TR" dirty="0"/>
          </a:p>
        </p:txBody>
      </p:sp>
      <p:sp>
        <p:nvSpPr>
          <p:cNvPr id="3" name="İçerik Yer Tutucusu 2">
            <a:extLst>
              <a:ext uri="{FF2B5EF4-FFF2-40B4-BE49-F238E27FC236}">
                <a16:creationId xmlns:a16="http://schemas.microsoft.com/office/drawing/2014/main" id="{B7551F55-88AE-E42B-5438-9A79A9E92AA3}"/>
              </a:ext>
            </a:extLst>
          </p:cNvPr>
          <p:cNvSpPr>
            <a:spLocks noGrp="1"/>
          </p:cNvSpPr>
          <p:nvPr>
            <p:ph idx="1"/>
          </p:nvPr>
        </p:nvSpPr>
        <p:spPr/>
        <p:txBody>
          <a:bodyPr>
            <a:normAutofit/>
          </a:bodyPr>
          <a:lstStyle/>
          <a:p>
            <a:r>
              <a:rPr lang="en-US" sz="2400" dirty="0"/>
              <a:t>[1</a:t>
            </a:r>
            <a:r>
              <a:rPr lang="en-US" sz="2400"/>
              <a:t>] The </a:t>
            </a:r>
            <a:r>
              <a:rPr lang="en-US" sz="2400" dirty="0"/>
              <a:t>MathWorks, Inc., 1994. https://www.mathworks.com/.</a:t>
            </a:r>
            <a:endParaRPr lang="tr-TR" sz="2400" dirty="0"/>
          </a:p>
        </p:txBody>
      </p:sp>
    </p:spTree>
    <p:extLst>
      <p:ext uri="{BB962C8B-B14F-4D97-AF65-F5344CB8AC3E}">
        <p14:creationId xmlns:p14="http://schemas.microsoft.com/office/powerpoint/2010/main" val="339317139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Words>
  <Application>Microsoft Office PowerPoint</Application>
  <PresentationFormat>Geniş ekran</PresentationFormat>
  <Paragraphs>52</Paragraphs>
  <Slides>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Arial</vt:lpstr>
      <vt:lpstr>Calibri</vt:lpstr>
      <vt:lpstr>Calibri Light</vt:lpstr>
      <vt:lpstr>Symbol</vt:lpstr>
      <vt:lpstr>Times New Roman</vt:lpstr>
      <vt:lpstr>Office Teması</vt:lpstr>
      <vt:lpstr>MRI-PET Image Fusion Using CNN </vt:lpstr>
      <vt:lpstr>Results</vt:lpstr>
      <vt:lpstr>Image Plot</vt:lpstr>
      <vt:lpstr>Training Progress</vt:lpstr>
      <vt:lpstr>  Analysis For Trainnetwork Usage (Name: net) </vt:lpstr>
      <vt:lpstr>True Class &amp; Predicted Class</vt:lpstr>
      <vt:lpstr>Layer Conv Features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MRI-PET Image Fusion Using CNN </dc:title>
  <dc:creator>Naci Eren Kılıç</dc:creator>
  <cp:lastModifiedBy>Naci Eren Kılıç</cp:lastModifiedBy>
  <cp:revision>2</cp:revision>
  <dcterms:created xsi:type="dcterms:W3CDTF">2024-01-15T15:43:11Z</dcterms:created>
  <dcterms:modified xsi:type="dcterms:W3CDTF">2024-01-15T16:07:34Z</dcterms:modified>
</cp:coreProperties>
</file>