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1" r:id="rId2"/>
    <p:sldId id="431" r:id="rId3"/>
    <p:sldId id="432" r:id="rId4"/>
    <p:sldId id="433" r:id="rId5"/>
    <p:sldId id="439" r:id="rId6"/>
    <p:sldId id="438" r:id="rId7"/>
    <p:sldId id="436" r:id="rId8"/>
    <p:sldId id="437" r:id="rId9"/>
    <p:sldId id="434" r:id="rId10"/>
    <p:sldId id="435" r:id="rId11"/>
    <p:sldId id="440" r:id="rId12"/>
    <p:sldId id="364" r:id="rId13"/>
  </p:sldIdLst>
  <p:sldSz cx="9144000" cy="6858000" type="screen4x3"/>
  <p:notesSz cx="6858000" cy="9144000"/>
  <p:defaultTextStyle>
    <a:defPPr>
      <a:defRPr lang="ko-KR"/>
    </a:defPPr>
    <a:lvl1pPr marL="0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7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2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1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8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F3B63"/>
    <a:srgbClr val="0888B0"/>
    <a:srgbClr val="64B8DE"/>
    <a:srgbClr val="236473"/>
    <a:srgbClr val="2F414F"/>
    <a:srgbClr val="134359"/>
    <a:srgbClr val="C1E2F1"/>
    <a:srgbClr val="9ED2EA"/>
    <a:srgbClr val="2D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430" autoAdjust="0"/>
  </p:normalViewPr>
  <p:slideViewPr>
    <p:cSldViewPr showGuides="1">
      <p:cViewPr>
        <p:scale>
          <a:sx n="100" d="100"/>
          <a:sy n="100" d="100"/>
        </p:scale>
        <p:origin x="264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0FEA-0946-47DA-9B90-ABB6084AA6BE}" type="datetimeFigureOut">
              <a:rPr lang="ko-KR" altLang="en-US" smtClean="0"/>
              <a:pPr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960F-42A1-4BDA-8B4B-8CEBDC241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37B7-F782-4A82-A6A9-5E6AFA740865}" type="datetimeFigureOut">
              <a:rPr lang="ko-KR" altLang="en-US" smtClean="0"/>
              <a:pPr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EEDE-E153-4933-88A3-1AB6BF774C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7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2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71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8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48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자유형 13"/>
          <p:cNvSpPr/>
          <p:nvPr userDrawn="1"/>
        </p:nvSpPr>
        <p:spPr>
          <a:xfrm flipH="1" flipV="1">
            <a:off x="0" y="0"/>
            <a:ext cx="9144000" cy="4221088"/>
          </a:xfrm>
          <a:custGeom>
            <a:avLst/>
            <a:gdLst>
              <a:gd name="connsiteX0" fmla="*/ 9245600 w 9477829"/>
              <a:gd name="connsiteY0" fmla="*/ 0 h 4717143"/>
              <a:gd name="connsiteX1" fmla="*/ 14515 w 9477829"/>
              <a:gd name="connsiteY1" fmla="*/ 1277258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245600 w 9477829"/>
              <a:gd name="connsiteY0" fmla="*/ 0 h 4717143"/>
              <a:gd name="connsiteX1" fmla="*/ 87086 w 9477829"/>
              <a:gd name="connsiteY1" fmla="*/ 1307661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158514 w 9390743"/>
              <a:gd name="connsiteY0" fmla="*/ 0 h 4717143"/>
              <a:gd name="connsiteX1" fmla="*/ 0 w 9390743"/>
              <a:gd name="connsiteY1" fmla="*/ 1307661 h 4717143"/>
              <a:gd name="connsiteX2" fmla="*/ 0 w 9390743"/>
              <a:gd name="connsiteY2" fmla="*/ 2747821 h 4717143"/>
              <a:gd name="connsiteX3" fmla="*/ 9390743 w 9390743"/>
              <a:gd name="connsiteY3" fmla="*/ 4717143 h 4717143"/>
              <a:gd name="connsiteX4" fmla="*/ 9158514 w 9390743"/>
              <a:gd name="connsiteY4" fmla="*/ 0 h 4717143"/>
              <a:gd name="connsiteX0" fmla="*/ 9158514 w 9158514"/>
              <a:gd name="connsiteY0" fmla="*/ 0 h 3683925"/>
              <a:gd name="connsiteX1" fmla="*/ 0 w 9158514"/>
              <a:gd name="connsiteY1" fmla="*/ 1307661 h 3683925"/>
              <a:gd name="connsiteX2" fmla="*/ 0 w 9158514"/>
              <a:gd name="connsiteY2" fmla="*/ 2747821 h 3683925"/>
              <a:gd name="connsiteX3" fmla="*/ 8748464 w 9158514"/>
              <a:gd name="connsiteY3" fmla="*/ 3683925 h 3683925"/>
              <a:gd name="connsiteX4" fmla="*/ 9158514 w 9158514"/>
              <a:gd name="connsiteY4" fmla="*/ 0 h 3683925"/>
              <a:gd name="connsiteX0" fmla="*/ 9158514 w 9900592"/>
              <a:gd name="connsiteY0" fmla="*/ 0 h 4980069"/>
              <a:gd name="connsiteX1" fmla="*/ 0 w 9900592"/>
              <a:gd name="connsiteY1" fmla="*/ 1307661 h 4980069"/>
              <a:gd name="connsiteX2" fmla="*/ 0 w 9900592"/>
              <a:gd name="connsiteY2" fmla="*/ 2747821 h 4980069"/>
              <a:gd name="connsiteX3" fmla="*/ 9900592 w 9900592"/>
              <a:gd name="connsiteY3" fmla="*/ 4980069 h 4980069"/>
              <a:gd name="connsiteX4" fmla="*/ 9158514 w 9900592"/>
              <a:gd name="connsiteY4" fmla="*/ 0 h 4980069"/>
              <a:gd name="connsiteX0" fmla="*/ 9158514 w 9158514"/>
              <a:gd name="connsiteY0" fmla="*/ 0 h 4448629"/>
              <a:gd name="connsiteX1" fmla="*/ 0 w 9158514"/>
              <a:gd name="connsiteY1" fmla="*/ 1307661 h 4448629"/>
              <a:gd name="connsiteX2" fmla="*/ 0 w 9158514"/>
              <a:gd name="connsiteY2" fmla="*/ 2747821 h 4448629"/>
              <a:gd name="connsiteX3" fmla="*/ 9144000 w 9158514"/>
              <a:gd name="connsiteY3" fmla="*/ 4448629 h 4448629"/>
              <a:gd name="connsiteX4" fmla="*/ 9158514 w 9158514"/>
              <a:gd name="connsiteY4" fmla="*/ 0 h 4448629"/>
              <a:gd name="connsiteX0" fmla="*/ 9144000 w 9144000"/>
              <a:gd name="connsiteY0" fmla="*/ 0 h 3573016"/>
              <a:gd name="connsiteX1" fmla="*/ 0 w 9144000"/>
              <a:gd name="connsiteY1" fmla="*/ 432048 h 3573016"/>
              <a:gd name="connsiteX2" fmla="*/ 0 w 9144000"/>
              <a:gd name="connsiteY2" fmla="*/ 1872208 h 3573016"/>
              <a:gd name="connsiteX3" fmla="*/ 9144000 w 9144000"/>
              <a:gd name="connsiteY3" fmla="*/ 3573016 h 3573016"/>
              <a:gd name="connsiteX4" fmla="*/ 9144000 w 9144000"/>
              <a:gd name="connsiteY4" fmla="*/ 0 h 3573016"/>
              <a:gd name="connsiteX0" fmla="*/ 9144000 w 9144000"/>
              <a:gd name="connsiteY0" fmla="*/ 1512167 h 3140968"/>
              <a:gd name="connsiteX1" fmla="*/ 0 w 9144000"/>
              <a:gd name="connsiteY1" fmla="*/ 0 h 3140968"/>
              <a:gd name="connsiteX2" fmla="*/ 0 w 9144000"/>
              <a:gd name="connsiteY2" fmla="*/ 1440160 h 3140968"/>
              <a:gd name="connsiteX3" fmla="*/ 9144000 w 9144000"/>
              <a:gd name="connsiteY3" fmla="*/ 3140968 h 3140968"/>
              <a:gd name="connsiteX4" fmla="*/ 9144000 w 9144000"/>
              <a:gd name="connsiteY4" fmla="*/ 1512167 h 3140968"/>
              <a:gd name="connsiteX0" fmla="*/ 9144000 w 9144000"/>
              <a:gd name="connsiteY0" fmla="*/ 1512167 h 2520279"/>
              <a:gd name="connsiteX1" fmla="*/ 0 w 9144000"/>
              <a:gd name="connsiteY1" fmla="*/ 0 h 2520279"/>
              <a:gd name="connsiteX2" fmla="*/ 0 w 9144000"/>
              <a:gd name="connsiteY2" fmla="*/ 1440160 h 2520279"/>
              <a:gd name="connsiteX3" fmla="*/ 9144000 w 9144000"/>
              <a:gd name="connsiteY3" fmla="*/ 2520279 h 2520279"/>
              <a:gd name="connsiteX4" fmla="*/ 9144000 w 9144000"/>
              <a:gd name="connsiteY4" fmla="*/ 1512167 h 2520279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1440160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3096343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3096343 h 4221088"/>
              <a:gd name="connsiteX0" fmla="*/ 9144000 w 9144000"/>
              <a:gd name="connsiteY0" fmla="*/ 1584176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1584176 h 4221088"/>
              <a:gd name="connsiteX0" fmla="*/ 9144000 w 9144000"/>
              <a:gd name="connsiteY0" fmla="*/ 2376264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2376264 h 42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21088">
                <a:moveTo>
                  <a:pt x="9144000" y="2376264"/>
                </a:moveTo>
                <a:lnTo>
                  <a:pt x="0" y="0"/>
                </a:lnTo>
                <a:lnTo>
                  <a:pt x="0" y="4221087"/>
                </a:lnTo>
                <a:lnTo>
                  <a:pt x="9144000" y="4221088"/>
                </a:lnTo>
                <a:lnTo>
                  <a:pt x="9144000" y="2376264"/>
                </a:lnTo>
                <a:close/>
              </a:path>
            </a:pathLst>
          </a:custGeom>
          <a:solidFill>
            <a:srgbClr val="0888B0">
              <a:alpha val="9000"/>
            </a:srgb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 userDrawn="1"/>
        </p:nvSpPr>
        <p:spPr>
          <a:xfrm flipH="1">
            <a:off x="0" y="4221088"/>
            <a:ext cx="9158514" cy="2636912"/>
          </a:xfrm>
          <a:custGeom>
            <a:avLst/>
            <a:gdLst>
              <a:gd name="connsiteX0" fmla="*/ 9245600 w 9477829"/>
              <a:gd name="connsiteY0" fmla="*/ 0 h 4717143"/>
              <a:gd name="connsiteX1" fmla="*/ 14515 w 9477829"/>
              <a:gd name="connsiteY1" fmla="*/ 1277258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245600 w 9477829"/>
              <a:gd name="connsiteY0" fmla="*/ 0 h 4717143"/>
              <a:gd name="connsiteX1" fmla="*/ 87086 w 9477829"/>
              <a:gd name="connsiteY1" fmla="*/ 1307661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158514 w 9390743"/>
              <a:gd name="connsiteY0" fmla="*/ 0 h 4717143"/>
              <a:gd name="connsiteX1" fmla="*/ 0 w 9390743"/>
              <a:gd name="connsiteY1" fmla="*/ 1307661 h 4717143"/>
              <a:gd name="connsiteX2" fmla="*/ 0 w 9390743"/>
              <a:gd name="connsiteY2" fmla="*/ 2747821 h 4717143"/>
              <a:gd name="connsiteX3" fmla="*/ 9390743 w 9390743"/>
              <a:gd name="connsiteY3" fmla="*/ 4717143 h 4717143"/>
              <a:gd name="connsiteX4" fmla="*/ 9158514 w 9390743"/>
              <a:gd name="connsiteY4" fmla="*/ 0 h 4717143"/>
              <a:gd name="connsiteX0" fmla="*/ 9158514 w 9158514"/>
              <a:gd name="connsiteY0" fmla="*/ 0 h 3683925"/>
              <a:gd name="connsiteX1" fmla="*/ 0 w 9158514"/>
              <a:gd name="connsiteY1" fmla="*/ 1307661 h 3683925"/>
              <a:gd name="connsiteX2" fmla="*/ 0 w 9158514"/>
              <a:gd name="connsiteY2" fmla="*/ 2747821 h 3683925"/>
              <a:gd name="connsiteX3" fmla="*/ 8748464 w 9158514"/>
              <a:gd name="connsiteY3" fmla="*/ 3683925 h 3683925"/>
              <a:gd name="connsiteX4" fmla="*/ 9158514 w 9158514"/>
              <a:gd name="connsiteY4" fmla="*/ 0 h 3683925"/>
              <a:gd name="connsiteX0" fmla="*/ 9158514 w 9900592"/>
              <a:gd name="connsiteY0" fmla="*/ 0 h 4980069"/>
              <a:gd name="connsiteX1" fmla="*/ 0 w 9900592"/>
              <a:gd name="connsiteY1" fmla="*/ 1307661 h 4980069"/>
              <a:gd name="connsiteX2" fmla="*/ 0 w 9900592"/>
              <a:gd name="connsiteY2" fmla="*/ 2747821 h 4980069"/>
              <a:gd name="connsiteX3" fmla="*/ 9900592 w 9900592"/>
              <a:gd name="connsiteY3" fmla="*/ 4980069 h 4980069"/>
              <a:gd name="connsiteX4" fmla="*/ 9158514 w 9900592"/>
              <a:gd name="connsiteY4" fmla="*/ 0 h 4980069"/>
              <a:gd name="connsiteX0" fmla="*/ 9158514 w 9158514"/>
              <a:gd name="connsiteY0" fmla="*/ 0 h 4448629"/>
              <a:gd name="connsiteX1" fmla="*/ 0 w 9158514"/>
              <a:gd name="connsiteY1" fmla="*/ 1307661 h 4448629"/>
              <a:gd name="connsiteX2" fmla="*/ 0 w 9158514"/>
              <a:gd name="connsiteY2" fmla="*/ 2747821 h 4448629"/>
              <a:gd name="connsiteX3" fmla="*/ 9144000 w 9158514"/>
              <a:gd name="connsiteY3" fmla="*/ 4448629 h 4448629"/>
              <a:gd name="connsiteX4" fmla="*/ 9158514 w 9158514"/>
              <a:gd name="connsiteY4" fmla="*/ 0 h 4448629"/>
              <a:gd name="connsiteX0" fmla="*/ 9144000 w 9144000"/>
              <a:gd name="connsiteY0" fmla="*/ 0 h 3573016"/>
              <a:gd name="connsiteX1" fmla="*/ 0 w 9144000"/>
              <a:gd name="connsiteY1" fmla="*/ 432048 h 3573016"/>
              <a:gd name="connsiteX2" fmla="*/ 0 w 9144000"/>
              <a:gd name="connsiteY2" fmla="*/ 1872208 h 3573016"/>
              <a:gd name="connsiteX3" fmla="*/ 9144000 w 9144000"/>
              <a:gd name="connsiteY3" fmla="*/ 3573016 h 3573016"/>
              <a:gd name="connsiteX4" fmla="*/ 9144000 w 9144000"/>
              <a:gd name="connsiteY4" fmla="*/ 0 h 3573016"/>
              <a:gd name="connsiteX0" fmla="*/ 9144000 w 9144000"/>
              <a:gd name="connsiteY0" fmla="*/ 1512167 h 3140968"/>
              <a:gd name="connsiteX1" fmla="*/ 0 w 9144000"/>
              <a:gd name="connsiteY1" fmla="*/ 0 h 3140968"/>
              <a:gd name="connsiteX2" fmla="*/ 0 w 9144000"/>
              <a:gd name="connsiteY2" fmla="*/ 1440160 h 3140968"/>
              <a:gd name="connsiteX3" fmla="*/ 9144000 w 9144000"/>
              <a:gd name="connsiteY3" fmla="*/ 3140968 h 3140968"/>
              <a:gd name="connsiteX4" fmla="*/ 9144000 w 9144000"/>
              <a:gd name="connsiteY4" fmla="*/ 1512167 h 3140968"/>
              <a:gd name="connsiteX0" fmla="*/ 9144000 w 9144000"/>
              <a:gd name="connsiteY0" fmla="*/ 1512167 h 2520279"/>
              <a:gd name="connsiteX1" fmla="*/ 0 w 9144000"/>
              <a:gd name="connsiteY1" fmla="*/ 0 h 2520279"/>
              <a:gd name="connsiteX2" fmla="*/ 0 w 9144000"/>
              <a:gd name="connsiteY2" fmla="*/ 1440160 h 2520279"/>
              <a:gd name="connsiteX3" fmla="*/ 9144000 w 9144000"/>
              <a:gd name="connsiteY3" fmla="*/ 2520279 h 2520279"/>
              <a:gd name="connsiteX4" fmla="*/ 9144000 w 9144000"/>
              <a:gd name="connsiteY4" fmla="*/ 1512167 h 2520279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1440160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2016223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2016223 h 2636912"/>
              <a:gd name="connsiteX0" fmla="*/ 9158514 w 9158514"/>
              <a:gd name="connsiteY0" fmla="*/ 2536168 h 3156857"/>
              <a:gd name="connsiteX1" fmla="*/ 0 w 9158514"/>
              <a:gd name="connsiteY1" fmla="*/ 0 h 3156857"/>
              <a:gd name="connsiteX2" fmla="*/ 14514 w 9158514"/>
              <a:gd name="connsiteY2" fmla="*/ 3156856 h 3156857"/>
              <a:gd name="connsiteX3" fmla="*/ 9158514 w 9158514"/>
              <a:gd name="connsiteY3" fmla="*/ 3156857 h 3156857"/>
              <a:gd name="connsiteX4" fmla="*/ 9158514 w 9158514"/>
              <a:gd name="connsiteY4" fmla="*/ 2536168 h 315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8514" h="3156857">
                <a:moveTo>
                  <a:pt x="9158514" y="2536168"/>
                </a:moveTo>
                <a:lnTo>
                  <a:pt x="0" y="0"/>
                </a:lnTo>
                <a:lnTo>
                  <a:pt x="14514" y="3156856"/>
                </a:lnTo>
                <a:lnTo>
                  <a:pt x="9158514" y="3156857"/>
                </a:lnTo>
                <a:lnTo>
                  <a:pt x="9158514" y="2536168"/>
                </a:lnTo>
                <a:close/>
              </a:path>
            </a:pathLst>
          </a:custGeom>
          <a:solidFill>
            <a:srgbClr val="0888B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6948264" y="5373216"/>
            <a:ext cx="1538300" cy="50405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7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48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7460342" y="0"/>
            <a:ext cx="1683657" cy="6858000"/>
          </a:xfrm>
          <a:prstGeom prst="rect">
            <a:avLst/>
          </a:prstGeom>
          <a:solidFill>
            <a:srgbClr val="0888B0">
              <a:alpha val="9000"/>
            </a:srgb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57" rtl="0" eaLnBrk="1" latinLnBrk="1" hangingPunct="1"/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 rot="16200000" flipH="1">
            <a:off x="5229200" y="2943199"/>
            <a:ext cx="6858003" cy="971603"/>
          </a:xfrm>
          <a:prstGeom prst="rect">
            <a:avLst/>
          </a:prstGeom>
          <a:solidFill>
            <a:srgbClr val="0888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482-1.png"/>
          <p:cNvPicPr>
            <a:picLocks noChangeAspect="1"/>
          </p:cNvPicPr>
          <p:nvPr userDrawn="1"/>
        </p:nvPicPr>
        <p:blipFill>
          <a:blip r:embed="rId3" cstate="print"/>
          <a:srcRect l="21644" t="47568" r="29258"/>
          <a:stretch>
            <a:fillRect/>
          </a:stretch>
        </p:blipFill>
        <p:spPr>
          <a:xfrm>
            <a:off x="6767736" y="4954803"/>
            <a:ext cx="2376264" cy="1903197"/>
          </a:xfrm>
          <a:prstGeom prst="rect">
            <a:avLst/>
          </a:prstGeom>
        </p:spPr>
      </p:pic>
      <p:pic>
        <p:nvPicPr>
          <p:cNvPr id="4" name="그림 3" descr="482-1.png"/>
          <p:cNvPicPr>
            <a:picLocks noChangeAspect="1"/>
          </p:cNvPicPr>
          <p:nvPr userDrawn="1"/>
        </p:nvPicPr>
        <p:blipFill>
          <a:blip r:embed="rId3" cstate="print"/>
          <a:srcRect l="67766" t="17452" r="5114" b="51982"/>
          <a:stretch>
            <a:fillRect/>
          </a:stretch>
        </p:blipFill>
        <p:spPr>
          <a:xfrm>
            <a:off x="7596336" y="3789040"/>
            <a:ext cx="1312560" cy="1109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482 copy.jpg"/>
          <p:cNvPicPr>
            <a:picLocks noChangeAspect="1"/>
          </p:cNvPicPr>
          <p:nvPr userDrawn="1"/>
        </p:nvPicPr>
        <p:blipFill>
          <a:blip r:embed="rId2" cstate="print"/>
          <a:srcRect t="16149"/>
          <a:stretch>
            <a:fillRect/>
          </a:stretch>
        </p:blipFill>
        <p:spPr>
          <a:xfrm>
            <a:off x="0" y="0"/>
            <a:ext cx="9144000" cy="5750496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 rot="10800000">
            <a:off x="0" y="0"/>
            <a:ext cx="9158514" cy="114300"/>
          </a:xfrm>
          <a:prstGeom prst="rect">
            <a:avLst/>
          </a:prstGeom>
          <a:solidFill>
            <a:srgbClr val="0888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685800" y="116632"/>
            <a:ext cx="7772401" cy="72008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no Pro Smbd Display" pitchFamily="18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 descr="482-1.png"/>
          <p:cNvPicPr>
            <a:picLocks noChangeAspect="1"/>
          </p:cNvPicPr>
          <p:nvPr userDrawn="1"/>
        </p:nvPicPr>
        <p:blipFill>
          <a:blip r:embed="rId3" cstate="print"/>
          <a:srcRect l="21644" t="47568" r="29258"/>
          <a:stretch>
            <a:fillRect/>
          </a:stretch>
        </p:blipFill>
        <p:spPr>
          <a:xfrm>
            <a:off x="8100391" y="33546"/>
            <a:ext cx="1028831" cy="8240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B162E1-D23F-40DF-82FF-B27996A86583}"/>
              </a:ext>
            </a:extLst>
          </p:cNvPr>
          <p:cNvSpPr/>
          <p:nvPr userDrawn="1"/>
        </p:nvSpPr>
        <p:spPr>
          <a:xfrm>
            <a:off x="7255010" y="178151"/>
            <a:ext cx="1239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262626"/>
              </a:buClr>
              <a:buSzPts val="5400"/>
            </a:pPr>
            <a:r>
              <a:rPr lang="en-US" altLang="ko-KR" sz="1400" b="1" dirty="0" err="1">
                <a:solidFill>
                  <a:srgbClr val="0888B0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Moni</a:t>
            </a:r>
            <a:r>
              <a:rPr lang="en-US" altLang="ko-KR" sz="1400" b="1" dirty="0" err="1">
                <a:solidFill>
                  <a:srgbClr val="DFDB37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T</a:t>
            </a:r>
            <a:endParaRPr lang="en-US" altLang="ko-KR" sz="1400" b="1" dirty="0">
              <a:solidFill>
                <a:srgbClr val="DFDB37"/>
              </a:solidFill>
              <a:latin typeface="Georgia Pro Black" panose="020B0604020202020204" pitchFamily="18" charset="0"/>
              <a:cs typeface="Quire Sans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26A867-1327-4653-8A15-006DE529DE20}"/>
              </a:ext>
            </a:extLst>
          </p:cNvPr>
          <p:cNvSpPr/>
          <p:nvPr userDrawn="1"/>
        </p:nvSpPr>
        <p:spPr>
          <a:xfrm>
            <a:off x="0" y="936338"/>
            <a:ext cx="9144000" cy="45719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482 copy.jpg"/>
          <p:cNvPicPr>
            <a:picLocks noChangeAspect="1"/>
          </p:cNvPicPr>
          <p:nvPr userDrawn="1"/>
        </p:nvPicPr>
        <p:blipFill>
          <a:blip r:embed="rId2" cstate="print"/>
          <a:srcRect t="16149"/>
          <a:stretch>
            <a:fillRect/>
          </a:stretch>
        </p:blipFill>
        <p:spPr>
          <a:xfrm>
            <a:off x="0" y="0"/>
            <a:ext cx="9144000" cy="5750496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 rot="10800000">
            <a:off x="0" y="0"/>
            <a:ext cx="9158514" cy="114300"/>
          </a:xfrm>
          <a:prstGeom prst="rect">
            <a:avLst/>
          </a:prstGeom>
          <a:solidFill>
            <a:srgbClr val="0888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685800" y="116632"/>
            <a:ext cx="7772401" cy="72008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no Pro Smbd Display" pitchFamily="18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 descr="482-1.png"/>
          <p:cNvPicPr>
            <a:picLocks noChangeAspect="1"/>
          </p:cNvPicPr>
          <p:nvPr userDrawn="1"/>
        </p:nvPicPr>
        <p:blipFill>
          <a:blip r:embed="rId3" cstate="print"/>
          <a:srcRect l="21644" t="47568" r="29258"/>
          <a:stretch>
            <a:fillRect/>
          </a:stretch>
        </p:blipFill>
        <p:spPr>
          <a:xfrm>
            <a:off x="8100391" y="33546"/>
            <a:ext cx="1028831" cy="8240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B162E1-D23F-40DF-82FF-B27996A86583}"/>
              </a:ext>
            </a:extLst>
          </p:cNvPr>
          <p:cNvSpPr/>
          <p:nvPr userDrawn="1"/>
        </p:nvSpPr>
        <p:spPr>
          <a:xfrm>
            <a:off x="7255010" y="178151"/>
            <a:ext cx="1239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262626"/>
              </a:buClr>
              <a:buSzPts val="5400"/>
            </a:pPr>
            <a:r>
              <a:rPr lang="en-US" altLang="ko-KR" sz="1400" b="1" dirty="0" err="1">
                <a:solidFill>
                  <a:srgbClr val="0888B0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Moni</a:t>
            </a:r>
            <a:r>
              <a:rPr lang="en-US" altLang="ko-KR" sz="1400" b="1" dirty="0" err="1">
                <a:solidFill>
                  <a:srgbClr val="DFDB37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T</a:t>
            </a:r>
            <a:endParaRPr lang="en-US" altLang="ko-KR" sz="1400" b="1" dirty="0">
              <a:solidFill>
                <a:srgbClr val="DFDB37"/>
              </a:solidFill>
              <a:latin typeface="Georgia Pro Black" panose="020B0604020202020204" pitchFamily="18" charset="0"/>
              <a:cs typeface="Quire Sans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26A867-1327-4653-8A15-006DE529DE20}"/>
              </a:ext>
            </a:extLst>
          </p:cNvPr>
          <p:cNvSpPr/>
          <p:nvPr userDrawn="1"/>
        </p:nvSpPr>
        <p:spPr>
          <a:xfrm>
            <a:off x="0" y="936338"/>
            <a:ext cx="9144000" cy="45719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261FC-5CCE-3B20-6256-45FCD1413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341438"/>
            <a:ext cx="8642350" cy="52473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326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48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자유형 7"/>
          <p:cNvSpPr/>
          <p:nvPr userDrawn="1"/>
        </p:nvSpPr>
        <p:spPr>
          <a:xfrm rot="5400000" flipH="1" flipV="1">
            <a:off x="4638675" y="2352675"/>
            <a:ext cx="6858000" cy="2152650"/>
          </a:xfrm>
          <a:custGeom>
            <a:avLst/>
            <a:gdLst>
              <a:gd name="connsiteX0" fmla="*/ 9245600 w 9477829"/>
              <a:gd name="connsiteY0" fmla="*/ 0 h 4717143"/>
              <a:gd name="connsiteX1" fmla="*/ 14515 w 9477829"/>
              <a:gd name="connsiteY1" fmla="*/ 1277258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245600 w 9477829"/>
              <a:gd name="connsiteY0" fmla="*/ 0 h 4717143"/>
              <a:gd name="connsiteX1" fmla="*/ 87086 w 9477829"/>
              <a:gd name="connsiteY1" fmla="*/ 1307661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158514 w 9390743"/>
              <a:gd name="connsiteY0" fmla="*/ 0 h 4717143"/>
              <a:gd name="connsiteX1" fmla="*/ 0 w 9390743"/>
              <a:gd name="connsiteY1" fmla="*/ 1307661 h 4717143"/>
              <a:gd name="connsiteX2" fmla="*/ 0 w 9390743"/>
              <a:gd name="connsiteY2" fmla="*/ 2747821 h 4717143"/>
              <a:gd name="connsiteX3" fmla="*/ 9390743 w 9390743"/>
              <a:gd name="connsiteY3" fmla="*/ 4717143 h 4717143"/>
              <a:gd name="connsiteX4" fmla="*/ 9158514 w 9390743"/>
              <a:gd name="connsiteY4" fmla="*/ 0 h 4717143"/>
              <a:gd name="connsiteX0" fmla="*/ 9158514 w 9158514"/>
              <a:gd name="connsiteY0" fmla="*/ 0 h 3683925"/>
              <a:gd name="connsiteX1" fmla="*/ 0 w 9158514"/>
              <a:gd name="connsiteY1" fmla="*/ 1307661 h 3683925"/>
              <a:gd name="connsiteX2" fmla="*/ 0 w 9158514"/>
              <a:gd name="connsiteY2" fmla="*/ 2747821 h 3683925"/>
              <a:gd name="connsiteX3" fmla="*/ 8748464 w 9158514"/>
              <a:gd name="connsiteY3" fmla="*/ 3683925 h 3683925"/>
              <a:gd name="connsiteX4" fmla="*/ 9158514 w 9158514"/>
              <a:gd name="connsiteY4" fmla="*/ 0 h 3683925"/>
              <a:gd name="connsiteX0" fmla="*/ 9158514 w 9900592"/>
              <a:gd name="connsiteY0" fmla="*/ 0 h 4980069"/>
              <a:gd name="connsiteX1" fmla="*/ 0 w 9900592"/>
              <a:gd name="connsiteY1" fmla="*/ 1307661 h 4980069"/>
              <a:gd name="connsiteX2" fmla="*/ 0 w 9900592"/>
              <a:gd name="connsiteY2" fmla="*/ 2747821 h 4980069"/>
              <a:gd name="connsiteX3" fmla="*/ 9900592 w 9900592"/>
              <a:gd name="connsiteY3" fmla="*/ 4980069 h 4980069"/>
              <a:gd name="connsiteX4" fmla="*/ 9158514 w 9900592"/>
              <a:gd name="connsiteY4" fmla="*/ 0 h 4980069"/>
              <a:gd name="connsiteX0" fmla="*/ 9158514 w 9158514"/>
              <a:gd name="connsiteY0" fmla="*/ 0 h 4448629"/>
              <a:gd name="connsiteX1" fmla="*/ 0 w 9158514"/>
              <a:gd name="connsiteY1" fmla="*/ 1307661 h 4448629"/>
              <a:gd name="connsiteX2" fmla="*/ 0 w 9158514"/>
              <a:gd name="connsiteY2" fmla="*/ 2747821 h 4448629"/>
              <a:gd name="connsiteX3" fmla="*/ 9144000 w 9158514"/>
              <a:gd name="connsiteY3" fmla="*/ 4448629 h 4448629"/>
              <a:gd name="connsiteX4" fmla="*/ 9158514 w 9158514"/>
              <a:gd name="connsiteY4" fmla="*/ 0 h 4448629"/>
              <a:gd name="connsiteX0" fmla="*/ 9144000 w 9144000"/>
              <a:gd name="connsiteY0" fmla="*/ 0 h 3573016"/>
              <a:gd name="connsiteX1" fmla="*/ 0 w 9144000"/>
              <a:gd name="connsiteY1" fmla="*/ 432048 h 3573016"/>
              <a:gd name="connsiteX2" fmla="*/ 0 w 9144000"/>
              <a:gd name="connsiteY2" fmla="*/ 1872208 h 3573016"/>
              <a:gd name="connsiteX3" fmla="*/ 9144000 w 9144000"/>
              <a:gd name="connsiteY3" fmla="*/ 3573016 h 3573016"/>
              <a:gd name="connsiteX4" fmla="*/ 9144000 w 9144000"/>
              <a:gd name="connsiteY4" fmla="*/ 0 h 3573016"/>
              <a:gd name="connsiteX0" fmla="*/ 9144000 w 9144000"/>
              <a:gd name="connsiteY0" fmla="*/ 1512167 h 3140968"/>
              <a:gd name="connsiteX1" fmla="*/ 0 w 9144000"/>
              <a:gd name="connsiteY1" fmla="*/ 0 h 3140968"/>
              <a:gd name="connsiteX2" fmla="*/ 0 w 9144000"/>
              <a:gd name="connsiteY2" fmla="*/ 1440160 h 3140968"/>
              <a:gd name="connsiteX3" fmla="*/ 9144000 w 9144000"/>
              <a:gd name="connsiteY3" fmla="*/ 3140968 h 3140968"/>
              <a:gd name="connsiteX4" fmla="*/ 9144000 w 9144000"/>
              <a:gd name="connsiteY4" fmla="*/ 1512167 h 3140968"/>
              <a:gd name="connsiteX0" fmla="*/ 9144000 w 9144000"/>
              <a:gd name="connsiteY0" fmla="*/ 1512167 h 2520279"/>
              <a:gd name="connsiteX1" fmla="*/ 0 w 9144000"/>
              <a:gd name="connsiteY1" fmla="*/ 0 h 2520279"/>
              <a:gd name="connsiteX2" fmla="*/ 0 w 9144000"/>
              <a:gd name="connsiteY2" fmla="*/ 1440160 h 2520279"/>
              <a:gd name="connsiteX3" fmla="*/ 9144000 w 9144000"/>
              <a:gd name="connsiteY3" fmla="*/ 2520279 h 2520279"/>
              <a:gd name="connsiteX4" fmla="*/ 9144000 w 9144000"/>
              <a:gd name="connsiteY4" fmla="*/ 1512167 h 2520279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1440160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3096343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3096343 h 4221088"/>
              <a:gd name="connsiteX0" fmla="*/ 9144000 w 9144000"/>
              <a:gd name="connsiteY0" fmla="*/ 1584176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1584176 h 4221088"/>
              <a:gd name="connsiteX0" fmla="*/ 9144000 w 9144000"/>
              <a:gd name="connsiteY0" fmla="*/ 2880693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2880693 h 4221088"/>
              <a:gd name="connsiteX0" fmla="*/ 9144000 w 9144000"/>
              <a:gd name="connsiteY0" fmla="*/ 3021892 h 4221088"/>
              <a:gd name="connsiteX1" fmla="*/ 0 w 9144000"/>
              <a:gd name="connsiteY1" fmla="*/ 0 h 4221088"/>
              <a:gd name="connsiteX2" fmla="*/ 0 w 9144000"/>
              <a:gd name="connsiteY2" fmla="*/ 4221087 h 4221088"/>
              <a:gd name="connsiteX3" fmla="*/ 9144000 w 9144000"/>
              <a:gd name="connsiteY3" fmla="*/ 4221088 h 4221088"/>
              <a:gd name="connsiteX4" fmla="*/ 9144000 w 9144000"/>
              <a:gd name="connsiteY4" fmla="*/ 3021892 h 42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21088">
                <a:moveTo>
                  <a:pt x="9144000" y="3021892"/>
                </a:moveTo>
                <a:lnTo>
                  <a:pt x="0" y="0"/>
                </a:lnTo>
                <a:lnTo>
                  <a:pt x="0" y="4221087"/>
                </a:lnTo>
                <a:lnTo>
                  <a:pt x="9144000" y="4221088"/>
                </a:lnTo>
                <a:lnTo>
                  <a:pt x="9144000" y="3021892"/>
                </a:lnTo>
                <a:close/>
              </a:path>
            </a:pathLst>
          </a:custGeom>
          <a:solidFill>
            <a:srgbClr val="0888B0">
              <a:alpha val="9000"/>
            </a:srgb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 flipH="1">
            <a:off x="0" y="5086350"/>
            <a:ext cx="9158514" cy="1771650"/>
          </a:xfrm>
          <a:custGeom>
            <a:avLst/>
            <a:gdLst>
              <a:gd name="connsiteX0" fmla="*/ 9245600 w 9477829"/>
              <a:gd name="connsiteY0" fmla="*/ 0 h 4717143"/>
              <a:gd name="connsiteX1" fmla="*/ 14515 w 9477829"/>
              <a:gd name="connsiteY1" fmla="*/ 1277258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245600 w 9477829"/>
              <a:gd name="connsiteY0" fmla="*/ 0 h 4717143"/>
              <a:gd name="connsiteX1" fmla="*/ 87086 w 9477829"/>
              <a:gd name="connsiteY1" fmla="*/ 1307661 h 4717143"/>
              <a:gd name="connsiteX2" fmla="*/ 0 w 9477829"/>
              <a:gd name="connsiteY2" fmla="*/ 2728686 h 4717143"/>
              <a:gd name="connsiteX3" fmla="*/ 9477829 w 9477829"/>
              <a:gd name="connsiteY3" fmla="*/ 4717143 h 4717143"/>
              <a:gd name="connsiteX4" fmla="*/ 9245600 w 9477829"/>
              <a:gd name="connsiteY4" fmla="*/ 0 h 4717143"/>
              <a:gd name="connsiteX0" fmla="*/ 9158514 w 9390743"/>
              <a:gd name="connsiteY0" fmla="*/ 0 h 4717143"/>
              <a:gd name="connsiteX1" fmla="*/ 0 w 9390743"/>
              <a:gd name="connsiteY1" fmla="*/ 1307661 h 4717143"/>
              <a:gd name="connsiteX2" fmla="*/ 0 w 9390743"/>
              <a:gd name="connsiteY2" fmla="*/ 2747821 h 4717143"/>
              <a:gd name="connsiteX3" fmla="*/ 9390743 w 9390743"/>
              <a:gd name="connsiteY3" fmla="*/ 4717143 h 4717143"/>
              <a:gd name="connsiteX4" fmla="*/ 9158514 w 9390743"/>
              <a:gd name="connsiteY4" fmla="*/ 0 h 4717143"/>
              <a:gd name="connsiteX0" fmla="*/ 9158514 w 9158514"/>
              <a:gd name="connsiteY0" fmla="*/ 0 h 3683925"/>
              <a:gd name="connsiteX1" fmla="*/ 0 w 9158514"/>
              <a:gd name="connsiteY1" fmla="*/ 1307661 h 3683925"/>
              <a:gd name="connsiteX2" fmla="*/ 0 w 9158514"/>
              <a:gd name="connsiteY2" fmla="*/ 2747821 h 3683925"/>
              <a:gd name="connsiteX3" fmla="*/ 8748464 w 9158514"/>
              <a:gd name="connsiteY3" fmla="*/ 3683925 h 3683925"/>
              <a:gd name="connsiteX4" fmla="*/ 9158514 w 9158514"/>
              <a:gd name="connsiteY4" fmla="*/ 0 h 3683925"/>
              <a:gd name="connsiteX0" fmla="*/ 9158514 w 9900592"/>
              <a:gd name="connsiteY0" fmla="*/ 0 h 4980069"/>
              <a:gd name="connsiteX1" fmla="*/ 0 w 9900592"/>
              <a:gd name="connsiteY1" fmla="*/ 1307661 h 4980069"/>
              <a:gd name="connsiteX2" fmla="*/ 0 w 9900592"/>
              <a:gd name="connsiteY2" fmla="*/ 2747821 h 4980069"/>
              <a:gd name="connsiteX3" fmla="*/ 9900592 w 9900592"/>
              <a:gd name="connsiteY3" fmla="*/ 4980069 h 4980069"/>
              <a:gd name="connsiteX4" fmla="*/ 9158514 w 9900592"/>
              <a:gd name="connsiteY4" fmla="*/ 0 h 4980069"/>
              <a:gd name="connsiteX0" fmla="*/ 9158514 w 9158514"/>
              <a:gd name="connsiteY0" fmla="*/ 0 h 4448629"/>
              <a:gd name="connsiteX1" fmla="*/ 0 w 9158514"/>
              <a:gd name="connsiteY1" fmla="*/ 1307661 h 4448629"/>
              <a:gd name="connsiteX2" fmla="*/ 0 w 9158514"/>
              <a:gd name="connsiteY2" fmla="*/ 2747821 h 4448629"/>
              <a:gd name="connsiteX3" fmla="*/ 9144000 w 9158514"/>
              <a:gd name="connsiteY3" fmla="*/ 4448629 h 4448629"/>
              <a:gd name="connsiteX4" fmla="*/ 9158514 w 9158514"/>
              <a:gd name="connsiteY4" fmla="*/ 0 h 4448629"/>
              <a:gd name="connsiteX0" fmla="*/ 9144000 w 9144000"/>
              <a:gd name="connsiteY0" fmla="*/ 0 h 3573016"/>
              <a:gd name="connsiteX1" fmla="*/ 0 w 9144000"/>
              <a:gd name="connsiteY1" fmla="*/ 432048 h 3573016"/>
              <a:gd name="connsiteX2" fmla="*/ 0 w 9144000"/>
              <a:gd name="connsiteY2" fmla="*/ 1872208 h 3573016"/>
              <a:gd name="connsiteX3" fmla="*/ 9144000 w 9144000"/>
              <a:gd name="connsiteY3" fmla="*/ 3573016 h 3573016"/>
              <a:gd name="connsiteX4" fmla="*/ 9144000 w 9144000"/>
              <a:gd name="connsiteY4" fmla="*/ 0 h 3573016"/>
              <a:gd name="connsiteX0" fmla="*/ 9144000 w 9144000"/>
              <a:gd name="connsiteY0" fmla="*/ 1512167 h 3140968"/>
              <a:gd name="connsiteX1" fmla="*/ 0 w 9144000"/>
              <a:gd name="connsiteY1" fmla="*/ 0 h 3140968"/>
              <a:gd name="connsiteX2" fmla="*/ 0 w 9144000"/>
              <a:gd name="connsiteY2" fmla="*/ 1440160 h 3140968"/>
              <a:gd name="connsiteX3" fmla="*/ 9144000 w 9144000"/>
              <a:gd name="connsiteY3" fmla="*/ 3140968 h 3140968"/>
              <a:gd name="connsiteX4" fmla="*/ 9144000 w 9144000"/>
              <a:gd name="connsiteY4" fmla="*/ 1512167 h 3140968"/>
              <a:gd name="connsiteX0" fmla="*/ 9144000 w 9144000"/>
              <a:gd name="connsiteY0" fmla="*/ 1512167 h 2520279"/>
              <a:gd name="connsiteX1" fmla="*/ 0 w 9144000"/>
              <a:gd name="connsiteY1" fmla="*/ 0 h 2520279"/>
              <a:gd name="connsiteX2" fmla="*/ 0 w 9144000"/>
              <a:gd name="connsiteY2" fmla="*/ 1440160 h 2520279"/>
              <a:gd name="connsiteX3" fmla="*/ 9144000 w 9144000"/>
              <a:gd name="connsiteY3" fmla="*/ 2520279 h 2520279"/>
              <a:gd name="connsiteX4" fmla="*/ 9144000 w 9144000"/>
              <a:gd name="connsiteY4" fmla="*/ 1512167 h 2520279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1440160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1512167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1512167 h 2636912"/>
              <a:gd name="connsiteX0" fmla="*/ 9144000 w 9144000"/>
              <a:gd name="connsiteY0" fmla="*/ 2016223 h 2636912"/>
              <a:gd name="connsiteX1" fmla="*/ 0 w 9144000"/>
              <a:gd name="connsiteY1" fmla="*/ 0 h 2636912"/>
              <a:gd name="connsiteX2" fmla="*/ 0 w 9144000"/>
              <a:gd name="connsiteY2" fmla="*/ 2636911 h 2636912"/>
              <a:gd name="connsiteX3" fmla="*/ 9144000 w 9144000"/>
              <a:gd name="connsiteY3" fmla="*/ 2636912 h 2636912"/>
              <a:gd name="connsiteX4" fmla="*/ 9144000 w 9144000"/>
              <a:gd name="connsiteY4" fmla="*/ 2016223 h 2636912"/>
              <a:gd name="connsiteX0" fmla="*/ 9158514 w 9158514"/>
              <a:gd name="connsiteY0" fmla="*/ 2536168 h 3156857"/>
              <a:gd name="connsiteX1" fmla="*/ 0 w 9158514"/>
              <a:gd name="connsiteY1" fmla="*/ 0 h 3156857"/>
              <a:gd name="connsiteX2" fmla="*/ 14514 w 9158514"/>
              <a:gd name="connsiteY2" fmla="*/ 3156856 h 3156857"/>
              <a:gd name="connsiteX3" fmla="*/ 9158514 w 9158514"/>
              <a:gd name="connsiteY3" fmla="*/ 3156857 h 3156857"/>
              <a:gd name="connsiteX4" fmla="*/ 9158514 w 9158514"/>
              <a:gd name="connsiteY4" fmla="*/ 2536168 h 315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8514" h="3156857">
                <a:moveTo>
                  <a:pt x="9158514" y="2536168"/>
                </a:moveTo>
                <a:lnTo>
                  <a:pt x="0" y="0"/>
                </a:lnTo>
                <a:lnTo>
                  <a:pt x="14514" y="3156856"/>
                </a:lnTo>
                <a:lnTo>
                  <a:pt x="9158514" y="3156857"/>
                </a:lnTo>
                <a:lnTo>
                  <a:pt x="9158514" y="2536168"/>
                </a:lnTo>
                <a:close/>
              </a:path>
            </a:pathLst>
          </a:custGeom>
          <a:solidFill>
            <a:srgbClr val="0888B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6948264" y="5373216"/>
            <a:ext cx="1538300" cy="50405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7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482 copy.png"/>
          <p:cNvPicPr>
            <a:picLocks noChangeAspect="1"/>
          </p:cNvPicPr>
          <p:nvPr userDrawn="1"/>
        </p:nvPicPr>
        <p:blipFill>
          <a:blip r:embed="rId3" cstate="print"/>
          <a:srcRect t="16398"/>
          <a:stretch>
            <a:fillRect/>
          </a:stretch>
        </p:blipFill>
        <p:spPr>
          <a:xfrm>
            <a:off x="2420357" y="2715394"/>
            <a:ext cx="6665377" cy="417930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99EE07-701A-488A-BAEB-654B44E8454B}"/>
              </a:ext>
            </a:extLst>
          </p:cNvPr>
          <p:cNvSpPr/>
          <p:nvPr userDrawn="1"/>
        </p:nvSpPr>
        <p:spPr>
          <a:xfrm>
            <a:off x="0" y="764704"/>
            <a:ext cx="9144000" cy="45719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C252-D2DA-432C-B668-8B182B4119A9}" type="datetimeFigureOut">
              <a:rPr lang="ko-KR" altLang="en-US" smtClean="0"/>
              <a:pPr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10F2-6AE2-4171-8E63-C562232EE1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5" r:id="rId4"/>
    <p:sldLayoutId id="2147483653" r:id="rId5"/>
    <p:sldLayoutId id="2147483654" r:id="rId6"/>
  </p:sldLayoutIdLst>
  <p:txStyles>
    <p:titleStyle>
      <a:lvl1pPr algn="ctr" defTabSz="914257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6" indent="-342846" algn="l" defTabSz="91425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4" indent="-285705" algn="l" defTabSz="91425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1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0" indent="-228564" algn="l" defTabSz="91425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8" indent="-228564" algn="l" defTabSz="91425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7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5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64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91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7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5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4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2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1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9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8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31640" y="162880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888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무인기 표준화 일정에 대한 검토의견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692900"/>
            <a:ext cx="9144000" cy="165100"/>
          </a:xfrm>
          <a:prstGeom prst="rect">
            <a:avLst/>
          </a:prstGeom>
          <a:solidFill>
            <a:srgbClr val="088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81884-04D2-44B5-98E5-9287BF3A5CE6}"/>
              </a:ext>
            </a:extLst>
          </p:cNvPr>
          <p:cNvSpPr/>
          <p:nvPr/>
        </p:nvSpPr>
        <p:spPr>
          <a:xfrm>
            <a:off x="7653285" y="260648"/>
            <a:ext cx="1239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262626"/>
              </a:buClr>
              <a:buSzPts val="5400"/>
            </a:pPr>
            <a:r>
              <a:rPr lang="en-US" altLang="ko-KR" sz="1400" b="1" dirty="0" err="1">
                <a:solidFill>
                  <a:srgbClr val="0888B0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Moni</a:t>
            </a:r>
            <a:r>
              <a:rPr lang="en-US" altLang="ko-KR" sz="1400" b="1" dirty="0" err="1">
                <a:solidFill>
                  <a:srgbClr val="DFDB37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T</a:t>
            </a:r>
            <a:endParaRPr lang="en-US" altLang="ko-KR" sz="1400" b="1" dirty="0">
              <a:solidFill>
                <a:srgbClr val="DFDB37"/>
              </a:solidFill>
              <a:latin typeface="Georgia Pro Black" panose="020B0604020202020204" pitchFamily="18" charset="0"/>
              <a:cs typeface="Quire Sans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8857B-A82C-E295-26F2-97F8DF1CCC73}"/>
              </a:ext>
            </a:extLst>
          </p:cNvPr>
          <p:cNvSpPr txBox="1"/>
          <p:nvPr/>
        </p:nvSpPr>
        <p:spPr>
          <a:xfrm>
            <a:off x="5652120" y="5455123"/>
            <a:ext cx="30861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/>
                </a:solidFill>
              </a:rPr>
              <a:t>Jin</a:t>
            </a:r>
            <a:r>
              <a:rPr lang="en-US" altLang="ko-KR" sz="2800" b="1" dirty="0">
                <a:solidFill>
                  <a:schemeClr val="bg1"/>
                </a:solidFill>
              </a:rPr>
              <a:t>-Seok Yang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edeward@gmail.com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camellia.g@evmonit.com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87D2-D8CA-3A02-AD47-B9B9327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A2787-DB61-8593-AC6A-01A99B4B2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아키텍처 설계</a:t>
            </a:r>
            <a:r>
              <a:rPr lang="en-US" altLang="ko-KR" sz="2000" dirty="0"/>
              <a:t> </a:t>
            </a:r>
            <a:r>
              <a:rPr lang="ko-KR" altLang="en-US" sz="2000" dirty="0"/>
              <a:t>방법론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아키텍처 설계는 개발 환경에 종속됩니다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제약사항과 모델링 언어</a:t>
            </a:r>
            <a:r>
              <a:rPr lang="en-US" altLang="ko-KR" sz="1600" dirty="0"/>
              <a:t>, </a:t>
            </a:r>
            <a:r>
              <a:rPr lang="ko-KR" altLang="en-US" sz="1600" dirty="0"/>
              <a:t>구현언어를 선언하는 활동이 선행됩니다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아키텍처 설계를 하기 전에 아키텍처 설계모델이라는 것을 정의하고 시작합니다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아키텍처 설계모델은 잘 정의된 </a:t>
            </a:r>
            <a:r>
              <a:rPr lang="en-US" altLang="ko-KR" sz="1600" dirty="0"/>
              <a:t>4+1 View</a:t>
            </a:r>
            <a:r>
              <a:rPr lang="ko-KR" altLang="en-US" sz="1600" dirty="0"/>
              <a:t>등을 선택해도 되고 내부적으로 정의해서 사용해야 됩니다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아키텍처 설계모델과 구현요소사이의 대응관계를 정의합니다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패스트프로토타입핑을</a:t>
            </a:r>
            <a:r>
              <a:rPr lang="ko-KR" altLang="en-US" sz="1600" dirty="0"/>
              <a:t> 통해서 아키텍처의 유용성을 검증하기도 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677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8467-CDE6-7DA7-A28B-30B3CA9A4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기타검토 의견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5CB06-4FDE-D4DB-7322-74DF8184E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도메인분석의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최대 </a:t>
            </a:r>
            <a:r>
              <a:rPr lang="en-US" altLang="ko-KR" sz="1600" dirty="0"/>
              <a:t>3</a:t>
            </a:r>
            <a:r>
              <a:rPr lang="ko-KR" altLang="en-US" sz="1600" dirty="0"/>
              <a:t>개월안에 릴리즈 버전이 나와야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이유는 시간이 지나면서 조금씩 생각이 달라지거나 결정을 못 내리는 경우가 있는데 이러한 사항 때문에 끝이 안 날 수 있기 때문입니다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초기</a:t>
            </a:r>
            <a:r>
              <a:rPr lang="en-US" altLang="ko-KR" sz="1600" dirty="0"/>
              <a:t>(</a:t>
            </a:r>
            <a:r>
              <a:rPr lang="ko-KR" altLang="en-US" sz="1600" dirty="0"/>
              <a:t>첫번째 달</a:t>
            </a:r>
            <a:r>
              <a:rPr lang="en-US" altLang="ko-KR" sz="1600" dirty="0"/>
              <a:t>)</a:t>
            </a:r>
            <a:r>
              <a:rPr lang="ko-KR" altLang="en-US" sz="1600" dirty="0"/>
              <a:t>에는 주</a:t>
            </a:r>
            <a:r>
              <a:rPr lang="en-US" altLang="ko-KR" sz="1600" dirty="0"/>
              <a:t>2</a:t>
            </a:r>
            <a:r>
              <a:rPr lang="ko-KR" altLang="en-US" sz="1600" dirty="0"/>
              <a:t>회 같이 작업을 진행하고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이후에는 수정된 명세를 바탕으로 검토하는 활동이 주 </a:t>
            </a:r>
            <a:r>
              <a:rPr lang="en-US" altLang="ko-KR" sz="1600" dirty="0"/>
              <a:t>1</a:t>
            </a:r>
            <a:r>
              <a:rPr lang="ko-KR" altLang="en-US" sz="1600" dirty="0"/>
              <a:t>회 진행되면 될 것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회사의 다른 업무도 같이 병행하셔야 하기 때문에 도메인분석과 </a:t>
            </a:r>
            <a:r>
              <a:rPr lang="ko-KR" altLang="en-US" sz="1600" dirty="0" err="1"/>
              <a:t>리팩토링</a:t>
            </a:r>
            <a:r>
              <a:rPr lang="ko-KR" altLang="en-US" sz="1600" dirty="0"/>
              <a:t> 업무가 겹쳐져 있는 부분이 좀 무리가 있어 보입니다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err="1"/>
              <a:t>리팩토링</a:t>
            </a:r>
            <a:r>
              <a:rPr lang="ko-KR" altLang="en-US" sz="1600" dirty="0"/>
              <a:t> 업무의 경우 아키텍처 리엔지니어링의 업무량과 도메인의 크기를 정확히 알 수 없기 때문에 지금으로써 단언할 수 없을 것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참고로 다른 프로젝트에서 제가 명세작성</a:t>
            </a:r>
            <a:r>
              <a:rPr lang="en-US" altLang="ko-KR" sz="1600" dirty="0"/>
              <a:t>, </a:t>
            </a:r>
            <a:r>
              <a:rPr lang="ko-KR" altLang="en-US" sz="1600" dirty="0"/>
              <a:t>지침서작성</a:t>
            </a:r>
            <a:r>
              <a:rPr lang="en-US" altLang="ko-KR" sz="1600" dirty="0"/>
              <a:t>, </a:t>
            </a:r>
            <a:r>
              <a:rPr lang="ko-KR" altLang="en-US" sz="1600" dirty="0"/>
              <a:t>모델링을 수행하고 엔지니어 분들이 설명하고 검토하는 형태로 작업했을 경우 약 </a:t>
            </a:r>
            <a:r>
              <a:rPr lang="en-US" altLang="ko-KR" sz="1600" dirty="0"/>
              <a:t>6</a:t>
            </a:r>
            <a:r>
              <a:rPr lang="ko-KR" altLang="en-US" sz="1600" dirty="0"/>
              <a:t>개월정도</a:t>
            </a:r>
            <a:r>
              <a:rPr lang="en-US" altLang="ko-KR" sz="1600" dirty="0"/>
              <a:t>(</a:t>
            </a:r>
            <a:r>
              <a:rPr lang="ko-KR" altLang="en-US" sz="1600" dirty="0"/>
              <a:t>저는 주</a:t>
            </a:r>
            <a:r>
              <a:rPr lang="en-US" altLang="ko-KR" sz="1600" dirty="0"/>
              <a:t> 4</a:t>
            </a:r>
            <a:r>
              <a:rPr lang="ko-KR" altLang="en-US" sz="1600" dirty="0"/>
              <a:t>일 작업했고</a:t>
            </a:r>
            <a:r>
              <a:rPr lang="en-US" altLang="ko-KR" sz="1600" dirty="0"/>
              <a:t>, </a:t>
            </a:r>
            <a:r>
              <a:rPr lang="ko-KR" altLang="en-US" sz="1600" dirty="0"/>
              <a:t>엔지니어분들은 일정에 맞춰 돌아가면서 참여</a:t>
            </a:r>
            <a:r>
              <a:rPr lang="en-US" altLang="ko-KR" sz="1600" dirty="0"/>
              <a:t>)</a:t>
            </a:r>
            <a:r>
              <a:rPr lang="ko-KR" altLang="en-US" sz="1600" dirty="0"/>
              <a:t> 필요했습니다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컨설팅 형태로 할 것인지 직접 엔지니어링을 할 것인지에 따라서 크게 차이가 날것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어떤 형태로 작업을 생각하고 있는지 저도 궁금합니다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두명의 엔지니어가 지속적으로 참여하시는 경우라면</a:t>
            </a:r>
            <a:r>
              <a:rPr lang="en-US" altLang="ko-KR" sz="1600" dirty="0"/>
              <a:t>, </a:t>
            </a:r>
            <a:r>
              <a:rPr lang="ko-KR" altLang="en-US" sz="1600" dirty="0"/>
              <a:t>목적에 따라 차이가 있겠지만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설계결정사항 정리와 </a:t>
            </a:r>
            <a:r>
              <a:rPr lang="ko-KR" altLang="en-US" sz="1600" dirty="0" err="1"/>
              <a:t>패스트</a:t>
            </a:r>
            <a:r>
              <a:rPr lang="ko-KR" altLang="en-US" sz="1600" dirty="0"/>
              <a:t> 프로토타이핑까지 해보시는 것도 좋을 것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아키텍처 설계 명세와 모델링은 시간상 좀 빠듯해 보입니다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형상관리팀과 기본적으로 협의된 것은 필요시 가능한 경우 월</a:t>
            </a:r>
            <a:r>
              <a:rPr lang="en-US" altLang="ko-KR" sz="1600" dirty="0"/>
              <a:t>1</a:t>
            </a:r>
            <a:r>
              <a:rPr lang="ko-KR" altLang="en-US" sz="1600" dirty="0"/>
              <a:t>회 정도 오프라인 컨설팅을 해 달라는 </a:t>
            </a:r>
            <a:r>
              <a:rPr lang="ko-KR" altLang="en-US" sz="1600" dirty="0" err="1"/>
              <a:t>것이였습니다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공식적으로는 회사기준 비용은 </a:t>
            </a:r>
            <a:r>
              <a:rPr lang="en-US" altLang="ko-KR" sz="1600" dirty="0"/>
              <a:t>1MD</a:t>
            </a:r>
            <a:r>
              <a:rPr lang="ko-KR" altLang="en-US" sz="1600" dirty="0"/>
              <a:t>당 </a:t>
            </a:r>
            <a:r>
              <a:rPr lang="en-US" altLang="ko-KR" sz="1600" dirty="0"/>
              <a:t>100</a:t>
            </a:r>
            <a:r>
              <a:rPr lang="ko-KR" altLang="en-US" sz="1600" dirty="0"/>
              <a:t>만원선으로 책정되어 있습니다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64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083" y="1842682"/>
            <a:ext cx="734481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Display" pitchFamily="18" charset="0"/>
              </a:rPr>
              <a:t>감사합니다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Display" pitchFamily="18" charset="0"/>
              </a:rPr>
              <a:t>.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no Pro Smbd Display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FF9D8F-C274-4883-A7B0-BB67032F3EFC}"/>
              </a:ext>
            </a:extLst>
          </p:cNvPr>
          <p:cNvSpPr/>
          <p:nvPr/>
        </p:nvSpPr>
        <p:spPr>
          <a:xfrm>
            <a:off x="1259632" y="3121582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262626"/>
              </a:buClr>
              <a:buSzPts val="5400"/>
            </a:pPr>
            <a:r>
              <a:rPr lang="en-US" altLang="ko-KR" sz="2800" b="1" dirty="0" err="1">
                <a:solidFill>
                  <a:srgbClr val="0888B0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Moni</a:t>
            </a:r>
            <a:r>
              <a:rPr lang="en-US" altLang="ko-KR" sz="2800" b="1" dirty="0" err="1">
                <a:solidFill>
                  <a:srgbClr val="DFDB37"/>
                </a:solidFill>
                <a:latin typeface="Georgia Pro Black" panose="020B0604020202020204" pitchFamily="18" charset="0"/>
                <a:ea typeface="나눔스퀘어" panose="020B0600000101010101" pitchFamily="50" charset="-127"/>
                <a:cs typeface="Quire Sans" panose="020B0502040204020203" pitchFamily="34" charset="0"/>
                <a:sym typeface="Arial"/>
              </a:rPr>
              <a:t>T</a:t>
            </a:r>
            <a:endParaRPr lang="en-US" altLang="ko-KR" sz="2800" b="1" dirty="0">
              <a:solidFill>
                <a:srgbClr val="DFDB37"/>
              </a:solidFill>
              <a:latin typeface="Georgia Pro Black" panose="020B0604020202020204" pitchFamily="18" charset="0"/>
              <a:cs typeface="Quire Sans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602040-1B1A-4107-9764-733A2D2796B7}"/>
              </a:ext>
            </a:extLst>
          </p:cNvPr>
          <p:cNvSpPr/>
          <p:nvPr/>
        </p:nvSpPr>
        <p:spPr>
          <a:xfrm>
            <a:off x="0" y="6692900"/>
            <a:ext cx="9144000" cy="165100"/>
          </a:xfrm>
          <a:prstGeom prst="rect">
            <a:avLst/>
          </a:prstGeom>
          <a:solidFill>
            <a:srgbClr val="088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6F78-ED73-CF65-E629-6DAF7FC6B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모듈화 업무일정 검토 의견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03620-7428-B090-AF20-63E7D605B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업무이름을 </a:t>
            </a:r>
            <a:r>
              <a:rPr lang="en-US" altLang="ko-KR" sz="1800" dirty="0"/>
              <a:t>“</a:t>
            </a:r>
            <a:r>
              <a:rPr lang="ko-KR" altLang="en-US" sz="1800" dirty="0"/>
              <a:t>모듈화 전략수립을 위한 도메인분석</a:t>
            </a:r>
            <a:r>
              <a:rPr lang="en-US" altLang="ko-KR" sz="1800" dirty="0"/>
              <a:t>” </a:t>
            </a:r>
            <a:r>
              <a:rPr lang="ko-KR" altLang="en-US" sz="1800" dirty="0"/>
              <a:t>또는 </a:t>
            </a:r>
            <a:r>
              <a:rPr lang="en-US" altLang="ko-KR" sz="1800" dirty="0"/>
              <a:t>“</a:t>
            </a:r>
            <a:r>
              <a:rPr lang="ko-KR" altLang="en-US" sz="1800" dirty="0"/>
              <a:t>도메인분석</a:t>
            </a:r>
            <a:r>
              <a:rPr lang="en-US" altLang="ko-KR" sz="1800" dirty="0"/>
              <a:t>”</a:t>
            </a:r>
            <a:r>
              <a:rPr lang="ko-KR" altLang="en-US" sz="1800" dirty="0"/>
              <a:t>으로 하는 것이 좋겠습니다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업무순서는 아래와 같이 수정하는 편이 좋을 것 같습니다</a:t>
            </a:r>
            <a:r>
              <a:rPr lang="en-US" altLang="ko-KR" sz="1800" dirty="0"/>
              <a:t>.</a:t>
            </a:r>
          </a:p>
          <a:p>
            <a:pPr marL="914329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피처 및 제품분류식별</a:t>
            </a:r>
            <a:endParaRPr lang="en-US" altLang="ko-KR" sz="1600" dirty="0"/>
          </a:p>
          <a:p>
            <a:pPr marL="914329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피처평가</a:t>
            </a:r>
            <a:endParaRPr lang="en-US" altLang="ko-KR" sz="1600" dirty="0"/>
          </a:p>
          <a:p>
            <a:pPr marL="914329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제품라인범위정의</a:t>
            </a:r>
            <a:endParaRPr lang="en-US" altLang="ko-KR" sz="1600" dirty="0"/>
          </a:p>
          <a:p>
            <a:pPr marL="914329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피처모델링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일반적으로 도메인분석을 </a:t>
            </a:r>
            <a:r>
              <a:rPr lang="en-US" altLang="ko-KR" sz="1800" dirty="0"/>
              <a:t>2~3</a:t>
            </a:r>
            <a:r>
              <a:rPr lang="ko-KR" altLang="en-US" sz="1800" dirty="0"/>
              <a:t>개월정도 수행하는데 다른 업무와 병행하기 때문에 </a:t>
            </a:r>
            <a:r>
              <a:rPr lang="en-US" altLang="ko-KR" sz="1800" dirty="0"/>
              <a:t>6</a:t>
            </a:r>
            <a:r>
              <a:rPr lang="ko-KR" altLang="en-US" sz="1800" dirty="0"/>
              <a:t>월말부터 </a:t>
            </a:r>
            <a:r>
              <a:rPr lang="en-US" altLang="ko-KR" sz="1800" dirty="0"/>
              <a:t>11</a:t>
            </a:r>
            <a:r>
              <a:rPr lang="ko-KR" altLang="en-US" sz="1800" dirty="0"/>
              <a:t>월까지 진행하시면 무리는 없어 보입니다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참고로 도메인분석시에는 여러 무인기 과제를 수행해본 인력들이 참여할 수록 좋습니다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9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FA29-991E-A21B-CF8A-541BC7DE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도메인분석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D405A-EB4F-B89C-526C-3B9C69B39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적용방법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기본적으로 </a:t>
            </a:r>
            <a:r>
              <a:rPr lang="en-US" altLang="ko-KR" sz="1600" dirty="0"/>
              <a:t>CMU</a:t>
            </a:r>
            <a:r>
              <a:rPr lang="ko-KR" altLang="en-US" sz="1600" dirty="0"/>
              <a:t>의 </a:t>
            </a:r>
            <a:r>
              <a:rPr lang="en-US" altLang="ko-KR" sz="1600" dirty="0"/>
              <a:t>FODA(Feature</a:t>
            </a:r>
            <a:r>
              <a:rPr lang="ko-KR" altLang="en-US" sz="1600" dirty="0"/>
              <a:t> </a:t>
            </a:r>
            <a:r>
              <a:rPr lang="en-US" altLang="ko-KR" sz="1600" dirty="0"/>
              <a:t>Oriented</a:t>
            </a:r>
            <a:r>
              <a:rPr lang="ko-KR" altLang="en-US" sz="1600" dirty="0"/>
              <a:t> </a:t>
            </a:r>
            <a:r>
              <a:rPr lang="en-US" altLang="ko-KR" sz="1600" dirty="0"/>
              <a:t>Domain Analysis)</a:t>
            </a:r>
            <a:r>
              <a:rPr lang="ko-KR" altLang="en-US" sz="1600" dirty="0"/>
              <a:t> 방법론을 사용합니다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가변성모델</a:t>
            </a:r>
            <a:r>
              <a:rPr lang="en-US" altLang="ko-KR" sz="1600" dirty="0"/>
              <a:t>(Variability Model)</a:t>
            </a:r>
            <a:r>
              <a:rPr lang="ko-KR" altLang="en-US" sz="1600" dirty="0"/>
              <a:t>은 피처모델</a:t>
            </a:r>
            <a:r>
              <a:rPr lang="en-US" altLang="ko-KR" sz="1600" dirty="0"/>
              <a:t>(Feature Model)</a:t>
            </a:r>
            <a:r>
              <a:rPr lang="ko-KR" altLang="en-US" sz="1600" dirty="0"/>
              <a:t>을 사용하며 </a:t>
            </a:r>
            <a:r>
              <a:rPr lang="en-US" altLang="ko-KR" sz="1600" dirty="0"/>
              <a:t>FODA</a:t>
            </a:r>
            <a:r>
              <a:rPr lang="ko-KR" altLang="en-US" sz="1600" dirty="0"/>
              <a:t>에서 정의한 기본모델을 사용하여 모델링하며 도메인특성에 따라 </a:t>
            </a:r>
            <a:r>
              <a:rPr lang="en-US" altLang="ko-KR" sz="1600" dirty="0"/>
              <a:t>Semantic</a:t>
            </a:r>
            <a:r>
              <a:rPr lang="ko-KR" altLang="en-US" sz="1600" dirty="0"/>
              <a:t>을 추가 적용합니다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활동소개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CB6EB3-FCA5-45F5-D105-3A3F4CAB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4463"/>
              </p:ext>
            </p:extLst>
          </p:nvPr>
        </p:nvGraphicFramePr>
        <p:xfrm>
          <a:off x="467544" y="4005064"/>
          <a:ext cx="8280920" cy="263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40978514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2512641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활동구분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097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피처 및 제품분류 식별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피처 식별하고 목록화 합니다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피처 식별에 사용했던 레거시</a:t>
                      </a:r>
                      <a:r>
                        <a:rPr lang="en-US" altLang="ko-KR" sz="1400" dirty="0"/>
                        <a:t>(legacy)</a:t>
                      </a:r>
                      <a:r>
                        <a:rPr lang="ko-KR" altLang="en-US" sz="1400" dirty="0"/>
                        <a:t>로부터 제품분류를 식별하고 나열합니다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207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피처평가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MPP</a:t>
                      </a:r>
                      <a:r>
                        <a:rPr lang="ko-KR" altLang="en-US" sz="1400" dirty="0"/>
                        <a:t> 또는 피처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제품분류 사이의 평가표를 작성하고 피처와 제품분류가 얼마나 중요하지 재사용성이 </a:t>
                      </a:r>
                      <a:r>
                        <a:rPr lang="ko-KR" altLang="en-US" sz="1400" dirty="0" err="1"/>
                        <a:t>높은지</a:t>
                      </a:r>
                      <a:r>
                        <a:rPr lang="ko-KR" altLang="en-US" sz="1400" dirty="0"/>
                        <a:t> 정성적으로 평가합니다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8896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제품라인범위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평가결과를 바탕으로 제품라인화가 가능한지 판단합니다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평가결과를 바탕으로 피처모델링을 할 범위를 판단하여 정의합니다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1994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피처모델링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평가결과에서 정의된 범위를 기초하여 피처모델링을 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0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5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F9AB-ADBF-2435-DF32-6758F5A2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피처분석도구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DE82F-4AF4-3652-02A5-E9163351E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MPP(Marketing and Production Plan)</a:t>
            </a:r>
          </a:p>
          <a:p>
            <a:pPr lvl="1"/>
            <a:r>
              <a:rPr lang="ko-KR" altLang="en-US" sz="1600" dirty="0"/>
              <a:t>판매전략에 따른 제품 종류와 생산계획에 따라 </a:t>
            </a:r>
            <a:r>
              <a:rPr lang="en-US" altLang="ko-KR" sz="1600" dirty="0"/>
              <a:t>SPL </a:t>
            </a:r>
            <a:r>
              <a:rPr lang="ko-KR" altLang="en-US" sz="1600" dirty="0"/>
              <a:t>범위를 결정</a:t>
            </a:r>
            <a:endParaRPr lang="en-US" altLang="ko-KR" sz="1600" dirty="0"/>
          </a:p>
          <a:p>
            <a:pPr lvl="1"/>
            <a:r>
              <a:rPr lang="ko-KR" altLang="en-US" sz="1600" dirty="0"/>
              <a:t>정성적 판단을 할 수 있도록 판매계획과 시장에 대한 명세를 작성하는 활동 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B721A0-87B3-DBA0-F4D9-5A7F211D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88956"/>
              </p:ext>
            </p:extLst>
          </p:nvPr>
        </p:nvGraphicFramePr>
        <p:xfrm>
          <a:off x="803717" y="3166051"/>
          <a:ext cx="7728723" cy="3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2470263"/>
                    </a:ext>
                  </a:extLst>
                </a:gridCol>
                <a:gridCol w="3145181">
                  <a:extLst>
                    <a:ext uri="{9D8B030D-6E8A-4147-A177-3AD203B41FA5}">
                      <a16:colId xmlns:a16="http://schemas.microsoft.com/office/drawing/2014/main" val="778781961"/>
                    </a:ext>
                  </a:extLst>
                </a:gridCol>
              </a:tblGrid>
              <a:tr h="31871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  <a:cs typeface="나눔고딕"/>
                        </a:rPr>
                        <a:t>마케팅 계획</a:t>
                      </a:r>
                      <a:endParaRPr lang="en-US" altLang="ko-KR" sz="110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algn="ctr"/>
                      <a:r>
                        <a:rPr lang="en-US" sz="1100" dirty="0">
                          <a:latin typeface="+mn-ea"/>
                          <a:ea typeface="+mn-ea"/>
                          <a:cs typeface="나눔고딕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  <a:cs typeface="나눔고딕"/>
                        </a:rPr>
                        <a:t>비즈니스적 관점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cs typeface="나눔고딕"/>
                        </a:rPr>
                        <a:t>)</a:t>
                      </a:r>
                      <a:endParaRPr lang="en-US" sz="110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  <a:cs typeface="나눔고딕"/>
                        </a:rPr>
                        <a:t>제품생산 계획</a:t>
                      </a:r>
                      <a:endParaRPr lang="en-US" altLang="ko-KR" sz="110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algn="ctr"/>
                      <a:r>
                        <a:rPr lang="en-US" sz="1100" dirty="0">
                          <a:latin typeface="+mn-ea"/>
                          <a:ea typeface="+mn-ea"/>
                          <a:cs typeface="나눔고딕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  <a:cs typeface="나눔고딕"/>
                        </a:rPr>
                        <a:t>공학적 관점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cs typeface="나눔고딕"/>
                        </a:rPr>
                        <a:t>)</a:t>
                      </a:r>
                      <a:endParaRPr lang="en-US" sz="110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2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  <a:cs typeface="나눔고딕"/>
                        </a:rPr>
                        <a:t>시장 분석</a:t>
                      </a:r>
                      <a:endParaRPr lang="en-US" sz="1100" b="1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시장 구분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요구사항 평가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사용자 정보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문화적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나눔고딕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법률적 제약사항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사업성 분석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시장 진입시기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가격 범위 등</a:t>
                      </a:r>
                      <a:endParaRPr lang="en-US" sz="105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buFont typeface="Arial"/>
                        <a:buNone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  <a:cs typeface="나눔고딕"/>
                        </a:rPr>
                        <a:t>제품 피처</a:t>
                      </a:r>
                      <a:endParaRPr lang="en-US" sz="1100" b="1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기능적 피처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피처 목록과 설명 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비기능적 피처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사용자 편의성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나눔고딕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확장성 등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3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  <a:cs typeface="나눔고딕"/>
                        </a:rPr>
                        <a:t>판매 전략</a:t>
                      </a:r>
                      <a:endParaRPr lang="en-US" sz="1100" b="1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제품 인도 방법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패키지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준비된 피처에서 고객이 선택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고객 맞춤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기타 사업 관련 고려사항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컴퓨팅 환경 등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buFont typeface="Arial"/>
                        <a:buNone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  <a:cs typeface="나눔고딕"/>
                        </a:rPr>
                        <a:t>제품 피처 </a:t>
                      </a:r>
                      <a:endParaRPr lang="en-US" altLang="ko-KR" sz="1100" b="1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0" indent="0" algn="ctr">
                        <a:lnSpc>
                          <a:spcPct val="120000"/>
                        </a:lnSpc>
                        <a:buFont typeface="Arial"/>
                        <a:buNone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  <a:cs typeface="나눔고딕"/>
                        </a:rPr>
                        <a:t>제품화 방법</a:t>
                      </a:r>
                      <a:endParaRPr lang="en-US" altLang="ko-KR" sz="1100" b="1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제품별 포함되는 피처 범위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제품에 포함되는 피처 목록 결정 시기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판매 전략의 제품 인도 방법에 의존적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제품에 포함될 피처의 결합 기술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정적 결합 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나눔고딕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컴파일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나눔고딕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링크</a:t>
                      </a:r>
                      <a:r>
                        <a:rPr lang="en-US" altLang="ko-KR" sz="1050" dirty="0">
                          <a:latin typeface="+mn-ea"/>
                          <a:ea typeface="+mn-ea"/>
                          <a:cs typeface="나눔고딕"/>
                        </a:rPr>
                        <a:t>)</a:t>
                      </a:r>
                    </a:p>
                    <a:p>
                      <a:pPr marL="628650" lvl="1" indent="-171450" algn="just">
                        <a:lnSpc>
                          <a:spcPct val="120000"/>
                        </a:lnSpc>
                        <a:buFont typeface="Arial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  <a:cs typeface="나눔고딕"/>
                        </a:rPr>
                        <a:t>동적 결합</a:t>
                      </a:r>
                      <a:endParaRPr lang="en-US" altLang="ko-KR" sz="1050" dirty="0"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4427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1B1886-DC7C-A140-2EC9-19B5EDFDFE91}"/>
              </a:ext>
            </a:extLst>
          </p:cNvPr>
          <p:cNvSpPr/>
          <p:nvPr/>
        </p:nvSpPr>
        <p:spPr>
          <a:xfrm>
            <a:off x="4860032" y="2585766"/>
            <a:ext cx="1406769" cy="58028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70C6B7-A931-36AC-E326-85E59430B5C3}"/>
              </a:ext>
            </a:extLst>
          </p:cNvPr>
          <p:cNvSpPr/>
          <p:nvPr/>
        </p:nvSpPr>
        <p:spPr>
          <a:xfrm rot="10800000">
            <a:off x="2733182" y="6266677"/>
            <a:ext cx="1406769" cy="5802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C4AE-367C-63EC-9AF8-6C11EE3F6AB0}"/>
              </a:ext>
            </a:extLst>
          </p:cNvPr>
          <p:cNvSpPr txBox="1"/>
          <p:nvPr/>
        </p:nvSpPr>
        <p:spPr>
          <a:xfrm>
            <a:off x="2175445" y="2727381"/>
            <a:ext cx="2684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+mn-ea"/>
                <a:cs typeface="Apple SD 산돌고딕 Neo 일반체"/>
              </a:rPr>
              <a:t>판매와 관련된 </a:t>
            </a:r>
            <a:r>
              <a:rPr lang="ko-KR" altLang="en-US" sz="1400" b="1">
                <a:solidFill>
                  <a:schemeClr val="tx2"/>
                </a:solidFill>
                <a:latin typeface="+mn-ea"/>
                <a:cs typeface="Apple SD 산돌고딕 Neo 일반체"/>
              </a:rPr>
              <a:t>설계 쟁점사항 </a:t>
            </a:r>
            <a:endParaRPr lang="en-US" altLang="ko-KR" sz="1400" b="1" dirty="0">
              <a:solidFill>
                <a:schemeClr val="tx2"/>
              </a:solidFill>
              <a:latin typeface="+mn-ea"/>
              <a:cs typeface="Apple SD 산돌고딕 Neo 일반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39D61-00ED-8F5E-069D-4E5CE366C261}"/>
              </a:ext>
            </a:extLst>
          </p:cNvPr>
          <p:cNvSpPr txBox="1"/>
          <p:nvPr/>
        </p:nvSpPr>
        <p:spPr>
          <a:xfrm>
            <a:off x="4139952" y="6402931"/>
            <a:ext cx="327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2">
                    <a:lumMod val="75000"/>
                  </a:schemeClr>
                </a:solidFill>
                <a:latin typeface="+mn-ea"/>
                <a:cs typeface="Apple SD 산돌고딕 Neo 일반체"/>
              </a:rPr>
              <a:t>기술적 실용성과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pple SD 산돌고딕 Neo 일반체"/>
              </a:rPr>
              <a:t>비용에 대한 평가</a:t>
            </a:r>
            <a:endParaRPr lang="en-US" altLang="ko-KR" sz="1400" b="1" dirty="0">
              <a:solidFill>
                <a:schemeClr val="accent2">
                  <a:lumMod val="75000"/>
                </a:schemeClr>
              </a:solidFill>
              <a:latin typeface="+mn-ea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149460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F9AB-ADBF-2435-DF32-6758F5A2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피처분석도구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DE82F-4AF4-3652-02A5-E9163351E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MPP(Marketing and Production Plan)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2E9C5A-1D3C-7AEA-3127-45FF0AC9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2" y="2219979"/>
            <a:ext cx="4535865" cy="402294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CD9863C-0E58-6B14-3B83-5D7A3E1E1E7C}"/>
              </a:ext>
            </a:extLst>
          </p:cNvPr>
          <p:cNvGrpSpPr/>
          <p:nvPr/>
        </p:nvGrpSpPr>
        <p:grpSpPr>
          <a:xfrm>
            <a:off x="4860032" y="1983339"/>
            <a:ext cx="4149700" cy="2813813"/>
            <a:chOff x="5055145" y="2072437"/>
            <a:chExt cx="4747090" cy="3218889"/>
          </a:xfrm>
        </p:grpSpPr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16CF007F-A24B-A934-2B86-E742EA446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5145" y="2072437"/>
              <a:ext cx="4747090" cy="3218889"/>
              <a:chOff x="2313" y="1286"/>
              <a:chExt cx="3399" cy="2298"/>
            </a:xfrm>
          </p:grpSpPr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3FE14593-7765-E1A3-675D-570062040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4" y="1419"/>
                <a:ext cx="2887" cy="2136"/>
                <a:chOff x="1613" y="1419"/>
                <a:chExt cx="2887" cy="2136"/>
              </a:xfrm>
            </p:grpSpPr>
            <p:sp>
              <p:nvSpPr>
                <p:cNvPr id="35" name="Rectangle 14">
                  <a:extLst>
                    <a:ext uri="{FF2B5EF4-FFF2-40B4-BE49-F238E27FC236}">
                      <a16:creationId xmlns:a16="http://schemas.microsoft.com/office/drawing/2014/main" id="{B134077E-367E-8F57-ADDD-774DE8934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523" y="1679"/>
                  <a:ext cx="268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ko-KR" altLang="en-US" sz="800" b="1">
                      <a:solidFill>
                        <a:srgbClr val="000000"/>
                      </a:solidFill>
                    </a:rPr>
                    <a:t>전 기능</a:t>
                  </a:r>
                  <a:endParaRPr lang="en-US" altLang="ko-KR" sz="2000" dirty="0"/>
                </a:p>
              </p:txBody>
            </p:sp>
            <p:sp>
              <p:nvSpPr>
                <p:cNvPr id="36" name="Line 16">
                  <a:extLst>
                    <a:ext uri="{FF2B5EF4-FFF2-40B4-BE49-F238E27FC236}">
                      <a16:creationId xmlns:a16="http://schemas.microsoft.com/office/drawing/2014/main" id="{F1E53FF9-B033-56D1-13D0-700E9825B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1419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303EED51-F8EC-4857-60F9-EBED54D2C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18BED1E6-A807-8A74-A0DE-E8277F913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1419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39" name="Line 19">
                  <a:extLst>
                    <a:ext uri="{FF2B5EF4-FFF2-40B4-BE49-F238E27FC236}">
                      <a16:creationId xmlns:a16="http://schemas.microsoft.com/office/drawing/2014/main" id="{1010152C-086F-6F40-F7B8-1E98AA37E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C5713883-0AA2-1EBC-3BAA-80FE84D26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1419"/>
                  <a:ext cx="88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1" name="Line 21">
                  <a:extLst>
                    <a:ext uri="{FF2B5EF4-FFF2-40B4-BE49-F238E27FC236}">
                      <a16:creationId xmlns:a16="http://schemas.microsoft.com/office/drawing/2014/main" id="{785DD93D-5AB6-A5AC-F07B-94282305C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1419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2" name="Line 22">
                  <a:extLst>
                    <a:ext uri="{FF2B5EF4-FFF2-40B4-BE49-F238E27FC236}">
                      <a16:creationId xmlns:a16="http://schemas.microsoft.com/office/drawing/2014/main" id="{38F4ADF0-E151-5784-36C3-A02ED3634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3" name="Line 23">
                  <a:extLst>
                    <a:ext uri="{FF2B5EF4-FFF2-40B4-BE49-F238E27FC236}">
                      <a16:creationId xmlns:a16="http://schemas.microsoft.com/office/drawing/2014/main" id="{29E4871C-8FA9-7AB2-3BCD-1DDD13D98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4" y="1419"/>
                  <a:ext cx="92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4" name="Line 24">
                  <a:extLst>
                    <a:ext uri="{FF2B5EF4-FFF2-40B4-BE49-F238E27FC236}">
                      <a16:creationId xmlns:a16="http://schemas.microsoft.com/office/drawing/2014/main" id="{EBDC0471-E98D-F2F9-162F-AA468E35D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1419"/>
                  <a:ext cx="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5" name="Line 25">
                  <a:extLst>
                    <a:ext uri="{FF2B5EF4-FFF2-40B4-BE49-F238E27FC236}">
                      <a16:creationId xmlns:a16="http://schemas.microsoft.com/office/drawing/2014/main" id="{25F0AFCA-02E5-CA57-39C0-0C056D200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6" name="Line 26">
                  <a:extLst>
                    <a:ext uri="{FF2B5EF4-FFF2-40B4-BE49-F238E27FC236}">
                      <a16:creationId xmlns:a16="http://schemas.microsoft.com/office/drawing/2014/main" id="{14D5857B-5A61-8B3D-82F4-67D92C017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8" y="1419"/>
                  <a:ext cx="91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7" name="Line 27">
                  <a:extLst>
                    <a:ext uri="{FF2B5EF4-FFF2-40B4-BE49-F238E27FC236}">
                      <a16:creationId xmlns:a16="http://schemas.microsoft.com/office/drawing/2014/main" id="{FAAF902A-F19C-5897-5909-4B479155E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1419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8" name="Line 28">
                  <a:extLst>
                    <a:ext uri="{FF2B5EF4-FFF2-40B4-BE49-F238E27FC236}">
                      <a16:creationId xmlns:a16="http://schemas.microsoft.com/office/drawing/2014/main" id="{8E281444-F48A-C35D-06D7-270CEEB62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49" name="Line 29">
                  <a:extLst>
                    <a:ext uri="{FF2B5EF4-FFF2-40B4-BE49-F238E27FC236}">
                      <a16:creationId xmlns:a16="http://schemas.microsoft.com/office/drawing/2014/main" id="{97CCDF05-F654-FE3D-5884-CF994C0CB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1419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0" name="Line 30">
                  <a:extLst>
                    <a:ext uri="{FF2B5EF4-FFF2-40B4-BE49-F238E27FC236}">
                      <a16:creationId xmlns:a16="http://schemas.microsoft.com/office/drawing/2014/main" id="{C77E7D72-750C-D2BD-3E70-2DF3D47B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141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1" name="Line 31">
                  <a:extLst>
                    <a:ext uri="{FF2B5EF4-FFF2-40B4-BE49-F238E27FC236}">
                      <a16:creationId xmlns:a16="http://schemas.microsoft.com/office/drawing/2014/main" id="{EE855B0E-01A7-F246-847F-D8C4F1BFA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1422"/>
                  <a:ext cx="1" cy="6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2" name="Line 32">
                  <a:extLst>
                    <a:ext uri="{FF2B5EF4-FFF2-40B4-BE49-F238E27FC236}">
                      <a16:creationId xmlns:a16="http://schemas.microsoft.com/office/drawing/2014/main" id="{21256E9F-D841-C675-88DB-4CCDC425C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1422"/>
                  <a:ext cx="1" cy="6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3" name="Rectangle 33">
                  <a:extLst>
                    <a:ext uri="{FF2B5EF4-FFF2-40B4-BE49-F238E27FC236}">
                      <a16:creationId xmlns:a16="http://schemas.microsoft.com/office/drawing/2014/main" id="{18032E33-7F37-D956-FBA6-39D452EF8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1422"/>
                  <a:ext cx="4" cy="6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54" name="Line 34">
                  <a:extLst>
                    <a:ext uri="{FF2B5EF4-FFF2-40B4-BE49-F238E27FC236}">
                      <a16:creationId xmlns:a16="http://schemas.microsoft.com/office/drawing/2014/main" id="{15C22518-39A6-ED5D-296D-3BE6CB2BD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1422"/>
                  <a:ext cx="1" cy="6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5" name="Line 35">
                  <a:extLst>
                    <a:ext uri="{FF2B5EF4-FFF2-40B4-BE49-F238E27FC236}">
                      <a16:creationId xmlns:a16="http://schemas.microsoft.com/office/drawing/2014/main" id="{A1A53D61-B39B-34C4-05BC-61A54CE13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1422"/>
                  <a:ext cx="1" cy="64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6" name="Rectangle 36">
                  <a:extLst>
                    <a:ext uri="{FF2B5EF4-FFF2-40B4-BE49-F238E27FC236}">
                      <a16:creationId xmlns:a16="http://schemas.microsoft.com/office/drawing/2014/main" id="{D406021F-8428-A4F5-8DFB-2EC7F7276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391" y="2327"/>
                  <a:ext cx="535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ko-KR" altLang="en-US" sz="800" b="1">
                      <a:solidFill>
                        <a:srgbClr val="000000"/>
                      </a:solidFill>
                    </a:rPr>
                    <a:t>취사 선택 기능</a:t>
                  </a:r>
                  <a:endParaRPr lang="en-US" altLang="ko-KR" sz="2000" dirty="0"/>
                </a:p>
              </p:txBody>
            </p:sp>
            <p:sp>
              <p:nvSpPr>
                <p:cNvPr id="57" name="Line 38">
                  <a:extLst>
                    <a:ext uri="{FF2B5EF4-FFF2-40B4-BE49-F238E27FC236}">
                      <a16:creationId xmlns:a16="http://schemas.microsoft.com/office/drawing/2014/main" id="{2152C36F-511C-B781-F6F1-EB915E108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067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8" name="Line 39">
                  <a:extLst>
                    <a:ext uri="{FF2B5EF4-FFF2-40B4-BE49-F238E27FC236}">
                      <a16:creationId xmlns:a16="http://schemas.microsoft.com/office/drawing/2014/main" id="{F10EF994-3167-55EA-BE50-0C13D50F6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06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59" name="Rectangle 40">
                  <a:extLst>
                    <a:ext uri="{FF2B5EF4-FFF2-40B4-BE49-F238E27FC236}">
                      <a16:creationId xmlns:a16="http://schemas.microsoft.com/office/drawing/2014/main" id="{071A7080-58B6-53EF-A240-381107020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067"/>
                  <a:ext cx="88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60" name="Line 41">
                  <a:extLst>
                    <a:ext uri="{FF2B5EF4-FFF2-40B4-BE49-F238E27FC236}">
                      <a16:creationId xmlns:a16="http://schemas.microsoft.com/office/drawing/2014/main" id="{1766E3A7-CBB5-8010-0936-6BDDE34B0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2067"/>
                  <a:ext cx="88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1" name="Line 42">
                  <a:extLst>
                    <a:ext uri="{FF2B5EF4-FFF2-40B4-BE49-F238E27FC236}">
                      <a16:creationId xmlns:a16="http://schemas.microsoft.com/office/drawing/2014/main" id="{B97B0482-68EA-31A2-E7E5-3BCC9C8EA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067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2" name="Line 43">
                  <a:extLst>
                    <a:ext uri="{FF2B5EF4-FFF2-40B4-BE49-F238E27FC236}">
                      <a16:creationId xmlns:a16="http://schemas.microsoft.com/office/drawing/2014/main" id="{F1B0C2A6-9C07-8332-C35E-B6CED74A9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06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3" name="Rectangle 44">
                  <a:extLst>
                    <a:ext uri="{FF2B5EF4-FFF2-40B4-BE49-F238E27FC236}">
                      <a16:creationId xmlns:a16="http://schemas.microsoft.com/office/drawing/2014/main" id="{4E595A73-F47F-5340-014A-88275489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4" y="2067"/>
                  <a:ext cx="920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64" name="Line 45">
                  <a:extLst>
                    <a:ext uri="{FF2B5EF4-FFF2-40B4-BE49-F238E27FC236}">
                      <a16:creationId xmlns:a16="http://schemas.microsoft.com/office/drawing/2014/main" id="{E3090497-CB37-7E41-8511-8F30CFB9C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4" y="2067"/>
                  <a:ext cx="92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5" name="Rectangle 46">
                  <a:extLst>
                    <a:ext uri="{FF2B5EF4-FFF2-40B4-BE49-F238E27FC236}">
                      <a16:creationId xmlns:a16="http://schemas.microsoft.com/office/drawing/2014/main" id="{E675A5CD-7E9F-2135-1573-796103D09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2067"/>
                  <a:ext cx="4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66" name="Line 47">
                  <a:extLst>
                    <a:ext uri="{FF2B5EF4-FFF2-40B4-BE49-F238E27FC236}">
                      <a16:creationId xmlns:a16="http://schemas.microsoft.com/office/drawing/2014/main" id="{C0F9C86F-AFA7-6399-8FED-89A5407EA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067"/>
                  <a:ext cx="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7" name="Line 48">
                  <a:extLst>
                    <a:ext uri="{FF2B5EF4-FFF2-40B4-BE49-F238E27FC236}">
                      <a16:creationId xmlns:a16="http://schemas.microsoft.com/office/drawing/2014/main" id="{2916872D-0D56-F059-9C4F-37A52230A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06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68" name="Rectangle 49">
                  <a:extLst>
                    <a:ext uri="{FF2B5EF4-FFF2-40B4-BE49-F238E27FC236}">
                      <a16:creationId xmlns:a16="http://schemas.microsoft.com/office/drawing/2014/main" id="{48A66C1F-489F-7AB7-C43C-99DFCF431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8" y="2067"/>
                  <a:ext cx="91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69" name="Line 50">
                  <a:extLst>
                    <a:ext uri="{FF2B5EF4-FFF2-40B4-BE49-F238E27FC236}">
                      <a16:creationId xmlns:a16="http://schemas.microsoft.com/office/drawing/2014/main" id="{EDFE941C-99C3-D084-31CD-1794B7FF3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8" y="2067"/>
                  <a:ext cx="91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0" name="Line 51">
                  <a:extLst>
                    <a:ext uri="{FF2B5EF4-FFF2-40B4-BE49-F238E27FC236}">
                      <a16:creationId xmlns:a16="http://schemas.microsoft.com/office/drawing/2014/main" id="{C4933E66-C889-CF2B-C263-BA068508A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067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1" name="Line 52">
                  <a:extLst>
                    <a:ext uri="{FF2B5EF4-FFF2-40B4-BE49-F238E27FC236}">
                      <a16:creationId xmlns:a16="http://schemas.microsoft.com/office/drawing/2014/main" id="{AA673640-D044-DD93-9552-2F57FE7CC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06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2" name="Line 53">
                  <a:extLst>
                    <a:ext uri="{FF2B5EF4-FFF2-40B4-BE49-F238E27FC236}">
                      <a16:creationId xmlns:a16="http://schemas.microsoft.com/office/drawing/2014/main" id="{03344295-C7A8-D335-9DBD-47EED5A87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070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3" name="Line 54">
                  <a:extLst>
                    <a:ext uri="{FF2B5EF4-FFF2-40B4-BE49-F238E27FC236}">
                      <a16:creationId xmlns:a16="http://schemas.microsoft.com/office/drawing/2014/main" id="{29DF7B83-45F4-2A4C-21D9-CAF63AB4C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070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4" name="Rectangle 55">
                  <a:extLst>
                    <a:ext uri="{FF2B5EF4-FFF2-40B4-BE49-F238E27FC236}">
                      <a16:creationId xmlns:a16="http://schemas.microsoft.com/office/drawing/2014/main" id="{4A8EF3AA-3B26-F236-62C0-0C9BFB6F4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2070"/>
                  <a:ext cx="4" cy="64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75" name="Line 56">
                  <a:extLst>
                    <a:ext uri="{FF2B5EF4-FFF2-40B4-BE49-F238E27FC236}">
                      <a16:creationId xmlns:a16="http://schemas.microsoft.com/office/drawing/2014/main" id="{1F2ABB52-FC2B-DAED-8B53-09F6ACA47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070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6" name="Line 57">
                  <a:extLst>
                    <a:ext uri="{FF2B5EF4-FFF2-40B4-BE49-F238E27FC236}">
                      <a16:creationId xmlns:a16="http://schemas.microsoft.com/office/drawing/2014/main" id="{0CF5724A-9E74-E27E-70DD-A370FF368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070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7" name="Rectangle 58">
                  <a:extLst>
                    <a:ext uri="{FF2B5EF4-FFF2-40B4-BE49-F238E27FC236}">
                      <a16:creationId xmlns:a16="http://schemas.microsoft.com/office/drawing/2014/main" id="{FF0D2D99-048D-A280-7BDF-0C2AAEA6B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82" y="2975"/>
                  <a:ext cx="349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ko-KR" altLang="en-US" sz="800" b="1" dirty="0">
                      <a:solidFill>
                        <a:srgbClr val="000000"/>
                      </a:solidFill>
                    </a:rPr>
                    <a:t>단일 기능</a:t>
                  </a:r>
                  <a:endParaRPr lang="en-US" altLang="ko-KR" sz="2000" dirty="0"/>
                </a:p>
              </p:txBody>
            </p:sp>
            <p:sp>
              <p:nvSpPr>
                <p:cNvPr id="78" name="Line 60">
                  <a:extLst>
                    <a:ext uri="{FF2B5EF4-FFF2-40B4-BE49-F238E27FC236}">
                      <a16:creationId xmlns:a16="http://schemas.microsoft.com/office/drawing/2014/main" id="{B32B4EB9-72FA-39AA-E1AF-A18107E00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714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79" name="Line 61">
                  <a:extLst>
                    <a:ext uri="{FF2B5EF4-FFF2-40B4-BE49-F238E27FC236}">
                      <a16:creationId xmlns:a16="http://schemas.microsoft.com/office/drawing/2014/main" id="{04BFFC78-B597-204A-E988-C1D3634F4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714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0" name="Line 62">
                  <a:extLst>
                    <a:ext uri="{FF2B5EF4-FFF2-40B4-BE49-F238E27FC236}">
                      <a16:creationId xmlns:a16="http://schemas.microsoft.com/office/drawing/2014/main" id="{88913277-4F9A-F69D-1E8B-01D022A49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2714"/>
                  <a:ext cx="88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1" name="Line 63">
                  <a:extLst>
                    <a:ext uri="{FF2B5EF4-FFF2-40B4-BE49-F238E27FC236}">
                      <a16:creationId xmlns:a16="http://schemas.microsoft.com/office/drawing/2014/main" id="{10C7D3C7-9A65-D455-AB87-D8C0AE35F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714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2" name="Line 64">
                  <a:extLst>
                    <a:ext uri="{FF2B5EF4-FFF2-40B4-BE49-F238E27FC236}">
                      <a16:creationId xmlns:a16="http://schemas.microsoft.com/office/drawing/2014/main" id="{FD12CBCD-BAD0-C410-DF27-8A6DFF968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714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3" name="Line 65">
                  <a:extLst>
                    <a:ext uri="{FF2B5EF4-FFF2-40B4-BE49-F238E27FC236}">
                      <a16:creationId xmlns:a16="http://schemas.microsoft.com/office/drawing/2014/main" id="{E016DDF7-2CA7-3B50-6BA9-1A729A753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4" y="2714"/>
                  <a:ext cx="92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225DF277-5403-72A4-5BE0-5A654FFA6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714"/>
                  <a:ext cx="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37E04A3A-37A0-6275-7082-4FF88ED68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714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6" name="Line 68">
                  <a:extLst>
                    <a:ext uri="{FF2B5EF4-FFF2-40B4-BE49-F238E27FC236}">
                      <a16:creationId xmlns:a16="http://schemas.microsoft.com/office/drawing/2014/main" id="{18C7E6F4-1863-2EF3-FBE6-DADC1E080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8" y="2714"/>
                  <a:ext cx="91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7" name="Line 69">
                  <a:extLst>
                    <a:ext uri="{FF2B5EF4-FFF2-40B4-BE49-F238E27FC236}">
                      <a16:creationId xmlns:a16="http://schemas.microsoft.com/office/drawing/2014/main" id="{1A95AB55-7D63-0673-AA13-82FF89D48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714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8" name="Line 70">
                  <a:extLst>
                    <a:ext uri="{FF2B5EF4-FFF2-40B4-BE49-F238E27FC236}">
                      <a16:creationId xmlns:a16="http://schemas.microsoft.com/office/drawing/2014/main" id="{8497C3C3-4971-2B4B-1E83-E843EA42B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714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89" name="Line 71">
                  <a:extLst>
                    <a:ext uri="{FF2B5EF4-FFF2-40B4-BE49-F238E27FC236}">
                      <a16:creationId xmlns:a16="http://schemas.microsoft.com/office/drawing/2014/main" id="{398EC4A0-B115-73EB-1685-194EA032A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718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0" name="Line 72">
                  <a:extLst>
                    <a:ext uri="{FF2B5EF4-FFF2-40B4-BE49-F238E27FC236}">
                      <a16:creationId xmlns:a16="http://schemas.microsoft.com/office/drawing/2014/main" id="{1BE9D1A5-789A-13B2-98F3-6FF141CED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2718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1" name="Rectangle 73">
                  <a:extLst>
                    <a:ext uri="{FF2B5EF4-FFF2-40B4-BE49-F238E27FC236}">
                      <a16:creationId xmlns:a16="http://schemas.microsoft.com/office/drawing/2014/main" id="{18B5B5FD-6171-1068-447F-A50A1FDF8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2718"/>
                  <a:ext cx="4" cy="64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en-US" sz="2000"/>
                </a:p>
              </p:txBody>
            </p:sp>
            <p:sp>
              <p:nvSpPr>
                <p:cNvPr id="92" name="Line 74">
                  <a:extLst>
                    <a:ext uri="{FF2B5EF4-FFF2-40B4-BE49-F238E27FC236}">
                      <a16:creationId xmlns:a16="http://schemas.microsoft.com/office/drawing/2014/main" id="{0F03E81E-CA5C-5990-CCD6-E564D581D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2718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3" name="Line 75">
                  <a:extLst>
                    <a:ext uri="{FF2B5EF4-FFF2-40B4-BE49-F238E27FC236}">
                      <a16:creationId xmlns:a16="http://schemas.microsoft.com/office/drawing/2014/main" id="{93E89CD4-EB1D-6707-9C9B-24351C7CD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2718"/>
                  <a:ext cx="1" cy="6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4" name="Rectangle 77">
                  <a:extLst>
                    <a:ext uri="{FF2B5EF4-FFF2-40B4-BE49-F238E27FC236}">
                      <a16:creationId xmlns:a16="http://schemas.microsoft.com/office/drawing/2014/main" id="{144D73AF-09AB-5AC6-EFA7-2F1CBF787F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0" y="3467"/>
                  <a:ext cx="387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rgbClr val="000000"/>
                      </a:solidFill>
                    </a:rPr>
                    <a:t>2-4 </a:t>
                  </a:r>
                  <a:r>
                    <a:rPr lang="ko-KR" altLang="en-US" sz="800" b="1" dirty="0">
                      <a:solidFill>
                        <a:srgbClr val="000000"/>
                      </a:solidFill>
                    </a:rPr>
                    <a:t>사용자</a:t>
                  </a:r>
                  <a:endParaRPr lang="en-US" altLang="ko-KR" sz="2000" dirty="0"/>
                </a:p>
              </p:txBody>
            </p:sp>
            <p:sp>
              <p:nvSpPr>
                <p:cNvPr id="95" name="Rectangle 79">
                  <a:extLst>
                    <a:ext uri="{FF2B5EF4-FFF2-40B4-BE49-F238E27FC236}">
                      <a16:creationId xmlns:a16="http://schemas.microsoft.com/office/drawing/2014/main" id="{169FD912-3876-43FE-AC98-7A086A7D4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6" y="3467"/>
                  <a:ext cx="433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rgbClr val="000000"/>
                      </a:solidFill>
                    </a:rPr>
                    <a:t>5-24 </a:t>
                  </a:r>
                  <a:r>
                    <a:rPr lang="ko-KR" altLang="en-US" sz="800" b="1" dirty="0">
                      <a:solidFill>
                        <a:srgbClr val="000000"/>
                      </a:solidFill>
                    </a:rPr>
                    <a:t>사용자</a:t>
                  </a:r>
                  <a:endParaRPr lang="en-US" altLang="ko-KR" sz="2000" dirty="0"/>
                </a:p>
              </p:txBody>
            </p:sp>
            <p:sp>
              <p:nvSpPr>
                <p:cNvPr id="96" name="Rectangle 82">
                  <a:extLst>
                    <a:ext uri="{FF2B5EF4-FFF2-40B4-BE49-F238E27FC236}">
                      <a16:creationId xmlns:a16="http://schemas.microsoft.com/office/drawing/2014/main" id="{9A6054CA-5DCC-8EC4-1E18-02E1499BE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467"/>
                  <a:ext cx="408" cy="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lnSpc>
                      <a:spcPct val="90000"/>
                    </a:lnSpc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rgbClr val="000000"/>
                      </a:solidFill>
                    </a:rPr>
                    <a:t>25+ </a:t>
                  </a:r>
                  <a:r>
                    <a:rPr lang="ko-KR" altLang="en-US" sz="800" b="1" dirty="0">
                      <a:solidFill>
                        <a:srgbClr val="000000"/>
                      </a:solidFill>
                    </a:rPr>
                    <a:t>사용자</a:t>
                  </a:r>
                  <a:endParaRPr lang="en-US" altLang="ko-KR" sz="2000" dirty="0"/>
                </a:p>
              </p:txBody>
            </p:sp>
            <p:sp>
              <p:nvSpPr>
                <p:cNvPr id="97" name="Line 83">
                  <a:extLst>
                    <a:ext uri="{FF2B5EF4-FFF2-40B4-BE49-F238E27FC236}">
                      <a16:creationId xmlns:a16="http://schemas.microsoft.com/office/drawing/2014/main" id="{2B81F490-308A-B4EB-0D04-31E154058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8" name="Line 84">
                  <a:extLst>
                    <a:ext uri="{FF2B5EF4-FFF2-40B4-BE49-F238E27FC236}">
                      <a16:creationId xmlns:a16="http://schemas.microsoft.com/office/drawing/2014/main" id="{9EFA9C01-71F7-9A93-F359-61535BB23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99" name="Line 85">
                  <a:extLst>
                    <a:ext uri="{FF2B5EF4-FFF2-40B4-BE49-F238E27FC236}">
                      <a16:creationId xmlns:a16="http://schemas.microsoft.com/office/drawing/2014/main" id="{4B7C7F8B-DA6A-C78A-B563-17385E2EE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34989ABD-8FC5-E795-5FBA-D054F4BF8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1" name="Line 87">
                  <a:extLst>
                    <a:ext uri="{FF2B5EF4-FFF2-40B4-BE49-F238E27FC236}">
                      <a16:creationId xmlns:a16="http://schemas.microsoft.com/office/drawing/2014/main" id="{D9B0D2F7-B480-7E9F-67B6-0543A86D7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2" y="3361"/>
                  <a:ext cx="88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2" name="Line 88">
                  <a:extLst>
                    <a:ext uri="{FF2B5EF4-FFF2-40B4-BE49-F238E27FC236}">
                      <a16:creationId xmlns:a16="http://schemas.microsoft.com/office/drawing/2014/main" id="{7E4017C8-3E63-C95C-ADE8-CD9F45DE6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9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3" name="Line 89">
                  <a:extLst>
                    <a:ext uri="{FF2B5EF4-FFF2-40B4-BE49-F238E27FC236}">
                      <a16:creationId xmlns:a16="http://schemas.microsoft.com/office/drawing/2014/main" id="{2AFA9EEB-30EE-6A01-696A-1B9144164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9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4" name="Line 90">
                  <a:extLst>
                    <a:ext uri="{FF2B5EF4-FFF2-40B4-BE49-F238E27FC236}">
                      <a16:creationId xmlns:a16="http://schemas.microsoft.com/office/drawing/2014/main" id="{E9A7AA45-7CBC-5A72-6FE2-770362508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5" name="Line 91">
                  <a:extLst>
                    <a:ext uri="{FF2B5EF4-FFF2-40B4-BE49-F238E27FC236}">
                      <a16:creationId xmlns:a16="http://schemas.microsoft.com/office/drawing/2014/main" id="{A7E209BB-D341-CD41-AFC9-4498DEA39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1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6" name="Line 92">
                  <a:extLst>
                    <a:ext uri="{FF2B5EF4-FFF2-40B4-BE49-F238E27FC236}">
                      <a16:creationId xmlns:a16="http://schemas.microsoft.com/office/drawing/2014/main" id="{7B600FDD-564B-F784-F7F2-837DCD9E64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4" y="3361"/>
                  <a:ext cx="91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7" name="Line 93">
                  <a:extLst>
                    <a:ext uri="{FF2B5EF4-FFF2-40B4-BE49-F238E27FC236}">
                      <a16:creationId xmlns:a16="http://schemas.microsoft.com/office/drawing/2014/main" id="{EEC451CE-3A10-40D5-AE75-A9E9052B6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3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8" name="Line 94">
                  <a:extLst>
                    <a:ext uri="{FF2B5EF4-FFF2-40B4-BE49-F238E27FC236}">
                      <a16:creationId xmlns:a16="http://schemas.microsoft.com/office/drawing/2014/main" id="{4D9C540B-1DE6-79EE-747D-E7BD790FC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3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09" name="Line 95">
                  <a:extLst>
                    <a:ext uri="{FF2B5EF4-FFF2-40B4-BE49-F238E27FC236}">
                      <a16:creationId xmlns:a16="http://schemas.microsoft.com/office/drawing/2014/main" id="{7F7613BC-54B0-02F7-5005-7205E87CE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3361"/>
                  <a:ext cx="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0" name="Line 96">
                  <a:extLst>
                    <a:ext uri="{FF2B5EF4-FFF2-40B4-BE49-F238E27FC236}">
                      <a16:creationId xmlns:a16="http://schemas.microsoft.com/office/drawing/2014/main" id="{140C3BD8-6C71-7629-386B-0764C92B3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4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1" name="Line 97">
                  <a:extLst>
                    <a:ext uri="{FF2B5EF4-FFF2-40B4-BE49-F238E27FC236}">
                      <a16:creationId xmlns:a16="http://schemas.microsoft.com/office/drawing/2014/main" id="{CEE801F2-CB8F-4C1E-E9A7-D505FD4D1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8" y="3361"/>
                  <a:ext cx="91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2" name="Line 98">
                  <a:extLst>
                    <a:ext uri="{FF2B5EF4-FFF2-40B4-BE49-F238E27FC236}">
                      <a16:creationId xmlns:a16="http://schemas.microsoft.com/office/drawing/2014/main" id="{478468DD-9D1A-F0CC-B3A8-A6BB5A570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3" name="Line 99">
                  <a:extLst>
                    <a:ext uri="{FF2B5EF4-FFF2-40B4-BE49-F238E27FC236}">
                      <a16:creationId xmlns:a16="http://schemas.microsoft.com/office/drawing/2014/main" id="{F45781CF-5621-2E51-9DC0-82078053C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4" name="Line 100">
                  <a:extLst>
                    <a:ext uri="{FF2B5EF4-FFF2-40B4-BE49-F238E27FC236}">
                      <a16:creationId xmlns:a16="http://schemas.microsoft.com/office/drawing/2014/main" id="{92BFCE6A-A18A-2D84-352C-1B266E8F9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5" name="Line 101">
                  <a:extLst>
                    <a:ext uri="{FF2B5EF4-FFF2-40B4-BE49-F238E27FC236}">
                      <a16:creationId xmlns:a16="http://schemas.microsoft.com/office/drawing/2014/main" id="{8A5C58A2-48CA-6221-DC7D-50E729ACB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6" name="Line 102">
                  <a:extLst>
                    <a:ext uri="{FF2B5EF4-FFF2-40B4-BE49-F238E27FC236}">
                      <a16:creationId xmlns:a16="http://schemas.microsoft.com/office/drawing/2014/main" id="{0B1B6033-393F-3055-3D24-4FD03B5E84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3361"/>
                  <a:ext cx="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117" name="Line 103">
                  <a:extLst>
                    <a:ext uri="{FF2B5EF4-FFF2-40B4-BE49-F238E27FC236}">
                      <a16:creationId xmlns:a16="http://schemas.microsoft.com/office/drawing/2014/main" id="{0F167076-DDF3-57DE-4EA4-9D3221291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7" y="33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</p:grpSp>
          <p:sp>
            <p:nvSpPr>
              <p:cNvPr id="31" name="Line 104">
                <a:extLst>
                  <a:ext uri="{FF2B5EF4-FFF2-40B4-BE49-F238E27FC236}">
                    <a16:creationId xmlns:a16="http://schemas.microsoft.com/office/drawing/2014/main" id="{4DA64EFA-E552-920C-C4E9-D4F0656C0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519"/>
                <a:ext cx="0" cy="1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2000"/>
              </a:p>
            </p:txBody>
          </p:sp>
          <p:sp>
            <p:nvSpPr>
              <p:cNvPr id="32" name="Text Box 105">
                <a:extLst>
                  <a:ext uri="{FF2B5EF4-FFF2-40B4-BE49-F238E27FC236}">
                    <a16:creationId xmlns:a16="http://schemas.microsoft.com/office/drawing/2014/main" id="{6AF8E1AE-E950-FD19-545E-B620E6064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3" y="1286"/>
                <a:ext cx="59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800" b="1"/>
                  <a:t>고부가가치</a:t>
                </a:r>
                <a:endParaRPr lang="en-US" altLang="ko-KR" sz="600" b="1" dirty="0"/>
              </a:p>
            </p:txBody>
          </p:sp>
          <p:sp>
            <p:nvSpPr>
              <p:cNvPr id="33" name="Text Box 106">
                <a:extLst>
                  <a:ext uri="{FF2B5EF4-FFF2-40B4-BE49-F238E27FC236}">
                    <a16:creationId xmlns:a16="http://schemas.microsoft.com/office/drawing/2014/main" id="{262E24F2-A58D-CB89-7547-895CE76D1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4" y="3320"/>
                <a:ext cx="468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800" b="1" dirty="0"/>
                  <a:t>저 비용</a:t>
                </a:r>
                <a:endParaRPr lang="en-US" altLang="ko-KR" sz="800" b="1" dirty="0"/>
              </a:p>
            </p:txBody>
          </p:sp>
          <p:sp>
            <p:nvSpPr>
              <p:cNvPr id="34" name="Line 107">
                <a:extLst>
                  <a:ext uri="{FF2B5EF4-FFF2-40B4-BE49-F238E27FC236}">
                    <a16:creationId xmlns:a16="http://schemas.microsoft.com/office/drawing/2014/main" id="{FB2E0EE8-9438-351C-454C-85D793AA3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3584"/>
                <a:ext cx="2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2000"/>
              </a:p>
            </p:txBody>
          </p:sp>
        </p:grpSp>
        <p:grpSp>
          <p:nvGrpSpPr>
            <p:cNvPr id="12" name="Group 108">
              <a:extLst>
                <a:ext uri="{FF2B5EF4-FFF2-40B4-BE49-F238E27FC236}">
                  <a16:creationId xmlns:a16="http://schemas.microsoft.com/office/drawing/2014/main" id="{7DA1753C-CA80-452A-93CD-85087B13E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8710" y="2447835"/>
              <a:ext cx="724180" cy="348784"/>
              <a:chOff x="4567" y="1554"/>
              <a:chExt cx="517" cy="249"/>
            </a:xfrm>
          </p:grpSpPr>
          <p:sp>
            <p:nvSpPr>
              <p:cNvPr id="28" name="Oval 109">
                <a:extLst>
                  <a:ext uri="{FF2B5EF4-FFF2-40B4-BE49-F238E27FC236}">
                    <a16:creationId xmlns:a16="http://schemas.microsoft.com/office/drawing/2014/main" id="{4ED668B3-674B-A7E3-5B74-C00E881BC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7" y="1554"/>
                <a:ext cx="112" cy="11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9" name="Text Box 110">
                <a:extLst>
                  <a:ext uri="{FF2B5EF4-FFF2-40B4-BE49-F238E27FC236}">
                    <a16:creationId xmlns:a16="http://schemas.microsoft.com/office/drawing/2014/main" id="{30F3AC1C-D11E-8263-EA5F-4F4047ED4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1656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2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3" name="Group 111">
              <a:extLst>
                <a:ext uri="{FF2B5EF4-FFF2-40B4-BE49-F238E27FC236}">
                  <a16:creationId xmlns:a16="http://schemas.microsoft.com/office/drawing/2014/main" id="{71F00C46-109C-D4B8-BB53-EC30DC2CB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8710" y="2985717"/>
              <a:ext cx="724180" cy="371196"/>
              <a:chOff x="4567" y="1938"/>
              <a:chExt cx="517" cy="265"/>
            </a:xfrm>
          </p:grpSpPr>
          <p:sp>
            <p:nvSpPr>
              <p:cNvPr id="26" name="Oval 112">
                <a:extLst>
                  <a:ext uri="{FF2B5EF4-FFF2-40B4-BE49-F238E27FC236}">
                    <a16:creationId xmlns:a16="http://schemas.microsoft.com/office/drawing/2014/main" id="{9E0C532F-B83C-FA88-E648-38EBE8732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7" y="1938"/>
                <a:ext cx="112" cy="11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7" name="Text Box 113">
                <a:extLst>
                  <a:ext uri="{FF2B5EF4-FFF2-40B4-BE49-F238E27FC236}">
                    <a16:creationId xmlns:a16="http://schemas.microsoft.com/office/drawing/2014/main" id="{823565F8-90FC-E6CE-94F8-D5CCE3B5E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2056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1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4" name="Group 114">
              <a:extLst>
                <a:ext uri="{FF2B5EF4-FFF2-40B4-BE49-F238E27FC236}">
                  <a16:creationId xmlns:a16="http://schemas.microsoft.com/office/drawing/2014/main" id="{79D08BCE-EFC0-8475-D3C7-D1EAA6465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5505" y="2985718"/>
              <a:ext cx="724180" cy="382401"/>
              <a:chOff x="4015" y="1938"/>
              <a:chExt cx="517" cy="273"/>
            </a:xfrm>
          </p:grpSpPr>
          <p:sp>
            <p:nvSpPr>
              <p:cNvPr id="24" name="Oval 115">
                <a:extLst>
                  <a:ext uri="{FF2B5EF4-FFF2-40B4-BE49-F238E27FC236}">
                    <a16:creationId xmlns:a16="http://schemas.microsoft.com/office/drawing/2014/main" id="{9103EA54-1B4D-077A-C2C0-118084890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1938"/>
                <a:ext cx="112" cy="11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5" name="Text Box 116">
                <a:extLst>
                  <a:ext uri="{FF2B5EF4-FFF2-40B4-BE49-F238E27FC236}">
                    <a16:creationId xmlns:a16="http://schemas.microsoft.com/office/drawing/2014/main" id="{042028CA-29E3-3A62-C778-B8FF70032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2064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3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5" name="Group 117">
              <a:extLst>
                <a:ext uri="{FF2B5EF4-FFF2-40B4-BE49-F238E27FC236}">
                  <a16:creationId xmlns:a16="http://schemas.microsoft.com/office/drawing/2014/main" id="{568398AF-E603-A793-3614-A671826A6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534" y="4565748"/>
              <a:ext cx="724180" cy="348784"/>
              <a:chOff x="4055" y="3066"/>
              <a:chExt cx="517" cy="249"/>
            </a:xfrm>
          </p:grpSpPr>
          <p:sp>
            <p:nvSpPr>
              <p:cNvPr id="22" name="Oval 118">
                <a:extLst>
                  <a:ext uri="{FF2B5EF4-FFF2-40B4-BE49-F238E27FC236}">
                    <a16:creationId xmlns:a16="http://schemas.microsoft.com/office/drawing/2014/main" id="{963BEBF2-278B-7479-7509-8EB968AA8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3066"/>
                <a:ext cx="112" cy="11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3" name="Text Box 119">
                <a:extLst>
                  <a:ext uri="{FF2B5EF4-FFF2-40B4-BE49-F238E27FC236}">
                    <a16:creationId xmlns:a16="http://schemas.microsoft.com/office/drawing/2014/main" id="{36EE85D7-CBC7-6869-2DA3-CCECDFC7E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5" y="3168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4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6" name="Group 120">
              <a:extLst>
                <a:ext uri="{FF2B5EF4-FFF2-40B4-BE49-F238E27FC236}">
                  <a16:creationId xmlns:a16="http://schemas.microsoft.com/office/drawing/2014/main" id="{95DDEAF4-1DF4-5548-626A-F2B1961B7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1652" y="2974512"/>
              <a:ext cx="724180" cy="393607"/>
              <a:chOff x="3127" y="1930"/>
              <a:chExt cx="517" cy="281"/>
            </a:xfrm>
          </p:grpSpPr>
          <p:sp>
            <p:nvSpPr>
              <p:cNvPr id="20" name="Oval 121">
                <a:extLst>
                  <a:ext uri="{FF2B5EF4-FFF2-40B4-BE49-F238E27FC236}">
                    <a16:creationId xmlns:a16="http://schemas.microsoft.com/office/drawing/2014/main" id="{E964C686-69A5-D47D-44FC-7BC4E935E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1930"/>
                <a:ext cx="112" cy="112"/>
              </a:xfrm>
              <a:prstGeom prst="ellipse">
                <a:avLst/>
              </a:prstGeom>
              <a:solidFill>
                <a:srgbClr val="F47A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1" name="Text Box 122">
                <a:extLst>
                  <a:ext uri="{FF2B5EF4-FFF2-40B4-BE49-F238E27FC236}">
                    <a16:creationId xmlns:a16="http://schemas.microsoft.com/office/drawing/2014/main" id="{846D4FB9-682B-4EEB-9E3D-79C68440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7" y="2064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5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7" name="Group 123">
              <a:extLst>
                <a:ext uri="{FF2B5EF4-FFF2-40B4-BE49-F238E27FC236}">
                  <a16:creationId xmlns:a16="http://schemas.microsoft.com/office/drawing/2014/main" id="{6B00545F-ADB2-E7CD-DD18-3DA75AE76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7828" y="4554542"/>
              <a:ext cx="724180" cy="348784"/>
              <a:chOff x="3367" y="3058"/>
              <a:chExt cx="517" cy="249"/>
            </a:xfrm>
          </p:grpSpPr>
          <p:sp>
            <p:nvSpPr>
              <p:cNvPr id="18" name="Oval 124">
                <a:extLst>
                  <a:ext uri="{FF2B5EF4-FFF2-40B4-BE49-F238E27FC236}">
                    <a16:creationId xmlns:a16="http://schemas.microsoft.com/office/drawing/2014/main" id="{BA0D48EA-17E2-36BE-E310-EBA99E23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3058"/>
                <a:ext cx="112" cy="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endParaRPr lang="ko-KR" altLang="en-US" sz="2000" b="1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19" name="Text Box 125">
                <a:extLst>
                  <a:ext uri="{FF2B5EF4-FFF2-40B4-BE49-F238E27FC236}">
                    <a16:creationId xmlns:a16="http://schemas.microsoft.com/office/drawing/2014/main" id="{3AE48EFC-88A1-3B84-CD89-631C6DB38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" y="3160"/>
                <a:ext cx="517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lnSpc>
                    <a:spcPct val="90000"/>
                  </a:lnSpc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ko-KR" altLang="en-US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제품</a:t>
                </a:r>
                <a:r>
                  <a:rPr lang="en-US" altLang="ko-KR" sz="600" b="1" dirty="0">
                    <a:latin typeface="Nanum Gothic" charset="-127"/>
                    <a:ea typeface="Nanum Gothic" charset="-127"/>
                    <a:cs typeface="Nanum Gothic" charset="-127"/>
                  </a:rPr>
                  <a:t> 6</a:t>
                </a:r>
                <a:endParaRPr lang="en-US" altLang="ko-KR" b="1" dirty="0"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1046F86-D2CB-D437-CFA8-E3A22B22FA0B}"/>
              </a:ext>
            </a:extLst>
          </p:cNvPr>
          <p:cNvGrpSpPr/>
          <p:nvPr/>
        </p:nvGrpSpPr>
        <p:grpSpPr>
          <a:xfrm>
            <a:off x="4831817" y="4991882"/>
            <a:ext cx="4781158" cy="1292880"/>
            <a:chOff x="4953000" y="5016440"/>
            <a:chExt cx="4879944" cy="1292880"/>
          </a:xfrm>
        </p:grpSpPr>
        <p:sp>
          <p:nvSpPr>
            <p:cNvPr id="119" name="Oval 5">
              <a:extLst>
                <a:ext uri="{FF2B5EF4-FFF2-40B4-BE49-F238E27FC236}">
                  <a16:creationId xmlns:a16="http://schemas.microsoft.com/office/drawing/2014/main" id="{8319CF50-6D6F-8D36-AB08-6BEF422F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5247068"/>
              <a:ext cx="115654" cy="11776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0" name="Oval 6">
              <a:extLst>
                <a:ext uri="{FF2B5EF4-FFF2-40B4-BE49-F238E27FC236}">
                  <a16:creationId xmlns:a16="http://schemas.microsoft.com/office/drawing/2014/main" id="{620650E0-C438-2B41-080E-8C065FB1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5423709"/>
              <a:ext cx="115654" cy="11776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1" name="Oval 7">
              <a:extLst>
                <a:ext uri="{FF2B5EF4-FFF2-40B4-BE49-F238E27FC236}">
                  <a16:creationId xmlns:a16="http://schemas.microsoft.com/office/drawing/2014/main" id="{9CAF1BC5-5BDD-66E2-D7D1-8EB01675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5585629"/>
              <a:ext cx="115654" cy="11776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2" name="Oval 8">
              <a:extLst>
                <a:ext uri="{FF2B5EF4-FFF2-40B4-BE49-F238E27FC236}">
                  <a16:creationId xmlns:a16="http://schemas.microsoft.com/office/drawing/2014/main" id="{A4D378DC-5BC5-7891-AFAA-B6685C7EC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5762270"/>
              <a:ext cx="115654" cy="1177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3" name="Oval 9">
              <a:extLst>
                <a:ext uri="{FF2B5EF4-FFF2-40B4-BE49-F238E27FC236}">
                  <a16:creationId xmlns:a16="http://schemas.microsoft.com/office/drawing/2014/main" id="{D12A9330-F718-01EC-3B3A-246B105C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5953630"/>
              <a:ext cx="115654" cy="11776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4" name="Oval 10">
              <a:extLst>
                <a:ext uri="{FF2B5EF4-FFF2-40B4-BE49-F238E27FC236}">
                  <a16:creationId xmlns:a16="http://schemas.microsoft.com/office/drawing/2014/main" id="{40BE36FD-BFB1-8168-D0A3-6196F4212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74" y="6115551"/>
              <a:ext cx="115654" cy="1177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5" name="Rectangle 11">
              <a:extLst>
                <a:ext uri="{FF2B5EF4-FFF2-40B4-BE49-F238E27FC236}">
                  <a16:creationId xmlns:a16="http://schemas.microsoft.com/office/drawing/2014/main" id="{FC46A399-A679-2CE7-00D9-49A48614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600" y="5016440"/>
              <a:ext cx="3170945" cy="129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 sz="2118"/>
            </a:p>
          </p:txBody>
        </p:sp>
        <p:sp>
          <p:nvSpPr>
            <p:cNvPr id="126" name="Text Box 4">
              <a:extLst>
                <a:ext uri="{FF2B5EF4-FFF2-40B4-BE49-F238E27FC236}">
                  <a16:creationId xmlns:a16="http://schemas.microsoft.com/office/drawing/2014/main" id="{EFF86372-0F09-3248-7109-259E73F16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032047"/>
              <a:ext cx="4879944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en-US" altLang="ko-KR" sz="1100" b="1" u="sng" dirty="0"/>
                <a:t>SPL:</a:t>
              </a:r>
              <a:endParaRPr lang="en-US" altLang="ko-KR" sz="1100" b="1" dirty="0"/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1	= A1, B1, C1, D2, E1, F1, G3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2	= A2, B1, C2, D1, E1, F1, G3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3	= A2, B2, C2, D1, E2, F2, G3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4	= A2, B2, C4, D1, E0, F2, G1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5	= A2, B3, C2, D1, E4, F4, G3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100" b="1" dirty="0"/>
                <a:t>	</a:t>
              </a:r>
              <a:r>
                <a:rPr lang="ko-KR" altLang="en-US" sz="1100" b="1" dirty="0"/>
                <a:t>제품</a:t>
              </a:r>
              <a:r>
                <a:rPr lang="en-US" altLang="ko-KR" sz="1100" b="1" dirty="0"/>
                <a:t> 6	= A2, B3, E4, D1, E0, F4, G1</a:t>
              </a:r>
              <a:endParaRPr lang="en-US" altLang="ko-KR" sz="4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7F3A54C1-7E80-ECCB-BF49-BD90F1B02373}"/>
              </a:ext>
            </a:extLst>
          </p:cNvPr>
          <p:cNvSpPr txBox="1"/>
          <p:nvPr/>
        </p:nvSpPr>
        <p:spPr>
          <a:xfrm>
            <a:off x="2545104" y="6414538"/>
            <a:ext cx="48418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cs typeface="Apple SD 산돌고딕 Neo 일반체"/>
              </a:rPr>
              <a:t>MPP</a:t>
            </a:r>
            <a:r>
              <a:rPr lang="ko-KR" altLang="en-US" sz="1200" dirty="0">
                <a:latin typeface="+mn-ea"/>
                <a:cs typeface="Apple SD 산돌고딕 Neo 일반체"/>
              </a:rPr>
              <a:t>를 이용한 제품 생산 계획의 사례</a:t>
            </a:r>
            <a:endParaRPr lang="en-US" altLang="ko-KR" sz="1200" dirty="0">
              <a:latin typeface="+mn-ea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418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F9AB-ADBF-2435-DF32-6758F5A2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피처분석도구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DE82F-4AF4-3652-02A5-E9163351E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Feature </a:t>
            </a:r>
            <a:r>
              <a:rPr lang="ko-KR" altLang="en-US" sz="2000" dirty="0"/>
              <a:t>평가표</a:t>
            </a:r>
            <a:endParaRPr lang="en-US" altLang="ko-KR" sz="2000" dirty="0"/>
          </a:p>
          <a:p>
            <a:pPr lvl="1"/>
            <a:r>
              <a:rPr lang="ko-KR" altLang="en-US" sz="1600" dirty="0"/>
              <a:t>피처의 중요도와 가중치에 대한 정성적 평가를 토대로 </a:t>
            </a:r>
            <a:r>
              <a:rPr lang="en-US" altLang="ko-KR" sz="1600" dirty="0"/>
              <a:t>SPL</a:t>
            </a:r>
            <a:r>
              <a:rPr lang="ko-KR" altLang="en-US" sz="1600" dirty="0"/>
              <a:t> 범위에 대한 가이드를 제공하는 도구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35513-3124-FC4F-7AA8-338D3822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4" y="2375535"/>
            <a:ext cx="6588224" cy="4437841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DC6B4FE0-235A-CD4C-895A-C6703D1772A4}"/>
              </a:ext>
            </a:extLst>
          </p:cNvPr>
          <p:cNvSpPr/>
          <p:nvPr/>
        </p:nvSpPr>
        <p:spPr>
          <a:xfrm>
            <a:off x="7750461" y="2260137"/>
            <a:ext cx="1152128" cy="594129"/>
          </a:xfrm>
          <a:prstGeom prst="wedgeRectCallout">
            <a:avLst>
              <a:gd name="adj1" fmla="val -65603"/>
              <a:gd name="adj2" fmla="val 71708"/>
            </a:avLst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j-lt"/>
              </a:rPr>
              <a:t>자산화 할 경우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피처 구현노력절감효과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B2974D9-CEF3-63E0-E42D-35B951B25CB6}"/>
              </a:ext>
            </a:extLst>
          </p:cNvPr>
          <p:cNvSpPr/>
          <p:nvPr/>
        </p:nvSpPr>
        <p:spPr>
          <a:xfrm>
            <a:off x="6354243" y="2108728"/>
            <a:ext cx="1152128" cy="448474"/>
          </a:xfrm>
          <a:prstGeom prst="wedgeRectCallout">
            <a:avLst>
              <a:gd name="adj1" fmla="val -48645"/>
              <a:gd name="adj2" fmla="val 96701"/>
            </a:avLst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제품에서의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피처 중요도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AF1BC3A-30B0-4953-E312-637587E25202}"/>
              </a:ext>
            </a:extLst>
          </p:cNvPr>
          <p:cNvSpPr/>
          <p:nvPr/>
        </p:nvSpPr>
        <p:spPr>
          <a:xfrm>
            <a:off x="3522348" y="2036030"/>
            <a:ext cx="1939434" cy="594129"/>
          </a:xfrm>
          <a:prstGeom prst="wedgeRectCallout">
            <a:avLst>
              <a:gd name="adj1" fmla="val -48645"/>
              <a:gd name="adj2" fmla="val 96701"/>
            </a:avLst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제품별 피처의</a:t>
            </a:r>
            <a:endParaRPr lang="en-US" altLang="ko-KR" sz="9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엔지니어관점</a:t>
            </a:r>
            <a:r>
              <a:rPr lang="en-US" altLang="ko-KR" sz="900" dirty="0">
                <a:solidFill>
                  <a:schemeClr val="tx1"/>
                </a:solidFill>
                <a:latin typeface="+mj-lt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제품중요도</a:t>
            </a:r>
            <a:r>
              <a:rPr lang="en-US" altLang="ko-KR" sz="900" dirty="0">
                <a:solidFill>
                  <a:schemeClr val="tx1"/>
                </a:solidFill>
                <a:latin typeface="+mj-lt"/>
              </a:rPr>
              <a:t>, (</a:t>
            </a:r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클라이언트관점</a:t>
            </a:r>
            <a:r>
              <a:rPr lang="en-US" altLang="ko-KR" sz="900" dirty="0">
                <a:solidFill>
                  <a:schemeClr val="tx1"/>
                </a:solidFill>
                <a:latin typeface="+mj-lt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제품관심도</a:t>
            </a:r>
            <a:r>
              <a:rPr lang="en-US" altLang="ko-KR" sz="9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lt"/>
              </a:rPr>
              <a:t>구현비용에 대한 평가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958C9A5-0CD6-ACD6-1033-3D9C4438495D}"/>
              </a:ext>
            </a:extLst>
          </p:cNvPr>
          <p:cNvSpPr/>
          <p:nvPr/>
        </p:nvSpPr>
        <p:spPr>
          <a:xfrm>
            <a:off x="303104" y="6151362"/>
            <a:ext cx="1460584" cy="594129"/>
          </a:xfrm>
          <a:prstGeom prst="wedgeRectCallout">
            <a:avLst>
              <a:gd name="adj1" fmla="val 89737"/>
              <a:gd name="adj2" fmla="val -23004"/>
            </a:avLst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자산화 할 경우 제품별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제품개발노력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절감 효과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03780FC7-6FD9-4484-F5B4-8B8FFCA91C6E}"/>
              </a:ext>
            </a:extLst>
          </p:cNvPr>
          <p:cNvSpPr/>
          <p:nvPr/>
        </p:nvSpPr>
        <p:spPr>
          <a:xfrm>
            <a:off x="303104" y="2290395"/>
            <a:ext cx="1152128" cy="594129"/>
          </a:xfrm>
          <a:prstGeom prst="wedgeRectCallout">
            <a:avLst>
              <a:gd name="adj1" fmla="val 76170"/>
              <a:gd name="adj2" fmla="val 58553"/>
            </a:avLst>
          </a:prstGeom>
          <a:solidFill>
            <a:srgbClr val="FFFF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주요 피처 목록</a:t>
            </a:r>
          </a:p>
        </p:txBody>
      </p:sp>
    </p:spTree>
    <p:extLst>
      <p:ext uri="{BB962C8B-B14F-4D97-AF65-F5344CB8AC3E}">
        <p14:creationId xmlns:p14="http://schemas.microsoft.com/office/powerpoint/2010/main" val="9614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87D2-D8CA-3A02-AD47-B9B9327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A2787-DB61-8593-AC6A-01A99B4B2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리팩토링은</a:t>
            </a:r>
            <a:r>
              <a:rPr lang="ko-KR" altLang="en-US" sz="1800" dirty="0"/>
              <a:t> 소프트웨어의 구조 변경이나 기능의 추가</a:t>
            </a:r>
            <a:r>
              <a:rPr lang="en-US" altLang="ko-KR" sz="1800" dirty="0"/>
              <a:t>/</a:t>
            </a:r>
            <a:r>
              <a:rPr lang="ko-KR" altLang="en-US" sz="1800" dirty="0"/>
              <a:t>삭제 없이 코드를 수정하는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모듈화를 진행하면 일반적으로 구조가 변경되므로 </a:t>
            </a:r>
            <a:r>
              <a:rPr lang="en-US" altLang="ko-KR" sz="1800" dirty="0"/>
              <a:t>“</a:t>
            </a:r>
            <a:r>
              <a:rPr lang="ko-KR" altLang="en-US" sz="1800" dirty="0"/>
              <a:t>리엔지니어링</a:t>
            </a:r>
            <a:r>
              <a:rPr lang="en-US" altLang="ko-KR" sz="1800" dirty="0"/>
              <a:t>”</a:t>
            </a:r>
            <a:r>
              <a:rPr lang="ko-KR" altLang="en-US" sz="1800" dirty="0"/>
              <a:t>이라는 의미가 좀 더 좋을 것 같다는 의견입니다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모듈화를 반영한 아키텍처 설계를 하려면 가변성이 어느정도 식별된 상태에서 진행하는 것이 좋으므로 업무를 동시에 하는 것 보다는 도메인분석과 적당한 차이를 두는 것이 좋겠다는 의견입니다</a:t>
            </a:r>
            <a:r>
              <a:rPr lang="en-US" altLang="ko-KR" sz="1800" dirty="0"/>
              <a:t>. 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64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87D2-D8CA-3A02-AD47-B9B9327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A2787-DB61-8593-AC6A-01A99B4B2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업무 절차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설계 제약사항 결정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아키텍처 설계모델 결정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모델링 방법 결정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모델과 구현 대응관계 및 구현 지침 결정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아키텍처 설계 결정사항 확인 및 결정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(</a:t>
            </a:r>
            <a:r>
              <a:rPr lang="ko-KR" altLang="en-US" sz="1600" dirty="0"/>
              <a:t>선택사항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패스트</a:t>
            </a:r>
            <a:r>
              <a:rPr lang="ko-KR" altLang="en-US" sz="1600" dirty="0"/>
              <a:t> 프로토타이핑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(</a:t>
            </a:r>
            <a:r>
              <a:rPr lang="ko-KR" altLang="en-US" sz="1600" dirty="0"/>
              <a:t>선택사항</a:t>
            </a:r>
            <a:r>
              <a:rPr lang="en-US" altLang="ko-KR" sz="1600" dirty="0"/>
              <a:t>) </a:t>
            </a:r>
            <a:r>
              <a:rPr lang="ko-KR" altLang="en-US" sz="1600" dirty="0"/>
              <a:t>아키텍처 평가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아키텍처 모델링 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아키텍처 설계 </a:t>
            </a:r>
            <a:r>
              <a:rPr lang="en-US" altLang="ko-KR" sz="1600" dirty="0"/>
              <a:t>Verification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39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87D2-D8CA-3A02-AD47-B9B9327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A2787-DB61-8593-AC6A-01A99B4B2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아키텍처 분석</a:t>
            </a:r>
            <a:r>
              <a:rPr lang="en-US" altLang="ko-KR" sz="2000" dirty="0"/>
              <a:t> </a:t>
            </a:r>
            <a:r>
              <a:rPr lang="ko-KR" altLang="en-US" sz="2000" dirty="0"/>
              <a:t>방법론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아키텍처 분석은 레거시</a:t>
            </a:r>
            <a:r>
              <a:rPr lang="en-US" altLang="ko-KR" sz="1600" dirty="0"/>
              <a:t>(Legacy)</a:t>
            </a:r>
            <a:r>
              <a:rPr lang="ko-KR" altLang="en-US" sz="1600" dirty="0"/>
              <a:t>를 이용한 </a:t>
            </a:r>
            <a:r>
              <a:rPr lang="ko-KR" altLang="en-US" sz="1600" dirty="0" err="1"/>
              <a:t>추출식</a:t>
            </a:r>
            <a:r>
              <a:rPr lang="en-US" altLang="ko-KR" sz="1600" dirty="0"/>
              <a:t>(Extractive)</a:t>
            </a:r>
            <a:r>
              <a:rPr lang="ko-KR" altLang="en-US" sz="1600" dirty="0"/>
              <a:t> 접근법을 사용합니다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소프트웨어의 구조를 시각화하기 위해서 리엔지니어링 도구를 사용하기도 하지만 그렇지 않는 경우도 많습니다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SPLE</a:t>
            </a:r>
            <a:r>
              <a:rPr lang="ko-KR" altLang="en-US" sz="1600" dirty="0"/>
              <a:t>를 적용하면 기본적인 아키텍처 설계원칙에 </a:t>
            </a:r>
            <a:r>
              <a:rPr lang="en-US" altLang="ko-KR" sz="1600" dirty="0"/>
              <a:t>“</a:t>
            </a:r>
            <a:r>
              <a:rPr lang="ko-KR" altLang="en-US" sz="1600" dirty="0"/>
              <a:t>가변성과 설계요소와의 경계 일치</a:t>
            </a:r>
            <a:r>
              <a:rPr lang="en-US" altLang="ko-KR" sz="1600" dirty="0"/>
              <a:t>” </a:t>
            </a:r>
            <a:r>
              <a:rPr lang="ko-KR" altLang="en-US" sz="1600" dirty="0"/>
              <a:t>라는 원칙을 추가해서 진행을 합니다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무엇이 문제인가가 초점이며 결국 도메인의 개발자들의 참여가 가장 중요합니다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아래의 도서를 참조하시면 좀 더 도움이 될 수 있습니다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Documenting</a:t>
            </a:r>
            <a:r>
              <a:rPr lang="ko-KR" altLang="en-US" sz="1400" dirty="0"/>
              <a:t> </a:t>
            </a:r>
            <a:r>
              <a:rPr lang="en-US" altLang="ko-KR" sz="1400" dirty="0"/>
              <a:t>Software</a:t>
            </a:r>
            <a:r>
              <a:rPr lang="ko-KR" altLang="en-US" sz="1400" dirty="0"/>
              <a:t> </a:t>
            </a:r>
            <a:r>
              <a:rPr lang="en-US" altLang="ko-KR" sz="1400" dirty="0"/>
              <a:t>Architectures</a:t>
            </a:r>
            <a:r>
              <a:rPr lang="ko-KR" altLang="en-US" sz="1400" dirty="0"/>
              <a:t> </a:t>
            </a:r>
            <a:r>
              <a:rPr lang="en-US" altLang="ko-KR" sz="1400" dirty="0"/>
              <a:t>Views</a:t>
            </a:r>
            <a:r>
              <a:rPr lang="ko-KR" altLang="en-US" sz="1400" dirty="0"/>
              <a:t> </a:t>
            </a:r>
            <a:r>
              <a:rPr lang="en-US" altLang="ko-KR" sz="1400" dirty="0"/>
              <a:t>and</a:t>
            </a:r>
            <a:r>
              <a:rPr lang="ko-KR" altLang="en-US" sz="1400" dirty="0"/>
              <a:t> </a:t>
            </a:r>
            <a:r>
              <a:rPr lang="en-US" altLang="ko-KR" sz="1400" dirty="0"/>
              <a:t>Beyond (</a:t>
            </a:r>
            <a:r>
              <a:rPr lang="ko-KR" altLang="en-US" sz="1400" dirty="0"/>
              <a:t>한글판도 있음</a:t>
            </a:r>
            <a:r>
              <a:rPr lang="en-US" altLang="ko-KR" sz="14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Head First Design Pattern (</a:t>
            </a:r>
            <a:r>
              <a:rPr lang="ko-KR" altLang="en-US" sz="1400" dirty="0"/>
              <a:t>한글판도 있음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86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989</Words>
  <Application>Microsoft Office PowerPoint</Application>
  <PresentationFormat>화면 슬라이드 쇼(4:3)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Arno Pro Smbd Display</vt:lpstr>
      <vt:lpstr>HY헤드라인M</vt:lpstr>
      <vt:lpstr>Nanum Gothic</vt:lpstr>
      <vt:lpstr>맑은 고딕</vt:lpstr>
      <vt:lpstr>Arial</vt:lpstr>
      <vt:lpstr>Georgia Pro Black</vt:lpstr>
      <vt:lpstr>Times New Roman</vt:lpstr>
      <vt:lpstr>Office 테마</vt:lpstr>
      <vt:lpstr>PowerPoint 프레젠테이션</vt:lpstr>
      <vt:lpstr>모듈화 업무일정 검토 의견</vt:lpstr>
      <vt:lpstr>도메인분석</vt:lpstr>
      <vt:lpstr>피처분석도구</vt:lpstr>
      <vt:lpstr>피처분석도구</vt:lpstr>
      <vt:lpstr>피처분석도구</vt:lpstr>
      <vt:lpstr>리팩토링 </vt:lpstr>
      <vt:lpstr>리팩토링 </vt:lpstr>
      <vt:lpstr>리팩토링 </vt:lpstr>
      <vt:lpstr>리팩토링 </vt:lpstr>
      <vt:lpstr>기타검토 의견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aram</dc:creator>
  <cp:lastModifiedBy>동백 고마</cp:lastModifiedBy>
  <cp:revision>644</cp:revision>
  <dcterms:created xsi:type="dcterms:W3CDTF">2013-05-06T11:53:18Z</dcterms:created>
  <dcterms:modified xsi:type="dcterms:W3CDTF">2023-04-16T13:45:31Z</dcterms:modified>
</cp:coreProperties>
</file>