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90" r:id="rId3"/>
    <p:sldId id="291" r:id="rId4"/>
    <p:sldId id="292" r:id="rId5"/>
    <p:sldId id="269" r:id="rId6"/>
    <p:sldId id="294" r:id="rId7"/>
    <p:sldId id="295" r:id="rId8"/>
    <p:sldId id="296" r:id="rId9"/>
    <p:sldId id="297" r:id="rId10"/>
    <p:sldId id="299" r:id="rId11"/>
    <p:sldId id="293" r:id="rId12"/>
    <p:sldId id="300" r:id="rId13"/>
    <p:sldId id="301" r:id="rId14"/>
    <p:sldId id="259" r:id="rId15"/>
    <p:sldId id="276" r:id="rId16"/>
    <p:sldId id="277" r:id="rId17"/>
    <p:sldId id="266" r:id="rId18"/>
    <p:sldId id="302" r:id="rId19"/>
    <p:sldId id="281" r:id="rId20"/>
    <p:sldId id="282" r:id="rId21"/>
    <p:sldId id="284" r:id="rId22"/>
    <p:sldId id="278" r:id="rId23"/>
    <p:sldId id="283" r:id="rId24"/>
    <p:sldId id="279" r:id="rId25"/>
    <p:sldId id="285" r:id="rId26"/>
    <p:sldId id="287" r:id="rId27"/>
    <p:sldId id="280" r:id="rId28"/>
    <p:sldId id="257" r:id="rId29"/>
    <p:sldId id="288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40A"/>
    <a:srgbClr val="FFFF66"/>
    <a:srgbClr val="49CDF0"/>
    <a:srgbClr val="4EDAFF"/>
    <a:srgbClr val="20FFFF"/>
    <a:srgbClr val="FFEF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1" d="100"/>
          <a:sy n="121" d="100"/>
        </p:scale>
        <p:origin x="-1992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F9B3A-7A3F-3443-96C5-786D52DFBE7B}" type="datetimeFigureOut">
              <a:rPr lang="en-US" smtClean="0"/>
              <a:t>14/08/18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17EBA-18FA-504E-AE64-70258D204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59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17EBA-18FA-504E-AE64-70258D2045F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4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2E1B-A92C-A84A-BF40-233C804452B8}" type="datetimeFigureOut">
              <a:rPr lang="en-US" smtClean="0"/>
              <a:t>14/08/18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6809-10F8-ED4F-BF8F-2BAC7CA4D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82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2E1B-A92C-A84A-BF40-233C804452B8}" type="datetimeFigureOut">
              <a:rPr lang="en-US" smtClean="0"/>
              <a:t>14/08/18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6809-10F8-ED4F-BF8F-2BAC7CA4D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7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2E1B-A92C-A84A-BF40-233C804452B8}" type="datetimeFigureOut">
              <a:rPr lang="en-US" smtClean="0"/>
              <a:t>14/08/18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6809-10F8-ED4F-BF8F-2BAC7CA4D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23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2E1B-A92C-A84A-BF40-233C804452B8}" type="datetimeFigureOut">
              <a:rPr lang="en-US" smtClean="0"/>
              <a:t>14/08/18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6809-10F8-ED4F-BF8F-2BAC7CA4D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5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2E1B-A92C-A84A-BF40-233C804452B8}" type="datetimeFigureOut">
              <a:rPr lang="en-US" smtClean="0"/>
              <a:t>14/08/18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6809-10F8-ED4F-BF8F-2BAC7CA4D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05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2E1B-A92C-A84A-BF40-233C804452B8}" type="datetimeFigureOut">
              <a:rPr lang="en-US" smtClean="0"/>
              <a:t>14/08/18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6809-10F8-ED4F-BF8F-2BAC7CA4D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85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2E1B-A92C-A84A-BF40-233C804452B8}" type="datetimeFigureOut">
              <a:rPr lang="en-US" smtClean="0"/>
              <a:t>14/08/18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6809-10F8-ED4F-BF8F-2BAC7CA4D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62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2E1B-A92C-A84A-BF40-233C804452B8}" type="datetimeFigureOut">
              <a:rPr lang="en-US" smtClean="0"/>
              <a:t>14/08/18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6809-10F8-ED4F-BF8F-2BAC7CA4D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97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2E1B-A92C-A84A-BF40-233C804452B8}" type="datetimeFigureOut">
              <a:rPr lang="en-US" smtClean="0"/>
              <a:t>14/08/18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6809-10F8-ED4F-BF8F-2BAC7CA4D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6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2E1B-A92C-A84A-BF40-233C804452B8}" type="datetimeFigureOut">
              <a:rPr lang="en-US" smtClean="0"/>
              <a:t>14/08/18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6809-10F8-ED4F-BF8F-2BAC7CA4D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28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2E1B-A92C-A84A-BF40-233C804452B8}" type="datetimeFigureOut">
              <a:rPr lang="en-US" smtClean="0"/>
              <a:t>14/08/18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6809-10F8-ED4F-BF8F-2BAC7CA4D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36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C2E1B-A92C-A84A-BF40-233C804452B8}" type="datetimeFigureOut">
              <a:rPr lang="en-US" smtClean="0"/>
              <a:t>14/08/18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66809-10F8-ED4F-BF8F-2BAC7CA4D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20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nac.marino@gmail.com" TargetMode="Externa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jpg"/><Relationship Id="rId5" Type="http://schemas.openxmlformats.org/officeDocument/2006/relationships/image" Target="../media/image20.jpg"/><Relationship Id="rId6" Type="http://schemas.openxmlformats.org/officeDocument/2006/relationships/image" Target="../media/image21.jpg"/><Relationship Id="rId7" Type="http://schemas.openxmlformats.org/officeDocument/2006/relationships/image" Target="../media/image22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jpg"/><Relationship Id="rId5" Type="http://schemas.openxmlformats.org/officeDocument/2006/relationships/image" Target="../media/image26.jpg"/><Relationship Id="rId6" Type="http://schemas.openxmlformats.org/officeDocument/2006/relationships/image" Target="../media/image27.png"/><Relationship Id="rId7" Type="http://schemas.microsoft.com/office/2007/relationships/hdphoto" Target="../media/hdphoto1.wdp"/><Relationship Id="rId8" Type="http://schemas.openxmlformats.org/officeDocument/2006/relationships/image" Target="../media/image28.jpg"/><Relationship Id="rId9" Type="http://schemas.openxmlformats.org/officeDocument/2006/relationships/image" Target="../media/image29.png"/><Relationship Id="rId10" Type="http://schemas.microsoft.com/office/2007/relationships/hdphoto" Target="../media/hdphoto2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11" Type="http://schemas.microsoft.com/office/2007/relationships/hdphoto" Target="../media/hdphoto4.wdp"/><Relationship Id="rId12" Type="http://schemas.openxmlformats.org/officeDocument/2006/relationships/image" Target="../media/image35.png"/><Relationship Id="rId13" Type="http://schemas.openxmlformats.org/officeDocument/2006/relationships/image" Target="../media/image36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31.jpeg"/><Relationship Id="rId4" Type="http://schemas.microsoft.com/office/2007/relationships/hdphoto" Target="../media/hdphoto3.wdp"/><Relationship Id="rId5" Type="http://schemas.openxmlformats.org/officeDocument/2006/relationships/image" Target="../media/image24.png"/><Relationship Id="rId6" Type="http://schemas.openxmlformats.org/officeDocument/2006/relationships/image" Target="../media/image32.jpg"/><Relationship Id="rId7" Type="http://schemas.openxmlformats.org/officeDocument/2006/relationships/image" Target="../media/image25.jpg"/><Relationship Id="rId8" Type="http://schemas.openxmlformats.org/officeDocument/2006/relationships/image" Target="../media/image33.png"/><Relationship Id="rId9" Type="http://schemas.openxmlformats.org/officeDocument/2006/relationships/image" Target="../media/image26.jpg"/><Relationship Id="rId10" Type="http://schemas.openxmlformats.org/officeDocument/2006/relationships/image" Target="../media/image34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1"/>
          <p:cNvSpPr/>
          <p:nvPr/>
        </p:nvSpPr>
        <p:spPr>
          <a:xfrm rot="5400000">
            <a:off x="3586233" y="-1820334"/>
            <a:ext cx="1076477" cy="8248955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/>
          <p:cNvSpPr txBox="1"/>
          <p:nvPr/>
        </p:nvSpPr>
        <p:spPr>
          <a:xfrm>
            <a:off x="542015" y="1919423"/>
            <a:ext cx="60861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400" b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A vida secreta dos dados</a:t>
            </a:r>
            <a:endParaRPr lang="pt-BR" sz="4400" b="1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" name="CaixaDeTexto 3"/>
          <p:cNvSpPr txBox="1"/>
          <p:nvPr/>
        </p:nvSpPr>
        <p:spPr>
          <a:xfrm>
            <a:off x="542015" y="3420105"/>
            <a:ext cx="8263318" cy="284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Manejo, Visualização e Compartilhamento de Dados</a:t>
            </a:r>
          </a:p>
          <a:p>
            <a:pPr algn="just">
              <a:lnSpc>
                <a:spcPct val="150000"/>
              </a:lnSpc>
            </a:pPr>
            <a:endParaRPr lang="pt-BR" sz="20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endParaRPr lang="pt-BR" sz="20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r>
              <a:rPr lang="pt-B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Nicholas A. C. Marino</a:t>
            </a:r>
          </a:p>
          <a:p>
            <a:pPr algn="just">
              <a:lnSpc>
                <a:spcPct val="150000"/>
              </a:lnSpc>
            </a:pPr>
            <a:r>
              <a:rPr lang="pt-B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  <a:hlinkClick r:id="rId2"/>
              </a:rPr>
              <a:t>nac.marino@gmail.com</a:t>
            </a:r>
            <a:endParaRPr lang="pt-BR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r>
              <a:rPr lang="pt-BR" sz="1600" b="1" dirty="0" err="1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github.com</a:t>
            </a:r>
            <a:r>
              <a:rPr lang="pt-BR" sz="1600" b="1" dirty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/</a:t>
            </a:r>
            <a:r>
              <a:rPr lang="pt-BR" sz="1600" b="1" dirty="0" err="1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nacmarino</a:t>
            </a:r>
            <a:r>
              <a:rPr lang="pt-BR" sz="1600" b="1" dirty="0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/</a:t>
            </a:r>
            <a:r>
              <a:rPr lang="pt-BR" sz="1600" b="1" dirty="0" err="1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compartilhaR</a:t>
            </a:r>
            <a:endParaRPr lang="pt-BR" sz="1600" b="1" dirty="0">
              <a:solidFill>
                <a:schemeClr val="bg1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pic>
        <p:nvPicPr>
          <p:cNvPr id="8" name="Picture 2" descr="https://cdn4.iconfinder.com/data/icons/seo-internet/512/21-2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821" y="4900397"/>
            <a:ext cx="1361512" cy="136151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363468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aixaDeTexto 3"/>
          <p:cNvSpPr txBox="1"/>
          <p:nvPr/>
        </p:nvSpPr>
        <p:spPr>
          <a:xfrm>
            <a:off x="432000" y="127874"/>
            <a:ext cx="8280000" cy="1349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Existe um </a:t>
            </a: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precip</a:t>
            </a: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ício </a:t>
            </a: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enorme </a:t>
            </a: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entre os dados </a:t>
            </a: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e </a:t>
            </a: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o </a:t>
            </a: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que </a:t>
            </a: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podemos gerar a partir deles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81"/>
          <a:stretch/>
        </p:blipFill>
        <p:spPr>
          <a:xfrm>
            <a:off x="0" y="3038309"/>
            <a:ext cx="3834190" cy="384052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63" r="1"/>
          <a:stretch/>
        </p:blipFill>
        <p:spPr>
          <a:xfrm>
            <a:off x="6430839" y="3050404"/>
            <a:ext cx="2725256" cy="384052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040677" y="1683670"/>
            <a:ext cx="4880299" cy="2871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dirty="0" err="1" smtClean="0">
                <a:latin typeface="Times New Roman"/>
                <a:cs typeface="Times New Roman"/>
              </a:rPr>
              <a:t>Falha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em</a:t>
            </a:r>
            <a:r>
              <a:rPr lang="en-US" dirty="0" smtClean="0">
                <a:latin typeface="Times New Roman"/>
                <a:cs typeface="Times New Roman"/>
              </a:rPr>
              <a:t> registrar </a:t>
            </a:r>
            <a:r>
              <a:rPr lang="en-US" dirty="0" err="1" smtClean="0">
                <a:latin typeface="Times New Roman"/>
                <a:cs typeface="Times New Roman"/>
              </a:rPr>
              <a:t>informaç</a:t>
            </a:r>
            <a:r>
              <a:rPr lang="en-US" dirty="0" err="1" smtClean="0">
                <a:latin typeface="Times New Roman"/>
                <a:cs typeface="Times New Roman"/>
              </a:rPr>
              <a:t>ões</a:t>
            </a:r>
            <a:r>
              <a:rPr lang="en-US" dirty="0" smtClean="0">
                <a:latin typeface="Times New Roman"/>
                <a:cs typeface="Times New Roman"/>
              </a:rPr>
              <a:t> de forma a </a:t>
            </a:r>
            <a:r>
              <a:rPr lang="en-US" dirty="0" err="1" smtClean="0">
                <a:latin typeface="Times New Roman"/>
                <a:cs typeface="Times New Roman"/>
              </a:rPr>
              <a:t>facilitar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seu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uso</a:t>
            </a:r>
            <a:r>
              <a:rPr lang="en-US" dirty="0" smtClean="0">
                <a:latin typeface="Times New Roman"/>
                <a:cs typeface="Times New Roman"/>
              </a:rPr>
              <a:t>;</a:t>
            </a:r>
          </a:p>
          <a:p>
            <a:pPr marL="342900" indent="-342900" algn="just">
              <a:lnSpc>
                <a:spcPct val="12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dirty="0" err="1" smtClean="0">
                <a:latin typeface="Times New Roman"/>
                <a:cs typeface="Times New Roman"/>
              </a:rPr>
              <a:t>Dificuldade</a:t>
            </a:r>
            <a:r>
              <a:rPr lang="en-US" dirty="0" smtClean="0">
                <a:latin typeface="Times New Roman"/>
                <a:cs typeface="Times New Roman"/>
              </a:rPr>
              <a:t> de </a:t>
            </a:r>
            <a:r>
              <a:rPr lang="en-US" dirty="0" err="1" smtClean="0">
                <a:latin typeface="Times New Roman"/>
                <a:cs typeface="Times New Roman"/>
              </a:rPr>
              <a:t>encontrar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uma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informação</a:t>
            </a:r>
            <a:r>
              <a:rPr lang="en-US" dirty="0" smtClean="0">
                <a:latin typeface="Times New Roman"/>
                <a:cs typeface="Times New Roman"/>
              </a:rPr>
              <a:t> da forma </a:t>
            </a:r>
            <a:r>
              <a:rPr lang="en-US" dirty="0" err="1" smtClean="0">
                <a:latin typeface="Times New Roman"/>
                <a:cs typeface="Times New Roman"/>
              </a:rPr>
              <a:t>como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você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havia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imaginado</a:t>
            </a:r>
            <a:r>
              <a:rPr lang="en-US" dirty="0" smtClean="0">
                <a:latin typeface="Times New Roman"/>
                <a:cs typeface="Times New Roman"/>
              </a:rPr>
              <a:t>;</a:t>
            </a:r>
          </a:p>
          <a:p>
            <a:pPr marL="342900" indent="-342900" algn="just">
              <a:lnSpc>
                <a:spcPct val="12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dirty="0" err="1" smtClean="0">
                <a:latin typeface="Times New Roman"/>
                <a:cs typeface="Times New Roman"/>
              </a:rPr>
              <a:t>Falta</a:t>
            </a:r>
            <a:r>
              <a:rPr lang="en-US" dirty="0" smtClean="0">
                <a:latin typeface="Times New Roman"/>
                <a:cs typeface="Times New Roman"/>
              </a:rPr>
              <a:t> de </a:t>
            </a:r>
            <a:r>
              <a:rPr lang="en-US" dirty="0" err="1" smtClean="0">
                <a:latin typeface="Times New Roman"/>
                <a:cs typeface="Times New Roman"/>
              </a:rPr>
              <a:t>consistência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na</a:t>
            </a:r>
            <a:r>
              <a:rPr lang="en-US" dirty="0" smtClean="0">
                <a:latin typeface="Times New Roman"/>
                <a:cs typeface="Times New Roman"/>
              </a:rPr>
              <a:t> forma </a:t>
            </a:r>
            <a:r>
              <a:rPr lang="en-US" dirty="0" err="1" smtClean="0">
                <a:latin typeface="Times New Roman"/>
                <a:cs typeface="Times New Roman"/>
              </a:rPr>
              <a:t>como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uma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informação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é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registrada</a:t>
            </a:r>
            <a:r>
              <a:rPr lang="en-US" dirty="0" smtClean="0">
                <a:latin typeface="Times New Roman"/>
                <a:cs typeface="Times New Roman"/>
              </a:rPr>
              <a:t> e </a:t>
            </a:r>
            <a:r>
              <a:rPr lang="en-US" dirty="0" err="1" smtClean="0">
                <a:latin typeface="Times New Roman"/>
                <a:cs typeface="Times New Roman"/>
              </a:rPr>
              <a:t>apresentada</a:t>
            </a:r>
            <a:r>
              <a:rPr lang="en-US" dirty="0" smtClean="0">
                <a:latin typeface="Times New Roman"/>
                <a:cs typeface="Times New Roman"/>
              </a:rPr>
              <a:t>;</a:t>
            </a:r>
          </a:p>
          <a:p>
            <a:pPr marL="342900" indent="-342900" algn="just">
              <a:lnSpc>
                <a:spcPct val="12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dirty="0" err="1" smtClean="0">
                <a:latin typeface="Times New Roman"/>
                <a:cs typeface="Times New Roman"/>
              </a:rPr>
              <a:t>Desorganização</a:t>
            </a:r>
            <a:r>
              <a:rPr lang="en-US" dirty="0" smtClean="0">
                <a:latin typeface="Times New Roman"/>
                <a:cs typeface="Times New Roman"/>
              </a:rPr>
              <a:t> no </a:t>
            </a:r>
            <a:r>
              <a:rPr lang="en-US" dirty="0" err="1" smtClean="0">
                <a:latin typeface="Times New Roman"/>
                <a:cs typeface="Times New Roman"/>
              </a:rPr>
              <a:t>processamento</a:t>
            </a:r>
            <a:r>
              <a:rPr lang="en-US" dirty="0" smtClean="0">
                <a:latin typeface="Times New Roman"/>
                <a:cs typeface="Times New Roman"/>
              </a:rPr>
              <a:t> dos dados;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22661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aixaDeTexto 3"/>
          <p:cNvSpPr txBox="1"/>
          <p:nvPr/>
        </p:nvSpPr>
        <p:spPr>
          <a:xfrm>
            <a:off x="432000" y="127874"/>
            <a:ext cx="8280000" cy="1349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Existe um </a:t>
            </a: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precip</a:t>
            </a: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ício </a:t>
            </a: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enorme </a:t>
            </a: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entre os dados </a:t>
            </a: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e </a:t>
            </a: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o </a:t>
            </a: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que </a:t>
            </a: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podemos gerar a partir deles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81"/>
          <a:stretch/>
        </p:blipFill>
        <p:spPr>
          <a:xfrm>
            <a:off x="0" y="3038309"/>
            <a:ext cx="3834190" cy="384052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63" r="1"/>
          <a:stretch/>
        </p:blipFill>
        <p:spPr>
          <a:xfrm>
            <a:off x="6430839" y="3050404"/>
            <a:ext cx="2725256" cy="384052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040677" y="1683670"/>
            <a:ext cx="4880299" cy="3357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dirty="0" err="1" smtClean="0">
                <a:latin typeface="Times New Roman"/>
                <a:cs typeface="Times New Roman"/>
              </a:rPr>
              <a:t>Falha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em</a:t>
            </a:r>
            <a:r>
              <a:rPr lang="en-US" dirty="0" smtClean="0">
                <a:latin typeface="Times New Roman"/>
                <a:cs typeface="Times New Roman"/>
              </a:rPr>
              <a:t> registrar </a:t>
            </a:r>
            <a:r>
              <a:rPr lang="en-US" dirty="0" err="1" smtClean="0">
                <a:latin typeface="Times New Roman"/>
                <a:cs typeface="Times New Roman"/>
              </a:rPr>
              <a:t>informaç</a:t>
            </a:r>
            <a:r>
              <a:rPr lang="en-US" dirty="0" err="1" smtClean="0">
                <a:latin typeface="Times New Roman"/>
                <a:cs typeface="Times New Roman"/>
              </a:rPr>
              <a:t>ões</a:t>
            </a:r>
            <a:r>
              <a:rPr lang="en-US" dirty="0" smtClean="0">
                <a:latin typeface="Times New Roman"/>
                <a:cs typeface="Times New Roman"/>
              </a:rPr>
              <a:t> de forma a </a:t>
            </a:r>
            <a:r>
              <a:rPr lang="en-US" dirty="0" err="1" smtClean="0">
                <a:latin typeface="Times New Roman"/>
                <a:cs typeface="Times New Roman"/>
              </a:rPr>
              <a:t>facilitar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seu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uso</a:t>
            </a:r>
            <a:r>
              <a:rPr lang="en-US" dirty="0" smtClean="0">
                <a:latin typeface="Times New Roman"/>
                <a:cs typeface="Times New Roman"/>
              </a:rPr>
              <a:t>;</a:t>
            </a:r>
          </a:p>
          <a:p>
            <a:pPr marL="342900" indent="-342900" algn="just">
              <a:lnSpc>
                <a:spcPct val="12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dirty="0" err="1" smtClean="0">
                <a:latin typeface="Times New Roman"/>
                <a:cs typeface="Times New Roman"/>
              </a:rPr>
              <a:t>Dificuldade</a:t>
            </a:r>
            <a:r>
              <a:rPr lang="en-US" dirty="0" smtClean="0">
                <a:latin typeface="Times New Roman"/>
                <a:cs typeface="Times New Roman"/>
              </a:rPr>
              <a:t> de </a:t>
            </a:r>
            <a:r>
              <a:rPr lang="en-US" dirty="0" err="1" smtClean="0">
                <a:latin typeface="Times New Roman"/>
                <a:cs typeface="Times New Roman"/>
              </a:rPr>
              <a:t>encontrar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uma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informação</a:t>
            </a:r>
            <a:r>
              <a:rPr lang="en-US" dirty="0" smtClean="0">
                <a:latin typeface="Times New Roman"/>
                <a:cs typeface="Times New Roman"/>
              </a:rPr>
              <a:t> da forma </a:t>
            </a:r>
            <a:r>
              <a:rPr lang="en-US" dirty="0" err="1" smtClean="0">
                <a:latin typeface="Times New Roman"/>
                <a:cs typeface="Times New Roman"/>
              </a:rPr>
              <a:t>como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você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havia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imaginado</a:t>
            </a:r>
            <a:r>
              <a:rPr lang="en-US" dirty="0" smtClean="0">
                <a:latin typeface="Times New Roman"/>
                <a:cs typeface="Times New Roman"/>
              </a:rPr>
              <a:t>;</a:t>
            </a:r>
          </a:p>
          <a:p>
            <a:pPr marL="342900" indent="-342900" algn="just">
              <a:lnSpc>
                <a:spcPct val="12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dirty="0" err="1" smtClean="0">
                <a:latin typeface="Times New Roman"/>
                <a:cs typeface="Times New Roman"/>
              </a:rPr>
              <a:t>Falta</a:t>
            </a:r>
            <a:r>
              <a:rPr lang="en-US" dirty="0" smtClean="0">
                <a:latin typeface="Times New Roman"/>
                <a:cs typeface="Times New Roman"/>
              </a:rPr>
              <a:t> de </a:t>
            </a:r>
            <a:r>
              <a:rPr lang="en-US" dirty="0" err="1" smtClean="0">
                <a:latin typeface="Times New Roman"/>
                <a:cs typeface="Times New Roman"/>
              </a:rPr>
              <a:t>consistência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na</a:t>
            </a:r>
            <a:r>
              <a:rPr lang="en-US" dirty="0" smtClean="0">
                <a:latin typeface="Times New Roman"/>
                <a:cs typeface="Times New Roman"/>
              </a:rPr>
              <a:t> forma </a:t>
            </a:r>
            <a:r>
              <a:rPr lang="en-US" dirty="0" err="1" smtClean="0">
                <a:latin typeface="Times New Roman"/>
                <a:cs typeface="Times New Roman"/>
              </a:rPr>
              <a:t>como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uma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informação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é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registrada</a:t>
            </a:r>
            <a:r>
              <a:rPr lang="en-US" dirty="0" smtClean="0">
                <a:latin typeface="Times New Roman"/>
                <a:cs typeface="Times New Roman"/>
              </a:rPr>
              <a:t> e </a:t>
            </a:r>
            <a:r>
              <a:rPr lang="en-US" dirty="0" err="1" smtClean="0">
                <a:latin typeface="Times New Roman"/>
                <a:cs typeface="Times New Roman"/>
              </a:rPr>
              <a:t>apresentada</a:t>
            </a:r>
            <a:r>
              <a:rPr lang="en-US" dirty="0" smtClean="0">
                <a:latin typeface="Times New Roman"/>
                <a:cs typeface="Times New Roman"/>
              </a:rPr>
              <a:t>;</a:t>
            </a:r>
          </a:p>
          <a:p>
            <a:pPr marL="342900" indent="-342900" algn="just">
              <a:lnSpc>
                <a:spcPct val="12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dirty="0" err="1" smtClean="0">
                <a:latin typeface="Times New Roman"/>
                <a:cs typeface="Times New Roman"/>
              </a:rPr>
              <a:t>Desorganização</a:t>
            </a:r>
            <a:r>
              <a:rPr lang="en-US" dirty="0" smtClean="0">
                <a:latin typeface="Times New Roman"/>
                <a:cs typeface="Times New Roman"/>
              </a:rPr>
              <a:t> no </a:t>
            </a:r>
            <a:r>
              <a:rPr lang="en-US" dirty="0" err="1" smtClean="0">
                <a:latin typeface="Times New Roman"/>
                <a:cs typeface="Times New Roman"/>
              </a:rPr>
              <a:t>processamento</a:t>
            </a:r>
            <a:r>
              <a:rPr lang="en-US" dirty="0" smtClean="0">
                <a:latin typeface="Times New Roman"/>
                <a:cs typeface="Times New Roman"/>
              </a:rPr>
              <a:t> dos dados;</a:t>
            </a:r>
          </a:p>
          <a:p>
            <a:pPr marL="342900" indent="-342900" algn="just">
              <a:lnSpc>
                <a:spcPct val="12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dirty="0" err="1">
                <a:latin typeface="Times New Roman"/>
                <a:cs typeface="Times New Roman"/>
              </a:rPr>
              <a:t>Desorganização</a:t>
            </a:r>
            <a:r>
              <a:rPr lang="en-US" dirty="0">
                <a:latin typeface="Times New Roman"/>
                <a:cs typeface="Times New Roman"/>
              </a:rPr>
              <a:t> no </a:t>
            </a:r>
            <a:r>
              <a:rPr lang="en-US" dirty="0" err="1">
                <a:latin typeface="Times New Roman"/>
                <a:cs typeface="Times New Roman"/>
              </a:rPr>
              <a:t>armazenamento</a:t>
            </a:r>
            <a:r>
              <a:rPr lang="en-US" dirty="0">
                <a:latin typeface="Times New Roman"/>
                <a:cs typeface="Times New Roman"/>
              </a:rPr>
              <a:t> dos </a:t>
            </a:r>
            <a:r>
              <a:rPr lang="en-US" dirty="0" smtClean="0">
                <a:latin typeface="Times New Roman"/>
                <a:cs typeface="Times New Roman"/>
              </a:rPr>
              <a:t>dados</a:t>
            </a:r>
            <a:r>
              <a:rPr lang="en-US" dirty="0">
                <a:latin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1331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86555" y="5793942"/>
            <a:ext cx="6265673" cy="1086494"/>
          </a:xfrm>
          <a:prstGeom prst="rect">
            <a:avLst/>
          </a:prstGeom>
          <a:solidFill>
            <a:srgbClr val="49CDF0">
              <a:alpha val="8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aixaDeTexto 3"/>
          <p:cNvSpPr txBox="1"/>
          <p:nvPr/>
        </p:nvSpPr>
        <p:spPr>
          <a:xfrm>
            <a:off x="432000" y="127874"/>
            <a:ext cx="8280000" cy="1349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Existe um </a:t>
            </a: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precip</a:t>
            </a: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ício </a:t>
            </a: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enorme </a:t>
            </a: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entre os dados </a:t>
            </a: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e </a:t>
            </a: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o </a:t>
            </a: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que </a:t>
            </a: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podemos gerar a partir </a:t>
            </a: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deles </a:t>
            </a:r>
            <a:r>
              <a:rPr lang="mr-IN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–</a:t>
            </a: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 mas tem jeito!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81"/>
          <a:stretch/>
        </p:blipFill>
        <p:spPr>
          <a:xfrm>
            <a:off x="0" y="3038309"/>
            <a:ext cx="3834190" cy="384052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63" r="1"/>
          <a:stretch/>
        </p:blipFill>
        <p:spPr>
          <a:xfrm>
            <a:off x="6430839" y="3050404"/>
            <a:ext cx="2725256" cy="384052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040677" y="1683670"/>
            <a:ext cx="4880299" cy="3357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dirty="0" err="1" smtClean="0">
                <a:latin typeface="Times New Roman"/>
                <a:cs typeface="Times New Roman"/>
              </a:rPr>
              <a:t>Falha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em</a:t>
            </a:r>
            <a:r>
              <a:rPr lang="en-US" dirty="0" smtClean="0">
                <a:latin typeface="Times New Roman"/>
                <a:cs typeface="Times New Roman"/>
              </a:rPr>
              <a:t> registrar </a:t>
            </a:r>
            <a:r>
              <a:rPr lang="en-US" dirty="0" err="1" smtClean="0">
                <a:latin typeface="Times New Roman"/>
                <a:cs typeface="Times New Roman"/>
              </a:rPr>
              <a:t>informaç</a:t>
            </a:r>
            <a:r>
              <a:rPr lang="en-US" dirty="0" err="1" smtClean="0">
                <a:latin typeface="Times New Roman"/>
                <a:cs typeface="Times New Roman"/>
              </a:rPr>
              <a:t>ões</a:t>
            </a:r>
            <a:r>
              <a:rPr lang="en-US" dirty="0" smtClean="0">
                <a:latin typeface="Times New Roman"/>
                <a:cs typeface="Times New Roman"/>
              </a:rPr>
              <a:t> de forma a </a:t>
            </a:r>
            <a:r>
              <a:rPr lang="en-US" dirty="0" err="1" smtClean="0">
                <a:latin typeface="Times New Roman"/>
                <a:cs typeface="Times New Roman"/>
              </a:rPr>
              <a:t>facilitar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seu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uso</a:t>
            </a:r>
            <a:r>
              <a:rPr lang="en-US" dirty="0" smtClean="0">
                <a:latin typeface="Times New Roman"/>
                <a:cs typeface="Times New Roman"/>
              </a:rPr>
              <a:t>;</a:t>
            </a:r>
          </a:p>
          <a:p>
            <a:pPr marL="342900" indent="-342900" algn="just">
              <a:lnSpc>
                <a:spcPct val="12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dirty="0" err="1" smtClean="0">
                <a:latin typeface="Times New Roman"/>
                <a:cs typeface="Times New Roman"/>
              </a:rPr>
              <a:t>Dificuldade</a:t>
            </a:r>
            <a:r>
              <a:rPr lang="en-US" dirty="0" smtClean="0">
                <a:latin typeface="Times New Roman"/>
                <a:cs typeface="Times New Roman"/>
              </a:rPr>
              <a:t> de </a:t>
            </a:r>
            <a:r>
              <a:rPr lang="en-US" dirty="0" err="1" smtClean="0">
                <a:latin typeface="Times New Roman"/>
                <a:cs typeface="Times New Roman"/>
              </a:rPr>
              <a:t>encontrar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uma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informação</a:t>
            </a:r>
            <a:r>
              <a:rPr lang="en-US" dirty="0" smtClean="0">
                <a:latin typeface="Times New Roman"/>
                <a:cs typeface="Times New Roman"/>
              </a:rPr>
              <a:t> da forma </a:t>
            </a:r>
            <a:r>
              <a:rPr lang="en-US" dirty="0" err="1" smtClean="0">
                <a:latin typeface="Times New Roman"/>
                <a:cs typeface="Times New Roman"/>
              </a:rPr>
              <a:t>como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você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havia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imaginado</a:t>
            </a:r>
            <a:r>
              <a:rPr lang="en-US" dirty="0" smtClean="0">
                <a:latin typeface="Times New Roman"/>
                <a:cs typeface="Times New Roman"/>
              </a:rPr>
              <a:t>;</a:t>
            </a:r>
          </a:p>
          <a:p>
            <a:pPr marL="342900" indent="-342900" algn="just">
              <a:lnSpc>
                <a:spcPct val="12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dirty="0" err="1" smtClean="0">
                <a:latin typeface="Times New Roman"/>
                <a:cs typeface="Times New Roman"/>
              </a:rPr>
              <a:t>Falta</a:t>
            </a:r>
            <a:r>
              <a:rPr lang="en-US" dirty="0" smtClean="0">
                <a:latin typeface="Times New Roman"/>
                <a:cs typeface="Times New Roman"/>
              </a:rPr>
              <a:t> de </a:t>
            </a:r>
            <a:r>
              <a:rPr lang="en-US" dirty="0" err="1" smtClean="0">
                <a:latin typeface="Times New Roman"/>
                <a:cs typeface="Times New Roman"/>
              </a:rPr>
              <a:t>consistência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na</a:t>
            </a:r>
            <a:r>
              <a:rPr lang="en-US" dirty="0" smtClean="0">
                <a:latin typeface="Times New Roman"/>
                <a:cs typeface="Times New Roman"/>
              </a:rPr>
              <a:t> forma </a:t>
            </a:r>
            <a:r>
              <a:rPr lang="en-US" dirty="0" err="1" smtClean="0">
                <a:latin typeface="Times New Roman"/>
                <a:cs typeface="Times New Roman"/>
              </a:rPr>
              <a:t>como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uma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informação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é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registrada</a:t>
            </a:r>
            <a:r>
              <a:rPr lang="en-US" dirty="0" smtClean="0">
                <a:latin typeface="Times New Roman"/>
                <a:cs typeface="Times New Roman"/>
              </a:rPr>
              <a:t> e </a:t>
            </a:r>
            <a:r>
              <a:rPr lang="en-US" dirty="0" err="1" smtClean="0">
                <a:latin typeface="Times New Roman"/>
                <a:cs typeface="Times New Roman"/>
              </a:rPr>
              <a:t>apresentada</a:t>
            </a:r>
            <a:r>
              <a:rPr lang="en-US" dirty="0" smtClean="0">
                <a:latin typeface="Times New Roman"/>
                <a:cs typeface="Times New Roman"/>
              </a:rPr>
              <a:t>;</a:t>
            </a:r>
          </a:p>
          <a:p>
            <a:pPr marL="342900" indent="-342900" algn="just">
              <a:lnSpc>
                <a:spcPct val="12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dirty="0" err="1" smtClean="0">
                <a:latin typeface="Times New Roman"/>
                <a:cs typeface="Times New Roman"/>
              </a:rPr>
              <a:t>Desorganização</a:t>
            </a:r>
            <a:r>
              <a:rPr lang="en-US" dirty="0" smtClean="0">
                <a:latin typeface="Times New Roman"/>
                <a:cs typeface="Times New Roman"/>
              </a:rPr>
              <a:t> no </a:t>
            </a:r>
            <a:r>
              <a:rPr lang="en-US" dirty="0" err="1" smtClean="0">
                <a:latin typeface="Times New Roman"/>
                <a:cs typeface="Times New Roman"/>
              </a:rPr>
              <a:t>processamento</a:t>
            </a:r>
            <a:r>
              <a:rPr lang="en-US" dirty="0" smtClean="0">
                <a:latin typeface="Times New Roman"/>
                <a:cs typeface="Times New Roman"/>
              </a:rPr>
              <a:t> dos dados;</a:t>
            </a:r>
          </a:p>
          <a:p>
            <a:pPr marL="342900" indent="-342900" algn="just">
              <a:lnSpc>
                <a:spcPct val="12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dirty="0" err="1">
                <a:latin typeface="Times New Roman"/>
                <a:cs typeface="Times New Roman"/>
              </a:rPr>
              <a:t>Desorganização</a:t>
            </a:r>
            <a:r>
              <a:rPr lang="en-US" dirty="0">
                <a:latin typeface="Times New Roman"/>
                <a:cs typeface="Times New Roman"/>
              </a:rPr>
              <a:t> no </a:t>
            </a:r>
            <a:r>
              <a:rPr lang="en-US" dirty="0" err="1">
                <a:latin typeface="Times New Roman"/>
                <a:cs typeface="Times New Roman"/>
              </a:rPr>
              <a:t>armazenamento</a:t>
            </a:r>
            <a:r>
              <a:rPr lang="en-US" dirty="0">
                <a:latin typeface="Times New Roman"/>
                <a:cs typeface="Times New Roman"/>
              </a:rPr>
              <a:t> dos </a:t>
            </a:r>
            <a:r>
              <a:rPr lang="en-US" dirty="0" smtClean="0">
                <a:latin typeface="Times New Roman"/>
                <a:cs typeface="Times New Roman"/>
              </a:rPr>
              <a:t>dados</a:t>
            </a:r>
            <a:r>
              <a:rPr lang="en-US" dirty="0">
                <a:latin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7749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DeTexto 3"/>
          <p:cNvSpPr txBox="1"/>
          <p:nvPr/>
        </p:nvSpPr>
        <p:spPr>
          <a:xfrm>
            <a:off x="432000" y="127874"/>
            <a:ext cx="8280000" cy="1259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x-none" sz="26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O problema </a:t>
            </a:r>
            <a:r>
              <a:rPr lang="x-none" sz="26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é que não falamos desses jeitos, tampouco do que nos abster pode causar...</a:t>
            </a:r>
            <a:endParaRPr lang="pt-BR" sz="26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77" y="1503145"/>
            <a:ext cx="2968466" cy="308775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4053906" y="3155704"/>
            <a:ext cx="4057185" cy="1112623"/>
            <a:chOff x="4124640" y="2231310"/>
            <a:chExt cx="4452616" cy="122106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24640" y="2465898"/>
              <a:ext cx="4452616" cy="98647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24640" y="2231310"/>
              <a:ext cx="1552784" cy="226365"/>
            </a:xfrm>
            <a:prstGeom prst="rect">
              <a:avLst/>
            </a:prstGeom>
          </p:spPr>
        </p:pic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7988" y="1576619"/>
            <a:ext cx="3053103" cy="996140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4484486" y="5095565"/>
            <a:ext cx="4407668" cy="756654"/>
            <a:chOff x="746475" y="5110756"/>
            <a:chExt cx="4407668" cy="756654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46475" y="5110756"/>
              <a:ext cx="4407668" cy="59791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46475" y="5708666"/>
              <a:ext cx="2874391" cy="158744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476372" y="4755728"/>
            <a:ext cx="3577534" cy="1794861"/>
            <a:chOff x="1082364" y="4755728"/>
            <a:chExt cx="3577534" cy="1794861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82364" y="5151926"/>
              <a:ext cx="3577534" cy="1398663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82364" y="4755728"/>
              <a:ext cx="852449" cy="3770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5713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DeTexto 3"/>
          <p:cNvSpPr txBox="1"/>
          <p:nvPr/>
        </p:nvSpPr>
        <p:spPr>
          <a:xfrm>
            <a:off x="432000" y="127874"/>
            <a:ext cx="8280000" cy="1259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x-none" sz="26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Uma soluç</a:t>
            </a:r>
            <a:r>
              <a:rPr lang="x-none" sz="26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ão é reconhecer que todo o dado possui um ciclo de vida, o qual devemos cuidar ativamente </a:t>
            </a:r>
            <a:endParaRPr lang="pt-BR" sz="26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40552" y="6586486"/>
            <a:ext cx="150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latin typeface="Times New Roman"/>
                <a:cs typeface="Times New Roman"/>
              </a:rPr>
              <a:t>(</a:t>
            </a:r>
            <a:r>
              <a:rPr lang="en-US" sz="1200" dirty="0" err="1" smtClean="0">
                <a:latin typeface="Times New Roman"/>
                <a:cs typeface="Times New Roman"/>
              </a:rPr>
              <a:t>Strasser</a:t>
            </a:r>
            <a:r>
              <a:rPr lang="en-US" sz="1200" dirty="0" smtClean="0">
                <a:latin typeface="Times New Roman"/>
                <a:cs typeface="Times New Roman"/>
              </a:rPr>
              <a:t> et al., 2011)</a:t>
            </a:r>
            <a:endParaRPr lang="en-US" sz="1200" dirty="0">
              <a:latin typeface="Times New Roman"/>
              <a:cs typeface="Times New Roman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1076688" y="1785292"/>
            <a:ext cx="7004667" cy="4381433"/>
            <a:chOff x="1076688" y="1974220"/>
            <a:chExt cx="7004667" cy="4381433"/>
          </a:xfrm>
        </p:grpSpPr>
        <p:sp>
          <p:nvSpPr>
            <p:cNvPr id="2" name="TextBox 1"/>
            <p:cNvSpPr txBox="1"/>
            <p:nvPr/>
          </p:nvSpPr>
          <p:spPr>
            <a:xfrm>
              <a:off x="3271245" y="1974220"/>
              <a:ext cx="1996761" cy="461665"/>
            </a:xfrm>
            <a:prstGeom prst="rect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latin typeface="Times New Roman"/>
                  <a:cs typeface="Times New Roman"/>
                </a:rPr>
                <a:t>Planejamento</a:t>
              </a:r>
              <a:endParaRPr lang="en-US" sz="2400" b="1" dirty="0">
                <a:latin typeface="Times New Roman"/>
                <a:cs typeface="Times New Roman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91016" y="2679158"/>
              <a:ext cx="1039317" cy="461665"/>
            </a:xfrm>
            <a:prstGeom prst="rect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latin typeface="Times New Roman"/>
                  <a:cs typeface="Times New Roman"/>
                </a:rPr>
                <a:t>Coleta</a:t>
              </a:r>
              <a:endParaRPr lang="en-US" sz="2400" b="1" dirty="0">
                <a:latin typeface="Times New Roman"/>
                <a:cs typeface="Times New Roman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68195" y="3701574"/>
              <a:ext cx="1913160" cy="830997"/>
            </a:xfrm>
            <a:prstGeom prst="rect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 smtClean="0">
                  <a:latin typeface="Times New Roman"/>
                  <a:cs typeface="Times New Roman"/>
                </a:rPr>
                <a:t>Controle</a:t>
              </a:r>
              <a:r>
                <a:rPr lang="en-US" sz="2400" b="1" dirty="0" smtClean="0">
                  <a:latin typeface="Times New Roman"/>
                  <a:cs typeface="Times New Roman"/>
                </a:rPr>
                <a:t> de </a:t>
              </a:r>
              <a:r>
                <a:rPr lang="en-US" sz="2400" b="1" dirty="0" err="1" smtClean="0">
                  <a:latin typeface="Times New Roman"/>
                  <a:cs typeface="Times New Roman"/>
                </a:rPr>
                <a:t>Qualidade</a:t>
              </a:r>
              <a:endParaRPr lang="en-US" sz="2400" b="1" dirty="0">
                <a:latin typeface="Times New Roman"/>
                <a:cs typeface="Times New Roman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12445" y="5145644"/>
              <a:ext cx="1492716" cy="461665"/>
            </a:xfrm>
            <a:prstGeom prst="rect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latin typeface="Times New Roman"/>
                  <a:cs typeface="Times New Roman"/>
                </a:rPr>
                <a:t>Descrever</a:t>
              </a:r>
              <a:endParaRPr lang="en-US" sz="2400" b="1" dirty="0">
                <a:latin typeface="Times New Roman"/>
                <a:cs typeface="Times New Roman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26614" y="5893988"/>
              <a:ext cx="1472128" cy="461665"/>
            </a:xfrm>
            <a:prstGeom prst="rect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latin typeface="Times New Roman"/>
                  <a:cs typeface="Times New Roman"/>
                </a:rPr>
                <a:t>Preservar</a:t>
              </a:r>
              <a:endParaRPr lang="en-US" sz="2400" b="1" dirty="0">
                <a:latin typeface="Times New Roman"/>
                <a:cs typeface="Times New Roman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81421" y="5145644"/>
              <a:ext cx="1479892" cy="461665"/>
            </a:xfrm>
            <a:prstGeom prst="rect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latin typeface="Times New Roman"/>
                  <a:cs typeface="Times New Roman"/>
                </a:rPr>
                <a:t>Descobrir</a:t>
              </a:r>
              <a:endParaRPr lang="en-US" sz="2400" b="1" dirty="0">
                <a:latin typeface="Times New Roman"/>
                <a:cs typeface="Times New Roman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76688" y="3924116"/>
              <a:ext cx="1290137" cy="461665"/>
            </a:xfrm>
            <a:prstGeom prst="rect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latin typeface="Times New Roman"/>
                  <a:cs typeface="Times New Roman"/>
                </a:rPr>
                <a:t>Integrar</a:t>
              </a:r>
              <a:endParaRPr lang="en-US" sz="2400" b="1" dirty="0">
                <a:latin typeface="Times New Roman"/>
                <a:cs typeface="Times New Roman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53593" y="2679158"/>
              <a:ext cx="1307720" cy="461665"/>
            </a:xfrm>
            <a:prstGeom prst="rect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latin typeface="Times New Roman"/>
                  <a:cs typeface="Times New Roman"/>
                </a:rPr>
                <a:t>Analisar</a:t>
              </a:r>
              <a:endParaRPr lang="en-US" sz="2400" b="1" dirty="0">
                <a:latin typeface="Times New Roman"/>
                <a:cs typeface="Times New Roman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9572" y="3330009"/>
              <a:ext cx="1800106" cy="1667656"/>
            </a:xfrm>
            <a:prstGeom prst="rect">
              <a:avLst/>
            </a:prstGeom>
          </p:spPr>
        </p:pic>
        <p:cxnSp>
          <p:nvCxnSpPr>
            <p:cNvPr id="5" name="Straight Arrow Connector 4"/>
            <p:cNvCxnSpPr/>
            <p:nvPr/>
          </p:nvCxnSpPr>
          <p:spPr>
            <a:xfrm>
              <a:off x="5405062" y="2298768"/>
              <a:ext cx="587735" cy="262407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536465" y="3232936"/>
              <a:ext cx="211991" cy="403989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6420549" y="4630296"/>
              <a:ext cx="231831" cy="403989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5226025" y="5665286"/>
              <a:ext cx="420169" cy="286679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 flipV="1">
              <a:off x="3006620" y="5665286"/>
              <a:ext cx="508260" cy="286680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 flipV="1">
              <a:off x="2057072" y="4532571"/>
              <a:ext cx="309753" cy="501714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1983605" y="3232936"/>
              <a:ext cx="188915" cy="608783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2627670" y="2277776"/>
              <a:ext cx="541900" cy="299226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6189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7640552" y="6586486"/>
            <a:ext cx="150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latin typeface="Times New Roman"/>
                <a:cs typeface="Times New Roman"/>
              </a:rPr>
              <a:t>(</a:t>
            </a:r>
            <a:r>
              <a:rPr lang="en-US" sz="1200" dirty="0" err="1" smtClean="0">
                <a:latin typeface="Times New Roman"/>
                <a:cs typeface="Times New Roman"/>
              </a:rPr>
              <a:t>Strasser</a:t>
            </a:r>
            <a:r>
              <a:rPr lang="en-US" sz="1200" dirty="0" smtClean="0">
                <a:latin typeface="Times New Roman"/>
                <a:cs typeface="Times New Roman"/>
              </a:rPr>
              <a:t> et al., 2011)</a:t>
            </a:r>
            <a:endParaRPr lang="en-US" sz="1200" dirty="0">
              <a:latin typeface="Times New Roman"/>
              <a:cs typeface="Times New Roman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076688" y="1785292"/>
            <a:ext cx="7004667" cy="4381433"/>
            <a:chOff x="1076688" y="1974220"/>
            <a:chExt cx="7004667" cy="4381433"/>
          </a:xfrm>
        </p:grpSpPr>
        <p:sp>
          <p:nvSpPr>
            <p:cNvPr id="23" name="TextBox 22"/>
            <p:cNvSpPr txBox="1"/>
            <p:nvPr/>
          </p:nvSpPr>
          <p:spPr>
            <a:xfrm>
              <a:off x="3271245" y="1974220"/>
              <a:ext cx="1996761" cy="461665"/>
            </a:xfrm>
            <a:prstGeom prst="rect">
              <a:avLst/>
            </a:prstGeom>
            <a:solidFill>
              <a:srgbClr val="E4E40A"/>
            </a:solidFill>
            <a:ln w="28575" cmpd="sng">
              <a:solidFill>
                <a:srgbClr val="000000"/>
              </a:solidFill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latin typeface="Times New Roman"/>
                  <a:cs typeface="Times New Roman"/>
                </a:rPr>
                <a:t>Planejamento</a:t>
              </a:r>
              <a:endParaRPr lang="en-US" sz="2400" b="1" dirty="0">
                <a:latin typeface="Times New Roman"/>
                <a:cs typeface="Times New Roman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791016" y="2679158"/>
              <a:ext cx="1039317" cy="461665"/>
            </a:xfrm>
            <a:prstGeom prst="rect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latin typeface="Times New Roman"/>
                  <a:cs typeface="Times New Roman"/>
                </a:rPr>
                <a:t>Coleta</a:t>
              </a:r>
              <a:endParaRPr lang="en-US" sz="2400" b="1" dirty="0">
                <a:latin typeface="Times New Roman"/>
                <a:cs typeface="Times New Roman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68195" y="3701574"/>
              <a:ext cx="1913160" cy="830997"/>
            </a:xfrm>
            <a:prstGeom prst="rect">
              <a:avLst/>
            </a:prstGeom>
            <a:solidFill>
              <a:srgbClr val="E4E40A"/>
            </a:solidFill>
            <a:ln w="28575" cmpd="sng">
              <a:solidFill>
                <a:srgbClr val="000000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 smtClean="0">
                  <a:latin typeface="Times New Roman"/>
                  <a:cs typeface="Times New Roman"/>
                </a:rPr>
                <a:t>Controle</a:t>
              </a:r>
              <a:r>
                <a:rPr lang="en-US" sz="2400" b="1" dirty="0" smtClean="0">
                  <a:latin typeface="Times New Roman"/>
                  <a:cs typeface="Times New Roman"/>
                </a:rPr>
                <a:t> de </a:t>
              </a:r>
              <a:r>
                <a:rPr lang="en-US" sz="2400" b="1" dirty="0" err="1" smtClean="0">
                  <a:latin typeface="Times New Roman"/>
                  <a:cs typeface="Times New Roman"/>
                </a:rPr>
                <a:t>Qualidade</a:t>
              </a:r>
              <a:endParaRPr lang="en-US" sz="2400" b="1" dirty="0">
                <a:latin typeface="Times New Roman"/>
                <a:cs typeface="Times New Roman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712445" y="5145644"/>
              <a:ext cx="1492716" cy="461665"/>
            </a:xfrm>
            <a:prstGeom prst="rect">
              <a:avLst/>
            </a:prstGeom>
            <a:solidFill>
              <a:srgbClr val="FFFF66">
                <a:alpha val="60000"/>
              </a:srgbClr>
            </a:solidFill>
            <a:ln w="28575" cmpd="sng">
              <a:solidFill>
                <a:srgbClr val="000000"/>
              </a:solidFill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latin typeface="Times New Roman"/>
                  <a:cs typeface="Times New Roman"/>
                </a:rPr>
                <a:t>Descrever</a:t>
              </a:r>
              <a:endParaRPr lang="en-US" sz="2400" b="1" dirty="0">
                <a:latin typeface="Times New Roman"/>
                <a:cs typeface="Times New Roman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26614" y="5893988"/>
              <a:ext cx="1472128" cy="461665"/>
            </a:xfrm>
            <a:prstGeom prst="rect">
              <a:avLst/>
            </a:prstGeom>
            <a:solidFill>
              <a:srgbClr val="FFFF00"/>
            </a:solidFill>
            <a:ln w="28575" cmpd="sng">
              <a:solidFill>
                <a:srgbClr val="000000"/>
              </a:solidFill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latin typeface="Times New Roman"/>
                  <a:cs typeface="Times New Roman"/>
                </a:rPr>
                <a:t>Preservar</a:t>
              </a:r>
              <a:endParaRPr lang="en-US" sz="2400" b="1" dirty="0">
                <a:latin typeface="Times New Roman"/>
                <a:cs typeface="Times New Roman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381421" y="5145644"/>
              <a:ext cx="1479892" cy="461665"/>
            </a:xfrm>
            <a:prstGeom prst="rect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latin typeface="Times New Roman"/>
                  <a:cs typeface="Times New Roman"/>
                </a:rPr>
                <a:t>Descobrir</a:t>
              </a:r>
              <a:endParaRPr lang="en-US" sz="2400" b="1" dirty="0">
                <a:latin typeface="Times New Roman"/>
                <a:cs typeface="Times New Roman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76688" y="3924116"/>
              <a:ext cx="1290137" cy="461665"/>
            </a:xfrm>
            <a:prstGeom prst="rect">
              <a:avLst/>
            </a:prstGeom>
            <a:solidFill>
              <a:srgbClr val="FFFF66">
                <a:alpha val="60000"/>
              </a:srgbClr>
            </a:solidFill>
            <a:ln w="28575" cmpd="sng">
              <a:solidFill>
                <a:srgbClr val="000000"/>
              </a:solidFill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latin typeface="Times New Roman"/>
                  <a:cs typeface="Times New Roman"/>
                </a:rPr>
                <a:t>Integrar</a:t>
              </a:r>
              <a:endParaRPr lang="en-US" sz="2400" b="1" dirty="0">
                <a:latin typeface="Times New Roman"/>
                <a:cs typeface="Times New Roman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53593" y="2679158"/>
              <a:ext cx="1307720" cy="461665"/>
            </a:xfrm>
            <a:prstGeom prst="rect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latin typeface="Times New Roman"/>
                  <a:cs typeface="Times New Roman"/>
                </a:rPr>
                <a:t>Analisar</a:t>
              </a:r>
              <a:endParaRPr lang="en-US" sz="2400" b="1" dirty="0">
                <a:latin typeface="Times New Roman"/>
                <a:cs typeface="Times New Roman"/>
              </a:endParaRPr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9572" y="3330009"/>
              <a:ext cx="1800106" cy="1667656"/>
            </a:xfrm>
            <a:prstGeom prst="rect">
              <a:avLst/>
            </a:prstGeom>
          </p:spPr>
        </p:pic>
        <p:cxnSp>
          <p:nvCxnSpPr>
            <p:cNvPr id="36" name="Straight Arrow Connector 35"/>
            <p:cNvCxnSpPr/>
            <p:nvPr/>
          </p:nvCxnSpPr>
          <p:spPr>
            <a:xfrm>
              <a:off x="5405062" y="2298768"/>
              <a:ext cx="587735" cy="262407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536465" y="3232936"/>
              <a:ext cx="211991" cy="403989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6420549" y="4630296"/>
              <a:ext cx="231831" cy="403989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>
              <a:off x="5226025" y="5665286"/>
              <a:ext cx="420169" cy="286679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 flipV="1">
              <a:off x="3006620" y="5665286"/>
              <a:ext cx="508260" cy="286680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H="1" flipV="1">
              <a:off x="2057072" y="4532571"/>
              <a:ext cx="309753" cy="501714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1983605" y="3232936"/>
              <a:ext cx="188915" cy="608783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2627670" y="2277776"/>
              <a:ext cx="541900" cy="299226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CaixaDeTexto 3"/>
          <p:cNvSpPr txBox="1"/>
          <p:nvPr/>
        </p:nvSpPr>
        <p:spPr>
          <a:xfrm>
            <a:off x="432000" y="127874"/>
            <a:ext cx="8280000" cy="1259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x-none" sz="26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Existem cinco aspectos particularmente marcantes deste ciclo, aos quais focaremos aqui</a:t>
            </a:r>
            <a:endParaRPr lang="pt-BR" sz="26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84923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3"/>
          <p:cNvSpPr txBox="1"/>
          <p:nvPr/>
        </p:nvSpPr>
        <p:spPr>
          <a:xfrm>
            <a:off x="432000" y="127874"/>
            <a:ext cx="8280000" cy="702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Por que </a:t>
            </a: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esses cinco aspectos?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pic>
        <p:nvPicPr>
          <p:cNvPr id="2" name="Picture 1" descr="Untitled.png"/>
          <p:cNvPicPr>
            <a:picLocks noChangeAspect="1"/>
          </p:cNvPicPr>
          <p:nvPr/>
        </p:nvPicPr>
        <p:blipFill>
          <a:blip r:embed="rId2"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65" y="1763717"/>
            <a:ext cx="7040880" cy="4413504"/>
          </a:xfrm>
          <a:prstGeom prst="rect">
            <a:avLst/>
          </a:prstGeom>
        </p:spPr>
      </p:pic>
      <p:pic>
        <p:nvPicPr>
          <p:cNvPr id="3" name="Picture 2" descr="relogio.png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4"/>
          <a:stretch/>
        </p:blipFill>
        <p:spPr>
          <a:xfrm>
            <a:off x="5037073" y="1009065"/>
            <a:ext cx="1228602" cy="1226379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6305861" y="817436"/>
            <a:ext cx="2838139" cy="747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b="1" dirty="0" err="1" smtClean="0">
                <a:latin typeface="Times New Roman"/>
                <a:cs typeface="Times New Roman"/>
              </a:rPr>
              <a:t>Leva</a:t>
            </a:r>
            <a:r>
              <a:rPr lang="en-US" b="1" dirty="0" smtClean="0">
                <a:latin typeface="Times New Roman"/>
                <a:cs typeface="Times New Roman"/>
              </a:rPr>
              <a:t> tempo, </a:t>
            </a:r>
            <a:r>
              <a:rPr lang="en-US" b="1" dirty="0" err="1" smtClean="0">
                <a:latin typeface="Times New Roman"/>
                <a:cs typeface="Times New Roman"/>
              </a:rPr>
              <a:t>que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n</a:t>
            </a:r>
            <a:r>
              <a:rPr lang="en-US" b="1" dirty="0" err="1" smtClean="0">
                <a:latin typeface="Times New Roman"/>
                <a:cs typeface="Times New Roman"/>
              </a:rPr>
              <a:t>ós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não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queremos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perder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42453" y="6129921"/>
            <a:ext cx="3599876" cy="747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b="1" dirty="0" err="1" smtClean="0">
                <a:latin typeface="Times New Roman"/>
                <a:cs typeface="Times New Roman"/>
              </a:rPr>
              <a:t>Relatamos</a:t>
            </a:r>
            <a:r>
              <a:rPr lang="en-US" b="1" dirty="0" smtClean="0">
                <a:latin typeface="Times New Roman"/>
                <a:cs typeface="Times New Roman"/>
              </a:rPr>
              <a:t> mal o </a:t>
            </a:r>
            <a:r>
              <a:rPr lang="en-US" b="1" dirty="0" err="1" smtClean="0">
                <a:latin typeface="Times New Roman"/>
                <a:cs typeface="Times New Roman"/>
              </a:rPr>
              <a:t>que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fazemos</a:t>
            </a:r>
            <a:r>
              <a:rPr lang="en-US" b="1" dirty="0" smtClean="0">
                <a:latin typeface="Times New Roman"/>
                <a:cs typeface="Times New Roman"/>
              </a:rPr>
              <a:t>, logo </a:t>
            </a:r>
            <a:r>
              <a:rPr lang="en-US" b="1" dirty="0" err="1" smtClean="0">
                <a:latin typeface="Times New Roman"/>
                <a:cs typeface="Times New Roman"/>
              </a:rPr>
              <a:t>n</a:t>
            </a:r>
            <a:r>
              <a:rPr lang="en-US" b="1" dirty="0" err="1" smtClean="0">
                <a:latin typeface="Times New Roman"/>
                <a:cs typeface="Times New Roman"/>
              </a:rPr>
              <a:t>ão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mantemos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registros</a:t>
            </a:r>
            <a:endParaRPr lang="en-US" b="1" dirty="0">
              <a:latin typeface="Times New Roman"/>
              <a:cs typeface="Times New Roman"/>
            </a:endParaRPr>
          </a:p>
        </p:txBody>
      </p:sp>
      <p:pic>
        <p:nvPicPr>
          <p:cNvPr id="45" name="Picture 44" descr="Ok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489" y="2947484"/>
            <a:ext cx="1280641" cy="1095548"/>
          </a:xfrm>
          <a:prstGeom prst="rect">
            <a:avLst/>
          </a:prstGeom>
        </p:spPr>
      </p:pic>
      <p:pic>
        <p:nvPicPr>
          <p:cNvPr id="43" name="Picture 42" descr="mes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085" y="5300614"/>
            <a:ext cx="2023442" cy="1494818"/>
          </a:xfrm>
          <a:prstGeom prst="rect">
            <a:avLst/>
          </a:prstGeom>
        </p:spPr>
      </p:pic>
      <p:pic>
        <p:nvPicPr>
          <p:cNvPr id="46" name="Picture 45" descr="flashdrive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865" y="5127004"/>
            <a:ext cx="1002917" cy="1002917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30896" y="5803272"/>
            <a:ext cx="2838139" cy="747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b="1" dirty="0" smtClean="0">
                <a:latin typeface="Times New Roman"/>
                <a:cs typeface="Times New Roman"/>
              </a:rPr>
              <a:t>“</a:t>
            </a:r>
            <a:r>
              <a:rPr lang="en-US" b="1" dirty="0" err="1" smtClean="0">
                <a:latin typeface="Times New Roman"/>
                <a:cs typeface="Times New Roman"/>
              </a:rPr>
              <a:t>Em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algum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desses</a:t>
            </a:r>
            <a:r>
              <a:rPr lang="en-US" b="1" dirty="0" smtClean="0">
                <a:latin typeface="Times New Roman"/>
                <a:cs typeface="Times New Roman"/>
              </a:rPr>
              <a:t> pen drives t</a:t>
            </a:r>
            <a:r>
              <a:rPr lang="en-US" b="1" dirty="0">
                <a:latin typeface="Times New Roman"/>
                <a:cs typeface="Times New Roman"/>
              </a:rPr>
              <a:t>e</a:t>
            </a:r>
            <a:r>
              <a:rPr lang="en-US" b="1" dirty="0" smtClean="0">
                <a:latin typeface="Times New Roman"/>
                <a:cs typeface="Times New Roman"/>
              </a:rPr>
              <a:t>m </a:t>
            </a:r>
            <a:r>
              <a:rPr lang="en-US" b="1" dirty="0" err="1" smtClean="0">
                <a:latin typeface="Times New Roman"/>
                <a:cs typeface="Times New Roman"/>
              </a:rPr>
              <a:t>uma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cópia</a:t>
            </a:r>
            <a:r>
              <a:rPr lang="en-US" b="1" dirty="0" smtClean="0">
                <a:latin typeface="Times New Roman"/>
                <a:cs typeface="Times New Roman"/>
              </a:rPr>
              <a:t>!”</a:t>
            </a:r>
            <a:endParaRPr lang="en-US" b="1" dirty="0">
              <a:latin typeface="Times New Roman"/>
              <a:cs typeface="Times New Roman"/>
            </a:endParaRPr>
          </a:p>
        </p:txBody>
      </p:sp>
      <p:pic>
        <p:nvPicPr>
          <p:cNvPr id="48" name="Picture 47" descr="frankenstein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63" y="2484210"/>
            <a:ext cx="969045" cy="1363841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115448" y="1488911"/>
            <a:ext cx="2838139" cy="747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b="1" dirty="0" smtClean="0">
                <a:latin typeface="Times New Roman"/>
                <a:cs typeface="Times New Roman"/>
              </a:rPr>
              <a:t>Como </a:t>
            </a:r>
            <a:r>
              <a:rPr lang="en-US" b="1" dirty="0" err="1" smtClean="0">
                <a:latin typeface="Times New Roman"/>
                <a:cs typeface="Times New Roman"/>
              </a:rPr>
              <a:t>reunir</a:t>
            </a:r>
            <a:r>
              <a:rPr lang="en-US" b="1" dirty="0" smtClean="0">
                <a:latin typeface="Times New Roman"/>
                <a:cs typeface="Times New Roman"/>
              </a:rPr>
              <a:t> o </a:t>
            </a:r>
            <a:r>
              <a:rPr lang="en-US" b="1" dirty="0" err="1" smtClean="0">
                <a:latin typeface="Times New Roman"/>
                <a:cs typeface="Times New Roman"/>
              </a:rPr>
              <a:t>que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n</a:t>
            </a:r>
            <a:r>
              <a:rPr lang="en-US" b="1" dirty="0" err="1" smtClean="0">
                <a:latin typeface="Times New Roman"/>
                <a:cs typeface="Times New Roman"/>
              </a:rPr>
              <a:t>ão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foi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pensado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para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tal</a:t>
            </a:r>
            <a:r>
              <a:rPr lang="en-US" b="1" dirty="0" smtClean="0">
                <a:latin typeface="Times New Roman"/>
                <a:cs typeface="Times New Roman"/>
              </a:rPr>
              <a:t>?</a:t>
            </a:r>
            <a:endParaRPr lang="en-US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94762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32000" y="1466531"/>
            <a:ext cx="8280000" cy="3939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pt-BR" sz="2400" dirty="0" smtClean="0">
                <a:latin typeface="Times New Roman"/>
                <a:cs typeface="Times New Roman"/>
              </a:rPr>
              <a:t>A partir dos relatórios finais dos projetos, extrair e registrar informações referentes:</a:t>
            </a:r>
          </a:p>
          <a:p>
            <a:pPr marL="360363" indent="3175" algn="just">
              <a:lnSpc>
                <a:spcPct val="150000"/>
              </a:lnSpc>
              <a:buFont typeface="+mj-lt"/>
              <a:buAutoNum type="alphaLcParenR"/>
              <a:tabLst>
                <a:tab pos="363538" algn="l"/>
              </a:tabLst>
            </a:pPr>
            <a:r>
              <a:rPr lang="pt-BR" sz="2400" dirty="0" smtClean="0">
                <a:latin typeface="Times New Roman"/>
                <a:cs typeface="Times New Roman"/>
              </a:rPr>
              <a:t> à </a:t>
            </a:r>
            <a:r>
              <a:rPr lang="pt-BR" sz="2400" dirty="0">
                <a:latin typeface="Times New Roman"/>
                <a:cs typeface="Times New Roman"/>
              </a:rPr>
              <a:t>c</a:t>
            </a:r>
            <a:r>
              <a:rPr lang="pt-BR" sz="2400" dirty="0" smtClean="0">
                <a:latin typeface="Times New Roman"/>
                <a:cs typeface="Times New Roman"/>
              </a:rPr>
              <a:t>oordenação do projeto;</a:t>
            </a:r>
          </a:p>
          <a:p>
            <a:pPr marL="360363" indent="3175" algn="just">
              <a:lnSpc>
                <a:spcPct val="150000"/>
              </a:lnSpc>
              <a:buFont typeface="+mj-lt"/>
              <a:buAutoNum type="alphaLcParenR"/>
              <a:tabLst>
                <a:tab pos="363538" algn="l"/>
              </a:tabLst>
            </a:pPr>
            <a:r>
              <a:rPr lang="pt-BR" sz="2400" dirty="0">
                <a:latin typeface="Times New Roman"/>
                <a:cs typeface="Times New Roman"/>
              </a:rPr>
              <a:t> </a:t>
            </a:r>
            <a:r>
              <a:rPr lang="pt-BR" sz="2400" dirty="0" smtClean="0">
                <a:latin typeface="Times New Roman"/>
                <a:cs typeface="Times New Roman"/>
              </a:rPr>
              <a:t>aos bolsistas envolvidos;</a:t>
            </a:r>
          </a:p>
          <a:p>
            <a:pPr marL="360363" indent="3175" algn="just">
              <a:lnSpc>
                <a:spcPct val="150000"/>
              </a:lnSpc>
              <a:buFont typeface="+mj-lt"/>
              <a:buAutoNum type="alphaLcParenR"/>
              <a:tabLst>
                <a:tab pos="363538" algn="l"/>
              </a:tabLst>
            </a:pPr>
            <a:r>
              <a:rPr lang="pt-BR" sz="2400" dirty="0">
                <a:latin typeface="Times New Roman"/>
                <a:cs typeface="Times New Roman"/>
              </a:rPr>
              <a:t> </a:t>
            </a:r>
            <a:r>
              <a:rPr lang="pt-BR" sz="2400" dirty="0" smtClean="0">
                <a:latin typeface="Times New Roman"/>
                <a:cs typeface="Times New Roman"/>
              </a:rPr>
              <a:t>à produção científica, técnica, artística ou cultural;</a:t>
            </a:r>
          </a:p>
          <a:p>
            <a:pPr marL="360363" indent="3175" algn="just">
              <a:lnSpc>
                <a:spcPct val="150000"/>
              </a:lnSpc>
              <a:buFont typeface="+mj-lt"/>
              <a:buAutoNum type="alphaLcParenR"/>
              <a:tabLst>
                <a:tab pos="363538" algn="l"/>
              </a:tabLst>
            </a:pPr>
            <a:r>
              <a:rPr lang="pt-BR" sz="2400" dirty="0">
                <a:latin typeface="Times New Roman"/>
                <a:cs typeface="Times New Roman"/>
              </a:rPr>
              <a:t> </a:t>
            </a:r>
            <a:r>
              <a:rPr lang="pt-BR" sz="2400" dirty="0" smtClean="0">
                <a:latin typeface="Times New Roman"/>
                <a:cs typeface="Times New Roman"/>
              </a:rPr>
              <a:t>à </a:t>
            </a:r>
            <a:r>
              <a:rPr lang="pt-BR" sz="2400" dirty="0" err="1" smtClean="0">
                <a:latin typeface="Times New Roman"/>
                <a:cs typeface="Times New Roman"/>
              </a:rPr>
              <a:t>rientações</a:t>
            </a:r>
            <a:r>
              <a:rPr lang="pt-BR" sz="2400" dirty="0" smtClean="0">
                <a:latin typeface="Times New Roman"/>
                <a:cs typeface="Times New Roman"/>
              </a:rPr>
              <a:t> e supervisões;</a:t>
            </a:r>
          </a:p>
          <a:p>
            <a:pPr marL="360363" indent="3175" algn="just">
              <a:lnSpc>
                <a:spcPct val="150000"/>
              </a:lnSpc>
              <a:buFont typeface="+mj-lt"/>
              <a:buAutoNum type="alphaLcParenR"/>
              <a:tabLst>
                <a:tab pos="363538" algn="l"/>
              </a:tabLst>
            </a:pPr>
            <a:r>
              <a:rPr lang="pt-BR" sz="2400" dirty="0">
                <a:latin typeface="Times New Roman"/>
                <a:cs typeface="Times New Roman"/>
              </a:rPr>
              <a:t> </a:t>
            </a:r>
            <a:r>
              <a:rPr lang="pt-BR" sz="2400" dirty="0" smtClean="0">
                <a:latin typeface="Times New Roman"/>
                <a:cs typeface="Times New Roman"/>
              </a:rPr>
              <a:t>aos recursos financeiros destinados ao projeto.</a:t>
            </a:r>
          </a:p>
        </p:txBody>
      </p:sp>
      <p:sp>
        <p:nvSpPr>
          <p:cNvPr id="5" name="CaixaDeTexto 3"/>
          <p:cNvSpPr txBox="1"/>
          <p:nvPr/>
        </p:nvSpPr>
        <p:spPr>
          <a:xfrm>
            <a:off x="432000" y="127874"/>
            <a:ext cx="8280000" cy="702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Exerc</a:t>
            </a: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ício #1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83892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>
          <a:xfrm rot="5400000">
            <a:off x="2955555" y="-1189657"/>
            <a:ext cx="2632032" cy="8543155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aixaDeTexto 3"/>
          <p:cNvSpPr txBox="1"/>
          <p:nvPr/>
        </p:nvSpPr>
        <p:spPr>
          <a:xfrm>
            <a:off x="321615" y="1919423"/>
            <a:ext cx="8001134" cy="2225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pt-BR" sz="3600" b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Algumas dicas para o planejamento e a etapa inicial do controle de qualidade dos dados</a:t>
            </a:r>
            <a:endParaRPr lang="pt-BR" sz="3600" b="1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79466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32000" y="1095477"/>
            <a:ext cx="8280000" cy="348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pt-BR" sz="2400" b="1" dirty="0" smtClean="0">
                <a:latin typeface="Times New Roman"/>
                <a:cs typeface="Times New Roman"/>
              </a:rPr>
              <a:t>Regra de Ouro: </a:t>
            </a:r>
            <a:r>
              <a:rPr lang="pt-BR" sz="2400" dirty="0" smtClean="0">
                <a:latin typeface="Times New Roman"/>
                <a:cs typeface="Times New Roman"/>
              </a:rPr>
              <a:t>uma observação por linha, uma variável por coluna.</a:t>
            </a:r>
          </a:p>
          <a:p>
            <a:pPr marL="800100" lvl="1" indent="-342900" algn="just">
              <a:lnSpc>
                <a:spcPct val="150000"/>
              </a:lnSpc>
              <a:buFont typeface="Wingdings" charset="2"/>
              <a:buChar char="ü"/>
            </a:pPr>
            <a:r>
              <a:rPr lang="pt-BR" sz="2000" dirty="0" smtClean="0">
                <a:latin typeface="Times New Roman"/>
                <a:cs typeface="Times New Roman"/>
              </a:rPr>
              <a:t>Todos os dados referentes a um evento observacional de uma dada entidade devem estar na mesma linha;</a:t>
            </a:r>
          </a:p>
          <a:p>
            <a:pPr marL="800100" lvl="1" indent="-342900" algn="just">
              <a:lnSpc>
                <a:spcPct val="150000"/>
              </a:lnSpc>
              <a:buFont typeface="Wingdings" charset="2"/>
              <a:buChar char="ü"/>
            </a:pPr>
            <a:r>
              <a:rPr lang="pt-BR" sz="2000" dirty="0" smtClean="0">
                <a:latin typeface="Times New Roman"/>
                <a:cs typeface="Times New Roman"/>
              </a:rPr>
              <a:t>Cada coluna deve abrigar apenas um tipo de variável (somente números, ou só caracteres, ou só lógicos);</a:t>
            </a:r>
          </a:p>
          <a:p>
            <a:pPr marL="800100" lvl="1" indent="-342900" algn="just">
              <a:lnSpc>
                <a:spcPct val="150000"/>
              </a:lnSpc>
              <a:buFont typeface="Wingdings" charset="2"/>
              <a:buChar char="ü"/>
            </a:pPr>
            <a:r>
              <a:rPr lang="pt-BR" sz="2000" dirty="0" smtClean="0">
                <a:latin typeface="Times New Roman"/>
                <a:cs typeface="Times New Roman"/>
              </a:rPr>
              <a:t>Dados compostos devem ficar em colunas diferentes (</a:t>
            </a:r>
            <a:r>
              <a:rPr lang="pt-BR" sz="2000" i="1" dirty="0" smtClean="0">
                <a:latin typeface="Times New Roman"/>
                <a:cs typeface="Times New Roman"/>
              </a:rPr>
              <a:t>e.g.</a:t>
            </a:r>
            <a:r>
              <a:rPr lang="pt-BR" sz="2000" dirty="0" smtClean="0">
                <a:latin typeface="Times New Roman"/>
                <a:cs typeface="Times New Roman"/>
              </a:rPr>
              <a:t>, </a:t>
            </a:r>
            <a:r>
              <a:rPr lang="pt-BR" sz="2000" dirty="0" err="1" smtClean="0">
                <a:latin typeface="Times New Roman"/>
                <a:cs typeface="Times New Roman"/>
              </a:rPr>
              <a:t>lat</a:t>
            </a:r>
            <a:r>
              <a:rPr lang="pt-BR" sz="2000" dirty="0" smtClean="0">
                <a:latin typeface="Times New Roman"/>
                <a:cs typeface="Times New Roman"/>
              </a:rPr>
              <a:t>/</a:t>
            </a:r>
            <a:r>
              <a:rPr lang="pt-BR" sz="2000" dirty="0" err="1" smtClean="0">
                <a:latin typeface="Times New Roman"/>
                <a:cs typeface="Times New Roman"/>
              </a:rPr>
              <a:t>long</a:t>
            </a:r>
            <a:r>
              <a:rPr lang="pt-BR" sz="2000" dirty="0" smtClean="0">
                <a:latin typeface="Times New Roman"/>
                <a:cs typeface="Times New Roman"/>
              </a:rPr>
              <a:t>).</a:t>
            </a:r>
          </a:p>
        </p:txBody>
      </p:sp>
      <p:sp>
        <p:nvSpPr>
          <p:cNvPr id="8" name="CaixaDeTexto 3"/>
          <p:cNvSpPr txBox="1"/>
          <p:nvPr/>
        </p:nvSpPr>
        <p:spPr>
          <a:xfrm>
            <a:off x="432000" y="127874"/>
            <a:ext cx="8280000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x-none" sz="30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Boas práticas para o armazenamento de dados</a:t>
            </a:r>
            <a:endParaRPr lang="pt-BR" sz="30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703028"/>
              </p:ext>
            </p:extLst>
          </p:nvPr>
        </p:nvGraphicFramePr>
        <p:xfrm>
          <a:off x="981417" y="4761230"/>
          <a:ext cx="7181167" cy="1918038"/>
        </p:xfrm>
        <a:graphic>
          <a:graphicData uri="http://schemas.openxmlformats.org/drawingml/2006/table">
            <a:tbl>
              <a:tblPr/>
              <a:tblGrid>
                <a:gridCol w="1025881"/>
                <a:gridCol w="1025881"/>
                <a:gridCol w="1025881"/>
                <a:gridCol w="1025881"/>
                <a:gridCol w="1025881"/>
                <a:gridCol w="1025881"/>
                <a:gridCol w="1025881"/>
              </a:tblGrid>
              <a:tr h="319673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PONTO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 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PONTO 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PONTO 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8000"/>
                    </a:solidFill>
                  </a:tcPr>
                </a:tc>
              </a:tr>
              <a:tr h="3196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variavel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chuva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estiagem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chuva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estiagem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chuva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estiagem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3196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v1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presente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presente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ausente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ausente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presente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ausente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8000"/>
                    </a:solidFill>
                  </a:tcPr>
                </a:tc>
              </a:tr>
              <a:tr h="319673"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v2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7.2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4.5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3.4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3.2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6.8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3.6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8000"/>
                    </a:solidFill>
                  </a:tcPr>
                </a:tc>
              </a:tr>
              <a:tr h="3196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v3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V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V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V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V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8000"/>
                    </a:solidFill>
                  </a:tcPr>
                </a:tc>
              </a:tr>
              <a:tr h="3196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v4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-72.4;-23.4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-72.4;-23.4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-73.2;-22.1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-73.2;-22.1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-71.5;-20.5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-71.5;-20.5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5664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32000" y="243333"/>
            <a:ext cx="8280000" cy="1349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Existem algumas coisas sobre as quais falamos muito na ci</a:t>
            </a: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ência...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pic>
        <p:nvPicPr>
          <p:cNvPr id="10" name="Picture 2" descr="https://americanheritagecenter.files.wordpress.com/2011/09/clements-field-not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193" y="1902399"/>
            <a:ext cx="3134803" cy="178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/>
          <p:cNvGrpSpPr/>
          <p:nvPr/>
        </p:nvGrpSpPr>
        <p:grpSpPr>
          <a:xfrm>
            <a:off x="1550486" y="1717733"/>
            <a:ext cx="1378916" cy="1812869"/>
            <a:chOff x="1380848" y="1717733"/>
            <a:chExt cx="1378916" cy="1812869"/>
          </a:xfrm>
        </p:grpSpPr>
        <p:pic>
          <p:nvPicPr>
            <p:cNvPr id="11" name="Picture 10" descr="ideia.jpg"/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CFCFC"/>
                </a:clrFrom>
                <a:clrTo>
                  <a:srgbClr val="FCFCF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00" t="7715" r="15039" b="6185"/>
            <a:stretch/>
          </p:blipFill>
          <p:spPr>
            <a:xfrm>
              <a:off x="1380848" y="2154308"/>
              <a:ext cx="1378916" cy="1376294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682952" y="1717733"/>
              <a:ext cx="774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latin typeface="Times New Roman"/>
                  <a:cs typeface="Times New Roman"/>
                </a:rPr>
                <a:t>Id</a:t>
              </a:r>
              <a:r>
                <a:rPr lang="en-US" b="1" dirty="0" err="1" smtClean="0">
                  <a:latin typeface="Times New Roman"/>
                  <a:cs typeface="Times New Roman"/>
                </a:rPr>
                <a:t>éias</a:t>
              </a:r>
              <a:endParaRPr lang="en-US" b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076559" y="150157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Times New Roman"/>
                <a:cs typeface="Times New Roman"/>
              </a:rPr>
              <a:t>Trabalhos</a:t>
            </a:r>
            <a:r>
              <a:rPr lang="en-US" b="1" dirty="0" smtClean="0">
                <a:latin typeface="Times New Roman"/>
                <a:cs typeface="Times New Roman"/>
              </a:rPr>
              <a:t> e </a:t>
            </a:r>
            <a:r>
              <a:rPr lang="en-US" b="1" dirty="0" err="1" smtClean="0">
                <a:latin typeface="Times New Roman"/>
                <a:cs typeface="Times New Roman"/>
              </a:rPr>
              <a:t>coletas</a:t>
            </a:r>
            <a:r>
              <a:rPr lang="en-US" b="1" dirty="0" smtClean="0">
                <a:latin typeface="Times New Roman"/>
                <a:cs typeface="Times New Roman"/>
              </a:rPr>
              <a:t> de campo</a:t>
            </a:r>
            <a:endParaRPr lang="en-US" b="1" dirty="0">
              <a:latin typeface="Times New Roman"/>
              <a:cs typeface="Times New Roman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277819" y="4458442"/>
            <a:ext cx="1924250" cy="2274104"/>
            <a:chOff x="1135626" y="4458442"/>
            <a:chExt cx="1924250" cy="2274104"/>
          </a:xfrm>
        </p:grpSpPr>
        <p:pic>
          <p:nvPicPr>
            <p:cNvPr id="12" name="Picture 11" descr="revistas.jpg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8659" y="4458442"/>
              <a:ext cx="1638185" cy="1870807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1135626" y="6363214"/>
              <a:ext cx="1924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latin typeface="Times New Roman"/>
                  <a:cs typeface="Times New Roman"/>
                </a:rPr>
                <a:t>Publicar</a:t>
              </a:r>
              <a:r>
                <a:rPr lang="en-US" b="1" dirty="0">
                  <a:latin typeface="Times New Roman"/>
                  <a:cs typeface="Times New Roman"/>
                </a:rPr>
                <a:t> </a:t>
              </a:r>
              <a:r>
                <a:rPr lang="en-US" b="1" strike="sngStrike" dirty="0" smtClean="0">
                  <a:latin typeface="Times New Roman"/>
                  <a:cs typeface="Times New Roman"/>
                </a:rPr>
                <a:t>e</a:t>
              </a:r>
              <a:r>
                <a:rPr lang="en-US" b="1" dirty="0" smtClean="0">
                  <a:latin typeface="Times New Roman"/>
                  <a:cs typeface="Times New Roman"/>
                </a:rPr>
                <a:t> </a:t>
              </a:r>
              <a:r>
                <a:rPr lang="en-US" b="1" dirty="0" err="1" smtClean="0">
                  <a:latin typeface="Times New Roman"/>
                  <a:cs typeface="Times New Roman"/>
                </a:rPr>
                <a:t>artigos</a:t>
              </a:r>
              <a:endParaRPr lang="en-US" b="1" dirty="0">
                <a:latin typeface="Times New Roman"/>
                <a:cs typeface="Times New Roman"/>
              </a:endParaRPr>
            </a:p>
          </p:txBody>
        </p:sp>
      </p:grpSp>
      <p:pic>
        <p:nvPicPr>
          <p:cNvPr id="20" name="Picture 19" descr="analise de dado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878" y="4458442"/>
            <a:ext cx="3043179" cy="18708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499851" y="6358269"/>
            <a:ext cx="212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Times New Roman"/>
                <a:cs typeface="Times New Roman"/>
              </a:rPr>
              <a:t>An</a:t>
            </a:r>
            <a:r>
              <a:rPr lang="en-US" b="1" dirty="0" err="1" smtClean="0">
                <a:latin typeface="Times New Roman"/>
                <a:cs typeface="Times New Roman"/>
              </a:rPr>
              <a:t>álises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estatísticas</a:t>
            </a:r>
            <a:endParaRPr lang="en-US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13043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32000" y="1200437"/>
            <a:ext cx="8280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pt-BR" sz="2400" b="1" dirty="0" smtClean="0">
                <a:latin typeface="Times New Roman"/>
                <a:cs typeface="Times New Roman"/>
              </a:rPr>
              <a:t>Regra de Ouro #1: </a:t>
            </a:r>
            <a:r>
              <a:rPr lang="pt-BR" sz="2400" dirty="0" smtClean="0">
                <a:latin typeface="Times New Roman"/>
                <a:cs typeface="Times New Roman"/>
              </a:rPr>
              <a:t>uma observação por linha, uma variável por coluna.</a:t>
            </a:r>
          </a:p>
        </p:txBody>
      </p:sp>
      <p:sp>
        <p:nvSpPr>
          <p:cNvPr id="8" name="CaixaDeTexto 3"/>
          <p:cNvSpPr txBox="1"/>
          <p:nvPr/>
        </p:nvSpPr>
        <p:spPr>
          <a:xfrm>
            <a:off x="432000" y="127874"/>
            <a:ext cx="8280000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x-none" sz="30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Boas práticas para o armazenamento de dados</a:t>
            </a:r>
            <a:endParaRPr lang="pt-BR" sz="30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069688"/>
              </p:ext>
            </p:extLst>
          </p:nvPr>
        </p:nvGraphicFramePr>
        <p:xfrm>
          <a:off x="1409096" y="2948841"/>
          <a:ext cx="6325809" cy="2649220"/>
        </p:xfrm>
        <a:graphic>
          <a:graphicData uri="http://schemas.openxmlformats.org/drawingml/2006/table">
            <a:tbl>
              <a:tblPr/>
              <a:tblGrid>
                <a:gridCol w="903687"/>
                <a:gridCol w="903687"/>
                <a:gridCol w="903687"/>
                <a:gridCol w="903687"/>
                <a:gridCol w="903687"/>
                <a:gridCol w="903687"/>
                <a:gridCol w="903687"/>
              </a:tblGrid>
              <a:tr h="32000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site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estacao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v1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da-D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v2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v3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v4.long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v4.lat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0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Ponto 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chuva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presente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7.2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mr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-72.4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mr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-23.4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0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Ponto 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estiagem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presente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4.5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V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-72.4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-23.4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0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Ponto 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chuva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ausente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3.4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V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mr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-73.2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-22.1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0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Ponto 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estiagem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ausente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3.2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V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-73.2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-22.1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0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Ponto 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chuva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presente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6.8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-71.5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-20.5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0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Ponto 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estiagem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ausente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3.6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V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mr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-71.5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mr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-20.5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7180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32000" y="1200437"/>
            <a:ext cx="8280000" cy="504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pt-BR" sz="2400" b="1" dirty="0" smtClean="0">
                <a:latin typeface="Times New Roman"/>
                <a:cs typeface="Times New Roman"/>
              </a:rPr>
              <a:t>Regra de Ouro #2: </a:t>
            </a:r>
            <a:r>
              <a:rPr lang="pt-BR" sz="2400" dirty="0" smtClean="0">
                <a:latin typeface="Times New Roman"/>
                <a:cs typeface="Times New Roman"/>
              </a:rPr>
              <a:t>dados</a:t>
            </a:r>
            <a:r>
              <a:rPr lang="pt-BR" sz="2400" b="1" dirty="0" smtClean="0">
                <a:latin typeface="Times New Roman"/>
                <a:cs typeface="Times New Roman"/>
              </a:rPr>
              <a:t> </a:t>
            </a:r>
            <a:r>
              <a:rPr lang="pt-BR" sz="2400" dirty="0" smtClean="0">
                <a:latin typeface="Times New Roman"/>
                <a:cs typeface="Times New Roman"/>
              </a:rPr>
              <a:t>de</a:t>
            </a:r>
            <a:r>
              <a:rPr lang="pt-BR" sz="2400" b="1" dirty="0" smtClean="0">
                <a:latin typeface="Times New Roman"/>
                <a:cs typeface="Times New Roman"/>
              </a:rPr>
              <a:t> </a:t>
            </a:r>
            <a:r>
              <a:rPr lang="pt-BR" sz="2400" dirty="0" smtClean="0">
                <a:latin typeface="Times New Roman"/>
                <a:cs typeface="Times New Roman"/>
              </a:rPr>
              <a:t>latitude e longitude sempre em decimal;</a:t>
            </a:r>
          </a:p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pt-BR" sz="2400" b="1" dirty="0" smtClean="0">
                <a:latin typeface="Times New Roman"/>
                <a:cs typeface="Times New Roman"/>
              </a:rPr>
              <a:t>Regra de Ouro #3: </a:t>
            </a:r>
            <a:r>
              <a:rPr lang="pt-BR" sz="2400" dirty="0" smtClean="0">
                <a:latin typeface="Times New Roman"/>
                <a:cs typeface="Times New Roman"/>
              </a:rPr>
              <a:t>datas são representadas pelo formato-padrão “ano-mês-dia”;</a:t>
            </a:r>
          </a:p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pt-BR" sz="2400" b="1" dirty="0" smtClean="0">
                <a:latin typeface="Times New Roman"/>
                <a:cs typeface="Times New Roman"/>
              </a:rPr>
              <a:t>Regra de Ouro #4: </a:t>
            </a:r>
            <a:r>
              <a:rPr lang="pt-BR" sz="2400" dirty="0" smtClean="0">
                <a:latin typeface="Times New Roman"/>
                <a:cs typeface="Times New Roman"/>
              </a:rPr>
              <a:t>dados não disponíveis para uma observação recebem o valor “NA”. </a:t>
            </a:r>
          </a:p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pt-BR" sz="2400" b="1" dirty="0" smtClean="0">
                <a:latin typeface="Times New Roman"/>
                <a:cs typeface="Times New Roman"/>
              </a:rPr>
              <a:t>Regra de Ouro #5: </a:t>
            </a:r>
            <a:r>
              <a:rPr lang="pt-BR" sz="2400" dirty="0" smtClean="0">
                <a:latin typeface="Times New Roman"/>
                <a:cs typeface="Times New Roman"/>
              </a:rPr>
              <a:t>atenção à maiúsculas</a:t>
            </a:r>
            <a:br>
              <a:rPr lang="pt-BR" sz="2400" dirty="0" smtClean="0">
                <a:latin typeface="Times New Roman"/>
                <a:cs typeface="Times New Roman"/>
              </a:rPr>
            </a:br>
            <a:r>
              <a:rPr lang="pt-BR" sz="2400" dirty="0" smtClean="0">
                <a:latin typeface="Times New Roman"/>
                <a:cs typeface="Times New Roman"/>
              </a:rPr>
              <a:t>e minúsculas </a:t>
            </a:r>
            <a:r>
              <a:rPr lang="mr-IN" sz="2400" dirty="0" smtClean="0">
                <a:latin typeface="Times New Roman"/>
                <a:cs typeface="Times New Roman"/>
              </a:rPr>
              <a:t>–</a:t>
            </a:r>
            <a:r>
              <a:rPr lang="pt-BR" sz="2400" dirty="0" smtClean="0">
                <a:latin typeface="Times New Roman"/>
                <a:cs typeface="Times New Roman"/>
              </a:rPr>
              <a:t> computadores são </a:t>
            </a:r>
            <a:br>
              <a:rPr lang="pt-BR" sz="2400" dirty="0" smtClean="0">
                <a:latin typeface="Times New Roman"/>
                <a:cs typeface="Times New Roman"/>
              </a:rPr>
            </a:br>
            <a:r>
              <a:rPr lang="pt-BR" sz="2400" dirty="0" smtClean="0">
                <a:latin typeface="Times New Roman"/>
                <a:cs typeface="Times New Roman"/>
              </a:rPr>
              <a:t>sensíveis à isso</a:t>
            </a:r>
            <a:endParaRPr lang="pt-BR" sz="2400" b="1" dirty="0" smtClean="0">
              <a:latin typeface="Times New Roman"/>
              <a:cs typeface="Times New Roman"/>
            </a:endParaRPr>
          </a:p>
        </p:txBody>
      </p:sp>
      <p:sp>
        <p:nvSpPr>
          <p:cNvPr id="8" name="CaixaDeTexto 3"/>
          <p:cNvSpPr txBox="1"/>
          <p:nvPr/>
        </p:nvSpPr>
        <p:spPr>
          <a:xfrm>
            <a:off x="432000" y="127874"/>
            <a:ext cx="8280000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x-none" sz="30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Boas práticas para o armazenamento de dados</a:t>
            </a:r>
            <a:endParaRPr lang="pt-BR" sz="30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248372"/>
              </p:ext>
            </p:extLst>
          </p:nvPr>
        </p:nvGraphicFramePr>
        <p:xfrm>
          <a:off x="5869500" y="5106232"/>
          <a:ext cx="303141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602"/>
                <a:gridCol w="1368048"/>
                <a:gridCol w="563880"/>
                <a:gridCol w="4368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site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v1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v2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v3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site1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2018-07-10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20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site2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2017-05-05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NA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site3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2016-04-29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15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1476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32000" y="1273007"/>
            <a:ext cx="82800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pt-BR" sz="2400" dirty="0" smtClean="0">
                <a:latin typeface="Times New Roman"/>
                <a:cs typeface="Times New Roman"/>
              </a:rPr>
              <a:t>Uma tabela de dados pode estar em dois tipos de formato:</a:t>
            </a:r>
          </a:p>
          <a:p>
            <a:pPr marL="800100" lvl="1" indent="-342900" algn="just">
              <a:lnSpc>
                <a:spcPct val="150000"/>
              </a:lnSpc>
              <a:buFont typeface="Wingdings" charset="2"/>
              <a:buChar char="ü"/>
            </a:pPr>
            <a:r>
              <a:rPr lang="pt-BR" sz="2400" b="1" dirty="0" smtClean="0">
                <a:latin typeface="Times New Roman"/>
                <a:cs typeface="Times New Roman"/>
              </a:rPr>
              <a:t>Largo: </a:t>
            </a:r>
            <a:r>
              <a:rPr lang="pt-BR" sz="2400" dirty="0" smtClean="0">
                <a:latin typeface="Times New Roman"/>
                <a:cs typeface="Times New Roman"/>
              </a:rPr>
              <a:t>dados de uma mesma natureza são adicionados às </a:t>
            </a:r>
            <a:r>
              <a:rPr lang="pt-BR" sz="2400" i="1" dirty="0" smtClean="0">
                <a:latin typeface="Times New Roman"/>
                <a:cs typeface="Times New Roman"/>
              </a:rPr>
              <a:t>colunas</a:t>
            </a:r>
            <a:r>
              <a:rPr lang="pt-BR" sz="2400" dirty="0" smtClean="0">
                <a:latin typeface="Times New Roman"/>
                <a:cs typeface="Times New Roman"/>
              </a:rPr>
              <a:t> </a:t>
            </a:r>
            <a:r>
              <a:rPr lang="mr-IN" sz="2400" dirty="0" smtClean="0">
                <a:latin typeface="Times New Roman"/>
                <a:cs typeface="Times New Roman"/>
              </a:rPr>
              <a:t>–</a:t>
            </a:r>
            <a:r>
              <a:rPr lang="pt-BR" sz="2400" dirty="0" smtClean="0">
                <a:latin typeface="Times New Roman"/>
                <a:cs typeface="Times New Roman"/>
              </a:rPr>
              <a:t> a tabela cresce para o lado;</a:t>
            </a:r>
            <a:endParaRPr lang="pt-BR" sz="2400" b="1" i="1" dirty="0" smtClean="0">
              <a:latin typeface="Times New Roman"/>
              <a:cs typeface="Times New Roman"/>
            </a:endParaRPr>
          </a:p>
        </p:txBody>
      </p:sp>
      <p:sp>
        <p:nvSpPr>
          <p:cNvPr id="8" name="CaixaDeTexto 3"/>
          <p:cNvSpPr txBox="1"/>
          <p:nvPr/>
        </p:nvSpPr>
        <p:spPr>
          <a:xfrm>
            <a:off x="432000" y="127874"/>
            <a:ext cx="8280000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x-none" sz="30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Boas práticas para o armazenamento de dados</a:t>
            </a:r>
            <a:endParaRPr lang="pt-BR" sz="30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825500"/>
              </p:ext>
            </p:extLst>
          </p:nvPr>
        </p:nvGraphicFramePr>
        <p:xfrm>
          <a:off x="1742667" y="4166808"/>
          <a:ext cx="609600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site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sp1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sp2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sp3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sp4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sp5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site1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20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30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site2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30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25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site3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15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5" name="Left Brace 4"/>
          <p:cNvSpPr/>
          <p:nvPr/>
        </p:nvSpPr>
        <p:spPr>
          <a:xfrm rot="5400000">
            <a:off x="5147476" y="1409089"/>
            <a:ext cx="302382" cy="5080001"/>
          </a:xfrm>
          <a:prstGeom prst="leftBrac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02828" y="3319712"/>
            <a:ext cx="2591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>
                <a:latin typeface="Times New Roman"/>
                <a:cs typeface="Times New Roman"/>
              </a:rPr>
              <a:t>Identidade</a:t>
            </a:r>
            <a:r>
              <a:rPr lang="en-US" sz="2000" dirty="0" smtClean="0">
                <a:latin typeface="Times New Roman"/>
                <a:cs typeface="Times New Roman"/>
              </a:rPr>
              <a:t> das </a:t>
            </a:r>
            <a:r>
              <a:rPr lang="en-US" sz="2000" dirty="0" err="1" smtClean="0">
                <a:latin typeface="Times New Roman"/>
                <a:cs typeface="Times New Roman"/>
              </a:rPr>
              <a:t>espécies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36476" y="6108874"/>
            <a:ext cx="2894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Times New Roman"/>
                <a:cs typeface="Times New Roman"/>
              </a:rPr>
              <a:t>Registros</a:t>
            </a:r>
            <a:r>
              <a:rPr lang="en-US" sz="2000" dirty="0" smtClean="0">
                <a:latin typeface="Times New Roman"/>
                <a:cs typeface="Times New Roman"/>
              </a:rPr>
              <a:t> de </a:t>
            </a:r>
            <a:r>
              <a:rPr lang="en-US" sz="2000" dirty="0" err="1" smtClean="0">
                <a:latin typeface="Times New Roman"/>
                <a:cs typeface="Times New Roman"/>
              </a:rPr>
              <a:t>ocorrência</a:t>
            </a:r>
            <a:r>
              <a:rPr lang="en-US" sz="2000" dirty="0" smtClean="0">
                <a:latin typeface="Times New Roman"/>
                <a:cs typeface="Times New Roman"/>
              </a:rPr>
              <a:t> (</a:t>
            </a:r>
            <a:r>
              <a:rPr lang="en-US" sz="2000" dirty="0" err="1" smtClean="0">
                <a:latin typeface="Times New Roman"/>
                <a:cs typeface="Times New Roman"/>
              </a:rPr>
              <a:t>ou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dirty="0" err="1" smtClean="0">
                <a:latin typeface="Times New Roman"/>
                <a:cs typeface="Times New Roman"/>
              </a:rPr>
              <a:t>abundância</a:t>
            </a:r>
            <a:r>
              <a:rPr lang="en-US" sz="2000" dirty="0" smtClean="0">
                <a:latin typeface="Times New Roman"/>
                <a:cs typeface="Times New Roman"/>
              </a:rPr>
              <a:t>)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7334" y="3397788"/>
            <a:ext cx="1915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Sites </a:t>
            </a:r>
            <a:r>
              <a:rPr lang="en-US" sz="2000" dirty="0" err="1" smtClean="0">
                <a:latin typeface="Times New Roman"/>
                <a:cs typeface="Times New Roman"/>
              </a:rPr>
              <a:t>amostrados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11" name="Left Brace 10"/>
          <p:cNvSpPr/>
          <p:nvPr/>
        </p:nvSpPr>
        <p:spPr>
          <a:xfrm>
            <a:off x="1440285" y="4166808"/>
            <a:ext cx="302382" cy="1584960"/>
          </a:xfrm>
          <a:prstGeom prst="leftBrac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15243" y="3882571"/>
            <a:ext cx="428281" cy="1028096"/>
          </a:xfrm>
          <a:custGeom>
            <a:avLst/>
            <a:gdLst>
              <a:gd name="connsiteX0" fmla="*/ 234757 w 428281"/>
              <a:gd name="connsiteY0" fmla="*/ 0 h 1028096"/>
              <a:gd name="connsiteX1" fmla="*/ 4948 w 428281"/>
              <a:gd name="connsiteY1" fmla="*/ 532191 h 1028096"/>
              <a:gd name="connsiteX2" fmla="*/ 428281 w 428281"/>
              <a:gd name="connsiteY2" fmla="*/ 1028096 h 1028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8281" h="1028096">
                <a:moveTo>
                  <a:pt x="234757" y="0"/>
                </a:moveTo>
                <a:cubicBezTo>
                  <a:pt x="103725" y="180421"/>
                  <a:pt x="-27306" y="360842"/>
                  <a:pt x="4948" y="532191"/>
                </a:cubicBezTo>
                <a:cubicBezTo>
                  <a:pt x="37202" y="703540"/>
                  <a:pt x="428281" y="1028096"/>
                  <a:pt x="428281" y="1028096"/>
                </a:cubicBezTo>
              </a:path>
            </a:pathLst>
          </a:custGeom>
          <a:ln w="285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298666" y="5890381"/>
            <a:ext cx="943430" cy="604762"/>
          </a:xfrm>
          <a:custGeom>
            <a:avLst/>
            <a:gdLst>
              <a:gd name="connsiteX0" fmla="*/ 1112762 w 1112762"/>
              <a:gd name="connsiteY0" fmla="*/ 483809 h 483809"/>
              <a:gd name="connsiteX1" fmla="*/ 217715 w 1112762"/>
              <a:gd name="connsiteY1" fmla="*/ 314476 h 483809"/>
              <a:gd name="connsiteX2" fmla="*/ 0 w 1112762"/>
              <a:gd name="connsiteY2" fmla="*/ 0 h 48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2762" h="483809">
                <a:moveTo>
                  <a:pt x="1112762" y="483809"/>
                </a:moveTo>
                <a:cubicBezTo>
                  <a:pt x="757968" y="439460"/>
                  <a:pt x="403175" y="395111"/>
                  <a:pt x="217715" y="314476"/>
                </a:cubicBezTo>
                <a:cubicBezTo>
                  <a:pt x="32255" y="233841"/>
                  <a:pt x="0" y="0"/>
                  <a:pt x="0" y="0"/>
                </a:cubicBezTo>
              </a:path>
            </a:pathLst>
          </a:custGeom>
          <a:ln w="28575" cmpd="sng"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91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32000" y="1273007"/>
            <a:ext cx="82800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pt-BR" sz="2400" dirty="0" smtClean="0">
                <a:latin typeface="Times New Roman"/>
                <a:cs typeface="Times New Roman"/>
              </a:rPr>
              <a:t>Uma tabela de dados pode estar em dois tipos de formato:</a:t>
            </a:r>
          </a:p>
          <a:p>
            <a:pPr marL="800100" lvl="1" indent="-342900" algn="just">
              <a:lnSpc>
                <a:spcPct val="150000"/>
              </a:lnSpc>
              <a:buFont typeface="Wingdings" charset="2"/>
              <a:buChar char="ü"/>
            </a:pPr>
            <a:r>
              <a:rPr lang="pt-BR" sz="2400" b="1" dirty="0" smtClean="0">
                <a:latin typeface="Times New Roman"/>
                <a:cs typeface="Times New Roman"/>
              </a:rPr>
              <a:t>Longo: </a:t>
            </a:r>
            <a:r>
              <a:rPr lang="pt-BR" sz="2400" dirty="0" smtClean="0">
                <a:latin typeface="Times New Roman"/>
                <a:cs typeface="Times New Roman"/>
              </a:rPr>
              <a:t>dados de uma mesma natureza são adicionadas às </a:t>
            </a:r>
            <a:r>
              <a:rPr lang="pt-BR" sz="2400" i="1" dirty="0" smtClean="0">
                <a:latin typeface="Times New Roman"/>
                <a:cs typeface="Times New Roman"/>
              </a:rPr>
              <a:t>linhas</a:t>
            </a:r>
            <a:r>
              <a:rPr lang="pt-BR" sz="2400" dirty="0" smtClean="0">
                <a:latin typeface="Times New Roman"/>
                <a:cs typeface="Times New Roman"/>
              </a:rPr>
              <a:t> </a:t>
            </a:r>
            <a:r>
              <a:rPr lang="mr-IN" sz="2400" dirty="0" smtClean="0">
                <a:latin typeface="Times New Roman"/>
                <a:cs typeface="Times New Roman"/>
              </a:rPr>
              <a:t>–</a:t>
            </a:r>
            <a:r>
              <a:rPr lang="pt-BR" sz="2400" dirty="0" smtClean="0">
                <a:latin typeface="Times New Roman"/>
                <a:cs typeface="Times New Roman"/>
              </a:rPr>
              <a:t> a tabela cresce para baixo.</a:t>
            </a:r>
            <a:endParaRPr lang="pt-BR" sz="2400" b="1" i="1" dirty="0" smtClean="0">
              <a:latin typeface="Times New Roman"/>
              <a:cs typeface="Times New Roman"/>
            </a:endParaRPr>
          </a:p>
        </p:txBody>
      </p:sp>
      <p:sp>
        <p:nvSpPr>
          <p:cNvPr id="8" name="CaixaDeTexto 3"/>
          <p:cNvSpPr txBox="1"/>
          <p:nvPr/>
        </p:nvSpPr>
        <p:spPr>
          <a:xfrm>
            <a:off x="432000" y="127874"/>
            <a:ext cx="8280000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x-none" sz="30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Boas práticas para o armazenamento de dados</a:t>
            </a:r>
            <a:endParaRPr lang="pt-BR" sz="30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616585"/>
              </p:ext>
            </p:extLst>
          </p:nvPr>
        </p:nvGraphicFramePr>
        <p:xfrm>
          <a:off x="3112634" y="3428662"/>
          <a:ext cx="3547684" cy="3076955"/>
        </p:xfrm>
        <a:graphic>
          <a:graphicData uri="http://schemas.openxmlformats.org/drawingml/2006/table">
            <a:tbl>
              <a:tblPr firstRow="1" bandRow="1"/>
              <a:tblGrid>
                <a:gridCol w="1183622"/>
                <a:gridCol w="1002791"/>
                <a:gridCol w="1361271"/>
              </a:tblGrid>
              <a:tr h="3048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site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especie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abundancia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site1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sp2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20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site1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sp4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site1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sp5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30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site2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sp1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site2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sp2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30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site2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sp5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25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site3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sp2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site3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sp5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6794" y="3402429"/>
            <a:ext cx="2591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>
                <a:latin typeface="Times New Roman"/>
                <a:cs typeface="Times New Roman"/>
              </a:rPr>
              <a:t>Identidade</a:t>
            </a:r>
            <a:r>
              <a:rPr lang="en-US" sz="2000" dirty="0" smtClean="0">
                <a:latin typeface="Times New Roman"/>
                <a:cs typeface="Times New Roman"/>
              </a:rPr>
              <a:t> das </a:t>
            </a:r>
            <a:r>
              <a:rPr lang="en-US" sz="2000" dirty="0" err="1" smtClean="0">
                <a:latin typeface="Times New Roman"/>
                <a:cs typeface="Times New Roman"/>
              </a:rPr>
              <a:t>espécies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7334" y="4147687"/>
            <a:ext cx="1915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Sites </a:t>
            </a:r>
            <a:r>
              <a:rPr lang="en-US" sz="2000" dirty="0" err="1" smtClean="0">
                <a:latin typeface="Times New Roman"/>
                <a:cs typeface="Times New Roman"/>
              </a:rPr>
              <a:t>amostrados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74287" y="4547797"/>
            <a:ext cx="25511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Times New Roman"/>
                <a:cs typeface="Times New Roman"/>
              </a:rPr>
              <a:t>Registros</a:t>
            </a:r>
            <a:r>
              <a:rPr lang="en-US" sz="2000" dirty="0" smtClean="0">
                <a:latin typeface="Times New Roman"/>
                <a:cs typeface="Times New Roman"/>
              </a:rPr>
              <a:t> de </a:t>
            </a:r>
            <a:r>
              <a:rPr lang="en-US" sz="2000" dirty="0" err="1" smtClean="0">
                <a:latin typeface="Times New Roman"/>
                <a:cs typeface="Times New Roman"/>
              </a:rPr>
              <a:t>ocorrência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br>
              <a:rPr lang="en-US" sz="2000" dirty="0" smtClean="0">
                <a:latin typeface="Times New Roman"/>
                <a:cs typeface="Times New Roman"/>
              </a:rPr>
            </a:br>
            <a:r>
              <a:rPr lang="en-US" sz="2000" dirty="0" smtClean="0">
                <a:latin typeface="Times New Roman"/>
                <a:cs typeface="Times New Roman"/>
              </a:rPr>
              <a:t>(</a:t>
            </a:r>
            <a:r>
              <a:rPr lang="en-US" sz="2000" dirty="0" err="1" smtClean="0">
                <a:latin typeface="Times New Roman"/>
                <a:cs typeface="Times New Roman"/>
              </a:rPr>
              <a:t>ou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dirty="0" err="1" smtClean="0">
                <a:latin typeface="Times New Roman"/>
                <a:cs typeface="Times New Roman"/>
              </a:rPr>
              <a:t>abundância</a:t>
            </a:r>
            <a:r>
              <a:rPr lang="en-US" sz="2000" dirty="0" smtClean="0">
                <a:latin typeface="Times New Roman"/>
                <a:cs typeface="Times New Roman"/>
              </a:rPr>
              <a:t>),</a:t>
            </a:r>
          </a:p>
          <a:p>
            <a:pPr algn="ctr"/>
            <a:r>
              <a:rPr lang="en-US" sz="2000" dirty="0" err="1" smtClean="0">
                <a:latin typeface="Times New Roman"/>
                <a:cs typeface="Times New Roman"/>
              </a:rPr>
              <a:t>sem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dirty="0" err="1" smtClean="0">
                <a:latin typeface="Times New Roman"/>
                <a:cs typeface="Times New Roman"/>
              </a:rPr>
              <a:t>ausências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2104571" y="3241239"/>
            <a:ext cx="2467429" cy="205904"/>
          </a:xfrm>
          <a:custGeom>
            <a:avLst/>
            <a:gdLst>
              <a:gd name="connsiteX0" fmla="*/ 0 w 2467429"/>
              <a:gd name="connsiteY0" fmla="*/ 205904 h 205904"/>
              <a:gd name="connsiteX1" fmla="*/ 1306286 w 2467429"/>
              <a:gd name="connsiteY1" fmla="*/ 285 h 205904"/>
              <a:gd name="connsiteX2" fmla="*/ 2467429 w 2467429"/>
              <a:gd name="connsiteY2" fmla="*/ 157523 h 205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7429" h="205904">
                <a:moveTo>
                  <a:pt x="0" y="205904"/>
                </a:moveTo>
                <a:cubicBezTo>
                  <a:pt x="447524" y="107126"/>
                  <a:pt x="895048" y="8348"/>
                  <a:pt x="1306286" y="285"/>
                </a:cubicBezTo>
                <a:cubicBezTo>
                  <a:pt x="1717524" y="-7778"/>
                  <a:pt x="2467429" y="157523"/>
                  <a:pt x="2467429" y="157523"/>
                </a:cubicBezTo>
              </a:path>
            </a:pathLst>
          </a:custGeom>
          <a:ln w="285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923143" y="4608286"/>
            <a:ext cx="1064381" cy="388838"/>
          </a:xfrm>
          <a:custGeom>
            <a:avLst/>
            <a:gdLst>
              <a:gd name="connsiteX0" fmla="*/ 0 w 1064381"/>
              <a:gd name="connsiteY0" fmla="*/ 0 h 388838"/>
              <a:gd name="connsiteX1" fmla="*/ 411238 w 1064381"/>
              <a:gd name="connsiteY1" fmla="*/ 338666 h 388838"/>
              <a:gd name="connsiteX2" fmla="*/ 1064381 w 1064381"/>
              <a:gd name="connsiteY2" fmla="*/ 387047 h 388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4381" h="388838">
                <a:moveTo>
                  <a:pt x="0" y="0"/>
                </a:moveTo>
                <a:cubicBezTo>
                  <a:pt x="116920" y="137079"/>
                  <a:pt x="233841" y="274158"/>
                  <a:pt x="411238" y="338666"/>
                </a:cubicBezTo>
                <a:cubicBezTo>
                  <a:pt x="588635" y="403174"/>
                  <a:pt x="1064381" y="387047"/>
                  <a:pt x="1064381" y="387047"/>
                </a:cubicBezTo>
              </a:path>
            </a:pathLst>
          </a:custGeom>
          <a:ln w="285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 rot="10800000">
            <a:off x="6725907" y="3802535"/>
            <a:ext cx="309386" cy="2703080"/>
          </a:xfrm>
          <a:prstGeom prst="leftBrac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36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3"/>
          <p:cNvSpPr txBox="1"/>
          <p:nvPr/>
        </p:nvSpPr>
        <p:spPr>
          <a:xfrm>
            <a:off x="432000" y="127874"/>
            <a:ext cx="8280000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x-none" sz="30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Boas práticas para o armazenamento de dados</a:t>
            </a:r>
            <a:endParaRPr lang="pt-BR" sz="30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6" name="CaixaDeTexto 3"/>
          <p:cNvSpPr txBox="1"/>
          <p:nvPr/>
        </p:nvSpPr>
        <p:spPr>
          <a:xfrm>
            <a:off x="432000" y="1273007"/>
            <a:ext cx="8280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x-none" sz="2400" dirty="0" smtClean="0">
                <a:latin typeface="Times New Roman"/>
                <a:cs typeface="Times New Roman"/>
              </a:rPr>
              <a:t>Alguns tipos de dados não podem ou não precisam ficar na mesma tabela.</a:t>
            </a:r>
            <a:endParaRPr lang="pt-BR" sz="2400" b="1" dirty="0" smtClean="0">
              <a:latin typeface="Times New Roman"/>
              <a:cs typeface="Times New Roman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384225"/>
              </p:ext>
            </p:extLst>
          </p:nvPr>
        </p:nvGraphicFramePr>
        <p:xfrm>
          <a:off x="1008857" y="3501232"/>
          <a:ext cx="7126286" cy="3113531"/>
        </p:xfrm>
        <a:graphic>
          <a:graphicData uri="http://schemas.openxmlformats.org/drawingml/2006/table">
            <a:tbl>
              <a:tblPr firstRow="1" bandRow="1"/>
              <a:tblGrid>
                <a:gridCol w="1004724"/>
                <a:gridCol w="851224"/>
                <a:gridCol w="815693"/>
                <a:gridCol w="1088571"/>
                <a:gridCol w="1055028"/>
                <a:gridCol w="1155523"/>
                <a:gridCol w="1155523"/>
              </a:tblGrid>
              <a:tr h="3048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site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especie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abund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trait </a:t>
                      </a:r>
                      <a:r>
                        <a:rPr lang="en-US" sz="1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trait</a:t>
                      </a:r>
                      <a:r>
                        <a:rPr lang="en-US" sz="1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 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altitude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vazão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site1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sp2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20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A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2.1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560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mr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3.4</a:t>
                      </a:r>
                      <a:endParaRPr lang="mr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site1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sp4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4.3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560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3.4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site1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sp5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30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1.0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560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3.4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site2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sp1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2.9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200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2.1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site2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sp2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30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1.8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200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2.1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site2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sp5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25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C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1.1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200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2.1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site3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sp2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2.3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940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3.5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site3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sp5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0.8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940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3.5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375922" y="2606212"/>
            <a:ext cx="1967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 smtClean="0">
                <a:latin typeface="Times New Roman"/>
                <a:cs typeface="Times New Roman"/>
              </a:rPr>
              <a:t>Composição</a:t>
            </a:r>
            <a:r>
              <a:rPr lang="en-US" sz="2000" b="1" dirty="0" smtClean="0">
                <a:latin typeface="Times New Roman"/>
                <a:cs typeface="Times New Roman"/>
              </a:rPr>
              <a:t>/site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02881" y="2606212"/>
            <a:ext cx="1675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Times New Roman"/>
                <a:cs typeface="Times New Roman"/>
              </a:rPr>
              <a:t>Traits/</a:t>
            </a:r>
            <a:r>
              <a:rPr lang="en-US" sz="2000" b="1" dirty="0" err="1" smtClean="0">
                <a:latin typeface="Times New Roman"/>
                <a:cs typeface="Times New Roman"/>
              </a:rPr>
              <a:t>espécie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43900" y="2606212"/>
            <a:ext cx="1710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 smtClean="0">
                <a:latin typeface="Times New Roman"/>
                <a:cs typeface="Times New Roman"/>
              </a:rPr>
              <a:t>Ambiente</a:t>
            </a:r>
            <a:r>
              <a:rPr lang="en-US" sz="2000" b="1" dirty="0" smtClean="0">
                <a:latin typeface="Times New Roman"/>
                <a:cs typeface="Times New Roman"/>
              </a:rPr>
              <a:t>/site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12" name="Left Brace 11"/>
          <p:cNvSpPr/>
          <p:nvPr/>
        </p:nvSpPr>
        <p:spPr>
          <a:xfrm rot="5400000">
            <a:off x="2203229" y="1944363"/>
            <a:ext cx="309386" cy="2611270"/>
          </a:xfrm>
          <a:prstGeom prst="leftBrac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 rot="5400000">
            <a:off x="4592037" y="2212912"/>
            <a:ext cx="309386" cy="2069586"/>
          </a:xfrm>
          <a:prstGeom prst="leftBrac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 rot="5400000">
            <a:off x="6845732" y="2110694"/>
            <a:ext cx="309386" cy="2269435"/>
          </a:xfrm>
          <a:prstGeom prst="leftBrac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84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3"/>
          <p:cNvSpPr txBox="1"/>
          <p:nvPr/>
        </p:nvSpPr>
        <p:spPr>
          <a:xfrm>
            <a:off x="432000" y="127874"/>
            <a:ext cx="8280000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x-none" sz="30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Boas práticas para o armazenamento de dados</a:t>
            </a:r>
            <a:endParaRPr lang="pt-BR" sz="30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6" name="CaixaDeTexto 3"/>
          <p:cNvSpPr txBox="1"/>
          <p:nvPr/>
        </p:nvSpPr>
        <p:spPr>
          <a:xfrm>
            <a:off x="432000" y="1273007"/>
            <a:ext cx="82800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x-none" sz="2400" b="1" dirty="0" smtClean="0">
                <a:latin typeface="Times New Roman"/>
                <a:cs typeface="Times New Roman"/>
              </a:rPr>
              <a:t>Dados relacionais: </a:t>
            </a:r>
            <a:r>
              <a:rPr lang="x-none" sz="2400" dirty="0" smtClean="0">
                <a:latin typeface="Times New Roman"/>
                <a:cs typeface="Times New Roman"/>
              </a:rPr>
              <a:t>conjunto de dados organizados em duas ou mais tabelas, cujas linhas possuem um identificador em comum, que pode ser usado para relacionar as observações entre as tabelas.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39115"/>
              </p:ext>
            </p:extLst>
          </p:nvPr>
        </p:nvGraphicFramePr>
        <p:xfrm>
          <a:off x="6273998" y="3550554"/>
          <a:ext cx="2671641" cy="3076955"/>
        </p:xfrm>
        <a:graphic>
          <a:graphicData uri="http://schemas.openxmlformats.org/drawingml/2006/table">
            <a:tbl>
              <a:tblPr firstRow="1" bandRow="1"/>
              <a:tblGrid>
                <a:gridCol w="1004724"/>
                <a:gridCol w="851224"/>
                <a:gridCol w="815693"/>
              </a:tblGrid>
              <a:tr h="3048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site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especie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abund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site1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sp2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20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site1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sp4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site1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sp5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30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site2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sp1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site2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sp2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30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site2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sp5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25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site3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sp2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site3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sp5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2120"/>
              </p:ext>
            </p:extLst>
          </p:nvPr>
        </p:nvGraphicFramePr>
        <p:xfrm>
          <a:off x="182042" y="4234322"/>
          <a:ext cx="2597441" cy="1709419"/>
        </p:xfrm>
        <a:graphic>
          <a:graphicData uri="http://schemas.openxmlformats.org/drawingml/2006/table">
            <a:tbl>
              <a:tblPr firstRow="1" bandRow="1"/>
              <a:tblGrid>
                <a:gridCol w="874799"/>
                <a:gridCol w="874799"/>
                <a:gridCol w="847843"/>
              </a:tblGrid>
              <a:tr h="3048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especie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trait </a:t>
                      </a:r>
                      <a:r>
                        <a:rPr lang="en-US" sz="1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trait</a:t>
                      </a:r>
                      <a:r>
                        <a:rPr lang="en-US" sz="1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 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sp2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A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2.1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sp4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4.3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sp5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1.0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sp1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2.9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136504"/>
              </p:ext>
            </p:extLst>
          </p:nvPr>
        </p:nvGraphicFramePr>
        <p:xfrm>
          <a:off x="3228020" y="4405264"/>
          <a:ext cx="2597441" cy="1367535"/>
        </p:xfrm>
        <a:graphic>
          <a:graphicData uri="http://schemas.openxmlformats.org/drawingml/2006/table">
            <a:tbl>
              <a:tblPr firstRow="1" bandRow="1"/>
              <a:tblGrid>
                <a:gridCol w="874799"/>
                <a:gridCol w="874799"/>
                <a:gridCol w="847843"/>
              </a:tblGrid>
              <a:tr h="3048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site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altitude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vazão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site1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560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3.4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site2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200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2.1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site3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940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3.5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9559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oxes.png"/>
          <p:cNvPicPr>
            <a:picLocks noChangeAspect="1"/>
          </p:cNvPicPr>
          <p:nvPr/>
        </p:nvPicPr>
        <p:blipFill>
          <a:blip r:embed="rId2">
            <a:alphaModFix amt="7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78" y="1007277"/>
            <a:ext cx="7943088" cy="5772912"/>
          </a:xfrm>
          <a:prstGeom prst="rect">
            <a:avLst/>
          </a:prstGeom>
        </p:spPr>
      </p:pic>
      <p:sp>
        <p:nvSpPr>
          <p:cNvPr id="8" name="CaixaDeTexto 3"/>
          <p:cNvSpPr txBox="1"/>
          <p:nvPr/>
        </p:nvSpPr>
        <p:spPr>
          <a:xfrm>
            <a:off x="432000" y="127874"/>
            <a:ext cx="8280000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x-none" sz="30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Boas práticas para o armazenamento de dados</a:t>
            </a:r>
            <a:endParaRPr lang="pt-BR" sz="30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pic>
        <p:nvPicPr>
          <p:cNvPr id="101" name="Picture 100" descr="clima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4" t="62504" r="86508" b="12396"/>
          <a:stretch/>
        </p:blipFill>
        <p:spPr>
          <a:xfrm>
            <a:off x="3792705" y="1765738"/>
            <a:ext cx="895047" cy="803291"/>
          </a:xfrm>
          <a:prstGeom prst="rect">
            <a:avLst/>
          </a:prstGeom>
        </p:spPr>
      </p:pic>
      <p:pic>
        <p:nvPicPr>
          <p:cNvPr id="102" name="Picture 101" descr="map_tag.jpg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10" t="67162" r="5126" b="6657"/>
          <a:stretch/>
        </p:blipFill>
        <p:spPr>
          <a:xfrm>
            <a:off x="3792705" y="5927245"/>
            <a:ext cx="836102" cy="930755"/>
          </a:xfrm>
          <a:prstGeom prst="rect">
            <a:avLst/>
          </a:prstGeom>
        </p:spPr>
      </p:pic>
      <p:pic>
        <p:nvPicPr>
          <p:cNvPr id="6" name="Picture 5" descr="natureza.jpg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121" b="83559"/>
          <a:stretch/>
        </p:blipFill>
        <p:spPr>
          <a:xfrm>
            <a:off x="7051760" y="1972736"/>
            <a:ext cx="851866" cy="930122"/>
          </a:xfrm>
          <a:prstGeom prst="rect">
            <a:avLst/>
          </a:prstGeom>
        </p:spPr>
      </p:pic>
      <p:pic>
        <p:nvPicPr>
          <p:cNvPr id="12" name="Picture 11" descr="phylogeny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EFF"/>
              </a:clrFrom>
              <a:clrTo>
                <a:srgbClr val="FFFE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423" l="577" r="100000"/>
                    </a14:imgEffect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261" y="5228595"/>
            <a:ext cx="952071" cy="95207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657434" y="2939143"/>
            <a:ext cx="2486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Times New Roman"/>
                <a:cs typeface="Times New Roman"/>
              </a:rPr>
              <a:t>Informações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funcionais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467644" y="100727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Times New Roman"/>
                <a:cs typeface="Times New Roman"/>
              </a:rPr>
              <a:t>Clima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58578" y="6247617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Times New Roman"/>
                <a:cs typeface="Times New Roman"/>
              </a:rPr>
              <a:t>Filogenia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467644" y="6389558"/>
            <a:ext cx="3063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/>
                <a:cs typeface="Times New Roman"/>
              </a:rPr>
              <a:t>Dados </a:t>
            </a:r>
            <a:r>
              <a:rPr lang="en-US" b="1" dirty="0" err="1" smtClean="0">
                <a:latin typeface="Times New Roman"/>
                <a:cs typeface="Times New Roman"/>
              </a:rPr>
              <a:t>espaciais</a:t>
            </a:r>
            <a:r>
              <a:rPr lang="en-US" b="1" dirty="0" smtClean="0">
                <a:latin typeface="Times New Roman"/>
                <a:cs typeface="Times New Roman"/>
              </a:rPr>
              <a:t> e </a:t>
            </a:r>
            <a:r>
              <a:rPr lang="en-US" b="1" dirty="0" err="1" smtClean="0">
                <a:latin typeface="Times New Roman"/>
                <a:cs typeface="Times New Roman"/>
              </a:rPr>
              <a:t>geográficos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376749" y="3179518"/>
            <a:ext cx="1818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/>
                <a:cs typeface="Times New Roman"/>
              </a:rPr>
              <a:t>Dados </a:t>
            </a:r>
            <a:r>
              <a:rPr lang="en-US" b="1" dirty="0" err="1" smtClean="0">
                <a:latin typeface="Times New Roman"/>
                <a:cs typeface="Times New Roman"/>
              </a:rPr>
              <a:t>biológicos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2095" y="2964970"/>
            <a:ext cx="2201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err="1" smtClean="0">
                <a:latin typeface="Times New Roman"/>
                <a:cs typeface="Times New Roman"/>
              </a:rPr>
              <a:t>Matriz</a:t>
            </a:r>
            <a:r>
              <a:rPr lang="en-US" b="1" dirty="0" smtClean="0">
                <a:latin typeface="Times New Roman"/>
                <a:cs typeface="Times New Roman"/>
              </a:rPr>
              <a:t> de </a:t>
            </a:r>
            <a:r>
              <a:rPr lang="en-US" b="1" dirty="0" err="1" smtClean="0">
                <a:latin typeface="Times New Roman"/>
                <a:cs typeface="Times New Roman"/>
              </a:rPr>
              <a:t>interação</a:t>
            </a:r>
            <a:endParaRPr lang="en-US" b="1" dirty="0">
              <a:latin typeface="Times New Roman"/>
              <a:cs typeface="Times New Roman"/>
            </a:endParaRPr>
          </a:p>
        </p:txBody>
      </p:sp>
      <p:pic>
        <p:nvPicPr>
          <p:cNvPr id="105" name="Picture 104" descr="boxes.png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84" t="62054" r="-1209" b="7523"/>
          <a:stretch/>
        </p:blipFill>
        <p:spPr>
          <a:xfrm>
            <a:off x="7529516" y="4590538"/>
            <a:ext cx="621536" cy="1756298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7051760" y="4245610"/>
            <a:ext cx="193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/>
                <a:cs typeface="Times New Roman"/>
              </a:rPr>
              <a:t>Dados </a:t>
            </a:r>
            <a:r>
              <a:rPr lang="en-US" b="1" dirty="0" err="1" smtClean="0">
                <a:latin typeface="Times New Roman"/>
                <a:cs typeface="Times New Roman"/>
              </a:rPr>
              <a:t>ambientais</a:t>
            </a:r>
            <a:endParaRPr lang="en-US" b="1" dirty="0">
              <a:latin typeface="Times New Roman"/>
              <a:cs typeface="Times New Roman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6862876" y="5273418"/>
            <a:ext cx="1405377" cy="1164087"/>
            <a:chOff x="6025628" y="2939143"/>
            <a:chExt cx="2066962" cy="1712084"/>
          </a:xfrm>
        </p:grpSpPr>
        <p:sp>
          <p:nvSpPr>
            <p:cNvPr id="38" name="Rectangle 37"/>
            <p:cNvSpPr/>
            <p:nvPr/>
          </p:nvSpPr>
          <p:spPr>
            <a:xfrm>
              <a:off x="6657433" y="3720353"/>
              <a:ext cx="872083" cy="525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 descr="river.jpg"/>
            <p:cNvPicPr>
              <a:picLocks noChangeAspect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21" t="5981" r="50042" b="74480"/>
            <a:stretch/>
          </p:blipFill>
          <p:spPr>
            <a:xfrm>
              <a:off x="6025628" y="2939143"/>
              <a:ext cx="2066962" cy="1712084"/>
            </a:xfrm>
            <a:prstGeom prst="rect">
              <a:avLst/>
            </a:prstGeom>
          </p:spPr>
        </p:pic>
      </p:grpSp>
      <p:pic>
        <p:nvPicPr>
          <p:cNvPr id="40" name="Picture 39" descr="butterfly.jp2"/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3036" b="79286" l="4808" r="9615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99" t="9047" r="840" b="17337"/>
          <a:stretch/>
        </p:blipFill>
        <p:spPr>
          <a:xfrm>
            <a:off x="293783" y="1942854"/>
            <a:ext cx="1779681" cy="1487342"/>
          </a:xfrm>
          <a:prstGeom prst="rect">
            <a:avLst/>
          </a:prstGeom>
        </p:spPr>
      </p:pic>
      <p:pic>
        <p:nvPicPr>
          <p:cNvPr id="107" name="Picture 106" descr="natureza.jpg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01" t="59294" r="-2724" b="23736"/>
          <a:stretch/>
        </p:blipFill>
        <p:spPr>
          <a:xfrm>
            <a:off x="3077056" y="3765608"/>
            <a:ext cx="1076591" cy="960004"/>
          </a:xfrm>
          <a:prstGeom prst="rect">
            <a:avLst/>
          </a:prstGeom>
        </p:spPr>
      </p:pic>
      <p:pic>
        <p:nvPicPr>
          <p:cNvPr id="108" name="Picture 107" descr="natureza.jpg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3" t="19273" r="78979" b="64286"/>
          <a:stretch/>
        </p:blipFill>
        <p:spPr>
          <a:xfrm>
            <a:off x="1648173" y="2280606"/>
            <a:ext cx="398766" cy="518987"/>
          </a:xfrm>
          <a:prstGeom prst="rect">
            <a:avLst/>
          </a:prstGeom>
        </p:spPr>
      </p:pic>
      <p:cxnSp>
        <p:nvCxnSpPr>
          <p:cNvPr id="42" name="Straight Arrow Connector 41"/>
          <p:cNvCxnSpPr/>
          <p:nvPr/>
        </p:nvCxnSpPr>
        <p:spPr>
          <a:xfrm>
            <a:off x="2330824" y="2569029"/>
            <a:ext cx="746232" cy="39594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4628807" y="2613852"/>
            <a:ext cx="0" cy="39594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6255040" y="2613852"/>
            <a:ext cx="607836" cy="39594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 flipV="1">
            <a:off x="6255040" y="4590538"/>
            <a:ext cx="607836" cy="35499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1">
            <a:off x="2330824" y="4725612"/>
            <a:ext cx="552823" cy="21991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V="1">
            <a:off x="4687752" y="4725612"/>
            <a:ext cx="0" cy="466982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369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3"/>
          <p:cNvSpPr txBox="1"/>
          <p:nvPr/>
        </p:nvSpPr>
        <p:spPr>
          <a:xfrm>
            <a:off x="432000" y="127874"/>
            <a:ext cx="8280000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x-none" sz="30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Boas práticas para o armazenamento de dados</a:t>
            </a:r>
            <a:endParaRPr lang="pt-BR" sz="30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5" name="CaixaDeTexto 3"/>
          <p:cNvSpPr txBox="1"/>
          <p:nvPr/>
        </p:nvSpPr>
        <p:spPr>
          <a:xfrm>
            <a:off x="432000" y="1199535"/>
            <a:ext cx="82800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x-none" sz="2400" dirty="0" smtClean="0">
                <a:latin typeface="Times New Roman"/>
                <a:cs typeface="Times New Roman"/>
              </a:rPr>
              <a:t>Mantenha os arquivos de um mesmo projeto organizados em um mesmo diretório, separados em sub-diretórios se necessário, e com nomes auto-explicativos.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562285" y="3080437"/>
            <a:ext cx="8292060" cy="3678868"/>
            <a:chOff x="729375" y="3080437"/>
            <a:chExt cx="8292060" cy="3678868"/>
          </a:xfrm>
        </p:grpSpPr>
        <p:grpSp>
          <p:nvGrpSpPr>
            <p:cNvPr id="42" name="Group 41"/>
            <p:cNvGrpSpPr/>
            <p:nvPr/>
          </p:nvGrpSpPr>
          <p:grpSpPr>
            <a:xfrm>
              <a:off x="729375" y="3080437"/>
              <a:ext cx="5144034" cy="3678868"/>
              <a:chOff x="1011517" y="3080437"/>
              <a:chExt cx="5144034" cy="3678868"/>
            </a:xfrm>
          </p:grpSpPr>
          <p:pic>
            <p:nvPicPr>
              <p:cNvPr id="2" name="Picture 1" descr="folder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1517" y="3080437"/>
                <a:ext cx="605118" cy="605118"/>
              </a:xfrm>
              <a:prstGeom prst="rect">
                <a:avLst/>
              </a:prstGeom>
            </p:spPr>
          </p:pic>
          <p:sp>
            <p:nvSpPr>
              <p:cNvPr id="3" name="TextBox 2"/>
              <p:cNvSpPr txBox="1"/>
              <p:nvPr/>
            </p:nvSpPr>
            <p:spPr>
              <a:xfrm>
                <a:off x="1743635" y="3198330"/>
                <a:ext cx="12491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 smtClean="0">
                    <a:latin typeface="Times New Roman"/>
                    <a:cs typeface="Times New Roman"/>
                  </a:rPr>
                  <a:t>Doutorado</a:t>
                </a:r>
                <a:endParaRPr lang="en-US" b="1" dirty="0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2206812" y="4201027"/>
                <a:ext cx="1586340" cy="605118"/>
                <a:chOff x="2206812" y="4440083"/>
                <a:chExt cx="1586340" cy="605118"/>
              </a:xfrm>
            </p:grpSpPr>
            <p:pic>
              <p:nvPicPr>
                <p:cNvPr id="7" name="Picture 6" descr="folder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06812" y="4440083"/>
                  <a:ext cx="605118" cy="605118"/>
                </a:xfrm>
                <a:prstGeom prst="rect">
                  <a:avLst/>
                </a:prstGeom>
              </p:spPr>
            </p:pic>
            <p:sp>
              <p:nvSpPr>
                <p:cNvPr id="12" name="TextBox 11"/>
                <p:cNvSpPr txBox="1"/>
                <p:nvPr/>
              </p:nvSpPr>
              <p:spPr>
                <a:xfrm>
                  <a:off x="2992745" y="4557976"/>
                  <a:ext cx="8004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/>
                      <a:cs typeface="Times New Roman"/>
                    </a:rPr>
                    <a:t>Dados</a:t>
                  </a:r>
                  <a:endParaRPr lang="en-US" b="1" dirty="0"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2206812" y="5524164"/>
                <a:ext cx="1983534" cy="605118"/>
                <a:chOff x="2206812" y="5524164"/>
                <a:chExt cx="1983534" cy="605118"/>
              </a:xfrm>
            </p:grpSpPr>
            <p:pic>
              <p:nvPicPr>
                <p:cNvPr id="9" name="Picture 8" descr="folder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06812" y="5524164"/>
                  <a:ext cx="605118" cy="605118"/>
                </a:xfrm>
                <a:prstGeom prst="rect">
                  <a:avLst/>
                </a:prstGeom>
              </p:spPr>
            </p:pic>
            <p:sp>
              <p:nvSpPr>
                <p:cNvPr id="13" name="TextBox 12"/>
                <p:cNvSpPr txBox="1"/>
                <p:nvPr/>
              </p:nvSpPr>
              <p:spPr>
                <a:xfrm>
                  <a:off x="2992745" y="5642057"/>
                  <a:ext cx="11976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err="1" smtClean="0">
                      <a:latin typeface="Times New Roman"/>
                      <a:cs typeface="Times New Roman"/>
                    </a:rPr>
                    <a:t>Anotações</a:t>
                  </a:r>
                  <a:endParaRPr lang="en-US" b="1" dirty="0"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1601694" y="6154187"/>
                <a:ext cx="2391547" cy="605118"/>
                <a:chOff x="1601694" y="6154187"/>
                <a:chExt cx="2391547" cy="605118"/>
              </a:xfrm>
            </p:grpSpPr>
            <p:pic>
              <p:nvPicPr>
                <p:cNvPr id="10" name="Picture 9" descr="folder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01694" y="6154187"/>
                  <a:ext cx="605118" cy="605118"/>
                </a:xfrm>
                <a:prstGeom prst="rect">
                  <a:avLst/>
                </a:prstGeom>
              </p:spPr>
            </p:pic>
            <p:sp>
              <p:nvSpPr>
                <p:cNvPr id="14" name="TextBox 13"/>
                <p:cNvSpPr txBox="1"/>
                <p:nvPr/>
              </p:nvSpPr>
              <p:spPr>
                <a:xfrm>
                  <a:off x="2353249" y="6272080"/>
                  <a:ext cx="16399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err="1" smtClean="0">
                      <a:latin typeface="Times New Roman"/>
                      <a:cs typeface="Times New Roman"/>
                    </a:rPr>
                    <a:t>Experimento</a:t>
                  </a:r>
                  <a:r>
                    <a:rPr lang="en-US" b="1" dirty="0" smtClean="0">
                      <a:latin typeface="Times New Roman"/>
                      <a:cs typeface="Times New Roman"/>
                    </a:rPr>
                    <a:t> 2</a:t>
                  </a:r>
                  <a:endParaRPr lang="en-US" b="1" dirty="0"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1604684" y="3655673"/>
                <a:ext cx="2391547" cy="605118"/>
                <a:chOff x="1601694" y="6154187"/>
                <a:chExt cx="2391547" cy="605118"/>
              </a:xfrm>
            </p:grpSpPr>
            <p:pic>
              <p:nvPicPr>
                <p:cNvPr id="17" name="Picture 16" descr="folder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01694" y="6154187"/>
                  <a:ext cx="605118" cy="605118"/>
                </a:xfrm>
                <a:prstGeom prst="rect">
                  <a:avLst/>
                </a:prstGeom>
              </p:spPr>
            </p:pic>
            <p:sp>
              <p:nvSpPr>
                <p:cNvPr id="18" name="TextBox 17"/>
                <p:cNvSpPr txBox="1"/>
                <p:nvPr/>
              </p:nvSpPr>
              <p:spPr>
                <a:xfrm>
                  <a:off x="2353249" y="6272080"/>
                  <a:ext cx="16399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err="1" smtClean="0">
                      <a:latin typeface="Times New Roman"/>
                      <a:cs typeface="Times New Roman"/>
                    </a:rPr>
                    <a:t>Experimento</a:t>
                  </a:r>
                  <a:r>
                    <a:rPr lang="en-US" b="1" dirty="0" smtClean="0">
                      <a:latin typeface="Times New Roman"/>
                      <a:cs typeface="Times New Roman"/>
                    </a:rPr>
                    <a:t> 1</a:t>
                  </a:r>
                  <a:endParaRPr lang="en-US" b="1" dirty="0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3052509" y="4805688"/>
                <a:ext cx="26919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>
                    <a:latin typeface="Times New Roman"/>
                    <a:cs typeface="Times New Roman"/>
                  </a:rPr>
                  <a:t>registros</a:t>
                </a:r>
                <a:r>
                  <a:rPr lang="en-US" dirty="0" smtClean="0">
                    <a:latin typeface="Times New Roman"/>
                    <a:cs typeface="Times New Roman"/>
                  </a:rPr>
                  <a:t> de </a:t>
                </a:r>
                <a:r>
                  <a:rPr lang="en-US" dirty="0" err="1" smtClean="0">
                    <a:latin typeface="Times New Roman"/>
                    <a:cs typeface="Times New Roman"/>
                  </a:rPr>
                  <a:t>ocorrencia.csv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055499" y="5208015"/>
                <a:ext cx="3100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>
                    <a:latin typeface="Times New Roman"/>
                    <a:cs typeface="Times New Roman"/>
                  </a:rPr>
                  <a:t>caracteristicas</a:t>
                </a:r>
                <a:r>
                  <a:rPr lang="en-US" dirty="0" smtClean="0">
                    <a:latin typeface="Times New Roman"/>
                    <a:cs typeface="Times New Roman"/>
                  </a:rPr>
                  <a:t> das </a:t>
                </a:r>
                <a:r>
                  <a:rPr lang="en-US" dirty="0" err="1" smtClean="0">
                    <a:latin typeface="Times New Roman"/>
                    <a:cs typeface="Times New Roman"/>
                  </a:rPr>
                  <a:t>especies.csv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1314076" y="3655673"/>
                <a:ext cx="0" cy="2798916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05640" y="4289038"/>
                <a:ext cx="0" cy="15480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7" idx="1"/>
              </p:cNvCxnSpPr>
              <p:nvPr/>
            </p:nvCxnSpPr>
            <p:spPr>
              <a:xfrm flipH="1">
                <a:off x="1805640" y="4503586"/>
                <a:ext cx="401172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9" idx="1"/>
              </p:cNvCxnSpPr>
              <p:nvPr/>
            </p:nvCxnSpPr>
            <p:spPr>
              <a:xfrm flipH="1">
                <a:off x="1805640" y="5826723"/>
                <a:ext cx="401172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1308892" y="6456745"/>
                <a:ext cx="287618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2516488" y="4806145"/>
                <a:ext cx="0" cy="647216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2516488" y="5039578"/>
                <a:ext cx="476257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>
                <a:off x="2516488" y="5435748"/>
                <a:ext cx="476257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Right Brace 42"/>
            <p:cNvSpPr/>
            <p:nvPr/>
          </p:nvSpPr>
          <p:spPr>
            <a:xfrm>
              <a:off x="5873409" y="4806145"/>
              <a:ext cx="227287" cy="771202"/>
            </a:xfrm>
            <a:prstGeom prst="rightBrace">
              <a:avLst/>
            </a:prstGeom>
            <a:ln w="285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317450" y="4990354"/>
              <a:ext cx="2703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Times New Roman"/>
                  <a:cs typeface="Times New Roman"/>
                </a:rPr>
                <a:t>Formatos</a:t>
              </a:r>
              <a:r>
                <a:rPr lang="en-US" dirty="0" smtClean="0">
                  <a:latin typeface="Times New Roman"/>
                  <a:cs typeface="Times New Roman"/>
                </a:rPr>
                <a:t> </a:t>
              </a:r>
              <a:r>
                <a:rPr lang="en-US" dirty="0" err="1" smtClean="0">
                  <a:latin typeface="Times New Roman"/>
                  <a:cs typeface="Times New Roman"/>
                </a:rPr>
                <a:t>não-proprietários</a:t>
              </a:r>
              <a:endParaRPr lang="en-US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9368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432000" y="324613"/>
            <a:ext cx="352532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O que são ‘</a:t>
            </a:r>
            <a:r>
              <a:rPr lang="pt-BR" sz="3200" b="1" i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dados</a:t>
            </a:r>
            <a:r>
              <a:rPr lang="pt-BR" sz="32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’?</a:t>
            </a:r>
            <a:endParaRPr lang="pt-BR" sz="32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2000" y="1173238"/>
            <a:ext cx="83128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en-US" sz="2400" dirty="0" err="1" smtClean="0">
                <a:latin typeface="Times New Roman"/>
                <a:cs typeface="Times New Roman"/>
              </a:rPr>
              <a:t>É</a:t>
            </a:r>
            <a:r>
              <a:rPr lang="en-US" sz="2400" dirty="0" smtClean="0">
                <a:latin typeface="Times New Roman"/>
                <a:cs typeface="Times New Roman"/>
              </a:rPr>
              <a:t> um </a:t>
            </a:r>
            <a:r>
              <a:rPr lang="en-US" sz="2400" dirty="0" err="1" smtClean="0">
                <a:latin typeface="Times New Roman"/>
                <a:cs typeface="Times New Roman"/>
              </a:rPr>
              <a:t>conjunto</a:t>
            </a:r>
            <a:r>
              <a:rPr lang="en-US" sz="2400" dirty="0" smtClean="0">
                <a:latin typeface="Times New Roman"/>
                <a:cs typeface="Times New Roman"/>
              </a:rPr>
              <a:t> de </a:t>
            </a:r>
            <a:r>
              <a:rPr lang="en-US" sz="2400" dirty="0" err="1" smtClean="0">
                <a:latin typeface="Times New Roman"/>
                <a:cs typeface="Times New Roman"/>
              </a:rPr>
              <a:t>valores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qualitativos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ou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quantitativos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que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definem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uma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variável</a:t>
            </a:r>
            <a:r>
              <a:rPr lang="en-US" sz="2400" dirty="0" smtClean="0">
                <a:latin typeface="Times New Roman"/>
                <a:cs typeface="Times New Roman"/>
              </a:rPr>
              <a:t>, </a:t>
            </a:r>
            <a:r>
              <a:rPr lang="en-US" sz="2400" dirty="0" err="1" smtClean="0">
                <a:latin typeface="Times New Roman"/>
                <a:cs typeface="Times New Roman"/>
              </a:rPr>
              <a:t>processo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ou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fenômeno</a:t>
            </a:r>
            <a:r>
              <a:rPr lang="en-US" sz="2400" dirty="0" smtClean="0">
                <a:latin typeface="Times New Roman"/>
                <a:cs typeface="Times New Roman"/>
              </a:rPr>
              <a:t>.</a:t>
            </a:r>
            <a:endParaRPr lang="en-US" sz="2400" dirty="0">
              <a:latin typeface="Times New Roman"/>
              <a:cs typeface="Times New Roman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775065" y="2579008"/>
            <a:ext cx="7519987" cy="4236116"/>
            <a:chOff x="775065" y="2579008"/>
            <a:chExt cx="7519987" cy="4236116"/>
          </a:xfrm>
        </p:grpSpPr>
        <p:grpSp>
          <p:nvGrpSpPr>
            <p:cNvPr id="58" name="Group 57"/>
            <p:cNvGrpSpPr/>
            <p:nvPr/>
          </p:nvGrpSpPr>
          <p:grpSpPr>
            <a:xfrm>
              <a:off x="1976138" y="2579008"/>
              <a:ext cx="4955926" cy="4051754"/>
              <a:chOff x="1976138" y="2579008"/>
              <a:chExt cx="4955926" cy="4051754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930809" y="4053102"/>
                <a:ext cx="1169782" cy="1083711"/>
              </a:xfrm>
              <a:prstGeom prst="rect">
                <a:avLst/>
              </a:prstGeom>
            </p:spPr>
          </p:pic>
          <p:pic>
            <p:nvPicPr>
              <p:cNvPr id="21" name="Picture 20" descr="book.jp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748" t="6269" r="8009" b="69958"/>
              <a:stretch/>
            </p:blipFill>
            <p:spPr>
              <a:xfrm>
                <a:off x="4697675" y="2579008"/>
                <a:ext cx="1188000" cy="836998"/>
              </a:xfrm>
              <a:prstGeom prst="rect">
                <a:avLst/>
              </a:prstGeom>
            </p:spPr>
          </p:pic>
          <p:pic>
            <p:nvPicPr>
              <p:cNvPr id="22" name="Picture 21" descr="clima.png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04" t="62504" r="86508" b="12396"/>
              <a:stretch/>
            </p:blipFill>
            <p:spPr>
              <a:xfrm>
                <a:off x="2482929" y="5595752"/>
                <a:ext cx="895047" cy="803291"/>
              </a:xfrm>
              <a:prstGeom prst="rect">
                <a:avLst/>
              </a:prstGeom>
            </p:spPr>
          </p:pic>
          <p:pic>
            <p:nvPicPr>
              <p:cNvPr id="23" name="Picture 22" descr="health.jpg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5165" t="5843" r="5793" b="67212"/>
              <a:stretch/>
            </p:blipFill>
            <p:spPr>
              <a:xfrm>
                <a:off x="5479141" y="5595752"/>
                <a:ext cx="936000" cy="850040"/>
              </a:xfrm>
              <a:prstGeom prst="rect">
                <a:avLst/>
              </a:prstGeom>
            </p:spPr>
          </p:pic>
          <p:pic>
            <p:nvPicPr>
              <p:cNvPr id="24" name="Picture 23" descr="map_tag.jpg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310" t="67162" r="5126" b="6657"/>
              <a:stretch/>
            </p:blipFill>
            <p:spPr>
              <a:xfrm>
                <a:off x="6095962" y="3350398"/>
                <a:ext cx="836102" cy="930755"/>
              </a:xfrm>
              <a:prstGeom prst="rect">
                <a:avLst/>
              </a:prstGeom>
            </p:spPr>
          </p:pic>
          <p:pic>
            <p:nvPicPr>
              <p:cNvPr id="25" name="Picture 24" descr="money.png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86319" y="5772000"/>
                <a:ext cx="858762" cy="858762"/>
              </a:xfrm>
              <a:prstGeom prst="rect">
                <a:avLst/>
              </a:prstGeom>
            </p:spPr>
          </p:pic>
          <p:pic>
            <p:nvPicPr>
              <p:cNvPr id="26" name="Picture 25" descr="natureza.jpg"/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7205" r="77892" b="63033"/>
              <a:stretch/>
            </p:blipFill>
            <p:spPr>
              <a:xfrm>
                <a:off x="2409125" y="3206929"/>
                <a:ext cx="717048" cy="846173"/>
              </a:xfrm>
              <a:prstGeom prst="rect">
                <a:avLst/>
              </a:prstGeom>
            </p:spPr>
          </p:pic>
          <p:pic>
            <p:nvPicPr>
              <p:cNvPr id="27" name="Picture 26" descr="Piechart.png"/>
              <p:cNvPicPr>
                <a:picLocks noChangeAspect="1"/>
              </p:cNvPicPr>
              <p:nvPr/>
            </p:nvPicPr>
            <p:blipFill rotWithShape="1">
              <a:blip r:embed="rId10">
                <a:grayscl/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sharpenSoften amount="50000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440" t="7840" r="28042" b="7666"/>
              <a:stretch/>
            </p:blipFill>
            <p:spPr>
              <a:xfrm>
                <a:off x="6118042" y="4659218"/>
                <a:ext cx="814022" cy="785296"/>
              </a:xfrm>
              <a:prstGeom prst="rect">
                <a:avLst/>
              </a:prstGeom>
            </p:spPr>
          </p:pic>
          <p:pic>
            <p:nvPicPr>
              <p:cNvPr id="28" name="Picture 27" descr="science.png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76138" y="4281153"/>
                <a:ext cx="1013581" cy="1013581"/>
              </a:xfrm>
              <a:prstGeom prst="rect">
                <a:avLst/>
              </a:prstGeom>
            </p:spPr>
          </p:pic>
          <p:pic>
            <p:nvPicPr>
              <p:cNvPr id="29" name="Picture 28" descr="transport.jpg"/>
              <p:cNvPicPr>
                <a:picLocks noChangeAspect="1"/>
              </p:cNvPicPr>
              <p:nvPr/>
            </p:nvPicPr>
            <p:blipFill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936" t="3920" r="28875" b="70890"/>
              <a:stretch/>
            </p:blipFill>
            <p:spPr>
              <a:xfrm>
                <a:off x="3305403" y="2579008"/>
                <a:ext cx="756000" cy="771390"/>
              </a:xfrm>
              <a:prstGeom prst="rect">
                <a:avLst/>
              </a:prstGeom>
            </p:spPr>
          </p:pic>
          <p:cxnSp>
            <p:nvCxnSpPr>
              <p:cNvPr id="31" name="Straight Connector 30"/>
              <p:cNvCxnSpPr/>
              <p:nvPr/>
            </p:nvCxnSpPr>
            <p:spPr>
              <a:xfrm flipH="1" flipV="1">
                <a:off x="3930809" y="3416006"/>
                <a:ext cx="266239" cy="5442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 flipV="1">
                <a:off x="3126173" y="3863513"/>
                <a:ext cx="756256" cy="3688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3126173" y="4659218"/>
                <a:ext cx="756256" cy="1287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3278573" y="5136813"/>
                <a:ext cx="652236" cy="4589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4813905" y="3416006"/>
                <a:ext cx="286686" cy="5442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5100592" y="3960275"/>
                <a:ext cx="995370" cy="32087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5100593" y="4659218"/>
                <a:ext cx="874455" cy="31705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5100591" y="5136813"/>
                <a:ext cx="487409" cy="4589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4511525" y="5173098"/>
                <a:ext cx="0" cy="4589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/>
            <p:cNvSpPr txBox="1"/>
            <p:nvPr/>
          </p:nvSpPr>
          <p:spPr>
            <a:xfrm>
              <a:off x="6932064" y="3678847"/>
              <a:ext cx="127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latin typeface="Times New Roman"/>
                  <a:cs typeface="Times New Roman"/>
                </a:rPr>
                <a:t>Geográfico</a:t>
              </a:r>
              <a:endParaRPr lang="en-US" b="1" dirty="0">
                <a:latin typeface="Times New Roman"/>
                <a:cs typeface="Times New Roman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084464" y="4925402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latin typeface="Times New Roman"/>
                  <a:cs typeface="Times New Roman"/>
                </a:rPr>
                <a:t>Estatístico</a:t>
              </a:r>
              <a:endParaRPr lang="en-US" b="1" dirty="0">
                <a:latin typeface="Times New Roman"/>
                <a:cs typeface="Times New Roman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511587" y="6029711"/>
              <a:ext cx="7876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latin typeface="Times New Roman"/>
                  <a:cs typeface="Times New Roman"/>
                </a:rPr>
                <a:t>Saúde</a:t>
              </a:r>
              <a:endParaRPr lang="en-US" b="1" dirty="0">
                <a:latin typeface="Times New Roman"/>
                <a:cs typeface="Times New Roman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938710" y="2794348"/>
              <a:ext cx="103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/>
                  <a:cs typeface="Times New Roman"/>
                </a:rPr>
                <a:t>Cultural</a:t>
              </a:r>
              <a:endParaRPr lang="en-US" b="1" dirty="0">
                <a:latin typeface="Times New Roman"/>
                <a:cs typeface="Times New Roman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976138" y="2661303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latin typeface="Times New Roman"/>
                  <a:cs typeface="Times New Roman"/>
                </a:rPr>
                <a:t>Transporte</a:t>
              </a:r>
              <a:endParaRPr lang="en-US" b="1" dirty="0">
                <a:latin typeface="Times New Roman"/>
                <a:cs typeface="Times New Roman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923150" y="3494181"/>
              <a:ext cx="10951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latin typeface="Times New Roman"/>
                  <a:cs typeface="Times New Roman"/>
                </a:rPr>
                <a:t>Biológico</a:t>
              </a:r>
              <a:endParaRPr lang="en-US" b="1" dirty="0">
                <a:latin typeface="Times New Roman"/>
                <a:cs typeface="Times New Roman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75065" y="4659218"/>
              <a:ext cx="1146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latin typeface="Times New Roman"/>
                  <a:cs typeface="Times New Roman"/>
                </a:rPr>
                <a:t>Científico</a:t>
              </a:r>
              <a:endParaRPr lang="en-US" b="1" dirty="0">
                <a:latin typeface="Times New Roman"/>
                <a:cs typeface="Times New Roman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213436" y="5845045"/>
              <a:ext cx="1146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latin typeface="Times New Roman"/>
                  <a:cs typeface="Times New Roman"/>
                </a:rPr>
                <a:t>Climático</a:t>
              </a:r>
              <a:endParaRPr lang="en-US" b="1" dirty="0">
                <a:latin typeface="Times New Roman"/>
                <a:cs typeface="Times New Roman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032584" y="6445792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latin typeface="Times New Roman"/>
                  <a:cs typeface="Times New Roman"/>
                </a:rPr>
                <a:t>Financeiro</a:t>
              </a:r>
              <a:endParaRPr lang="en-US" b="1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6546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3"/>
          <p:cNvSpPr txBox="1"/>
          <p:nvPr/>
        </p:nvSpPr>
        <p:spPr>
          <a:xfrm>
            <a:off x="432000" y="127874"/>
            <a:ext cx="8280000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x-none" sz="30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Resumindo</a:t>
            </a:r>
            <a:endParaRPr lang="pt-BR" sz="30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5" name="CaixaDeTexto 3"/>
          <p:cNvSpPr txBox="1"/>
          <p:nvPr/>
        </p:nvSpPr>
        <p:spPr>
          <a:xfrm>
            <a:off x="432000" y="1273007"/>
            <a:ext cx="8280000" cy="4588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Arial"/>
              <a:buChar char="•"/>
            </a:pPr>
            <a:r>
              <a:rPr lang="x-none" sz="2200" dirty="0" smtClean="0">
                <a:latin typeface="Times New Roman"/>
                <a:cs typeface="Times New Roman"/>
              </a:rPr>
              <a:t>Os dados compreendem todo e qualquer conjunto de valores que definem uma variável, fenômeno e/ou processo de interesse;</a:t>
            </a:r>
          </a:p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Arial"/>
              <a:buChar char="•"/>
            </a:pPr>
            <a:r>
              <a:rPr lang="x-none" sz="2200" dirty="0" smtClean="0">
                <a:latin typeface="Times New Roman"/>
                <a:cs typeface="Times New Roman"/>
              </a:rPr>
              <a:t>O objetivo final de um conjunto de dados é extrair informações úteis para gerar um novo conhecimento;</a:t>
            </a:r>
          </a:p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Arial"/>
              <a:buChar char="•"/>
            </a:pPr>
            <a:r>
              <a:rPr lang="x-none" sz="2200" dirty="0" smtClean="0">
                <a:latin typeface="Times New Roman"/>
                <a:cs typeface="Times New Roman"/>
              </a:rPr>
              <a:t>A maior dificuldade do uso de um conjunto de dados está na própria forma como ele é armazenado e processado;</a:t>
            </a:r>
          </a:p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Arial"/>
              <a:buChar char="•"/>
            </a:pPr>
            <a:r>
              <a:rPr lang="x-none" sz="2200" dirty="0" smtClean="0">
                <a:latin typeface="Times New Roman"/>
                <a:cs typeface="Times New Roman"/>
              </a:rPr>
              <a:t>Existem algumas técnicas e práticas que, se empregadas, podem facilitar e potencializar o uso de um conjunto de dados.</a:t>
            </a:r>
          </a:p>
        </p:txBody>
      </p:sp>
    </p:spTree>
    <p:extLst>
      <p:ext uri="{BB962C8B-B14F-4D97-AF65-F5344CB8AC3E}">
        <p14:creationId xmlns:p14="http://schemas.microsoft.com/office/powerpoint/2010/main" val="1925965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32000" y="243333"/>
            <a:ext cx="8280000" cy="702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...todas essas coisas est</a:t>
            </a: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ão bastante relacionadas...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pic>
        <p:nvPicPr>
          <p:cNvPr id="10" name="Picture 2" descr="https://americanheritagecenter.files.wordpress.com/2011/09/clements-field-not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066" y="1902399"/>
            <a:ext cx="3134803" cy="178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nalise de dado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878" y="4458442"/>
            <a:ext cx="3043179" cy="1870807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1550486" y="1717733"/>
            <a:ext cx="1378916" cy="1812869"/>
            <a:chOff x="1380848" y="1717733"/>
            <a:chExt cx="1378916" cy="1812869"/>
          </a:xfrm>
        </p:grpSpPr>
        <p:pic>
          <p:nvPicPr>
            <p:cNvPr id="11" name="Picture 10" descr="ideia.jpg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CFCFC"/>
                </a:clrFrom>
                <a:clrTo>
                  <a:srgbClr val="FCFCF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00" t="7715" r="15039" b="6185"/>
            <a:stretch/>
          </p:blipFill>
          <p:spPr>
            <a:xfrm>
              <a:off x="1380848" y="2154308"/>
              <a:ext cx="1378916" cy="1376294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682952" y="1717733"/>
              <a:ext cx="774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latin typeface="Times New Roman"/>
                  <a:cs typeface="Times New Roman"/>
                </a:rPr>
                <a:t>Id</a:t>
              </a:r>
              <a:r>
                <a:rPr lang="en-US" b="1" dirty="0" err="1" smtClean="0">
                  <a:latin typeface="Times New Roman"/>
                  <a:cs typeface="Times New Roman"/>
                </a:rPr>
                <a:t>éias</a:t>
              </a:r>
              <a:endParaRPr lang="en-US" b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076559" y="150157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Times New Roman"/>
                <a:cs typeface="Times New Roman"/>
              </a:rPr>
              <a:t>Trabalhos</a:t>
            </a:r>
            <a:r>
              <a:rPr lang="en-US" b="1" dirty="0" smtClean="0">
                <a:latin typeface="Times New Roman"/>
                <a:cs typeface="Times New Roman"/>
              </a:rPr>
              <a:t> e </a:t>
            </a:r>
            <a:r>
              <a:rPr lang="en-US" b="1" dirty="0" err="1" smtClean="0">
                <a:latin typeface="Times New Roman"/>
                <a:cs typeface="Times New Roman"/>
              </a:rPr>
              <a:t>coletas</a:t>
            </a:r>
            <a:r>
              <a:rPr lang="en-US" b="1" dirty="0" smtClean="0">
                <a:latin typeface="Times New Roman"/>
                <a:cs typeface="Times New Roman"/>
              </a:rPr>
              <a:t> de campo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99851" y="6358269"/>
            <a:ext cx="212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Times New Roman"/>
                <a:cs typeface="Times New Roman"/>
              </a:rPr>
              <a:t>An</a:t>
            </a:r>
            <a:r>
              <a:rPr lang="en-US" b="1" dirty="0" err="1" smtClean="0">
                <a:latin typeface="Times New Roman"/>
                <a:cs typeface="Times New Roman"/>
              </a:rPr>
              <a:t>álises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estatísticas</a:t>
            </a:r>
            <a:endParaRPr lang="en-US" b="1" dirty="0">
              <a:latin typeface="Times New Roman"/>
              <a:cs typeface="Times New Roman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277819" y="4458442"/>
            <a:ext cx="1924250" cy="2274104"/>
            <a:chOff x="1135626" y="4458442"/>
            <a:chExt cx="1924250" cy="2274104"/>
          </a:xfrm>
        </p:grpSpPr>
        <p:pic>
          <p:nvPicPr>
            <p:cNvPr id="12" name="Picture 11" descr="revistas.jpg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8659" y="4458442"/>
              <a:ext cx="1638185" cy="1870807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1135626" y="6363214"/>
              <a:ext cx="1924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latin typeface="Times New Roman"/>
                  <a:cs typeface="Times New Roman"/>
                </a:rPr>
                <a:t>Publicar</a:t>
              </a:r>
              <a:r>
                <a:rPr lang="en-US" b="1" dirty="0">
                  <a:latin typeface="Times New Roman"/>
                  <a:cs typeface="Times New Roman"/>
                </a:rPr>
                <a:t> </a:t>
              </a:r>
              <a:r>
                <a:rPr lang="en-US" b="1" strike="sngStrike" dirty="0" smtClean="0">
                  <a:latin typeface="Times New Roman"/>
                  <a:cs typeface="Times New Roman"/>
                </a:rPr>
                <a:t>e</a:t>
              </a:r>
              <a:r>
                <a:rPr lang="en-US" b="1" dirty="0" smtClean="0">
                  <a:latin typeface="Times New Roman"/>
                  <a:cs typeface="Times New Roman"/>
                </a:rPr>
                <a:t> </a:t>
              </a:r>
              <a:r>
                <a:rPr lang="en-US" b="1" dirty="0" err="1" smtClean="0">
                  <a:latin typeface="Times New Roman"/>
                  <a:cs typeface="Times New Roman"/>
                </a:rPr>
                <a:t>artigos</a:t>
              </a:r>
              <a:endParaRPr lang="en-US" b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2" name="Right Arrow 1"/>
          <p:cNvSpPr/>
          <p:nvPr/>
        </p:nvSpPr>
        <p:spPr>
          <a:xfrm>
            <a:off x="3285018" y="2603075"/>
            <a:ext cx="1490328" cy="48463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0800000">
            <a:off x="3285018" y="5190609"/>
            <a:ext cx="1490328" cy="48463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6200000">
            <a:off x="1912320" y="3773354"/>
            <a:ext cx="655248" cy="48463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5400000">
            <a:off x="6282843" y="3846518"/>
            <a:ext cx="655248" cy="48463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4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32000" y="243333"/>
            <a:ext cx="8280000" cy="1349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...mas falhamos em dar import</a:t>
            </a: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ância aquilo que realmente une tudo isso: os dados.</a:t>
            </a: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 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pic>
        <p:nvPicPr>
          <p:cNvPr id="10" name="Picture 2" descr="https://americanheritagecenter.files.wordpress.com/2011/09/clements-field-not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066" y="1902399"/>
            <a:ext cx="3134803" cy="178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nalise de dado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878" y="4458442"/>
            <a:ext cx="3043179" cy="1870807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1550486" y="1717733"/>
            <a:ext cx="1378916" cy="1812869"/>
            <a:chOff x="1380848" y="1717733"/>
            <a:chExt cx="1378916" cy="1812869"/>
          </a:xfrm>
        </p:grpSpPr>
        <p:pic>
          <p:nvPicPr>
            <p:cNvPr id="11" name="Picture 10" descr="ideia.jpg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CFCFC"/>
                </a:clrFrom>
                <a:clrTo>
                  <a:srgbClr val="FCFCF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00" t="7715" r="15039" b="6185"/>
            <a:stretch/>
          </p:blipFill>
          <p:spPr>
            <a:xfrm>
              <a:off x="1380848" y="2154308"/>
              <a:ext cx="1378916" cy="1376294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682952" y="1717733"/>
              <a:ext cx="774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latin typeface="Times New Roman"/>
                  <a:cs typeface="Times New Roman"/>
                </a:rPr>
                <a:t>Id</a:t>
              </a:r>
              <a:r>
                <a:rPr lang="en-US" b="1" dirty="0" err="1" smtClean="0">
                  <a:latin typeface="Times New Roman"/>
                  <a:cs typeface="Times New Roman"/>
                </a:rPr>
                <a:t>éias</a:t>
              </a:r>
              <a:endParaRPr lang="en-US" b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076559" y="150157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Times New Roman"/>
                <a:cs typeface="Times New Roman"/>
              </a:rPr>
              <a:t>Trabalhos</a:t>
            </a:r>
            <a:r>
              <a:rPr lang="en-US" b="1" dirty="0" smtClean="0">
                <a:latin typeface="Times New Roman"/>
                <a:cs typeface="Times New Roman"/>
              </a:rPr>
              <a:t> e </a:t>
            </a:r>
            <a:r>
              <a:rPr lang="en-US" b="1" dirty="0" err="1" smtClean="0">
                <a:latin typeface="Times New Roman"/>
                <a:cs typeface="Times New Roman"/>
              </a:rPr>
              <a:t>coletas</a:t>
            </a:r>
            <a:r>
              <a:rPr lang="en-US" b="1" dirty="0" smtClean="0">
                <a:latin typeface="Times New Roman"/>
                <a:cs typeface="Times New Roman"/>
              </a:rPr>
              <a:t> de campo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99851" y="6358269"/>
            <a:ext cx="212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Times New Roman"/>
                <a:cs typeface="Times New Roman"/>
              </a:rPr>
              <a:t>An</a:t>
            </a:r>
            <a:r>
              <a:rPr lang="en-US" b="1" dirty="0" err="1" smtClean="0">
                <a:latin typeface="Times New Roman"/>
                <a:cs typeface="Times New Roman"/>
              </a:rPr>
              <a:t>álises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estatísticas</a:t>
            </a:r>
            <a:endParaRPr lang="en-US" b="1" dirty="0">
              <a:latin typeface="Times New Roman"/>
              <a:cs typeface="Times New Roman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277819" y="4458442"/>
            <a:ext cx="1924250" cy="2274104"/>
            <a:chOff x="1135626" y="4458442"/>
            <a:chExt cx="1924250" cy="2274104"/>
          </a:xfrm>
        </p:grpSpPr>
        <p:pic>
          <p:nvPicPr>
            <p:cNvPr id="12" name="Picture 11" descr="revistas.jpg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8659" y="4458442"/>
              <a:ext cx="1638185" cy="1870807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1135626" y="6363214"/>
              <a:ext cx="1924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latin typeface="Times New Roman"/>
                  <a:cs typeface="Times New Roman"/>
                </a:rPr>
                <a:t>Publicar</a:t>
              </a:r>
              <a:r>
                <a:rPr lang="en-US" b="1" dirty="0">
                  <a:latin typeface="Times New Roman"/>
                  <a:cs typeface="Times New Roman"/>
                </a:rPr>
                <a:t> </a:t>
              </a:r>
              <a:r>
                <a:rPr lang="en-US" b="1" strike="sngStrike" dirty="0" smtClean="0">
                  <a:latin typeface="Times New Roman"/>
                  <a:cs typeface="Times New Roman"/>
                </a:rPr>
                <a:t>e</a:t>
              </a:r>
              <a:r>
                <a:rPr lang="en-US" b="1" dirty="0" smtClean="0">
                  <a:latin typeface="Times New Roman"/>
                  <a:cs typeface="Times New Roman"/>
                </a:rPr>
                <a:t> </a:t>
              </a:r>
              <a:r>
                <a:rPr lang="en-US" b="1" dirty="0" err="1" smtClean="0">
                  <a:latin typeface="Times New Roman"/>
                  <a:cs typeface="Times New Roman"/>
                </a:rPr>
                <a:t>artigos</a:t>
              </a:r>
              <a:endParaRPr lang="en-US" b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2" name="Right Arrow 1"/>
          <p:cNvSpPr/>
          <p:nvPr/>
        </p:nvSpPr>
        <p:spPr>
          <a:xfrm>
            <a:off x="3285018" y="2603075"/>
            <a:ext cx="1490328" cy="48463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0800000">
            <a:off x="3285018" y="5190609"/>
            <a:ext cx="1490328" cy="48463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6200000">
            <a:off x="1912320" y="3773354"/>
            <a:ext cx="655248" cy="48463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5400000">
            <a:off x="6282843" y="3846518"/>
            <a:ext cx="655248" cy="48463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038046" y="1965023"/>
            <a:ext cx="1906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Times New Roman"/>
                <a:cs typeface="Times New Roman"/>
              </a:rPr>
              <a:t>Vou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para</a:t>
            </a:r>
            <a:r>
              <a:rPr lang="en-US" b="1" dirty="0" smtClean="0">
                <a:latin typeface="Times New Roman"/>
                <a:cs typeface="Times New Roman"/>
              </a:rPr>
              <a:t> campo, </a:t>
            </a:r>
            <a:r>
              <a:rPr lang="en-US" b="1" dirty="0" err="1" smtClean="0">
                <a:latin typeface="Times New Roman"/>
                <a:cs typeface="Times New Roman"/>
              </a:rPr>
              <a:t>coletar</a:t>
            </a:r>
            <a:r>
              <a:rPr lang="en-US" b="1" dirty="0" smtClean="0">
                <a:latin typeface="Times New Roman"/>
                <a:cs typeface="Times New Roman"/>
              </a:rPr>
              <a:t> dados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21219" y="3752678"/>
            <a:ext cx="1690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Times New Roman"/>
                <a:cs typeface="Times New Roman"/>
              </a:rPr>
              <a:t>Vou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analisar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os</a:t>
            </a:r>
            <a:r>
              <a:rPr lang="en-US" b="1" dirty="0" smtClean="0">
                <a:latin typeface="Times New Roman"/>
                <a:cs typeface="Times New Roman"/>
              </a:rPr>
              <a:t> dados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36360" y="4267349"/>
            <a:ext cx="2113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Times New Roman"/>
                <a:cs typeface="Times New Roman"/>
              </a:rPr>
              <a:t>Vou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publicar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os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resultados</a:t>
            </a:r>
            <a:r>
              <a:rPr lang="en-US" b="1" dirty="0" smtClean="0">
                <a:latin typeface="Times New Roman"/>
                <a:cs typeface="Times New Roman"/>
              </a:rPr>
              <a:t> a </a:t>
            </a:r>
            <a:r>
              <a:rPr lang="en-US" b="1" dirty="0" err="1" smtClean="0">
                <a:latin typeface="Times New Roman"/>
                <a:cs typeface="Times New Roman"/>
              </a:rPr>
              <a:t>partir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desses</a:t>
            </a:r>
            <a:r>
              <a:rPr lang="en-US" b="1" dirty="0" smtClean="0">
                <a:latin typeface="Times New Roman"/>
                <a:cs typeface="Times New Roman"/>
              </a:rPr>
              <a:t> dados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3546680"/>
            <a:ext cx="2113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Times New Roman"/>
                <a:cs typeface="Times New Roman"/>
              </a:rPr>
              <a:t>Esses</a:t>
            </a:r>
            <a:r>
              <a:rPr lang="en-US" b="1" dirty="0" smtClean="0">
                <a:latin typeface="Times New Roman"/>
                <a:cs typeface="Times New Roman"/>
              </a:rPr>
              <a:t> dados </a:t>
            </a:r>
            <a:r>
              <a:rPr lang="en-US" b="1" dirty="0" err="1" smtClean="0">
                <a:latin typeface="Times New Roman"/>
                <a:cs typeface="Times New Roman"/>
              </a:rPr>
              <a:t>s</a:t>
            </a:r>
            <a:r>
              <a:rPr lang="en-US" b="1" dirty="0" err="1" smtClean="0">
                <a:latin typeface="Times New Roman"/>
                <a:cs typeface="Times New Roman"/>
              </a:rPr>
              <a:t>ão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interessantes</a:t>
            </a:r>
            <a:r>
              <a:rPr lang="en-US" b="1" dirty="0" smtClean="0">
                <a:latin typeface="Times New Roman"/>
                <a:cs typeface="Times New Roman"/>
              </a:rPr>
              <a:t> e me </a:t>
            </a:r>
            <a:r>
              <a:rPr lang="en-US" b="1" dirty="0" err="1" smtClean="0">
                <a:latin typeface="Times New Roman"/>
                <a:cs typeface="Times New Roman"/>
              </a:rPr>
              <a:t>fazem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pensar</a:t>
            </a:r>
            <a:r>
              <a:rPr lang="mr-IN" b="1" dirty="0" smtClean="0">
                <a:latin typeface="Times New Roman"/>
                <a:cs typeface="Times New Roman"/>
              </a:rPr>
              <a:t>…</a:t>
            </a:r>
            <a:endParaRPr lang="en-US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03908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11" y="2768314"/>
            <a:ext cx="4566804" cy="2745287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4975996" y="1762760"/>
            <a:ext cx="3862195" cy="4974913"/>
            <a:chOff x="4867141" y="1594824"/>
            <a:chExt cx="3862195" cy="4974913"/>
          </a:xfrm>
        </p:grpSpPr>
        <p:grpSp>
          <p:nvGrpSpPr>
            <p:cNvPr id="30" name="Group 29"/>
            <p:cNvGrpSpPr/>
            <p:nvPr/>
          </p:nvGrpSpPr>
          <p:grpSpPr>
            <a:xfrm>
              <a:off x="4867141" y="3253128"/>
              <a:ext cx="3862195" cy="3316609"/>
              <a:chOff x="5121141" y="1907751"/>
              <a:chExt cx="3862195" cy="3316609"/>
            </a:xfrm>
          </p:grpSpPr>
          <p:sp>
            <p:nvSpPr>
              <p:cNvPr id="4" name="CaixaDeTexto 3"/>
              <p:cNvSpPr txBox="1"/>
              <p:nvPr/>
            </p:nvSpPr>
            <p:spPr>
              <a:xfrm>
                <a:off x="5121141" y="1908225"/>
                <a:ext cx="787908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Texto</a:t>
                </a:r>
                <a:endParaRPr lang="pt-BR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CaixaDeTexto 5"/>
              <p:cNvSpPr txBox="1"/>
              <p:nvPr/>
            </p:nvSpPr>
            <p:spPr>
              <a:xfrm>
                <a:off x="6485674" y="3331391"/>
                <a:ext cx="896399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Artigo</a:t>
                </a:r>
                <a:endParaRPr lang="pt-BR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CaixaDeTexto 6"/>
              <p:cNvSpPr txBox="1"/>
              <p:nvPr/>
            </p:nvSpPr>
            <p:spPr>
              <a:xfrm>
                <a:off x="6426106" y="1907751"/>
                <a:ext cx="1015534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Tabelas</a:t>
                </a:r>
                <a:endParaRPr lang="pt-BR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CaixaDeTexto 7"/>
              <p:cNvSpPr txBox="1"/>
              <p:nvPr/>
            </p:nvSpPr>
            <p:spPr>
              <a:xfrm>
                <a:off x="7958697" y="1908225"/>
                <a:ext cx="1024639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Figuras</a:t>
                </a:r>
                <a:endParaRPr lang="pt-BR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" name="Conector de seta reta 9"/>
              <p:cNvCxnSpPr/>
              <p:nvPr/>
            </p:nvCxnSpPr>
            <p:spPr>
              <a:xfrm flipH="1">
                <a:off x="6935979" y="2307861"/>
                <a:ext cx="2" cy="99238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de seta reta 11"/>
              <p:cNvCxnSpPr>
                <a:stCxn id="8" idx="2"/>
              </p:cNvCxnSpPr>
              <p:nvPr/>
            </p:nvCxnSpPr>
            <p:spPr>
              <a:xfrm flipH="1">
                <a:off x="7382073" y="2308335"/>
                <a:ext cx="1088944" cy="99191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de seta reta 13"/>
              <p:cNvCxnSpPr>
                <a:stCxn id="4" idx="2"/>
              </p:cNvCxnSpPr>
              <p:nvPr/>
            </p:nvCxnSpPr>
            <p:spPr>
              <a:xfrm>
                <a:off x="5515095" y="2308335"/>
                <a:ext cx="970579" cy="99191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de seta reta 9"/>
              <p:cNvCxnSpPr>
                <a:stCxn id="6" idx="2"/>
              </p:cNvCxnSpPr>
              <p:nvPr/>
            </p:nvCxnSpPr>
            <p:spPr>
              <a:xfrm>
                <a:off x="6933874" y="3731501"/>
                <a:ext cx="0" cy="109274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CaixaDeTexto 6"/>
              <p:cNvSpPr txBox="1"/>
              <p:nvPr/>
            </p:nvSpPr>
            <p:spPr>
              <a:xfrm>
                <a:off x="6050809" y="4824250"/>
                <a:ext cx="1766129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Conhecimento</a:t>
                </a:r>
                <a:endParaRPr lang="pt-BR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5" name="CaixaDeTexto 5"/>
            <p:cNvSpPr txBox="1"/>
            <p:nvPr/>
          </p:nvSpPr>
          <p:spPr>
            <a:xfrm>
              <a:off x="6138638" y="1594824"/>
              <a:ext cx="108247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DADOS</a:t>
              </a:r>
              <a:endPara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Conector de seta reta 9"/>
            <p:cNvCxnSpPr>
              <a:stCxn id="35" idx="2"/>
              <a:endCxn id="4" idx="0"/>
            </p:cNvCxnSpPr>
            <p:nvPr/>
          </p:nvCxnSpPr>
          <p:spPr>
            <a:xfrm flipH="1">
              <a:off x="5261095" y="1994934"/>
              <a:ext cx="1418780" cy="125866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9"/>
            <p:cNvCxnSpPr>
              <a:stCxn id="35" idx="2"/>
              <a:endCxn id="7" idx="0"/>
            </p:cNvCxnSpPr>
            <p:nvPr/>
          </p:nvCxnSpPr>
          <p:spPr>
            <a:xfrm flipH="1">
              <a:off x="6679873" y="1994934"/>
              <a:ext cx="2" cy="125819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de seta reta 9"/>
            <p:cNvCxnSpPr>
              <a:stCxn id="35" idx="2"/>
              <a:endCxn id="8" idx="0"/>
            </p:cNvCxnSpPr>
            <p:nvPr/>
          </p:nvCxnSpPr>
          <p:spPr>
            <a:xfrm>
              <a:off x="6679875" y="1994934"/>
              <a:ext cx="1537142" cy="125866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CaixaDeTexto 3"/>
          <p:cNvSpPr txBox="1"/>
          <p:nvPr/>
        </p:nvSpPr>
        <p:spPr>
          <a:xfrm>
            <a:off x="432000" y="243333"/>
            <a:ext cx="8280000" cy="1859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6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Também é comum achar que entre ter o dado em mãos e gerar um conhecimento a partir deles é tarefa fácil e rápida, mas...</a:t>
            </a:r>
            <a:endParaRPr lang="pt-BR" sz="26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29874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aixaDeTexto 3"/>
          <p:cNvSpPr txBox="1"/>
          <p:nvPr/>
        </p:nvSpPr>
        <p:spPr>
          <a:xfrm>
            <a:off x="432000" y="127874"/>
            <a:ext cx="8280000" cy="1349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Existe um </a:t>
            </a: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precip</a:t>
            </a: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ício </a:t>
            </a: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enorme </a:t>
            </a: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entre os dados </a:t>
            </a: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e </a:t>
            </a: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o </a:t>
            </a: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que </a:t>
            </a: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podemos gerar a partir deles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81"/>
          <a:stretch/>
        </p:blipFill>
        <p:spPr>
          <a:xfrm>
            <a:off x="0" y="3038309"/>
            <a:ext cx="3834190" cy="384052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63" r="1"/>
          <a:stretch/>
        </p:blipFill>
        <p:spPr>
          <a:xfrm>
            <a:off x="6430839" y="3050404"/>
            <a:ext cx="2725256" cy="384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661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aixaDeTexto 3"/>
          <p:cNvSpPr txBox="1"/>
          <p:nvPr/>
        </p:nvSpPr>
        <p:spPr>
          <a:xfrm>
            <a:off x="432000" y="127874"/>
            <a:ext cx="8280000" cy="1349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Existe um </a:t>
            </a: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precip</a:t>
            </a: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ício </a:t>
            </a: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enorme </a:t>
            </a: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entre os dados </a:t>
            </a: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e </a:t>
            </a: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o </a:t>
            </a: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que </a:t>
            </a: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podemos gerar a partir deles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81"/>
          <a:stretch/>
        </p:blipFill>
        <p:spPr>
          <a:xfrm>
            <a:off x="0" y="3038309"/>
            <a:ext cx="3834190" cy="384052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63" r="1"/>
          <a:stretch/>
        </p:blipFill>
        <p:spPr>
          <a:xfrm>
            <a:off x="6430839" y="3050404"/>
            <a:ext cx="2725256" cy="384052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040677" y="1683670"/>
            <a:ext cx="4880299" cy="747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dirty="0" err="1" smtClean="0">
                <a:latin typeface="Times New Roman"/>
                <a:cs typeface="Times New Roman"/>
              </a:rPr>
              <a:t>Falha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em</a:t>
            </a:r>
            <a:r>
              <a:rPr lang="en-US" dirty="0" smtClean="0">
                <a:latin typeface="Times New Roman"/>
                <a:cs typeface="Times New Roman"/>
              </a:rPr>
              <a:t> registrar </a:t>
            </a:r>
            <a:r>
              <a:rPr lang="en-US" dirty="0" err="1" smtClean="0">
                <a:latin typeface="Times New Roman"/>
                <a:cs typeface="Times New Roman"/>
              </a:rPr>
              <a:t>informaç</a:t>
            </a:r>
            <a:r>
              <a:rPr lang="en-US" dirty="0" err="1" smtClean="0">
                <a:latin typeface="Times New Roman"/>
                <a:cs typeface="Times New Roman"/>
              </a:rPr>
              <a:t>ões</a:t>
            </a:r>
            <a:r>
              <a:rPr lang="en-US" dirty="0" smtClean="0">
                <a:latin typeface="Times New Roman"/>
                <a:cs typeface="Times New Roman"/>
              </a:rPr>
              <a:t> de forma a </a:t>
            </a:r>
            <a:r>
              <a:rPr lang="en-US" dirty="0" err="1" smtClean="0">
                <a:latin typeface="Times New Roman"/>
                <a:cs typeface="Times New Roman"/>
              </a:rPr>
              <a:t>facilitar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seu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uso</a:t>
            </a:r>
            <a:r>
              <a:rPr lang="en-US" dirty="0" smtClean="0">
                <a:latin typeface="Times New Roman"/>
                <a:cs typeface="Times New Roman"/>
              </a:rPr>
              <a:t>;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22661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aixaDeTexto 3"/>
          <p:cNvSpPr txBox="1"/>
          <p:nvPr/>
        </p:nvSpPr>
        <p:spPr>
          <a:xfrm>
            <a:off x="432000" y="127874"/>
            <a:ext cx="8280000" cy="1349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Existe um </a:t>
            </a: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precip</a:t>
            </a: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ício </a:t>
            </a: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enorme </a:t>
            </a: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entre os dados </a:t>
            </a: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e </a:t>
            </a: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o </a:t>
            </a: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que </a:t>
            </a: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podemos gerar a partir deles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81"/>
          <a:stretch/>
        </p:blipFill>
        <p:spPr>
          <a:xfrm>
            <a:off x="0" y="3038309"/>
            <a:ext cx="3834190" cy="384052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63" r="1"/>
          <a:stretch/>
        </p:blipFill>
        <p:spPr>
          <a:xfrm>
            <a:off x="6430839" y="3050404"/>
            <a:ext cx="2725256" cy="384052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040677" y="1683670"/>
            <a:ext cx="4880299" cy="1566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dirty="0" err="1" smtClean="0">
                <a:latin typeface="Times New Roman"/>
                <a:cs typeface="Times New Roman"/>
              </a:rPr>
              <a:t>Falha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em</a:t>
            </a:r>
            <a:r>
              <a:rPr lang="en-US" dirty="0" smtClean="0">
                <a:latin typeface="Times New Roman"/>
                <a:cs typeface="Times New Roman"/>
              </a:rPr>
              <a:t> registrar </a:t>
            </a:r>
            <a:r>
              <a:rPr lang="en-US" dirty="0" err="1" smtClean="0">
                <a:latin typeface="Times New Roman"/>
                <a:cs typeface="Times New Roman"/>
              </a:rPr>
              <a:t>informaç</a:t>
            </a:r>
            <a:r>
              <a:rPr lang="en-US" dirty="0" err="1" smtClean="0">
                <a:latin typeface="Times New Roman"/>
                <a:cs typeface="Times New Roman"/>
              </a:rPr>
              <a:t>ões</a:t>
            </a:r>
            <a:r>
              <a:rPr lang="en-US" dirty="0" smtClean="0">
                <a:latin typeface="Times New Roman"/>
                <a:cs typeface="Times New Roman"/>
              </a:rPr>
              <a:t> de forma a </a:t>
            </a:r>
            <a:r>
              <a:rPr lang="en-US" dirty="0" err="1" smtClean="0">
                <a:latin typeface="Times New Roman"/>
                <a:cs typeface="Times New Roman"/>
              </a:rPr>
              <a:t>facilitar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seu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uso</a:t>
            </a:r>
            <a:r>
              <a:rPr lang="en-US" dirty="0" smtClean="0">
                <a:latin typeface="Times New Roman"/>
                <a:cs typeface="Times New Roman"/>
              </a:rPr>
              <a:t>;</a:t>
            </a:r>
          </a:p>
          <a:p>
            <a:pPr marL="342900" indent="-342900" algn="just">
              <a:lnSpc>
                <a:spcPct val="12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dirty="0" err="1" smtClean="0">
                <a:latin typeface="Times New Roman"/>
                <a:cs typeface="Times New Roman"/>
              </a:rPr>
              <a:t>Dificuldade</a:t>
            </a:r>
            <a:r>
              <a:rPr lang="en-US" dirty="0" smtClean="0">
                <a:latin typeface="Times New Roman"/>
                <a:cs typeface="Times New Roman"/>
              </a:rPr>
              <a:t> de </a:t>
            </a:r>
            <a:r>
              <a:rPr lang="en-US" dirty="0" err="1" smtClean="0">
                <a:latin typeface="Times New Roman"/>
                <a:cs typeface="Times New Roman"/>
              </a:rPr>
              <a:t>encontrar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uma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informação</a:t>
            </a:r>
            <a:r>
              <a:rPr lang="en-US" dirty="0" smtClean="0">
                <a:latin typeface="Times New Roman"/>
                <a:cs typeface="Times New Roman"/>
              </a:rPr>
              <a:t> da forma </a:t>
            </a:r>
            <a:r>
              <a:rPr lang="en-US" dirty="0" err="1" smtClean="0">
                <a:latin typeface="Times New Roman"/>
                <a:cs typeface="Times New Roman"/>
              </a:rPr>
              <a:t>como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você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havia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imaginado</a:t>
            </a:r>
            <a:r>
              <a:rPr lang="en-US" dirty="0" smtClean="0">
                <a:latin typeface="Times New Roman"/>
                <a:cs typeface="Times New Roman"/>
              </a:rPr>
              <a:t>;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22661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aixaDeTexto 3"/>
          <p:cNvSpPr txBox="1"/>
          <p:nvPr/>
        </p:nvSpPr>
        <p:spPr>
          <a:xfrm>
            <a:off x="432000" y="127874"/>
            <a:ext cx="8280000" cy="1349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Existe um </a:t>
            </a: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precip</a:t>
            </a: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ício </a:t>
            </a: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enorme </a:t>
            </a: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entre os dados </a:t>
            </a: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e </a:t>
            </a: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o </a:t>
            </a: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que </a:t>
            </a: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podemos gerar a partir deles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81"/>
          <a:stretch/>
        </p:blipFill>
        <p:spPr>
          <a:xfrm>
            <a:off x="0" y="3038309"/>
            <a:ext cx="3834190" cy="384052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63" r="1"/>
          <a:stretch/>
        </p:blipFill>
        <p:spPr>
          <a:xfrm>
            <a:off x="6430839" y="3050404"/>
            <a:ext cx="2725256" cy="384052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040677" y="1683670"/>
            <a:ext cx="4880299" cy="2385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dirty="0" err="1" smtClean="0">
                <a:latin typeface="Times New Roman"/>
                <a:cs typeface="Times New Roman"/>
              </a:rPr>
              <a:t>Falha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em</a:t>
            </a:r>
            <a:r>
              <a:rPr lang="en-US" dirty="0" smtClean="0">
                <a:latin typeface="Times New Roman"/>
                <a:cs typeface="Times New Roman"/>
              </a:rPr>
              <a:t> registrar </a:t>
            </a:r>
            <a:r>
              <a:rPr lang="en-US" dirty="0" err="1" smtClean="0">
                <a:latin typeface="Times New Roman"/>
                <a:cs typeface="Times New Roman"/>
              </a:rPr>
              <a:t>informaç</a:t>
            </a:r>
            <a:r>
              <a:rPr lang="en-US" dirty="0" err="1" smtClean="0">
                <a:latin typeface="Times New Roman"/>
                <a:cs typeface="Times New Roman"/>
              </a:rPr>
              <a:t>ões</a:t>
            </a:r>
            <a:r>
              <a:rPr lang="en-US" dirty="0" smtClean="0">
                <a:latin typeface="Times New Roman"/>
                <a:cs typeface="Times New Roman"/>
              </a:rPr>
              <a:t> de forma a </a:t>
            </a:r>
            <a:r>
              <a:rPr lang="en-US" dirty="0" err="1" smtClean="0">
                <a:latin typeface="Times New Roman"/>
                <a:cs typeface="Times New Roman"/>
              </a:rPr>
              <a:t>facilitar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seu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uso</a:t>
            </a:r>
            <a:r>
              <a:rPr lang="en-US" dirty="0" smtClean="0">
                <a:latin typeface="Times New Roman"/>
                <a:cs typeface="Times New Roman"/>
              </a:rPr>
              <a:t>;</a:t>
            </a:r>
          </a:p>
          <a:p>
            <a:pPr marL="342900" indent="-342900" algn="just">
              <a:lnSpc>
                <a:spcPct val="12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dirty="0" err="1" smtClean="0">
                <a:latin typeface="Times New Roman"/>
                <a:cs typeface="Times New Roman"/>
              </a:rPr>
              <a:t>Dificuldade</a:t>
            </a:r>
            <a:r>
              <a:rPr lang="en-US" dirty="0" smtClean="0">
                <a:latin typeface="Times New Roman"/>
                <a:cs typeface="Times New Roman"/>
              </a:rPr>
              <a:t> de </a:t>
            </a:r>
            <a:r>
              <a:rPr lang="en-US" dirty="0" err="1" smtClean="0">
                <a:latin typeface="Times New Roman"/>
                <a:cs typeface="Times New Roman"/>
              </a:rPr>
              <a:t>encontrar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uma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informação</a:t>
            </a:r>
            <a:r>
              <a:rPr lang="en-US" dirty="0" smtClean="0">
                <a:latin typeface="Times New Roman"/>
                <a:cs typeface="Times New Roman"/>
              </a:rPr>
              <a:t> da forma </a:t>
            </a:r>
            <a:r>
              <a:rPr lang="en-US" dirty="0" err="1" smtClean="0">
                <a:latin typeface="Times New Roman"/>
                <a:cs typeface="Times New Roman"/>
              </a:rPr>
              <a:t>como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você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havia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imaginado</a:t>
            </a:r>
            <a:r>
              <a:rPr lang="en-US" dirty="0" smtClean="0">
                <a:latin typeface="Times New Roman"/>
                <a:cs typeface="Times New Roman"/>
              </a:rPr>
              <a:t>;</a:t>
            </a:r>
          </a:p>
          <a:p>
            <a:pPr marL="342900" indent="-342900" algn="just">
              <a:lnSpc>
                <a:spcPct val="12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dirty="0" err="1" smtClean="0">
                <a:latin typeface="Times New Roman"/>
                <a:cs typeface="Times New Roman"/>
              </a:rPr>
              <a:t>Falta</a:t>
            </a:r>
            <a:r>
              <a:rPr lang="en-US" dirty="0" smtClean="0">
                <a:latin typeface="Times New Roman"/>
                <a:cs typeface="Times New Roman"/>
              </a:rPr>
              <a:t> de </a:t>
            </a:r>
            <a:r>
              <a:rPr lang="en-US" dirty="0" err="1" smtClean="0">
                <a:latin typeface="Times New Roman"/>
                <a:cs typeface="Times New Roman"/>
              </a:rPr>
              <a:t>consistência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na</a:t>
            </a:r>
            <a:r>
              <a:rPr lang="en-US" dirty="0" smtClean="0">
                <a:latin typeface="Times New Roman"/>
                <a:cs typeface="Times New Roman"/>
              </a:rPr>
              <a:t> forma </a:t>
            </a:r>
            <a:r>
              <a:rPr lang="en-US" dirty="0" err="1" smtClean="0">
                <a:latin typeface="Times New Roman"/>
                <a:cs typeface="Times New Roman"/>
              </a:rPr>
              <a:t>como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uma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informação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é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registrada</a:t>
            </a:r>
            <a:r>
              <a:rPr lang="en-US" dirty="0" smtClean="0">
                <a:latin typeface="Times New Roman"/>
                <a:cs typeface="Times New Roman"/>
              </a:rPr>
              <a:t> e </a:t>
            </a:r>
            <a:r>
              <a:rPr lang="en-US" dirty="0" err="1" smtClean="0">
                <a:latin typeface="Times New Roman"/>
                <a:cs typeface="Times New Roman"/>
              </a:rPr>
              <a:t>apresentada</a:t>
            </a:r>
            <a:r>
              <a:rPr lang="en-US" dirty="0" smtClean="0">
                <a:latin typeface="Times New Roman"/>
                <a:cs typeface="Times New Roman"/>
              </a:rPr>
              <a:t>;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22661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1536</Words>
  <Application>Microsoft Macintosh PowerPoint</Application>
  <PresentationFormat>On-screen Show (4:3)</PresentationFormat>
  <Paragraphs>432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Marino</dc:creator>
  <cp:lastModifiedBy>Nicholas Marino</cp:lastModifiedBy>
  <cp:revision>58</cp:revision>
  <dcterms:created xsi:type="dcterms:W3CDTF">2018-08-13T14:30:45Z</dcterms:created>
  <dcterms:modified xsi:type="dcterms:W3CDTF">2018-08-15T01:26:00Z</dcterms:modified>
</cp:coreProperties>
</file>