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0"/>
  </p:notesMasterIdLst>
  <p:sldIdLst>
    <p:sldId id="256" r:id="rId2"/>
    <p:sldId id="290" r:id="rId3"/>
    <p:sldId id="291" r:id="rId4"/>
    <p:sldId id="292" r:id="rId5"/>
    <p:sldId id="269" r:id="rId6"/>
    <p:sldId id="294" r:id="rId7"/>
    <p:sldId id="295" r:id="rId8"/>
    <p:sldId id="296" r:id="rId9"/>
    <p:sldId id="297" r:id="rId10"/>
    <p:sldId id="299" r:id="rId11"/>
    <p:sldId id="293" r:id="rId12"/>
    <p:sldId id="300" r:id="rId13"/>
    <p:sldId id="301" r:id="rId14"/>
    <p:sldId id="259" r:id="rId15"/>
    <p:sldId id="276" r:id="rId16"/>
    <p:sldId id="277" r:id="rId17"/>
    <p:sldId id="266" r:id="rId18"/>
    <p:sldId id="302" r:id="rId19"/>
    <p:sldId id="281" r:id="rId20"/>
    <p:sldId id="282" r:id="rId21"/>
    <p:sldId id="309" r:id="rId22"/>
    <p:sldId id="303" r:id="rId23"/>
    <p:sldId id="304" r:id="rId24"/>
    <p:sldId id="306" r:id="rId25"/>
    <p:sldId id="305" r:id="rId26"/>
    <p:sldId id="308" r:id="rId27"/>
    <p:sldId id="280" r:id="rId28"/>
    <p:sldId id="288" r:id="rId2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DAFF"/>
    <a:srgbClr val="20FFFF"/>
    <a:srgbClr val="003399"/>
    <a:srgbClr val="FFEF3C"/>
    <a:srgbClr val="E4E40A"/>
    <a:srgbClr val="FFFF66"/>
    <a:srgbClr val="49CD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8" d="100"/>
          <a:sy n="68" d="100"/>
        </p:scale>
        <p:origin x="1362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7F9B3A-7A3F-3443-96C5-786D52DFBE7B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117EBA-18FA-504E-AE64-70258D2045F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0590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117EBA-18FA-504E-AE64-70258D2045F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1955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117EBA-18FA-504E-AE64-70258D2045F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2354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C2E1B-A92C-A84A-BF40-233C804452B8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66809-10F8-ED4F-BF8F-2BAC7CA4D03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482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C2E1B-A92C-A84A-BF40-233C804452B8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66809-10F8-ED4F-BF8F-2BAC7CA4D03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57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C2E1B-A92C-A84A-BF40-233C804452B8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66809-10F8-ED4F-BF8F-2BAC7CA4D03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923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C2E1B-A92C-A84A-BF40-233C804452B8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66809-10F8-ED4F-BF8F-2BAC7CA4D03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351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C2E1B-A92C-A84A-BF40-233C804452B8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66809-10F8-ED4F-BF8F-2BAC7CA4D03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205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C2E1B-A92C-A84A-BF40-233C804452B8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66809-10F8-ED4F-BF8F-2BAC7CA4D03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585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C2E1B-A92C-A84A-BF40-233C804452B8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66809-10F8-ED4F-BF8F-2BAC7CA4D03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062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C2E1B-A92C-A84A-BF40-233C804452B8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66809-10F8-ED4F-BF8F-2BAC7CA4D03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697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C2E1B-A92C-A84A-BF40-233C804452B8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66809-10F8-ED4F-BF8F-2BAC7CA4D03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367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C2E1B-A92C-A84A-BF40-233C804452B8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66809-10F8-ED4F-BF8F-2BAC7CA4D03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328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C2E1B-A92C-A84A-BF40-233C804452B8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66809-10F8-ED4F-BF8F-2BAC7CA4D03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736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7C2E1B-A92C-A84A-BF40-233C804452B8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D66809-10F8-ED4F-BF8F-2BAC7CA4D03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320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nac.marino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jp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jpg"/><Relationship Id="rId5" Type="http://schemas.openxmlformats.org/officeDocument/2006/relationships/image" Target="../media/image20.jpg"/><Relationship Id="rId4" Type="http://schemas.openxmlformats.org/officeDocument/2006/relationships/image" Target="../media/image19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11" Type="http://schemas.openxmlformats.org/officeDocument/2006/relationships/image" Target="../media/image32.jpg"/><Relationship Id="rId5" Type="http://schemas.openxmlformats.org/officeDocument/2006/relationships/image" Target="../media/image26.jp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 Same Side Corner Rectangle 1"/>
          <p:cNvSpPr/>
          <p:nvPr/>
        </p:nvSpPr>
        <p:spPr>
          <a:xfrm rot="5400000">
            <a:off x="3586233" y="-1820334"/>
            <a:ext cx="1076477" cy="8248955"/>
          </a:xfrm>
          <a:prstGeom prst="round2Same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aixaDeTexto 3"/>
          <p:cNvSpPr txBox="1"/>
          <p:nvPr/>
        </p:nvSpPr>
        <p:spPr>
          <a:xfrm>
            <a:off x="542015" y="1919423"/>
            <a:ext cx="60861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4400" b="1" dirty="0" smtClean="0">
                <a:solidFill>
                  <a:schemeClr val="bg1"/>
                </a:solidFill>
                <a:latin typeface="Times New Roman"/>
                <a:cs typeface="Times New Roman"/>
              </a:rPr>
              <a:t>A vida secreta dos dados</a:t>
            </a:r>
            <a:endParaRPr lang="pt-BR" sz="4400" b="1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3" name="CaixaDeTexto 3"/>
          <p:cNvSpPr txBox="1"/>
          <p:nvPr/>
        </p:nvSpPr>
        <p:spPr>
          <a:xfrm>
            <a:off x="542015" y="3420105"/>
            <a:ext cx="8263318" cy="28418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/>
                <a:cs typeface="Times New Roman"/>
              </a:rPr>
              <a:t>Manejo, Visualização e Compartilhamento de Dados</a:t>
            </a:r>
          </a:p>
          <a:p>
            <a:pPr algn="just">
              <a:lnSpc>
                <a:spcPct val="150000"/>
              </a:lnSpc>
            </a:pPr>
            <a:endParaRPr lang="pt-BR" sz="2000" b="1" dirty="0">
              <a:solidFill>
                <a:schemeClr val="tx1">
                  <a:lumMod val="50000"/>
                  <a:lumOff val="50000"/>
                </a:schemeClr>
              </a:solidFill>
              <a:latin typeface="Times New Roman"/>
              <a:cs typeface="Times New Roman"/>
            </a:endParaRPr>
          </a:p>
          <a:p>
            <a:pPr algn="just">
              <a:lnSpc>
                <a:spcPct val="150000"/>
              </a:lnSpc>
            </a:pPr>
            <a:endParaRPr lang="pt-BR" sz="2000" b="1" dirty="0">
              <a:solidFill>
                <a:schemeClr val="tx1">
                  <a:lumMod val="50000"/>
                  <a:lumOff val="50000"/>
                </a:schemeClr>
              </a:solidFill>
              <a:latin typeface="Times New Roman"/>
              <a:cs typeface="Times New Roman"/>
            </a:endParaRPr>
          </a:p>
          <a:p>
            <a:pPr algn="just">
              <a:lnSpc>
                <a:spcPct val="150000"/>
              </a:lnSpc>
            </a:pPr>
            <a:r>
              <a:rPr lang="pt-BR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/>
                <a:cs typeface="Times New Roman"/>
              </a:rPr>
              <a:t>Nicholas A. C. Marino</a:t>
            </a:r>
          </a:p>
          <a:p>
            <a:pPr algn="just">
              <a:lnSpc>
                <a:spcPct val="150000"/>
              </a:lnSpc>
            </a:pPr>
            <a:r>
              <a:rPr lang="pt-BR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/>
                <a:cs typeface="Times New Roman"/>
                <a:hlinkClick r:id="rId2"/>
              </a:rPr>
              <a:t>nac.marino@gmail.com</a:t>
            </a:r>
            <a:endParaRPr lang="pt-BR" sz="1600" b="1" dirty="0" smtClean="0">
              <a:solidFill>
                <a:schemeClr val="tx1">
                  <a:lumMod val="50000"/>
                  <a:lumOff val="50000"/>
                </a:schemeClr>
              </a:solidFill>
              <a:latin typeface="Times New Roman"/>
              <a:cs typeface="Times New Roman"/>
            </a:endParaRPr>
          </a:p>
          <a:p>
            <a:pPr algn="just">
              <a:lnSpc>
                <a:spcPct val="150000"/>
              </a:lnSpc>
            </a:pPr>
            <a:r>
              <a:rPr lang="pt-BR" sz="1600" b="1" dirty="0" err="1">
                <a:solidFill>
                  <a:schemeClr val="bg1">
                    <a:lumMod val="50000"/>
                  </a:schemeClr>
                </a:solidFill>
                <a:latin typeface="Times New Roman"/>
                <a:cs typeface="Times New Roman"/>
              </a:rPr>
              <a:t>github.com</a:t>
            </a:r>
            <a:r>
              <a:rPr lang="pt-BR" sz="1600" b="1" dirty="0">
                <a:solidFill>
                  <a:schemeClr val="bg1">
                    <a:lumMod val="50000"/>
                  </a:schemeClr>
                </a:solidFill>
                <a:latin typeface="Times New Roman"/>
                <a:cs typeface="Times New Roman"/>
              </a:rPr>
              <a:t>/</a:t>
            </a:r>
            <a:r>
              <a:rPr lang="pt-BR" sz="1600" b="1" dirty="0" err="1">
                <a:solidFill>
                  <a:schemeClr val="bg1">
                    <a:lumMod val="50000"/>
                  </a:schemeClr>
                </a:solidFill>
                <a:latin typeface="Times New Roman"/>
                <a:cs typeface="Times New Roman"/>
              </a:rPr>
              <a:t>nacmarino</a:t>
            </a:r>
            <a:r>
              <a:rPr lang="pt-BR" sz="1600" b="1" dirty="0" smtClean="0">
                <a:solidFill>
                  <a:schemeClr val="bg1">
                    <a:lumMod val="50000"/>
                  </a:schemeClr>
                </a:solidFill>
                <a:latin typeface="Times New Roman"/>
                <a:cs typeface="Times New Roman"/>
              </a:rPr>
              <a:t>/</a:t>
            </a:r>
            <a:r>
              <a:rPr lang="pt-BR" sz="1600" b="1" dirty="0" err="1" smtClean="0">
                <a:solidFill>
                  <a:schemeClr val="bg1">
                    <a:lumMod val="50000"/>
                  </a:schemeClr>
                </a:solidFill>
                <a:latin typeface="Times New Roman"/>
                <a:cs typeface="Times New Roman"/>
              </a:rPr>
              <a:t>compartilhaR</a:t>
            </a:r>
            <a:endParaRPr lang="pt-BR" sz="1600" b="1" dirty="0">
              <a:solidFill>
                <a:schemeClr val="bg1">
                  <a:lumMod val="50000"/>
                </a:schemeClr>
              </a:solidFill>
              <a:latin typeface="Times New Roman"/>
              <a:cs typeface="Times New Roman"/>
            </a:endParaRPr>
          </a:p>
        </p:txBody>
      </p:sp>
      <p:pic>
        <p:nvPicPr>
          <p:cNvPr id="8" name="Picture 2" descr="https://cdn4.iconfinder.com/data/icons/seo-internet/512/21-25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3821" y="4900397"/>
            <a:ext cx="1361512" cy="1361512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1363468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aixaDeTexto 3"/>
          <p:cNvSpPr txBox="1"/>
          <p:nvPr/>
        </p:nvSpPr>
        <p:spPr>
          <a:xfrm>
            <a:off x="432000" y="127874"/>
            <a:ext cx="8280000" cy="1349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800" b="1" dirty="0" smtClean="0">
                <a:solidFill>
                  <a:srgbClr val="004080"/>
                </a:solidFill>
                <a:latin typeface="Times New Roman"/>
                <a:cs typeface="Times New Roman"/>
              </a:rPr>
              <a:t>Existe um precipício enorme entre os dados e o que podemos gerar a partir deles</a:t>
            </a:r>
            <a:endParaRPr lang="pt-BR" sz="2800" b="1" dirty="0">
              <a:solidFill>
                <a:srgbClr val="004080"/>
              </a:solidFill>
              <a:latin typeface="Times New Roman"/>
              <a:cs typeface="Times New Roman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281"/>
          <a:stretch/>
        </p:blipFill>
        <p:spPr>
          <a:xfrm>
            <a:off x="0" y="3038309"/>
            <a:ext cx="3834190" cy="3840527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263" r="1"/>
          <a:stretch/>
        </p:blipFill>
        <p:spPr>
          <a:xfrm>
            <a:off x="6430839" y="3050404"/>
            <a:ext cx="2725256" cy="384052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040677" y="1683670"/>
            <a:ext cx="4880299" cy="32131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20000"/>
              </a:lnSpc>
              <a:spcAft>
                <a:spcPts val="1200"/>
              </a:spcAft>
              <a:buFont typeface="+mj-lt"/>
              <a:buAutoNum type="arabicPeriod"/>
            </a:pPr>
            <a:r>
              <a:rPr lang="en-US" dirty="0" err="1" smtClean="0">
                <a:latin typeface="Times New Roman"/>
                <a:cs typeface="Times New Roman"/>
              </a:rPr>
              <a:t>Falha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em</a:t>
            </a:r>
            <a:r>
              <a:rPr lang="en-US" dirty="0" smtClean="0">
                <a:latin typeface="Times New Roman"/>
                <a:cs typeface="Times New Roman"/>
              </a:rPr>
              <a:t> registrar </a:t>
            </a:r>
            <a:r>
              <a:rPr lang="en-US" dirty="0" err="1" smtClean="0">
                <a:latin typeface="Times New Roman"/>
                <a:cs typeface="Times New Roman"/>
              </a:rPr>
              <a:t>informações</a:t>
            </a:r>
            <a:r>
              <a:rPr lang="en-US" dirty="0" smtClean="0">
                <a:latin typeface="Times New Roman"/>
                <a:cs typeface="Times New Roman"/>
              </a:rPr>
              <a:t> de forma a </a:t>
            </a:r>
            <a:r>
              <a:rPr lang="en-US" dirty="0" err="1" smtClean="0">
                <a:latin typeface="Times New Roman"/>
                <a:cs typeface="Times New Roman"/>
              </a:rPr>
              <a:t>facilitar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seu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uso</a:t>
            </a:r>
            <a:r>
              <a:rPr lang="en-US" dirty="0" smtClean="0">
                <a:latin typeface="Times New Roman"/>
                <a:cs typeface="Times New Roman"/>
              </a:rPr>
              <a:t>;</a:t>
            </a:r>
          </a:p>
          <a:p>
            <a:pPr marL="342900" indent="-342900" algn="just">
              <a:lnSpc>
                <a:spcPct val="120000"/>
              </a:lnSpc>
              <a:spcAft>
                <a:spcPts val="1200"/>
              </a:spcAft>
              <a:buFont typeface="+mj-lt"/>
              <a:buAutoNum type="arabicPeriod"/>
            </a:pPr>
            <a:r>
              <a:rPr lang="en-US" dirty="0" err="1" smtClean="0">
                <a:latin typeface="Times New Roman"/>
                <a:cs typeface="Times New Roman"/>
              </a:rPr>
              <a:t>Dificuldade</a:t>
            </a:r>
            <a:r>
              <a:rPr lang="en-US" dirty="0" smtClean="0">
                <a:latin typeface="Times New Roman"/>
                <a:cs typeface="Times New Roman"/>
              </a:rPr>
              <a:t> de </a:t>
            </a:r>
            <a:r>
              <a:rPr lang="en-US" dirty="0" err="1" smtClean="0">
                <a:latin typeface="Times New Roman"/>
                <a:cs typeface="Times New Roman"/>
              </a:rPr>
              <a:t>encontrar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uma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informação</a:t>
            </a:r>
            <a:r>
              <a:rPr lang="en-US" dirty="0" smtClean="0">
                <a:latin typeface="Times New Roman"/>
                <a:cs typeface="Times New Roman"/>
              </a:rPr>
              <a:t> da forma </a:t>
            </a:r>
            <a:r>
              <a:rPr lang="en-US" dirty="0" err="1" smtClean="0">
                <a:latin typeface="Times New Roman"/>
                <a:cs typeface="Times New Roman"/>
              </a:rPr>
              <a:t>como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você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havia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imaginado</a:t>
            </a:r>
            <a:r>
              <a:rPr lang="en-US" dirty="0" smtClean="0">
                <a:latin typeface="Times New Roman"/>
                <a:cs typeface="Times New Roman"/>
              </a:rPr>
              <a:t>;</a:t>
            </a:r>
          </a:p>
          <a:p>
            <a:pPr marL="342900" indent="-342900" algn="just">
              <a:lnSpc>
                <a:spcPct val="120000"/>
              </a:lnSpc>
              <a:spcAft>
                <a:spcPts val="1200"/>
              </a:spcAft>
              <a:buFont typeface="+mj-lt"/>
              <a:buAutoNum type="arabicPeriod"/>
            </a:pPr>
            <a:r>
              <a:rPr lang="en-US" dirty="0" err="1" smtClean="0">
                <a:latin typeface="Times New Roman"/>
                <a:cs typeface="Times New Roman"/>
              </a:rPr>
              <a:t>Falta</a:t>
            </a:r>
            <a:r>
              <a:rPr lang="en-US" dirty="0" smtClean="0">
                <a:latin typeface="Times New Roman"/>
                <a:cs typeface="Times New Roman"/>
              </a:rPr>
              <a:t> de </a:t>
            </a:r>
            <a:r>
              <a:rPr lang="en-US" dirty="0" err="1" smtClean="0">
                <a:latin typeface="Times New Roman"/>
                <a:cs typeface="Times New Roman"/>
              </a:rPr>
              <a:t>consistência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na</a:t>
            </a:r>
            <a:r>
              <a:rPr lang="en-US" dirty="0" smtClean="0">
                <a:latin typeface="Times New Roman"/>
                <a:cs typeface="Times New Roman"/>
              </a:rPr>
              <a:t> forma </a:t>
            </a:r>
            <a:r>
              <a:rPr lang="en-US" dirty="0" err="1" smtClean="0">
                <a:latin typeface="Times New Roman"/>
                <a:cs typeface="Times New Roman"/>
              </a:rPr>
              <a:t>como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uma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informação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é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registrada</a:t>
            </a:r>
            <a:r>
              <a:rPr lang="en-US" dirty="0" smtClean="0">
                <a:latin typeface="Times New Roman"/>
                <a:cs typeface="Times New Roman"/>
              </a:rPr>
              <a:t> e </a:t>
            </a:r>
            <a:r>
              <a:rPr lang="en-US" dirty="0" err="1" smtClean="0">
                <a:latin typeface="Times New Roman"/>
                <a:cs typeface="Times New Roman"/>
              </a:rPr>
              <a:t>apresentada</a:t>
            </a:r>
            <a:r>
              <a:rPr lang="en-US" dirty="0" smtClean="0">
                <a:latin typeface="Times New Roman"/>
                <a:cs typeface="Times New Roman"/>
              </a:rPr>
              <a:t>;</a:t>
            </a:r>
          </a:p>
          <a:p>
            <a:pPr marL="342900" indent="-342900" algn="just">
              <a:lnSpc>
                <a:spcPct val="120000"/>
              </a:lnSpc>
              <a:spcAft>
                <a:spcPts val="1200"/>
              </a:spcAft>
              <a:buFont typeface="+mj-lt"/>
              <a:buAutoNum type="arabicPeriod"/>
            </a:pPr>
            <a:r>
              <a:rPr lang="en-US" dirty="0" err="1" smtClean="0">
                <a:latin typeface="Times New Roman"/>
                <a:cs typeface="Times New Roman"/>
              </a:rPr>
              <a:t>Desorganização</a:t>
            </a:r>
            <a:r>
              <a:rPr lang="en-US" dirty="0" smtClean="0">
                <a:latin typeface="Times New Roman"/>
                <a:cs typeface="Times New Roman"/>
              </a:rPr>
              <a:t> no </a:t>
            </a:r>
            <a:r>
              <a:rPr lang="en-US" dirty="0" err="1" smtClean="0">
                <a:latin typeface="Times New Roman"/>
                <a:cs typeface="Times New Roman"/>
              </a:rPr>
              <a:t>processamento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smtClean="0">
                <a:latin typeface="Times New Roman"/>
                <a:cs typeface="Times New Roman"/>
              </a:rPr>
              <a:t>e </a:t>
            </a:r>
            <a:r>
              <a:rPr lang="en-US" dirty="0" err="1" smtClean="0">
                <a:latin typeface="Times New Roman"/>
                <a:cs typeface="Times New Roman"/>
              </a:rPr>
              <a:t>armazenamento</a:t>
            </a:r>
            <a:r>
              <a:rPr lang="en-US" dirty="0" smtClean="0">
                <a:latin typeface="Times New Roman"/>
                <a:cs typeface="Times New Roman"/>
              </a:rPr>
              <a:t> dos </a:t>
            </a:r>
            <a:r>
              <a:rPr lang="en-US" dirty="0" smtClean="0">
                <a:latin typeface="Times New Roman"/>
                <a:cs typeface="Times New Roman"/>
              </a:rPr>
              <a:t>dados;</a:t>
            </a:r>
            <a:endParaRPr lang="en-US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22661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aixaDeTexto 3"/>
          <p:cNvSpPr txBox="1"/>
          <p:nvPr/>
        </p:nvSpPr>
        <p:spPr>
          <a:xfrm>
            <a:off x="432000" y="127874"/>
            <a:ext cx="8280000" cy="1349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800" b="1" dirty="0" smtClean="0">
                <a:solidFill>
                  <a:srgbClr val="004080"/>
                </a:solidFill>
                <a:latin typeface="Times New Roman"/>
                <a:cs typeface="Times New Roman"/>
              </a:rPr>
              <a:t>Existe um precipício enorme entre os dados e o que podemos gerar a partir deles</a:t>
            </a:r>
            <a:endParaRPr lang="pt-BR" sz="2800" b="1" dirty="0">
              <a:solidFill>
                <a:srgbClr val="004080"/>
              </a:solidFill>
              <a:latin typeface="Times New Roman"/>
              <a:cs typeface="Times New Roman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281"/>
          <a:stretch/>
        </p:blipFill>
        <p:spPr>
          <a:xfrm>
            <a:off x="0" y="3038309"/>
            <a:ext cx="3834190" cy="3840527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263" r="1"/>
          <a:stretch/>
        </p:blipFill>
        <p:spPr>
          <a:xfrm>
            <a:off x="6430839" y="3050404"/>
            <a:ext cx="2725256" cy="384052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040677" y="1683670"/>
            <a:ext cx="4880299" cy="36994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20000"/>
              </a:lnSpc>
              <a:spcAft>
                <a:spcPts val="1200"/>
              </a:spcAft>
              <a:buFont typeface="+mj-lt"/>
              <a:buAutoNum type="arabicPeriod"/>
            </a:pPr>
            <a:r>
              <a:rPr lang="en-US" dirty="0" err="1" smtClean="0">
                <a:latin typeface="Times New Roman"/>
                <a:cs typeface="Times New Roman"/>
              </a:rPr>
              <a:t>Falha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em</a:t>
            </a:r>
            <a:r>
              <a:rPr lang="en-US" dirty="0" smtClean="0">
                <a:latin typeface="Times New Roman"/>
                <a:cs typeface="Times New Roman"/>
              </a:rPr>
              <a:t> registrar </a:t>
            </a:r>
            <a:r>
              <a:rPr lang="en-US" dirty="0" err="1" smtClean="0">
                <a:latin typeface="Times New Roman"/>
                <a:cs typeface="Times New Roman"/>
              </a:rPr>
              <a:t>informações</a:t>
            </a:r>
            <a:r>
              <a:rPr lang="en-US" dirty="0" smtClean="0">
                <a:latin typeface="Times New Roman"/>
                <a:cs typeface="Times New Roman"/>
              </a:rPr>
              <a:t> de forma a </a:t>
            </a:r>
            <a:r>
              <a:rPr lang="en-US" dirty="0" err="1" smtClean="0">
                <a:latin typeface="Times New Roman"/>
                <a:cs typeface="Times New Roman"/>
              </a:rPr>
              <a:t>facilitar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seu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uso</a:t>
            </a:r>
            <a:r>
              <a:rPr lang="en-US" dirty="0" smtClean="0">
                <a:latin typeface="Times New Roman"/>
                <a:cs typeface="Times New Roman"/>
              </a:rPr>
              <a:t>;</a:t>
            </a:r>
          </a:p>
          <a:p>
            <a:pPr marL="342900" indent="-342900" algn="just">
              <a:lnSpc>
                <a:spcPct val="120000"/>
              </a:lnSpc>
              <a:spcAft>
                <a:spcPts val="1200"/>
              </a:spcAft>
              <a:buFont typeface="+mj-lt"/>
              <a:buAutoNum type="arabicPeriod"/>
            </a:pPr>
            <a:r>
              <a:rPr lang="en-US" dirty="0" err="1" smtClean="0">
                <a:latin typeface="Times New Roman"/>
                <a:cs typeface="Times New Roman"/>
              </a:rPr>
              <a:t>Dificuldade</a:t>
            </a:r>
            <a:r>
              <a:rPr lang="en-US" dirty="0" smtClean="0">
                <a:latin typeface="Times New Roman"/>
                <a:cs typeface="Times New Roman"/>
              </a:rPr>
              <a:t> de </a:t>
            </a:r>
            <a:r>
              <a:rPr lang="en-US" dirty="0" err="1" smtClean="0">
                <a:latin typeface="Times New Roman"/>
                <a:cs typeface="Times New Roman"/>
              </a:rPr>
              <a:t>encontrar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uma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informação</a:t>
            </a:r>
            <a:r>
              <a:rPr lang="en-US" dirty="0" smtClean="0">
                <a:latin typeface="Times New Roman"/>
                <a:cs typeface="Times New Roman"/>
              </a:rPr>
              <a:t> da forma </a:t>
            </a:r>
            <a:r>
              <a:rPr lang="en-US" dirty="0" err="1" smtClean="0">
                <a:latin typeface="Times New Roman"/>
                <a:cs typeface="Times New Roman"/>
              </a:rPr>
              <a:t>como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você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havia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imaginado</a:t>
            </a:r>
            <a:r>
              <a:rPr lang="en-US" dirty="0" smtClean="0">
                <a:latin typeface="Times New Roman"/>
                <a:cs typeface="Times New Roman"/>
              </a:rPr>
              <a:t>;</a:t>
            </a:r>
          </a:p>
          <a:p>
            <a:pPr marL="342900" indent="-342900" algn="just">
              <a:lnSpc>
                <a:spcPct val="120000"/>
              </a:lnSpc>
              <a:spcAft>
                <a:spcPts val="1200"/>
              </a:spcAft>
              <a:buFont typeface="+mj-lt"/>
              <a:buAutoNum type="arabicPeriod"/>
            </a:pPr>
            <a:r>
              <a:rPr lang="en-US" dirty="0" err="1" smtClean="0">
                <a:latin typeface="Times New Roman"/>
                <a:cs typeface="Times New Roman"/>
              </a:rPr>
              <a:t>Falta</a:t>
            </a:r>
            <a:r>
              <a:rPr lang="en-US" dirty="0" smtClean="0">
                <a:latin typeface="Times New Roman"/>
                <a:cs typeface="Times New Roman"/>
              </a:rPr>
              <a:t> de </a:t>
            </a:r>
            <a:r>
              <a:rPr lang="en-US" dirty="0" err="1" smtClean="0">
                <a:latin typeface="Times New Roman"/>
                <a:cs typeface="Times New Roman"/>
              </a:rPr>
              <a:t>consistência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na</a:t>
            </a:r>
            <a:r>
              <a:rPr lang="en-US" dirty="0" smtClean="0">
                <a:latin typeface="Times New Roman"/>
                <a:cs typeface="Times New Roman"/>
              </a:rPr>
              <a:t> forma </a:t>
            </a:r>
            <a:r>
              <a:rPr lang="en-US" dirty="0" err="1" smtClean="0">
                <a:latin typeface="Times New Roman"/>
                <a:cs typeface="Times New Roman"/>
              </a:rPr>
              <a:t>como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uma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informação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é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registrada</a:t>
            </a:r>
            <a:r>
              <a:rPr lang="en-US" dirty="0" smtClean="0">
                <a:latin typeface="Times New Roman"/>
                <a:cs typeface="Times New Roman"/>
              </a:rPr>
              <a:t> e </a:t>
            </a:r>
            <a:r>
              <a:rPr lang="en-US" dirty="0" err="1" smtClean="0">
                <a:latin typeface="Times New Roman"/>
                <a:cs typeface="Times New Roman"/>
              </a:rPr>
              <a:t>apresentada</a:t>
            </a:r>
            <a:r>
              <a:rPr lang="en-US" dirty="0" smtClean="0">
                <a:latin typeface="Times New Roman"/>
                <a:cs typeface="Times New Roman"/>
              </a:rPr>
              <a:t>;</a:t>
            </a:r>
          </a:p>
          <a:p>
            <a:pPr marL="342900" indent="-342900" algn="just">
              <a:lnSpc>
                <a:spcPct val="120000"/>
              </a:lnSpc>
              <a:spcAft>
                <a:spcPts val="1200"/>
              </a:spcAft>
              <a:buFont typeface="+mj-lt"/>
              <a:buAutoNum type="arabicPeriod"/>
            </a:pPr>
            <a:r>
              <a:rPr lang="en-US" dirty="0" err="1">
                <a:latin typeface="Times New Roman"/>
                <a:cs typeface="Times New Roman"/>
              </a:rPr>
              <a:t>Desorganização</a:t>
            </a:r>
            <a:r>
              <a:rPr lang="en-US" dirty="0">
                <a:latin typeface="Times New Roman"/>
                <a:cs typeface="Times New Roman"/>
              </a:rPr>
              <a:t> no </a:t>
            </a:r>
            <a:r>
              <a:rPr lang="en-US" dirty="0" err="1">
                <a:latin typeface="Times New Roman"/>
                <a:cs typeface="Times New Roman"/>
              </a:rPr>
              <a:t>processamento</a:t>
            </a:r>
            <a:r>
              <a:rPr lang="en-US" dirty="0">
                <a:latin typeface="Times New Roman"/>
                <a:cs typeface="Times New Roman"/>
              </a:rPr>
              <a:t> e </a:t>
            </a:r>
            <a:r>
              <a:rPr lang="en-US" dirty="0" err="1">
                <a:latin typeface="Times New Roman"/>
                <a:cs typeface="Times New Roman"/>
              </a:rPr>
              <a:t>armazenamento</a:t>
            </a:r>
            <a:r>
              <a:rPr lang="en-US" dirty="0">
                <a:latin typeface="Times New Roman"/>
                <a:cs typeface="Times New Roman"/>
              </a:rPr>
              <a:t> dos dados</a:t>
            </a:r>
            <a:r>
              <a:rPr lang="en-US" dirty="0" smtClean="0">
                <a:latin typeface="Times New Roman"/>
                <a:cs typeface="Times New Roman"/>
              </a:rPr>
              <a:t>;</a:t>
            </a:r>
          </a:p>
          <a:p>
            <a:pPr marL="342900" indent="-342900" algn="just">
              <a:lnSpc>
                <a:spcPct val="120000"/>
              </a:lnSpc>
              <a:spcAft>
                <a:spcPts val="1200"/>
              </a:spcAft>
              <a:buFont typeface="+mj-lt"/>
              <a:buAutoNum type="arabicPeriod"/>
            </a:pPr>
            <a:r>
              <a:rPr lang="en-US" dirty="0" err="1" smtClean="0">
                <a:latin typeface="Times New Roman"/>
                <a:cs typeface="Times New Roman"/>
              </a:rPr>
              <a:t>Má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interpretação</a:t>
            </a:r>
            <a:r>
              <a:rPr lang="en-US" dirty="0" smtClean="0">
                <a:latin typeface="Times New Roman"/>
                <a:cs typeface="Times New Roman"/>
              </a:rPr>
              <a:t> do </a:t>
            </a:r>
            <a:r>
              <a:rPr lang="en-US" dirty="0" err="1" smtClean="0">
                <a:latin typeface="Times New Roman"/>
                <a:cs typeface="Times New Roman"/>
              </a:rPr>
              <a:t>significado</a:t>
            </a:r>
            <a:r>
              <a:rPr lang="en-US" dirty="0" smtClean="0">
                <a:latin typeface="Times New Roman"/>
                <a:cs typeface="Times New Roman"/>
              </a:rPr>
              <a:t> dos dados.</a:t>
            </a:r>
            <a:endParaRPr lang="en-US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61331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986555" y="5793942"/>
            <a:ext cx="6265673" cy="1086494"/>
          </a:xfrm>
          <a:prstGeom prst="rect">
            <a:avLst/>
          </a:prstGeom>
          <a:solidFill>
            <a:srgbClr val="49CDF0">
              <a:alpha val="84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aixaDeTexto 3"/>
          <p:cNvSpPr txBox="1"/>
          <p:nvPr/>
        </p:nvSpPr>
        <p:spPr>
          <a:xfrm>
            <a:off x="432000" y="127874"/>
            <a:ext cx="8280000" cy="1349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800" b="1" dirty="0" smtClean="0">
                <a:solidFill>
                  <a:srgbClr val="004080"/>
                </a:solidFill>
                <a:latin typeface="Times New Roman"/>
                <a:cs typeface="Times New Roman"/>
              </a:rPr>
              <a:t>Existe um precipício enorme entre os dados e o que podemos gerar a partir deles </a:t>
            </a:r>
            <a:r>
              <a:rPr lang="mr-IN" sz="2800" b="1" dirty="0" smtClean="0">
                <a:solidFill>
                  <a:srgbClr val="004080"/>
                </a:solidFill>
                <a:latin typeface="Times New Roman"/>
                <a:cs typeface="Times New Roman"/>
              </a:rPr>
              <a:t>–</a:t>
            </a:r>
            <a:r>
              <a:rPr lang="pt-BR" sz="2800" b="1" dirty="0" smtClean="0">
                <a:solidFill>
                  <a:srgbClr val="004080"/>
                </a:solidFill>
                <a:latin typeface="Times New Roman"/>
                <a:cs typeface="Times New Roman"/>
              </a:rPr>
              <a:t> mas tem jeito!</a:t>
            </a:r>
            <a:endParaRPr lang="pt-BR" sz="2800" b="1" dirty="0">
              <a:solidFill>
                <a:srgbClr val="004080"/>
              </a:solidFill>
              <a:latin typeface="Times New Roman"/>
              <a:cs typeface="Times New Roman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281"/>
          <a:stretch/>
        </p:blipFill>
        <p:spPr>
          <a:xfrm>
            <a:off x="0" y="3038309"/>
            <a:ext cx="3834190" cy="3840527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263" r="1"/>
          <a:stretch/>
        </p:blipFill>
        <p:spPr>
          <a:xfrm>
            <a:off x="6430839" y="3050404"/>
            <a:ext cx="2725256" cy="384052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040677" y="1683670"/>
            <a:ext cx="4880299" cy="36994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20000"/>
              </a:lnSpc>
              <a:spcAft>
                <a:spcPts val="1200"/>
              </a:spcAft>
              <a:buFont typeface="+mj-lt"/>
              <a:buAutoNum type="arabicPeriod"/>
            </a:pPr>
            <a:r>
              <a:rPr lang="en-US" dirty="0" err="1" smtClean="0">
                <a:latin typeface="Times New Roman"/>
                <a:cs typeface="Times New Roman"/>
              </a:rPr>
              <a:t>Falha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em</a:t>
            </a:r>
            <a:r>
              <a:rPr lang="en-US" dirty="0" smtClean="0">
                <a:latin typeface="Times New Roman"/>
                <a:cs typeface="Times New Roman"/>
              </a:rPr>
              <a:t> registrar </a:t>
            </a:r>
            <a:r>
              <a:rPr lang="en-US" dirty="0" err="1" smtClean="0">
                <a:latin typeface="Times New Roman"/>
                <a:cs typeface="Times New Roman"/>
              </a:rPr>
              <a:t>informações</a:t>
            </a:r>
            <a:r>
              <a:rPr lang="en-US" dirty="0" smtClean="0">
                <a:latin typeface="Times New Roman"/>
                <a:cs typeface="Times New Roman"/>
              </a:rPr>
              <a:t> de forma a </a:t>
            </a:r>
            <a:r>
              <a:rPr lang="en-US" dirty="0" err="1" smtClean="0">
                <a:latin typeface="Times New Roman"/>
                <a:cs typeface="Times New Roman"/>
              </a:rPr>
              <a:t>facilitar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seu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uso</a:t>
            </a:r>
            <a:r>
              <a:rPr lang="en-US" dirty="0" smtClean="0">
                <a:latin typeface="Times New Roman"/>
                <a:cs typeface="Times New Roman"/>
              </a:rPr>
              <a:t>;</a:t>
            </a:r>
          </a:p>
          <a:p>
            <a:pPr marL="342900" indent="-342900" algn="just">
              <a:lnSpc>
                <a:spcPct val="120000"/>
              </a:lnSpc>
              <a:spcAft>
                <a:spcPts val="1200"/>
              </a:spcAft>
              <a:buFont typeface="+mj-lt"/>
              <a:buAutoNum type="arabicPeriod"/>
            </a:pPr>
            <a:r>
              <a:rPr lang="en-US" dirty="0" err="1" smtClean="0">
                <a:latin typeface="Times New Roman"/>
                <a:cs typeface="Times New Roman"/>
              </a:rPr>
              <a:t>Dificuldade</a:t>
            </a:r>
            <a:r>
              <a:rPr lang="en-US" dirty="0" smtClean="0">
                <a:latin typeface="Times New Roman"/>
                <a:cs typeface="Times New Roman"/>
              </a:rPr>
              <a:t> de </a:t>
            </a:r>
            <a:r>
              <a:rPr lang="en-US" dirty="0" err="1" smtClean="0">
                <a:latin typeface="Times New Roman"/>
                <a:cs typeface="Times New Roman"/>
              </a:rPr>
              <a:t>encontrar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uma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informação</a:t>
            </a:r>
            <a:r>
              <a:rPr lang="en-US" dirty="0" smtClean="0">
                <a:latin typeface="Times New Roman"/>
                <a:cs typeface="Times New Roman"/>
              </a:rPr>
              <a:t> da forma </a:t>
            </a:r>
            <a:r>
              <a:rPr lang="en-US" dirty="0" err="1" smtClean="0">
                <a:latin typeface="Times New Roman"/>
                <a:cs typeface="Times New Roman"/>
              </a:rPr>
              <a:t>como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você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havia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imaginado</a:t>
            </a:r>
            <a:r>
              <a:rPr lang="en-US" dirty="0" smtClean="0">
                <a:latin typeface="Times New Roman"/>
                <a:cs typeface="Times New Roman"/>
              </a:rPr>
              <a:t>;</a:t>
            </a:r>
          </a:p>
          <a:p>
            <a:pPr marL="342900" indent="-342900" algn="just">
              <a:lnSpc>
                <a:spcPct val="120000"/>
              </a:lnSpc>
              <a:spcAft>
                <a:spcPts val="1200"/>
              </a:spcAft>
              <a:buFont typeface="+mj-lt"/>
              <a:buAutoNum type="arabicPeriod"/>
            </a:pPr>
            <a:r>
              <a:rPr lang="en-US" dirty="0" err="1" smtClean="0">
                <a:latin typeface="Times New Roman"/>
                <a:cs typeface="Times New Roman"/>
              </a:rPr>
              <a:t>Falta</a:t>
            </a:r>
            <a:r>
              <a:rPr lang="en-US" dirty="0" smtClean="0">
                <a:latin typeface="Times New Roman"/>
                <a:cs typeface="Times New Roman"/>
              </a:rPr>
              <a:t> de </a:t>
            </a:r>
            <a:r>
              <a:rPr lang="en-US" dirty="0" err="1" smtClean="0">
                <a:latin typeface="Times New Roman"/>
                <a:cs typeface="Times New Roman"/>
              </a:rPr>
              <a:t>consistência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na</a:t>
            </a:r>
            <a:r>
              <a:rPr lang="en-US" dirty="0" smtClean="0">
                <a:latin typeface="Times New Roman"/>
                <a:cs typeface="Times New Roman"/>
              </a:rPr>
              <a:t> forma </a:t>
            </a:r>
            <a:r>
              <a:rPr lang="en-US" dirty="0" err="1" smtClean="0">
                <a:latin typeface="Times New Roman"/>
                <a:cs typeface="Times New Roman"/>
              </a:rPr>
              <a:t>como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uma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informação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é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registrada</a:t>
            </a:r>
            <a:r>
              <a:rPr lang="en-US" dirty="0" smtClean="0">
                <a:latin typeface="Times New Roman"/>
                <a:cs typeface="Times New Roman"/>
              </a:rPr>
              <a:t> e </a:t>
            </a:r>
            <a:r>
              <a:rPr lang="en-US" dirty="0" err="1" smtClean="0">
                <a:latin typeface="Times New Roman"/>
                <a:cs typeface="Times New Roman"/>
              </a:rPr>
              <a:t>apresentada</a:t>
            </a:r>
            <a:r>
              <a:rPr lang="en-US" dirty="0" smtClean="0">
                <a:latin typeface="Times New Roman"/>
                <a:cs typeface="Times New Roman"/>
              </a:rPr>
              <a:t>;</a:t>
            </a:r>
          </a:p>
          <a:p>
            <a:pPr marL="342900" indent="-342900" algn="just">
              <a:lnSpc>
                <a:spcPct val="120000"/>
              </a:lnSpc>
              <a:spcAft>
                <a:spcPts val="1200"/>
              </a:spcAft>
              <a:buFont typeface="+mj-lt"/>
              <a:buAutoNum type="arabicPeriod"/>
            </a:pPr>
            <a:r>
              <a:rPr lang="en-US" dirty="0" err="1">
                <a:latin typeface="Times New Roman"/>
                <a:cs typeface="Times New Roman"/>
              </a:rPr>
              <a:t>Desorganização</a:t>
            </a:r>
            <a:r>
              <a:rPr lang="en-US" dirty="0">
                <a:latin typeface="Times New Roman"/>
                <a:cs typeface="Times New Roman"/>
              </a:rPr>
              <a:t> no </a:t>
            </a:r>
            <a:r>
              <a:rPr lang="en-US" dirty="0" err="1">
                <a:latin typeface="Times New Roman"/>
                <a:cs typeface="Times New Roman"/>
              </a:rPr>
              <a:t>processamento</a:t>
            </a:r>
            <a:r>
              <a:rPr lang="en-US" dirty="0">
                <a:latin typeface="Times New Roman"/>
                <a:cs typeface="Times New Roman"/>
              </a:rPr>
              <a:t> e </a:t>
            </a:r>
            <a:r>
              <a:rPr lang="en-US" dirty="0" err="1">
                <a:latin typeface="Times New Roman"/>
                <a:cs typeface="Times New Roman"/>
              </a:rPr>
              <a:t>armazenamento</a:t>
            </a:r>
            <a:r>
              <a:rPr lang="en-US" dirty="0">
                <a:latin typeface="Times New Roman"/>
                <a:cs typeface="Times New Roman"/>
              </a:rPr>
              <a:t> dos dados;</a:t>
            </a:r>
          </a:p>
          <a:p>
            <a:pPr marL="342900" indent="-342900" algn="just">
              <a:lnSpc>
                <a:spcPct val="120000"/>
              </a:lnSpc>
              <a:spcAft>
                <a:spcPts val="1200"/>
              </a:spcAft>
              <a:buFont typeface="+mj-lt"/>
              <a:buAutoNum type="arabicPeriod"/>
            </a:pPr>
            <a:r>
              <a:rPr lang="en-US" dirty="0" err="1">
                <a:latin typeface="Times New Roman"/>
                <a:cs typeface="Times New Roman"/>
              </a:rPr>
              <a:t>Má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interpretação</a:t>
            </a:r>
            <a:r>
              <a:rPr lang="en-US" dirty="0">
                <a:latin typeface="Times New Roman"/>
                <a:cs typeface="Times New Roman"/>
              </a:rPr>
              <a:t> do </a:t>
            </a:r>
            <a:r>
              <a:rPr lang="en-US" dirty="0" err="1">
                <a:latin typeface="Times New Roman"/>
                <a:cs typeface="Times New Roman"/>
              </a:rPr>
              <a:t>significado</a:t>
            </a:r>
            <a:r>
              <a:rPr lang="en-US" dirty="0">
                <a:latin typeface="Times New Roman"/>
                <a:cs typeface="Times New Roman"/>
              </a:rPr>
              <a:t> dos dados.</a:t>
            </a:r>
            <a:endParaRPr lang="en-US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27749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aixaDeTexto 3"/>
          <p:cNvSpPr txBox="1"/>
          <p:nvPr/>
        </p:nvSpPr>
        <p:spPr>
          <a:xfrm>
            <a:off x="432000" y="127874"/>
            <a:ext cx="8280000" cy="1259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x-none" sz="2600" b="1" dirty="0" smtClean="0">
                <a:solidFill>
                  <a:srgbClr val="004080"/>
                </a:solidFill>
                <a:latin typeface="Times New Roman"/>
                <a:cs typeface="Times New Roman"/>
              </a:rPr>
              <a:t>O problema é que não falamos desses jeitos, tampouco do que nos abster pode causar...</a:t>
            </a:r>
            <a:endParaRPr lang="pt-BR" sz="2600" b="1" dirty="0">
              <a:solidFill>
                <a:srgbClr val="004080"/>
              </a:solidFill>
              <a:latin typeface="Times New Roman"/>
              <a:cs typeface="Times New Roman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877" y="1503145"/>
            <a:ext cx="2968466" cy="3087756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4053906" y="3155704"/>
            <a:ext cx="4057185" cy="1112623"/>
            <a:chOff x="4124640" y="2231310"/>
            <a:chExt cx="4452616" cy="1221064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24640" y="2465898"/>
              <a:ext cx="4452616" cy="986476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24640" y="2231310"/>
              <a:ext cx="1552784" cy="226365"/>
            </a:xfrm>
            <a:prstGeom prst="rect">
              <a:avLst/>
            </a:prstGeom>
          </p:spPr>
        </p:pic>
      </p:grpSp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57988" y="1576619"/>
            <a:ext cx="3053103" cy="996140"/>
          </a:xfrm>
          <a:prstGeom prst="rect">
            <a:avLst/>
          </a:prstGeom>
        </p:spPr>
      </p:pic>
      <p:grpSp>
        <p:nvGrpSpPr>
          <p:cNvPr id="19" name="Group 18"/>
          <p:cNvGrpSpPr/>
          <p:nvPr/>
        </p:nvGrpSpPr>
        <p:grpSpPr>
          <a:xfrm>
            <a:off x="4484486" y="5095565"/>
            <a:ext cx="4407668" cy="756654"/>
            <a:chOff x="746475" y="5110756"/>
            <a:chExt cx="4407668" cy="756654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46475" y="5110756"/>
              <a:ext cx="4407668" cy="597910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46475" y="5708666"/>
              <a:ext cx="2874391" cy="158744"/>
            </a:xfrm>
            <a:prstGeom prst="rect">
              <a:avLst/>
            </a:prstGeom>
          </p:spPr>
        </p:pic>
      </p:grpSp>
      <p:grpSp>
        <p:nvGrpSpPr>
          <p:cNvPr id="23" name="Group 22"/>
          <p:cNvGrpSpPr/>
          <p:nvPr/>
        </p:nvGrpSpPr>
        <p:grpSpPr>
          <a:xfrm>
            <a:off x="476372" y="4755728"/>
            <a:ext cx="3577534" cy="1794861"/>
            <a:chOff x="1082364" y="4755728"/>
            <a:chExt cx="3577534" cy="1794861"/>
          </a:xfrm>
        </p:grpSpPr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082364" y="5151926"/>
              <a:ext cx="3577534" cy="1398663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082364" y="4755728"/>
              <a:ext cx="852449" cy="37704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45713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aixaDeTexto 3"/>
          <p:cNvSpPr txBox="1"/>
          <p:nvPr/>
        </p:nvSpPr>
        <p:spPr>
          <a:xfrm>
            <a:off x="432000" y="127874"/>
            <a:ext cx="8280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x-none" sz="2400" b="1" dirty="0" smtClean="0">
                <a:solidFill>
                  <a:srgbClr val="004080"/>
                </a:solidFill>
                <a:latin typeface="Times New Roman"/>
                <a:cs typeface="Times New Roman"/>
              </a:rPr>
              <a:t>Uma solução é reconhecer que todo o dado possui um ciclo de vida, </a:t>
            </a:r>
            <a:r>
              <a:rPr lang="pt-BR" sz="2400" b="1" dirty="0" smtClean="0">
                <a:solidFill>
                  <a:srgbClr val="004080"/>
                </a:solidFill>
                <a:latin typeface="Times New Roman"/>
                <a:cs typeface="Times New Roman"/>
              </a:rPr>
              <a:t>e atuarmos ativamente em cada uma de suas etapas</a:t>
            </a:r>
            <a:endParaRPr lang="pt-BR" sz="2400" b="1" dirty="0">
              <a:solidFill>
                <a:srgbClr val="004080"/>
              </a:solidFill>
              <a:latin typeface="Times New Roman"/>
              <a:cs typeface="Times New Roman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640552" y="6586486"/>
            <a:ext cx="15034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>
                <a:latin typeface="Times New Roman"/>
                <a:cs typeface="Times New Roman"/>
              </a:rPr>
              <a:t>(</a:t>
            </a:r>
            <a:r>
              <a:rPr lang="en-US" sz="1200" dirty="0" err="1" smtClean="0">
                <a:latin typeface="Times New Roman"/>
                <a:cs typeface="Times New Roman"/>
              </a:rPr>
              <a:t>Strasser</a:t>
            </a:r>
            <a:r>
              <a:rPr lang="en-US" sz="1200" dirty="0" smtClean="0">
                <a:latin typeface="Times New Roman"/>
                <a:cs typeface="Times New Roman"/>
              </a:rPr>
              <a:t> et al., 2011)</a:t>
            </a:r>
            <a:endParaRPr lang="en-US" sz="1200" dirty="0">
              <a:latin typeface="Times New Roman"/>
              <a:cs typeface="Times New Roman"/>
            </a:endParaRPr>
          </a:p>
        </p:txBody>
      </p:sp>
      <p:grpSp>
        <p:nvGrpSpPr>
          <p:cNvPr id="49" name="Group 48"/>
          <p:cNvGrpSpPr/>
          <p:nvPr/>
        </p:nvGrpSpPr>
        <p:grpSpPr>
          <a:xfrm>
            <a:off x="1076688" y="1785292"/>
            <a:ext cx="7004667" cy="4381433"/>
            <a:chOff x="1076688" y="1974220"/>
            <a:chExt cx="7004667" cy="4381433"/>
          </a:xfrm>
        </p:grpSpPr>
        <p:sp>
          <p:nvSpPr>
            <p:cNvPr id="2" name="TextBox 1"/>
            <p:cNvSpPr txBox="1"/>
            <p:nvPr/>
          </p:nvSpPr>
          <p:spPr>
            <a:xfrm>
              <a:off x="3271245" y="1974220"/>
              <a:ext cx="1996761" cy="461665"/>
            </a:xfrm>
            <a:prstGeom prst="rect">
              <a:avLst/>
            </a:prstGeom>
            <a:noFill/>
            <a:ln w="28575" cmpd="sng">
              <a:solidFill>
                <a:srgbClr val="000000"/>
              </a:solidFill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2400" b="1" dirty="0" err="1" smtClean="0">
                  <a:latin typeface="Times New Roman"/>
                  <a:cs typeface="Times New Roman"/>
                </a:rPr>
                <a:t>Planejamento</a:t>
              </a:r>
              <a:endParaRPr lang="en-US" sz="2400" b="1" dirty="0">
                <a:latin typeface="Times New Roman"/>
                <a:cs typeface="Times New Roman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791016" y="2679158"/>
              <a:ext cx="1039317" cy="461665"/>
            </a:xfrm>
            <a:prstGeom prst="rect">
              <a:avLst/>
            </a:prstGeom>
            <a:noFill/>
            <a:ln w="28575" cmpd="sng">
              <a:solidFill>
                <a:srgbClr val="000000"/>
              </a:solidFill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2400" b="1" dirty="0" err="1" smtClean="0">
                  <a:latin typeface="Times New Roman"/>
                  <a:cs typeface="Times New Roman"/>
                </a:rPr>
                <a:t>Coleta</a:t>
              </a:r>
              <a:endParaRPr lang="en-US" sz="2400" b="1" dirty="0">
                <a:latin typeface="Times New Roman"/>
                <a:cs typeface="Times New Roman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168195" y="3701574"/>
              <a:ext cx="1913160" cy="830997"/>
            </a:xfrm>
            <a:prstGeom prst="rect">
              <a:avLst/>
            </a:prstGeom>
            <a:noFill/>
            <a:ln w="28575" cmpd="sng">
              <a:solidFill>
                <a:srgbClr val="000000"/>
              </a:solidFill>
            </a:ln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err="1" smtClean="0">
                  <a:latin typeface="Times New Roman"/>
                  <a:cs typeface="Times New Roman"/>
                </a:rPr>
                <a:t>Controle</a:t>
              </a:r>
              <a:r>
                <a:rPr lang="en-US" sz="2400" b="1" dirty="0" smtClean="0">
                  <a:latin typeface="Times New Roman"/>
                  <a:cs typeface="Times New Roman"/>
                </a:rPr>
                <a:t> de </a:t>
              </a:r>
              <a:r>
                <a:rPr lang="en-US" sz="2400" b="1" dirty="0" err="1" smtClean="0">
                  <a:latin typeface="Times New Roman"/>
                  <a:cs typeface="Times New Roman"/>
                </a:rPr>
                <a:t>Qualidade</a:t>
              </a:r>
              <a:endParaRPr lang="en-US" sz="2400" b="1" dirty="0">
                <a:latin typeface="Times New Roman"/>
                <a:cs typeface="Times New Roman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712445" y="5145644"/>
              <a:ext cx="1492716" cy="461665"/>
            </a:xfrm>
            <a:prstGeom prst="rect">
              <a:avLst/>
            </a:prstGeom>
            <a:noFill/>
            <a:ln w="28575" cmpd="sng">
              <a:solidFill>
                <a:srgbClr val="000000"/>
              </a:solidFill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2400" b="1" dirty="0" err="1" smtClean="0">
                  <a:latin typeface="Times New Roman"/>
                  <a:cs typeface="Times New Roman"/>
                </a:rPr>
                <a:t>Descrever</a:t>
              </a:r>
              <a:endParaRPr lang="en-US" sz="2400" b="1" dirty="0">
                <a:latin typeface="Times New Roman"/>
                <a:cs typeface="Times New Roman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626614" y="5893988"/>
              <a:ext cx="1472128" cy="461665"/>
            </a:xfrm>
            <a:prstGeom prst="rect">
              <a:avLst/>
            </a:prstGeom>
            <a:noFill/>
            <a:ln w="28575" cmpd="sng">
              <a:solidFill>
                <a:srgbClr val="000000"/>
              </a:solidFill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2400" b="1" dirty="0" err="1" smtClean="0">
                  <a:latin typeface="Times New Roman"/>
                  <a:cs typeface="Times New Roman"/>
                </a:rPr>
                <a:t>Preservar</a:t>
              </a:r>
              <a:endParaRPr lang="en-US" sz="2400" b="1" dirty="0">
                <a:latin typeface="Times New Roman"/>
                <a:cs typeface="Times New Roman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381421" y="5145644"/>
              <a:ext cx="1479892" cy="461665"/>
            </a:xfrm>
            <a:prstGeom prst="rect">
              <a:avLst/>
            </a:prstGeom>
            <a:noFill/>
            <a:ln w="28575" cmpd="sng">
              <a:solidFill>
                <a:srgbClr val="000000"/>
              </a:solidFill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2400" b="1" dirty="0" err="1" smtClean="0">
                  <a:latin typeface="Times New Roman"/>
                  <a:cs typeface="Times New Roman"/>
                </a:rPr>
                <a:t>Descobrir</a:t>
              </a:r>
              <a:endParaRPr lang="en-US" sz="2400" b="1" dirty="0">
                <a:latin typeface="Times New Roman"/>
                <a:cs typeface="Times New Roman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076688" y="3924116"/>
              <a:ext cx="1290137" cy="461665"/>
            </a:xfrm>
            <a:prstGeom prst="rect">
              <a:avLst/>
            </a:prstGeom>
            <a:noFill/>
            <a:ln w="28575" cmpd="sng">
              <a:solidFill>
                <a:srgbClr val="000000"/>
              </a:solidFill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2400" b="1" dirty="0" err="1" smtClean="0">
                  <a:latin typeface="Times New Roman"/>
                  <a:cs typeface="Times New Roman"/>
                </a:rPr>
                <a:t>Integrar</a:t>
              </a:r>
              <a:endParaRPr lang="en-US" sz="2400" b="1" dirty="0">
                <a:latin typeface="Times New Roman"/>
                <a:cs typeface="Times New Roman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553593" y="2679158"/>
              <a:ext cx="1307720" cy="461665"/>
            </a:xfrm>
            <a:prstGeom prst="rect">
              <a:avLst/>
            </a:prstGeom>
            <a:noFill/>
            <a:ln w="28575" cmpd="sng">
              <a:solidFill>
                <a:srgbClr val="000000"/>
              </a:solidFill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2400" b="1" dirty="0" err="1" smtClean="0">
                  <a:latin typeface="Times New Roman"/>
                  <a:cs typeface="Times New Roman"/>
                </a:rPr>
                <a:t>Analisar</a:t>
              </a:r>
              <a:endParaRPr lang="en-US" sz="2400" b="1" dirty="0">
                <a:latin typeface="Times New Roman"/>
                <a:cs typeface="Times New Roman"/>
              </a:endParaRPr>
            </a:p>
          </p:txBody>
        </p:sp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69572" y="3330009"/>
              <a:ext cx="1800106" cy="1667656"/>
            </a:xfrm>
            <a:prstGeom prst="rect">
              <a:avLst/>
            </a:prstGeom>
          </p:spPr>
        </p:pic>
        <p:cxnSp>
          <p:nvCxnSpPr>
            <p:cNvPr id="5" name="Straight Arrow Connector 4"/>
            <p:cNvCxnSpPr/>
            <p:nvPr/>
          </p:nvCxnSpPr>
          <p:spPr>
            <a:xfrm>
              <a:off x="5405062" y="2298768"/>
              <a:ext cx="587735" cy="262407"/>
            </a:xfrm>
            <a:prstGeom prst="straightConnector1">
              <a:avLst/>
            </a:prstGeom>
            <a:ln w="57150" cmpd="sng">
              <a:solidFill>
                <a:srgbClr val="FF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6536465" y="3232936"/>
              <a:ext cx="211991" cy="403989"/>
            </a:xfrm>
            <a:prstGeom prst="straightConnector1">
              <a:avLst/>
            </a:prstGeom>
            <a:ln w="57150" cmpd="sng">
              <a:solidFill>
                <a:srgbClr val="FF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 flipH="1">
              <a:off x="6420549" y="4630296"/>
              <a:ext cx="231831" cy="403989"/>
            </a:xfrm>
            <a:prstGeom prst="straightConnector1">
              <a:avLst/>
            </a:prstGeom>
            <a:ln w="57150" cmpd="sng">
              <a:solidFill>
                <a:srgbClr val="FF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 flipH="1">
              <a:off x="5226025" y="5665286"/>
              <a:ext cx="420169" cy="286679"/>
            </a:xfrm>
            <a:prstGeom prst="straightConnector1">
              <a:avLst/>
            </a:prstGeom>
            <a:ln w="57150" cmpd="sng">
              <a:solidFill>
                <a:srgbClr val="FF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 flipH="1" flipV="1">
              <a:off x="3006620" y="5665286"/>
              <a:ext cx="508260" cy="286680"/>
            </a:xfrm>
            <a:prstGeom prst="straightConnector1">
              <a:avLst/>
            </a:prstGeom>
            <a:ln w="57150" cmpd="sng">
              <a:solidFill>
                <a:srgbClr val="FF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 flipH="1" flipV="1">
              <a:off x="2057072" y="4532571"/>
              <a:ext cx="309753" cy="501714"/>
            </a:xfrm>
            <a:prstGeom prst="straightConnector1">
              <a:avLst/>
            </a:prstGeom>
            <a:ln w="57150" cmpd="sng">
              <a:solidFill>
                <a:srgbClr val="FF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 flipV="1">
              <a:off x="1983605" y="3232936"/>
              <a:ext cx="188915" cy="608783"/>
            </a:xfrm>
            <a:prstGeom prst="straightConnector1">
              <a:avLst/>
            </a:prstGeom>
            <a:ln w="57150" cmpd="sng">
              <a:solidFill>
                <a:srgbClr val="FF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 flipV="1">
              <a:off x="2627670" y="2277776"/>
              <a:ext cx="541900" cy="299226"/>
            </a:xfrm>
            <a:prstGeom prst="straightConnector1">
              <a:avLst/>
            </a:prstGeom>
            <a:ln w="57150" cmpd="sng">
              <a:solidFill>
                <a:srgbClr val="FF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36189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7640552" y="6586486"/>
            <a:ext cx="15034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>
                <a:latin typeface="Times New Roman"/>
                <a:cs typeface="Times New Roman"/>
              </a:rPr>
              <a:t>(</a:t>
            </a:r>
            <a:r>
              <a:rPr lang="en-US" sz="1200" dirty="0" err="1" smtClean="0">
                <a:latin typeface="Times New Roman"/>
                <a:cs typeface="Times New Roman"/>
              </a:rPr>
              <a:t>Strasser</a:t>
            </a:r>
            <a:r>
              <a:rPr lang="en-US" sz="1200" dirty="0" smtClean="0">
                <a:latin typeface="Times New Roman"/>
                <a:cs typeface="Times New Roman"/>
              </a:rPr>
              <a:t> et al., 2011)</a:t>
            </a:r>
            <a:endParaRPr lang="en-US" sz="1200" dirty="0">
              <a:latin typeface="Times New Roman"/>
              <a:cs typeface="Times New Roman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1076688" y="1785292"/>
            <a:ext cx="7004667" cy="4381433"/>
            <a:chOff x="1076688" y="1974220"/>
            <a:chExt cx="7004667" cy="4381433"/>
          </a:xfrm>
        </p:grpSpPr>
        <p:sp>
          <p:nvSpPr>
            <p:cNvPr id="23" name="TextBox 22"/>
            <p:cNvSpPr txBox="1"/>
            <p:nvPr/>
          </p:nvSpPr>
          <p:spPr>
            <a:xfrm>
              <a:off x="3271245" y="1974220"/>
              <a:ext cx="1996761" cy="461665"/>
            </a:xfrm>
            <a:prstGeom prst="rect">
              <a:avLst/>
            </a:prstGeom>
            <a:solidFill>
              <a:srgbClr val="E4E40A"/>
            </a:solidFill>
            <a:ln w="28575" cmpd="sng">
              <a:solidFill>
                <a:srgbClr val="000000"/>
              </a:solidFill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2400" b="1" dirty="0" err="1" smtClean="0">
                  <a:latin typeface="Times New Roman"/>
                  <a:cs typeface="Times New Roman"/>
                </a:rPr>
                <a:t>Planejamento</a:t>
              </a:r>
              <a:endParaRPr lang="en-US" sz="2400" b="1" dirty="0">
                <a:latin typeface="Times New Roman"/>
                <a:cs typeface="Times New Roman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791016" y="2679158"/>
              <a:ext cx="1039317" cy="461665"/>
            </a:xfrm>
            <a:prstGeom prst="rect">
              <a:avLst/>
            </a:prstGeom>
            <a:noFill/>
            <a:ln w="28575" cmpd="sng">
              <a:solidFill>
                <a:srgbClr val="000000"/>
              </a:solidFill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2400" b="1" dirty="0" err="1" smtClean="0">
                  <a:latin typeface="Times New Roman"/>
                  <a:cs typeface="Times New Roman"/>
                </a:rPr>
                <a:t>Coleta</a:t>
              </a:r>
              <a:endParaRPr lang="en-US" sz="2400" b="1" dirty="0">
                <a:latin typeface="Times New Roman"/>
                <a:cs typeface="Times New Roman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168195" y="3701574"/>
              <a:ext cx="1913160" cy="830997"/>
            </a:xfrm>
            <a:prstGeom prst="rect">
              <a:avLst/>
            </a:prstGeom>
            <a:solidFill>
              <a:srgbClr val="E4E40A"/>
            </a:solidFill>
            <a:ln w="28575" cmpd="sng">
              <a:solidFill>
                <a:srgbClr val="000000"/>
              </a:solidFill>
            </a:ln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err="1" smtClean="0">
                  <a:latin typeface="Times New Roman"/>
                  <a:cs typeface="Times New Roman"/>
                </a:rPr>
                <a:t>Controle</a:t>
              </a:r>
              <a:r>
                <a:rPr lang="en-US" sz="2400" b="1" dirty="0" smtClean="0">
                  <a:latin typeface="Times New Roman"/>
                  <a:cs typeface="Times New Roman"/>
                </a:rPr>
                <a:t> de </a:t>
              </a:r>
              <a:r>
                <a:rPr lang="en-US" sz="2400" b="1" dirty="0" err="1" smtClean="0">
                  <a:latin typeface="Times New Roman"/>
                  <a:cs typeface="Times New Roman"/>
                </a:rPr>
                <a:t>Qualidade</a:t>
              </a:r>
              <a:endParaRPr lang="en-US" sz="2400" b="1" dirty="0">
                <a:latin typeface="Times New Roman"/>
                <a:cs typeface="Times New Roman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712445" y="5145644"/>
              <a:ext cx="1492716" cy="461665"/>
            </a:xfrm>
            <a:prstGeom prst="rect">
              <a:avLst/>
            </a:prstGeom>
            <a:solidFill>
              <a:srgbClr val="FFFF66">
                <a:alpha val="60000"/>
              </a:srgbClr>
            </a:solidFill>
            <a:ln w="28575" cmpd="sng">
              <a:solidFill>
                <a:srgbClr val="000000"/>
              </a:solidFill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2400" b="1" dirty="0" err="1" smtClean="0">
                  <a:latin typeface="Times New Roman"/>
                  <a:cs typeface="Times New Roman"/>
                </a:rPr>
                <a:t>Descrever</a:t>
              </a:r>
              <a:endParaRPr lang="en-US" sz="2400" b="1" dirty="0">
                <a:latin typeface="Times New Roman"/>
                <a:cs typeface="Times New Roman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626614" y="5893988"/>
              <a:ext cx="1472128" cy="461665"/>
            </a:xfrm>
            <a:prstGeom prst="rect">
              <a:avLst/>
            </a:prstGeom>
            <a:solidFill>
              <a:srgbClr val="FFFF00"/>
            </a:solidFill>
            <a:ln w="28575" cmpd="sng">
              <a:solidFill>
                <a:srgbClr val="000000"/>
              </a:solidFill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2400" b="1" dirty="0" err="1" smtClean="0">
                  <a:latin typeface="Times New Roman"/>
                  <a:cs typeface="Times New Roman"/>
                </a:rPr>
                <a:t>Preservar</a:t>
              </a:r>
              <a:endParaRPr lang="en-US" sz="2400" b="1" dirty="0">
                <a:latin typeface="Times New Roman"/>
                <a:cs typeface="Times New Roman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381421" y="5145644"/>
              <a:ext cx="1479892" cy="461665"/>
            </a:xfrm>
            <a:prstGeom prst="rect">
              <a:avLst/>
            </a:prstGeom>
            <a:noFill/>
            <a:ln w="28575" cmpd="sng">
              <a:solidFill>
                <a:srgbClr val="000000"/>
              </a:solidFill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2400" b="1" dirty="0" err="1" smtClean="0">
                  <a:latin typeface="Times New Roman"/>
                  <a:cs typeface="Times New Roman"/>
                </a:rPr>
                <a:t>Descobrir</a:t>
              </a:r>
              <a:endParaRPr lang="en-US" sz="2400" b="1" dirty="0">
                <a:latin typeface="Times New Roman"/>
                <a:cs typeface="Times New Roman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076688" y="3924116"/>
              <a:ext cx="1290137" cy="461665"/>
            </a:xfrm>
            <a:prstGeom prst="rect">
              <a:avLst/>
            </a:prstGeom>
            <a:solidFill>
              <a:srgbClr val="FFFF66">
                <a:alpha val="60000"/>
              </a:srgbClr>
            </a:solidFill>
            <a:ln w="28575" cmpd="sng">
              <a:solidFill>
                <a:srgbClr val="000000"/>
              </a:solidFill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2400" b="1" dirty="0" err="1" smtClean="0">
                  <a:latin typeface="Times New Roman"/>
                  <a:cs typeface="Times New Roman"/>
                </a:rPr>
                <a:t>Integrar</a:t>
              </a:r>
              <a:endParaRPr lang="en-US" sz="2400" b="1" dirty="0">
                <a:latin typeface="Times New Roman"/>
                <a:cs typeface="Times New Roman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553593" y="2679158"/>
              <a:ext cx="1307720" cy="461665"/>
            </a:xfrm>
            <a:prstGeom prst="rect">
              <a:avLst/>
            </a:prstGeom>
            <a:noFill/>
            <a:ln w="28575" cmpd="sng">
              <a:solidFill>
                <a:srgbClr val="000000"/>
              </a:solidFill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2400" b="1" dirty="0" err="1" smtClean="0">
                  <a:latin typeface="Times New Roman"/>
                  <a:cs typeface="Times New Roman"/>
                </a:rPr>
                <a:t>Analisar</a:t>
              </a:r>
              <a:endParaRPr lang="en-US" sz="2400" b="1" dirty="0">
                <a:latin typeface="Times New Roman"/>
                <a:cs typeface="Times New Roman"/>
              </a:endParaRPr>
            </a:p>
          </p:txBody>
        </p:sp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69572" y="3330009"/>
              <a:ext cx="1800106" cy="1667656"/>
            </a:xfrm>
            <a:prstGeom prst="rect">
              <a:avLst/>
            </a:prstGeom>
          </p:spPr>
        </p:pic>
        <p:cxnSp>
          <p:nvCxnSpPr>
            <p:cNvPr id="36" name="Straight Arrow Connector 35"/>
            <p:cNvCxnSpPr/>
            <p:nvPr/>
          </p:nvCxnSpPr>
          <p:spPr>
            <a:xfrm>
              <a:off x="5405062" y="2298768"/>
              <a:ext cx="587735" cy="262407"/>
            </a:xfrm>
            <a:prstGeom prst="straightConnector1">
              <a:avLst/>
            </a:prstGeom>
            <a:ln w="57150" cmpd="sng">
              <a:solidFill>
                <a:srgbClr val="FF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>
              <a:off x="6536465" y="3232936"/>
              <a:ext cx="211991" cy="403989"/>
            </a:xfrm>
            <a:prstGeom prst="straightConnector1">
              <a:avLst/>
            </a:prstGeom>
            <a:ln w="57150" cmpd="sng">
              <a:solidFill>
                <a:srgbClr val="FF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 flipH="1">
              <a:off x="6420549" y="4630296"/>
              <a:ext cx="231831" cy="403989"/>
            </a:xfrm>
            <a:prstGeom prst="straightConnector1">
              <a:avLst/>
            </a:prstGeom>
            <a:ln w="57150" cmpd="sng">
              <a:solidFill>
                <a:srgbClr val="FF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 flipH="1">
              <a:off x="5226025" y="5665286"/>
              <a:ext cx="420169" cy="286679"/>
            </a:xfrm>
            <a:prstGeom prst="straightConnector1">
              <a:avLst/>
            </a:prstGeom>
            <a:ln w="57150" cmpd="sng">
              <a:solidFill>
                <a:srgbClr val="FF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 flipH="1" flipV="1">
              <a:off x="3006620" y="5665286"/>
              <a:ext cx="508260" cy="286680"/>
            </a:xfrm>
            <a:prstGeom prst="straightConnector1">
              <a:avLst/>
            </a:prstGeom>
            <a:ln w="57150" cmpd="sng">
              <a:solidFill>
                <a:srgbClr val="FF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 flipH="1" flipV="1">
              <a:off x="2057072" y="4532571"/>
              <a:ext cx="309753" cy="501714"/>
            </a:xfrm>
            <a:prstGeom prst="straightConnector1">
              <a:avLst/>
            </a:prstGeom>
            <a:ln w="57150" cmpd="sng">
              <a:solidFill>
                <a:srgbClr val="FF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 flipV="1">
              <a:off x="1983605" y="3232936"/>
              <a:ext cx="188915" cy="608783"/>
            </a:xfrm>
            <a:prstGeom prst="straightConnector1">
              <a:avLst/>
            </a:prstGeom>
            <a:ln w="57150" cmpd="sng">
              <a:solidFill>
                <a:srgbClr val="FF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 flipV="1">
              <a:off x="2627670" y="2277776"/>
              <a:ext cx="541900" cy="299226"/>
            </a:xfrm>
            <a:prstGeom prst="straightConnector1">
              <a:avLst/>
            </a:prstGeom>
            <a:ln w="57150" cmpd="sng">
              <a:solidFill>
                <a:srgbClr val="FF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CaixaDeTexto 3"/>
          <p:cNvSpPr txBox="1"/>
          <p:nvPr/>
        </p:nvSpPr>
        <p:spPr>
          <a:xfrm>
            <a:off x="432000" y="127874"/>
            <a:ext cx="82800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x-none" sz="2600" b="1" dirty="0" smtClean="0">
                <a:solidFill>
                  <a:srgbClr val="004080"/>
                </a:solidFill>
                <a:latin typeface="Times New Roman"/>
                <a:cs typeface="Times New Roman"/>
              </a:rPr>
              <a:t>Existem cinco aspectos particularmente marcantes deste </a:t>
            </a:r>
            <a:r>
              <a:rPr lang="x-none" sz="2600" b="1" dirty="0" smtClean="0">
                <a:solidFill>
                  <a:srgbClr val="004080"/>
                </a:solidFill>
                <a:latin typeface="Times New Roman"/>
                <a:cs typeface="Times New Roman"/>
              </a:rPr>
              <a:t>ciclo</a:t>
            </a:r>
            <a:r>
              <a:rPr lang="pt-BR" sz="2600" b="1" dirty="0">
                <a:solidFill>
                  <a:srgbClr val="004080"/>
                </a:solidFill>
                <a:latin typeface="Times New Roman"/>
                <a:cs typeface="Times New Roman"/>
              </a:rPr>
              <a:t> </a:t>
            </a:r>
            <a:r>
              <a:rPr lang="pt-BR" sz="2600" b="1" dirty="0" smtClean="0">
                <a:solidFill>
                  <a:srgbClr val="004080"/>
                </a:solidFill>
                <a:latin typeface="Times New Roman"/>
                <a:cs typeface="Times New Roman"/>
              </a:rPr>
              <a:t>que normalmente não damos muita atenção</a:t>
            </a:r>
            <a:endParaRPr lang="pt-BR" sz="2600" b="1" dirty="0">
              <a:solidFill>
                <a:srgbClr val="004080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84923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3"/>
          <p:cNvSpPr txBox="1"/>
          <p:nvPr/>
        </p:nvSpPr>
        <p:spPr>
          <a:xfrm>
            <a:off x="432000" y="127874"/>
            <a:ext cx="8280000" cy="702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800" b="1" dirty="0" smtClean="0">
                <a:solidFill>
                  <a:srgbClr val="004080"/>
                </a:solidFill>
                <a:latin typeface="Times New Roman"/>
                <a:cs typeface="Times New Roman"/>
              </a:rPr>
              <a:t>Por que esses cinco aspectos?</a:t>
            </a:r>
            <a:endParaRPr lang="pt-BR" sz="2800" b="1" dirty="0">
              <a:solidFill>
                <a:srgbClr val="004080"/>
              </a:solidFill>
              <a:latin typeface="Times New Roman"/>
              <a:cs typeface="Times New Roman"/>
            </a:endParaRPr>
          </a:p>
        </p:txBody>
      </p:sp>
      <p:pic>
        <p:nvPicPr>
          <p:cNvPr id="2" name="Picture 1" descr="Untitled.png"/>
          <p:cNvPicPr>
            <a:picLocks noChangeAspect="1"/>
          </p:cNvPicPr>
          <p:nvPr/>
        </p:nvPicPr>
        <p:blipFill>
          <a:blip r:embed="rId2">
            <a:alphaModFix amt="4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465" y="1763717"/>
            <a:ext cx="7040880" cy="4413504"/>
          </a:xfrm>
          <a:prstGeom prst="rect">
            <a:avLst/>
          </a:prstGeom>
        </p:spPr>
      </p:pic>
      <p:pic>
        <p:nvPicPr>
          <p:cNvPr id="3" name="Picture 2" descr="relogio.png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464"/>
          <a:stretch/>
        </p:blipFill>
        <p:spPr>
          <a:xfrm>
            <a:off x="5037073" y="1009065"/>
            <a:ext cx="1228602" cy="1226379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6305861" y="817436"/>
            <a:ext cx="2838139" cy="7478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b="1" dirty="0" err="1" smtClean="0">
                <a:latin typeface="Times New Roman"/>
                <a:cs typeface="Times New Roman"/>
              </a:rPr>
              <a:t>Leva</a:t>
            </a:r>
            <a:r>
              <a:rPr lang="en-US" b="1" dirty="0" smtClean="0">
                <a:latin typeface="Times New Roman"/>
                <a:cs typeface="Times New Roman"/>
              </a:rPr>
              <a:t> tempo, </a:t>
            </a:r>
            <a:r>
              <a:rPr lang="en-US" b="1" dirty="0" err="1" smtClean="0">
                <a:latin typeface="Times New Roman"/>
                <a:cs typeface="Times New Roman"/>
              </a:rPr>
              <a:t>que</a:t>
            </a:r>
            <a:r>
              <a:rPr lang="en-US" b="1" dirty="0" smtClean="0">
                <a:latin typeface="Times New Roman"/>
                <a:cs typeface="Times New Roman"/>
              </a:rPr>
              <a:t> </a:t>
            </a:r>
            <a:r>
              <a:rPr lang="en-US" b="1" dirty="0" err="1" smtClean="0">
                <a:latin typeface="Times New Roman"/>
                <a:cs typeface="Times New Roman"/>
              </a:rPr>
              <a:t>nós</a:t>
            </a:r>
            <a:r>
              <a:rPr lang="en-US" b="1" dirty="0" smtClean="0">
                <a:latin typeface="Times New Roman"/>
                <a:cs typeface="Times New Roman"/>
              </a:rPr>
              <a:t> </a:t>
            </a:r>
            <a:r>
              <a:rPr lang="en-US" b="1" dirty="0" err="1" smtClean="0">
                <a:latin typeface="Times New Roman"/>
                <a:cs typeface="Times New Roman"/>
              </a:rPr>
              <a:t>não</a:t>
            </a:r>
            <a:r>
              <a:rPr lang="en-US" b="1" dirty="0" smtClean="0">
                <a:latin typeface="Times New Roman"/>
                <a:cs typeface="Times New Roman"/>
              </a:rPr>
              <a:t> </a:t>
            </a:r>
            <a:r>
              <a:rPr lang="en-US" b="1" dirty="0" err="1" smtClean="0">
                <a:latin typeface="Times New Roman"/>
                <a:cs typeface="Times New Roman"/>
              </a:rPr>
              <a:t>queremos</a:t>
            </a:r>
            <a:r>
              <a:rPr lang="en-US" b="1" dirty="0" smtClean="0">
                <a:latin typeface="Times New Roman"/>
                <a:cs typeface="Times New Roman"/>
              </a:rPr>
              <a:t> </a:t>
            </a:r>
            <a:r>
              <a:rPr lang="en-US" b="1" dirty="0" err="1" smtClean="0">
                <a:latin typeface="Times New Roman"/>
                <a:cs typeface="Times New Roman"/>
              </a:rPr>
              <a:t>perder</a:t>
            </a:r>
            <a:endParaRPr lang="en-US" b="1" dirty="0">
              <a:latin typeface="Times New Roman"/>
              <a:cs typeface="Times New Roman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442453" y="6129921"/>
            <a:ext cx="3599876" cy="7478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b="1" dirty="0" err="1" smtClean="0">
                <a:latin typeface="Times New Roman"/>
                <a:cs typeface="Times New Roman"/>
              </a:rPr>
              <a:t>Relatamos</a:t>
            </a:r>
            <a:r>
              <a:rPr lang="en-US" b="1" dirty="0" smtClean="0">
                <a:latin typeface="Times New Roman"/>
                <a:cs typeface="Times New Roman"/>
              </a:rPr>
              <a:t> mal o </a:t>
            </a:r>
            <a:r>
              <a:rPr lang="en-US" b="1" dirty="0" err="1" smtClean="0">
                <a:latin typeface="Times New Roman"/>
                <a:cs typeface="Times New Roman"/>
              </a:rPr>
              <a:t>que</a:t>
            </a:r>
            <a:r>
              <a:rPr lang="en-US" b="1" dirty="0" smtClean="0">
                <a:latin typeface="Times New Roman"/>
                <a:cs typeface="Times New Roman"/>
              </a:rPr>
              <a:t> </a:t>
            </a:r>
            <a:r>
              <a:rPr lang="en-US" b="1" dirty="0" err="1" smtClean="0">
                <a:latin typeface="Times New Roman"/>
                <a:cs typeface="Times New Roman"/>
              </a:rPr>
              <a:t>fazemos</a:t>
            </a:r>
            <a:r>
              <a:rPr lang="en-US" b="1" dirty="0" smtClean="0">
                <a:latin typeface="Times New Roman"/>
                <a:cs typeface="Times New Roman"/>
              </a:rPr>
              <a:t>, logo </a:t>
            </a:r>
            <a:r>
              <a:rPr lang="en-US" b="1" dirty="0" err="1" smtClean="0">
                <a:latin typeface="Times New Roman"/>
                <a:cs typeface="Times New Roman"/>
              </a:rPr>
              <a:t>não</a:t>
            </a:r>
            <a:r>
              <a:rPr lang="en-US" b="1" dirty="0" smtClean="0">
                <a:latin typeface="Times New Roman"/>
                <a:cs typeface="Times New Roman"/>
              </a:rPr>
              <a:t> </a:t>
            </a:r>
            <a:r>
              <a:rPr lang="en-US" b="1" dirty="0" err="1" smtClean="0">
                <a:latin typeface="Times New Roman"/>
                <a:cs typeface="Times New Roman"/>
              </a:rPr>
              <a:t>mantemos</a:t>
            </a:r>
            <a:r>
              <a:rPr lang="en-US" b="1" dirty="0" smtClean="0">
                <a:latin typeface="Times New Roman"/>
                <a:cs typeface="Times New Roman"/>
              </a:rPr>
              <a:t> </a:t>
            </a:r>
            <a:r>
              <a:rPr lang="en-US" b="1" dirty="0" err="1" smtClean="0">
                <a:latin typeface="Times New Roman"/>
                <a:cs typeface="Times New Roman"/>
              </a:rPr>
              <a:t>registros</a:t>
            </a:r>
            <a:endParaRPr lang="en-US" b="1" dirty="0">
              <a:latin typeface="Times New Roman"/>
              <a:cs typeface="Times New Roman"/>
            </a:endParaRPr>
          </a:p>
        </p:txBody>
      </p:sp>
      <p:pic>
        <p:nvPicPr>
          <p:cNvPr id="45" name="Picture 44" descr="Ok.jpg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5489" y="2947484"/>
            <a:ext cx="1280641" cy="1095548"/>
          </a:xfrm>
          <a:prstGeom prst="rect">
            <a:avLst/>
          </a:prstGeom>
        </p:spPr>
      </p:pic>
      <p:pic>
        <p:nvPicPr>
          <p:cNvPr id="43" name="Picture 42" descr="mess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7085" y="5300614"/>
            <a:ext cx="2023442" cy="1494818"/>
          </a:xfrm>
          <a:prstGeom prst="rect">
            <a:avLst/>
          </a:prstGeom>
        </p:spPr>
      </p:pic>
      <p:pic>
        <p:nvPicPr>
          <p:cNvPr id="46" name="Picture 45" descr="flashdrive.jpg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6865" y="5127004"/>
            <a:ext cx="1002917" cy="1002917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230896" y="5803272"/>
            <a:ext cx="2838139" cy="7478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b="1" dirty="0" smtClean="0">
                <a:latin typeface="Times New Roman"/>
                <a:cs typeface="Times New Roman"/>
              </a:rPr>
              <a:t>“</a:t>
            </a:r>
            <a:r>
              <a:rPr lang="en-US" b="1" dirty="0" err="1" smtClean="0">
                <a:latin typeface="Times New Roman"/>
                <a:cs typeface="Times New Roman"/>
              </a:rPr>
              <a:t>Em</a:t>
            </a:r>
            <a:r>
              <a:rPr lang="en-US" b="1" dirty="0" smtClean="0">
                <a:latin typeface="Times New Roman"/>
                <a:cs typeface="Times New Roman"/>
              </a:rPr>
              <a:t> </a:t>
            </a:r>
            <a:r>
              <a:rPr lang="en-US" b="1" dirty="0" err="1" smtClean="0">
                <a:latin typeface="Times New Roman"/>
                <a:cs typeface="Times New Roman"/>
              </a:rPr>
              <a:t>algum</a:t>
            </a:r>
            <a:r>
              <a:rPr lang="en-US" b="1" dirty="0" smtClean="0">
                <a:latin typeface="Times New Roman"/>
                <a:cs typeface="Times New Roman"/>
              </a:rPr>
              <a:t> </a:t>
            </a:r>
            <a:r>
              <a:rPr lang="en-US" b="1" dirty="0" err="1" smtClean="0">
                <a:latin typeface="Times New Roman"/>
                <a:cs typeface="Times New Roman"/>
              </a:rPr>
              <a:t>desses</a:t>
            </a:r>
            <a:r>
              <a:rPr lang="en-US" b="1" dirty="0" smtClean="0">
                <a:latin typeface="Times New Roman"/>
                <a:cs typeface="Times New Roman"/>
              </a:rPr>
              <a:t> pen drives t</a:t>
            </a:r>
            <a:r>
              <a:rPr lang="en-US" b="1" dirty="0">
                <a:latin typeface="Times New Roman"/>
                <a:cs typeface="Times New Roman"/>
              </a:rPr>
              <a:t>e</a:t>
            </a:r>
            <a:r>
              <a:rPr lang="en-US" b="1" dirty="0" smtClean="0">
                <a:latin typeface="Times New Roman"/>
                <a:cs typeface="Times New Roman"/>
              </a:rPr>
              <a:t>m </a:t>
            </a:r>
            <a:r>
              <a:rPr lang="en-US" b="1" dirty="0" err="1" smtClean="0">
                <a:latin typeface="Times New Roman"/>
                <a:cs typeface="Times New Roman"/>
              </a:rPr>
              <a:t>uma</a:t>
            </a:r>
            <a:r>
              <a:rPr lang="en-US" b="1" dirty="0" smtClean="0">
                <a:latin typeface="Times New Roman"/>
                <a:cs typeface="Times New Roman"/>
              </a:rPr>
              <a:t> </a:t>
            </a:r>
            <a:r>
              <a:rPr lang="en-US" b="1" dirty="0" err="1" smtClean="0">
                <a:latin typeface="Times New Roman"/>
                <a:cs typeface="Times New Roman"/>
              </a:rPr>
              <a:t>cópia</a:t>
            </a:r>
            <a:r>
              <a:rPr lang="en-US" b="1" dirty="0" smtClean="0">
                <a:latin typeface="Times New Roman"/>
                <a:cs typeface="Times New Roman"/>
              </a:rPr>
              <a:t>!”</a:t>
            </a:r>
            <a:endParaRPr lang="en-US" b="1" dirty="0">
              <a:latin typeface="Times New Roman"/>
              <a:cs typeface="Times New Roman"/>
            </a:endParaRPr>
          </a:p>
        </p:txBody>
      </p:sp>
      <p:pic>
        <p:nvPicPr>
          <p:cNvPr id="48" name="Picture 47" descr="frankenstein.jp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863" y="2484210"/>
            <a:ext cx="969045" cy="1363841"/>
          </a:xfrm>
          <a:prstGeom prst="rect">
            <a:avLst/>
          </a:prstGeom>
        </p:spPr>
      </p:pic>
      <p:sp>
        <p:nvSpPr>
          <p:cNvPr id="49" name="TextBox 48"/>
          <p:cNvSpPr txBox="1"/>
          <p:nvPr/>
        </p:nvSpPr>
        <p:spPr>
          <a:xfrm>
            <a:off x="115448" y="1488911"/>
            <a:ext cx="2838139" cy="7478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b="1" dirty="0" smtClean="0">
                <a:latin typeface="Times New Roman"/>
                <a:cs typeface="Times New Roman"/>
              </a:rPr>
              <a:t>Como </a:t>
            </a:r>
            <a:r>
              <a:rPr lang="en-US" b="1" dirty="0" err="1" smtClean="0">
                <a:latin typeface="Times New Roman"/>
                <a:cs typeface="Times New Roman"/>
              </a:rPr>
              <a:t>reunir</a:t>
            </a:r>
            <a:r>
              <a:rPr lang="en-US" b="1" dirty="0" smtClean="0">
                <a:latin typeface="Times New Roman"/>
                <a:cs typeface="Times New Roman"/>
              </a:rPr>
              <a:t> o </a:t>
            </a:r>
            <a:r>
              <a:rPr lang="en-US" b="1" dirty="0" err="1" smtClean="0">
                <a:latin typeface="Times New Roman"/>
                <a:cs typeface="Times New Roman"/>
              </a:rPr>
              <a:t>que</a:t>
            </a:r>
            <a:r>
              <a:rPr lang="en-US" b="1" dirty="0" smtClean="0">
                <a:latin typeface="Times New Roman"/>
                <a:cs typeface="Times New Roman"/>
              </a:rPr>
              <a:t> </a:t>
            </a:r>
            <a:r>
              <a:rPr lang="en-US" b="1" dirty="0" err="1" smtClean="0">
                <a:latin typeface="Times New Roman"/>
                <a:cs typeface="Times New Roman"/>
              </a:rPr>
              <a:t>não</a:t>
            </a:r>
            <a:r>
              <a:rPr lang="en-US" b="1" dirty="0" smtClean="0">
                <a:latin typeface="Times New Roman"/>
                <a:cs typeface="Times New Roman"/>
              </a:rPr>
              <a:t> </a:t>
            </a:r>
            <a:r>
              <a:rPr lang="en-US" b="1" dirty="0" err="1" smtClean="0">
                <a:latin typeface="Times New Roman"/>
                <a:cs typeface="Times New Roman"/>
              </a:rPr>
              <a:t>foi</a:t>
            </a:r>
            <a:r>
              <a:rPr lang="en-US" b="1" dirty="0" smtClean="0">
                <a:latin typeface="Times New Roman"/>
                <a:cs typeface="Times New Roman"/>
              </a:rPr>
              <a:t> </a:t>
            </a:r>
            <a:r>
              <a:rPr lang="en-US" b="1" dirty="0" err="1" smtClean="0">
                <a:latin typeface="Times New Roman"/>
                <a:cs typeface="Times New Roman"/>
              </a:rPr>
              <a:t>pensado</a:t>
            </a:r>
            <a:r>
              <a:rPr lang="en-US" b="1" dirty="0" smtClean="0">
                <a:latin typeface="Times New Roman"/>
                <a:cs typeface="Times New Roman"/>
              </a:rPr>
              <a:t> </a:t>
            </a:r>
            <a:r>
              <a:rPr lang="en-US" b="1" dirty="0" err="1" smtClean="0">
                <a:latin typeface="Times New Roman"/>
                <a:cs typeface="Times New Roman"/>
              </a:rPr>
              <a:t>para</a:t>
            </a:r>
            <a:r>
              <a:rPr lang="en-US" b="1" dirty="0" smtClean="0">
                <a:latin typeface="Times New Roman"/>
                <a:cs typeface="Times New Roman"/>
              </a:rPr>
              <a:t> </a:t>
            </a:r>
            <a:r>
              <a:rPr lang="en-US" b="1" dirty="0" err="1" smtClean="0">
                <a:latin typeface="Times New Roman"/>
                <a:cs typeface="Times New Roman"/>
              </a:rPr>
              <a:t>tal</a:t>
            </a:r>
            <a:r>
              <a:rPr lang="en-US" b="1" dirty="0" smtClean="0">
                <a:latin typeface="Times New Roman"/>
                <a:cs typeface="Times New Roman"/>
              </a:rPr>
              <a:t>?</a:t>
            </a:r>
            <a:endParaRPr lang="en-US" b="1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94762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432000" y="1128906"/>
            <a:ext cx="8280000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/>
              <a:buChar char="•"/>
            </a:pPr>
            <a:r>
              <a:rPr lang="pt-BR" sz="2200" b="1" dirty="0" smtClean="0">
                <a:latin typeface="Times New Roman"/>
                <a:cs typeface="Times New Roman"/>
              </a:rPr>
              <a:t>Como o investimento em pesquisa se traduz em produção científica?</a:t>
            </a:r>
          </a:p>
          <a:p>
            <a:pPr marL="342900" indent="-342900" algn="just">
              <a:lnSpc>
                <a:spcPct val="150000"/>
              </a:lnSpc>
              <a:buFont typeface="Arial"/>
              <a:buChar char="•"/>
            </a:pPr>
            <a:r>
              <a:rPr lang="pt-BR" sz="2200" dirty="0" smtClean="0">
                <a:latin typeface="Times New Roman"/>
                <a:cs typeface="Times New Roman"/>
              </a:rPr>
              <a:t>Extrair e registrar as informações que você julgar necessária para responder essa pergunta dos relatórios finais dos projetos financiados pelo CNPq.</a:t>
            </a: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sz="2200" dirty="0" smtClean="0">
                <a:latin typeface="Times New Roman"/>
                <a:cs typeface="Times New Roman"/>
              </a:rPr>
              <a:t>Tarefa em trios – </a:t>
            </a:r>
            <a:r>
              <a:rPr lang="pt-BR" sz="2200" dirty="0">
                <a:latin typeface="Times New Roman"/>
                <a:cs typeface="Times New Roman"/>
              </a:rPr>
              <a:t>2</a:t>
            </a:r>
            <a:r>
              <a:rPr lang="pt-BR" sz="2200" dirty="0" smtClean="0">
                <a:latin typeface="Times New Roman"/>
                <a:cs typeface="Times New Roman"/>
              </a:rPr>
              <a:t>0 minutos;</a:t>
            </a: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sz="2200" dirty="0" smtClean="0">
                <a:latin typeface="Times New Roman"/>
                <a:cs typeface="Times New Roman"/>
              </a:rPr>
              <a:t>Ache um novo trio e compare de que forma vocês fizeram isso – 10 minutos;</a:t>
            </a: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sz="2200" dirty="0" smtClean="0">
                <a:latin typeface="Times New Roman"/>
                <a:cs typeface="Times New Roman"/>
              </a:rPr>
              <a:t>Retorne ao seu trio original e troque experiências – 10 minutos.</a:t>
            </a:r>
            <a:endParaRPr lang="pt-BR" sz="2200" dirty="0" smtClean="0">
              <a:latin typeface="Times New Roman"/>
              <a:cs typeface="Times New Roman"/>
            </a:endParaRPr>
          </a:p>
        </p:txBody>
      </p:sp>
      <p:sp>
        <p:nvSpPr>
          <p:cNvPr id="5" name="CaixaDeTexto 3"/>
          <p:cNvSpPr txBox="1"/>
          <p:nvPr/>
        </p:nvSpPr>
        <p:spPr>
          <a:xfrm>
            <a:off x="432000" y="99739"/>
            <a:ext cx="8280000" cy="702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800" b="1" dirty="0" smtClean="0">
                <a:solidFill>
                  <a:srgbClr val="004080"/>
                </a:solidFill>
                <a:latin typeface="Times New Roman"/>
                <a:cs typeface="Times New Roman"/>
              </a:rPr>
              <a:t>Exercício #1</a:t>
            </a:r>
            <a:endParaRPr lang="pt-BR" sz="2800" b="1" dirty="0">
              <a:solidFill>
                <a:srgbClr val="004080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83892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 Same Side Corner Rectangle 4"/>
          <p:cNvSpPr/>
          <p:nvPr/>
        </p:nvSpPr>
        <p:spPr>
          <a:xfrm rot="5400000">
            <a:off x="2955556" y="-1189657"/>
            <a:ext cx="2632032" cy="8543155"/>
          </a:xfrm>
          <a:prstGeom prst="round2Same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CaixaDeTexto 3"/>
          <p:cNvSpPr txBox="1"/>
          <p:nvPr/>
        </p:nvSpPr>
        <p:spPr>
          <a:xfrm>
            <a:off x="321615" y="1919423"/>
            <a:ext cx="7753240" cy="225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pt-BR" sz="3600" b="1" dirty="0" smtClean="0">
                <a:solidFill>
                  <a:schemeClr val="bg1"/>
                </a:solidFill>
                <a:latin typeface="Times New Roman"/>
                <a:cs typeface="Times New Roman"/>
              </a:rPr>
              <a:t>Algumas dicas para o planejamento e a etapa inicial do controle de qualidade dos dados</a:t>
            </a:r>
            <a:endParaRPr lang="pt-BR" sz="3600" b="1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79466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0992814"/>
              </p:ext>
            </p:extLst>
          </p:nvPr>
        </p:nvGraphicFramePr>
        <p:xfrm>
          <a:off x="432000" y="1708540"/>
          <a:ext cx="7292597" cy="1918038"/>
        </p:xfrm>
        <a:graphic>
          <a:graphicData uri="http://schemas.openxmlformats.org/drawingml/2006/table">
            <a:tbl>
              <a:tblPr>
                <a:tableStyleId>{69012ECD-51FC-41F1-AA8D-1B2483CD663E}</a:tableStyleId>
              </a:tblPr>
              <a:tblGrid>
                <a:gridCol w="710819"/>
                <a:gridCol w="1096963"/>
                <a:gridCol w="1096963"/>
                <a:gridCol w="1096963"/>
                <a:gridCol w="1096963"/>
                <a:gridCol w="1096963"/>
                <a:gridCol w="1096963"/>
              </a:tblGrid>
              <a:tr h="319673"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 smtClean="0">
                          <a:effectLst/>
                        </a:rPr>
                        <a:t>PONTO</a:t>
                      </a:r>
                      <a:r>
                        <a:rPr lang="en-US" sz="1600" u="none" strike="noStrike" baseline="0" dirty="0" smtClean="0">
                          <a:effectLst/>
                        </a:rPr>
                        <a:t> 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 smtClean="0">
                          <a:effectLst/>
                        </a:rPr>
                        <a:t>PONTO 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660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 smtClean="0">
                          <a:effectLst/>
                        </a:rPr>
                        <a:t>PONTO 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8000"/>
                    </a:solidFill>
                  </a:tcPr>
                </a:tc>
              </a:tr>
              <a:tr h="3196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 err="1">
                          <a:effectLst/>
                        </a:rPr>
                        <a:t>variavel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 err="1">
                          <a:effectLst/>
                        </a:rPr>
                        <a:t>chuva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 err="1">
                          <a:effectLst/>
                        </a:rPr>
                        <a:t>estiagem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 err="1">
                          <a:effectLst/>
                        </a:rPr>
                        <a:t>chuva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 err="1">
                          <a:effectLst/>
                        </a:rPr>
                        <a:t>estiagem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 err="1">
                          <a:effectLst/>
                        </a:rPr>
                        <a:t>chuva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 err="1">
                          <a:effectLst/>
                        </a:rPr>
                        <a:t>estiagem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96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v1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 err="1">
                          <a:effectLst/>
                        </a:rPr>
                        <a:t>presente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presente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ausente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 err="1">
                          <a:effectLst/>
                        </a:rPr>
                        <a:t>ausente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presente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ausente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9673">
                <a:tc>
                  <a:txBody>
                    <a:bodyPr/>
                    <a:lstStyle/>
                    <a:p>
                      <a:pPr algn="ctr" fontAlgn="ctr"/>
                      <a:r>
                        <a:rPr lang="da-DK" sz="1600" u="none" strike="noStrike">
                          <a:effectLst/>
                        </a:rPr>
                        <a:t>v2</a:t>
                      </a:r>
                      <a:endParaRPr lang="da-DK" sz="16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600" u="none" strike="noStrike">
                          <a:effectLst/>
                        </a:rPr>
                        <a:t>7.2</a:t>
                      </a:r>
                      <a:endParaRPr lang="nb-NO" sz="16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r-HR" sz="1600" u="none" strike="noStrike" dirty="0">
                          <a:effectLst/>
                        </a:rPr>
                        <a:t>4.5</a:t>
                      </a:r>
                      <a:endParaRPr lang="hr-HR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r-HR" sz="1600" u="none" strike="noStrike" dirty="0">
                          <a:effectLst/>
                        </a:rPr>
                        <a:t>3.4</a:t>
                      </a:r>
                      <a:endParaRPr lang="hr-HR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r-HR" sz="1600" u="none" strike="noStrike">
                          <a:effectLst/>
                        </a:rPr>
                        <a:t>3.2</a:t>
                      </a:r>
                      <a:endParaRPr lang="hr-HR" sz="16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r-HR" sz="1600" u="none" strike="noStrike">
                          <a:effectLst/>
                        </a:rPr>
                        <a:t>6.8</a:t>
                      </a:r>
                      <a:endParaRPr lang="hr-HR" sz="16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r-HR" sz="1600" u="none" strike="noStrike" dirty="0">
                          <a:effectLst/>
                        </a:rPr>
                        <a:t>3.6</a:t>
                      </a:r>
                      <a:endParaRPr lang="hr-HR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96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v3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 smtClean="0">
                          <a:effectLst/>
                        </a:rPr>
                        <a:t>F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 smtClean="0">
                          <a:effectLst/>
                        </a:rPr>
                        <a:t>V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 smtClean="0">
                          <a:effectLst/>
                        </a:rPr>
                        <a:t>V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 smtClean="0">
                          <a:effectLst/>
                        </a:rPr>
                        <a:t>V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 smtClean="0">
                          <a:effectLst/>
                        </a:rPr>
                        <a:t>F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 smtClean="0">
                          <a:effectLst/>
                        </a:rPr>
                        <a:t>V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96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v4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mr-IN" sz="1600" u="none" strike="noStrike">
                          <a:effectLst/>
                        </a:rPr>
                        <a:t>-72.4;-23.4</a:t>
                      </a:r>
                      <a:endParaRPr lang="mr-I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mr-IN" sz="1600" u="none" strike="noStrike" dirty="0">
                          <a:effectLst/>
                        </a:rPr>
                        <a:t>-72.4;-23.4</a:t>
                      </a:r>
                      <a:endParaRPr lang="mr-I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mr-IN" sz="1600" u="none" strike="noStrike" dirty="0">
                          <a:effectLst/>
                        </a:rPr>
                        <a:t>-73.2;-22.1</a:t>
                      </a:r>
                      <a:endParaRPr lang="mr-I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mr-IN" sz="1600" u="none" strike="noStrike" dirty="0">
                          <a:effectLst/>
                        </a:rPr>
                        <a:t>-73.2;-22.1</a:t>
                      </a:r>
                      <a:endParaRPr lang="mr-I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mr-IN" sz="1600" u="none" strike="noStrike" dirty="0">
                          <a:effectLst/>
                        </a:rPr>
                        <a:t>-71.5;-20.5</a:t>
                      </a:r>
                      <a:endParaRPr lang="mr-I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mr-IN" sz="1600" u="none" strike="noStrike" dirty="0">
                          <a:effectLst/>
                        </a:rPr>
                        <a:t>-71.5;-20.5</a:t>
                      </a:r>
                      <a:endParaRPr lang="mr-I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CaixaDeTexto 3"/>
          <p:cNvSpPr txBox="1"/>
          <p:nvPr/>
        </p:nvSpPr>
        <p:spPr>
          <a:xfrm>
            <a:off x="432000" y="99739"/>
            <a:ext cx="8280000" cy="12207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600" b="1" dirty="0" smtClean="0">
                <a:solidFill>
                  <a:srgbClr val="004080"/>
                </a:solidFill>
                <a:latin typeface="Times New Roman"/>
                <a:cs typeface="Times New Roman"/>
              </a:rPr>
              <a:t>Cada linha corresponde à uma unidade observacional, e cada coluna à uma variável que a descreva </a:t>
            </a:r>
            <a:endParaRPr lang="pt-BR" sz="2600" b="1" dirty="0">
              <a:solidFill>
                <a:srgbClr val="004080"/>
              </a:solidFill>
              <a:latin typeface="Times New Roman"/>
              <a:cs typeface="Times New Roman"/>
            </a:endParaRPr>
          </a:p>
        </p:txBody>
      </p:sp>
      <p:graphicFrame>
        <p:nvGraphicFramePr>
          <p:cNvPr id="7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4084026"/>
              </p:ext>
            </p:extLst>
          </p:nvPr>
        </p:nvGraphicFramePr>
        <p:xfrm>
          <a:off x="797760" y="3964450"/>
          <a:ext cx="6325809" cy="2649220"/>
        </p:xfrm>
        <a:graphic>
          <a:graphicData uri="http://schemas.openxmlformats.org/drawingml/2006/table">
            <a:tbl>
              <a:tblPr/>
              <a:tblGrid>
                <a:gridCol w="903687"/>
                <a:gridCol w="903687"/>
                <a:gridCol w="903687"/>
                <a:gridCol w="903687"/>
                <a:gridCol w="903687"/>
                <a:gridCol w="903687"/>
                <a:gridCol w="903687"/>
              </a:tblGrid>
              <a:tr h="0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site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estacao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v1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da-D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v2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v3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v4a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v4b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0002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Ponto 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chuva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presente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nb-NO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7.2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F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mr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-72.4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mr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-23.4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0002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Ponto 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estiagem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presente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hr-H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4.5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V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mr-IN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-72.4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mr-IN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-23.4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0002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Ponto 2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chuva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ausente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hr-H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3.4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V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mr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-73.2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mr-IN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-22.1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0002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Ponto 2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estiagem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ausente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hr-H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3.2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V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mr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-73.2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mr-IN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-22.1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0002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Ponto 3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chuva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presente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hr-H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6.8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F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mr-IN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-71.5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mr-IN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-20.5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0002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Ponto 3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estiagem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ausente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hr-H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3.6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V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mr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-71.5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mr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-20.5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2" name="Multiplicar 1"/>
          <p:cNvSpPr/>
          <p:nvPr/>
        </p:nvSpPr>
        <p:spPr>
          <a:xfrm>
            <a:off x="7891975" y="2266631"/>
            <a:ext cx="914400" cy="914400"/>
          </a:xfrm>
          <a:prstGeom prst="mathMultiply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8025" y="4878850"/>
            <a:ext cx="1033975" cy="10339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25664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432000" y="243333"/>
            <a:ext cx="8280000" cy="1349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800" b="1" dirty="0" smtClean="0">
                <a:solidFill>
                  <a:srgbClr val="004080"/>
                </a:solidFill>
                <a:latin typeface="Times New Roman"/>
                <a:cs typeface="Times New Roman"/>
              </a:rPr>
              <a:t>Existem algumas coisas sobre as quais falamos muito na ciência...</a:t>
            </a:r>
            <a:endParaRPr lang="pt-BR" sz="2800" b="1" dirty="0">
              <a:solidFill>
                <a:srgbClr val="004080"/>
              </a:solidFill>
              <a:latin typeface="Times New Roman"/>
              <a:cs typeface="Times New Roman"/>
            </a:endParaRPr>
          </a:p>
        </p:txBody>
      </p:sp>
      <p:pic>
        <p:nvPicPr>
          <p:cNvPr id="10" name="Picture 2" descr="https://americanheritagecenter.files.wordpress.com/2011/09/clements-field-not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4193" y="1902399"/>
            <a:ext cx="3134803" cy="1785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9" name="Group 18"/>
          <p:cNvGrpSpPr/>
          <p:nvPr/>
        </p:nvGrpSpPr>
        <p:grpSpPr>
          <a:xfrm>
            <a:off x="1550486" y="1717733"/>
            <a:ext cx="1378916" cy="1812869"/>
            <a:chOff x="1380848" y="1717733"/>
            <a:chExt cx="1378916" cy="1812869"/>
          </a:xfrm>
        </p:grpSpPr>
        <p:pic>
          <p:nvPicPr>
            <p:cNvPr id="11" name="Picture 10" descr="ideia.jpg"/>
            <p:cNvPicPr>
              <a:picLocks noChangeAspect="1"/>
            </p:cNvPicPr>
            <p:nvPr/>
          </p:nvPicPr>
          <p:blipFill rotWithShape="1">
            <a:blip r:embed="rId3">
              <a:clrChange>
                <a:clrFrom>
                  <a:srgbClr val="FCFCFC"/>
                </a:clrFrom>
                <a:clrTo>
                  <a:srgbClr val="FCFCFC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400" t="7715" r="15039" b="6185"/>
            <a:stretch/>
          </p:blipFill>
          <p:spPr>
            <a:xfrm>
              <a:off x="1380848" y="2154308"/>
              <a:ext cx="1378916" cy="1376294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1682952" y="1717733"/>
              <a:ext cx="7747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 smtClean="0">
                  <a:latin typeface="Times New Roman"/>
                  <a:cs typeface="Times New Roman"/>
                </a:rPr>
                <a:t>Idéias</a:t>
              </a:r>
              <a:endParaRPr lang="en-US" b="1" dirty="0">
                <a:latin typeface="Times New Roman"/>
                <a:cs typeface="Times New Roman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5076559" y="1501579"/>
            <a:ext cx="3070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latin typeface="Times New Roman"/>
                <a:cs typeface="Times New Roman"/>
              </a:rPr>
              <a:t>Trabalhos</a:t>
            </a:r>
            <a:r>
              <a:rPr lang="en-US" b="1" dirty="0" smtClean="0">
                <a:latin typeface="Times New Roman"/>
                <a:cs typeface="Times New Roman"/>
              </a:rPr>
              <a:t> e </a:t>
            </a:r>
            <a:r>
              <a:rPr lang="en-US" b="1" dirty="0" err="1" smtClean="0">
                <a:latin typeface="Times New Roman"/>
                <a:cs typeface="Times New Roman"/>
              </a:rPr>
              <a:t>coletas</a:t>
            </a:r>
            <a:r>
              <a:rPr lang="en-US" b="1" dirty="0" smtClean="0">
                <a:latin typeface="Times New Roman"/>
                <a:cs typeface="Times New Roman"/>
              </a:rPr>
              <a:t> de campo</a:t>
            </a:r>
            <a:endParaRPr lang="en-US" b="1" dirty="0">
              <a:latin typeface="Times New Roman"/>
              <a:cs typeface="Times New Roman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1277819" y="4458442"/>
            <a:ext cx="1924250" cy="2274104"/>
            <a:chOff x="1135626" y="4458442"/>
            <a:chExt cx="1924250" cy="2274104"/>
          </a:xfrm>
        </p:grpSpPr>
        <p:pic>
          <p:nvPicPr>
            <p:cNvPr id="12" name="Picture 11" descr="revistas.jpg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78659" y="4458442"/>
              <a:ext cx="1638185" cy="1870807"/>
            </a:xfrm>
            <a:prstGeom prst="rect">
              <a:avLst/>
            </a:prstGeom>
          </p:spPr>
        </p:pic>
        <p:sp>
          <p:nvSpPr>
            <p:cNvPr id="17" name="TextBox 16"/>
            <p:cNvSpPr txBox="1"/>
            <p:nvPr/>
          </p:nvSpPr>
          <p:spPr>
            <a:xfrm>
              <a:off x="1135626" y="6363214"/>
              <a:ext cx="19242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 smtClean="0">
                  <a:latin typeface="Times New Roman"/>
                  <a:cs typeface="Times New Roman"/>
                </a:rPr>
                <a:t>Publicar</a:t>
              </a:r>
              <a:r>
                <a:rPr lang="en-US" b="1" dirty="0">
                  <a:latin typeface="Times New Roman"/>
                  <a:cs typeface="Times New Roman"/>
                </a:rPr>
                <a:t> </a:t>
              </a:r>
              <a:r>
                <a:rPr lang="en-US" b="1" strike="sngStrike" dirty="0" smtClean="0">
                  <a:latin typeface="Times New Roman"/>
                  <a:cs typeface="Times New Roman"/>
                </a:rPr>
                <a:t>e</a:t>
              </a:r>
              <a:r>
                <a:rPr lang="en-US" b="1" dirty="0" smtClean="0">
                  <a:latin typeface="Times New Roman"/>
                  <a:cs typeface="Times New Roman"/>
                </a:rPr>
                <a:t> </a:t>
              </a:r>
              <a:r>
                <a:rPr lang="en-US" b="1" dirty="0" err="1" smtClean="0">
                  <a:latin typeface="Times New Roman"/>
                  <a:cs typeface="Times New Roman"/>
                </a:rPr>
                <a:t>artigos</a:t>
              </a:r>
              <a:endParaRPr lang="en-US" b="1" dirty="0">
                <a:latin typeface="Times New Roman"/>
                <a:cs typeface="Times New Roman"/>
              </a:endParaRPr>
            </a:p>
          </p:txBody>
        </p:sp>
      </p:grpSp>
      <p:pic>
        <p:nvPicPr>
          <p:cNvPr id="20" name="Picture 19" descr="analise de dados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8878" y="4458442"/>
            <a:ext cx="3043179" cy="1870807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5499851" y="6358269"/>
            <a:ext cx="2127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latin typeface="Times New Roman"/>
                <a:cs typeface="Times New Roman"/>
              </a:rPr>
              <a:t>Análises</a:t>
            </a:r>
            <a:r>
              <a:rPr lang="en-US" b="1" dirty="0" smtClean="0">
                <a:latin typeface="Times New Roman"/>
                <a:cs typeface="Times New Roman"/>
              </a:rPr>
              <a:t> </a:t>
            </a:r>
            <a:r>
              <a:rPr lang="en-US" b="1" dirty="0" err="1" smtClean="0">
                <a:latin typeface="Times New Roman"/>
                <a:cs typeface="Times New Roman"/>
              </a:rPr>
              <a:t>estatísticas</a:t>
            </a:r>
            <a:endParaRPr lang="en-US" b="1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130431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3"/>
          <p:cNvSpPr txBox="1"/>
          <p:nvPr/>
        </p:nvSpPr>
        <p:spPr>
          <a:xfrm>
            <a:off x="432000" y="127874"/>
            <a:ext cx="8280000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600" b="1" dirty="0" smtClean="0">
                <a:solidFill>
                  <a:srgbClr val="004080"/>
                </a:solidFill>
                <a:latin typeface="Times New Roman"/>
                <a:cs typeface="Times New Roman"/>
              </a:rPr>
              <a:t>Cada observação deve receber um código de identificação único, que não se repete em nenhuma outra linha</a:t>
            </a:r>
            <a:endParaRPr lang="pt-BR" sz="2600" b="1" dirty="0">
              <a:solidFill>
                <a:srgbClr val="004080"/>
              </a:solidFill>
              <a:latin typeface="Times New Roman"/>
              <a:cs typeface="Times New Roman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9156388"/>
              </p:ext>
            </p:extLst>
          </p:nvPr>
        </p:nvGraphicFramePr>
        <p:xfrm>
          <a:off x="492368" y="2554946"/>
          <a:ext cx="8159264" cy="3289300"/>
        </p:xfrm>
        <a:graphic>
          <a:graphicData uri="http://schemas.openxmlformats.org/drawingml/2006/table">
            <a:tbl>
              <a:tblPr/>
              <a:tblGrid>
                <a:gridCol w="1019908"/>
                <a:gridCol w="1019908"/>
                <a:gridCol w="1019908"/>
                <a:gridCol w="1019908"/>
                <a:gridCol w="1019908"/>
                <a:gridCol w="1019908"/>
                <a:gridCol w="1019908"/>
                <a:gridCol w="1019908"/>
              </a:tblGrid>
              <a:tr h="320002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ID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site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estacao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v1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da-DK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v2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v3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v4.long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v4.lat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0002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P1C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Ponto 1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chuva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presente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nb-NO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7.2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F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mr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-72.4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mr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-23.4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0002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P1E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Ponto 1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estiagem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presente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hr-HR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4.5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V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mr-IN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-72.4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mr-IN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-23.4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0002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P2C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Ponto 2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chuva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ausente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hr-H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3.4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V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mr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-73.2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mr-IN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-22.1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0002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P2E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Ponto 2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estiagem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ausente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hr-HR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3.2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V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mr-IN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-73.2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mr-IN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-22.1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0002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P3C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Ponto 3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chuva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presente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hr-HR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6.8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F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mr-IN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-71.5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mr-IN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-20.5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0002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P3E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Ponto 3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estiagem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ausente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hr-H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3.6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V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mr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-71.5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mr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-20.5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7180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3"/>
          <p:cNvSpPr txBox="1"/>
          <p:nvPr/>
        </p:nvSpPr>
        <p:spPr>
          <a:xfrm>
            <a:off x="432000" y="127874"/>
            <a:ext cx="8280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800" b="1" dirty="0" smtClean="0">
                <a:solidFill>
                  <a:srgbClr val="004080"/>
                </a:solidFill>
                <a:latin typeface="Times New Roman"/>
                <a:cs typeface="Times New Roman"/>
              </a:rPr>
              <a:t>Na medida do possível, registre o que irá em cada coluna de uma tabela e que valores ela deve receber</a:t>
            </a:r>
            <a:endParaRPr lang="pt-BR" sz="2800" b="1" dirty="0">
              <a:solidFill>
                <a:srgbClr val="004080"/>
              </a:solidFill>
              <a:latin typeface="Times New Roman"/>
              <a:cs typeface="Times New Roman"/>
            </a:endParaRPr>
          </a:p>
        </p:txBody>
      </p:sp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0975074"/>
              </p:ext>
            </p:extLst>
          </p:nvPr>
        </p:nvGraphicFramePr>
        <p:xfrm>
          <a:off x="-2" y="3700194"/>
          <a:ext cx="9144002" cy="256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2237"/>
                <a:gridCol w="3765353"/>
                <a:gridCol w="1208037"/>
                <a:gridCol w="261837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coluna</a:t>
                      </a:r>
                      <a:endParaRPr lang="pt-B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descrição</a:t>
                      </a:r>
                      <a:endParaRPr lang="pt-B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tipo</a:t>
                      </a:r>
                      <a:endParaRPr lang="pt-B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valores</a:t>
                      </a:r>
                      <a:endParaRPr lang="pt-B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Site</a:t>
                      </a:r>
                      <a:endParaRPr lang="pt-B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Nome</a:t>
                      </a:r>
                      <a:r>
                        <a:rPr lang="pt-BR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do local onde a amostragem foi feita</a:t>
                      </a:r>
                      <a:endParaRPr lang="pt-B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Categórico</a:t>
                      </a:r>
                      <a:endParaRPr lang="pt-B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Rio de Janeiro, São Paulo ou Minas</a:t>
                      </a:r>
                      <a:r>
                        <a:rPr lang="pt-BR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Gerais</a:t>
                      </a:r>
                      <a:endParaRPr lang="pt-B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Altitude</a:t>
                      </a:r>
                      <a:endParaRPr lang="pt-B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Altitude do local onde a amostragem foi feita,</a:t>
                      </a:r>
                      <a:r>
                        <a:rPr lang="pt-BR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em metros</a:t>
                      </a:r>
                      <a:endParaRPr lang="pt-B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Contínuo</a:t>
                      </a:r>
                      <a:endParaRPr lang="pt-B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Número</a:t>
                      </a:r>
                      <a:r>
                        <a:rPr lang="pt-BR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 de 0 a 2000</a:t>
                      </a:r>
                      <a:endParaRPr lang="pt-B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Distúrbio</a:t>
                      </a:r>
                      <a:endParaRPr lang="pt-B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Valor que descreve</a:t>
                      </a:r>
                      <a:r>
                        <a:rPr lang="pt-BR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se a localidade de coleta está sob efeito de algum distúrbio</a:t>
                      </a:r>
                      <a:endParaRPr lang="pt-B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Lógico</a:t>
                      </a:r>
                      <a:endParaRPr lang="pt-B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VERDADEIRO</a:t>
                      </a:r>
                      <a:r>
                        <a:rPr lang="pt-BR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ou FALSO</a:t>
                      </a:r>
                      <a:endParaRPr lang="pt-B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</a:tbl>
          </a:graphicData>
        </a:graphic>
      </p:graphicFrame>
      <p:sp>
        <p:nvSpPr>
          <p:cNvPr id="31" name="CaixaDeTexto 3"/>
          <p:cNvSpPr txBox="1"/>
          <p:nvPr/>
        </p:nvSpPr>
        <p:spPr>
          <a:xfrm>
            <a:off x="432000" y="1733003"/>
            <a:ext cx="8280000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spcAft>
                <a:spcPts val="1200"/>
              </a:spcAft>
              <a:buFont typeface="Arial"/>
              <a:buChar char="•"/>
            </a:pPr>
            <a:r>
              <a:rPr lang="pt-BR" sz="2200" dirty="0" smtClean="0">
                <a:latin typeface="Times New Roman"/>
                <a:cs typeface="Times New Roman"/>
              </a:rPr>
              <a:t>A ideia aqui é fazer o exercício de projetar a estrutura da tabela e te ajudar, no futuro, qual foi a sua linha de raciocínio ao definir cada variável.</a:t>
            </a:r>
            <a:endParaRPr lang="x-none" sz="2200" dirty="0" smtClean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80691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3"/>
          <p:cNvSpPr txBox="1"/>
          <p:nvPr/>
        </p:nvSpPr>
        <p:spPr>
          <a:xfrm>
            <a:off x="432000" y="127874"/>
            <a:ext cx="82800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600" b="1" dirty="0" smtClean="0">
                <a:solidFill>
                  <a:srgbClr val="004080"/>
                </a:solidFill>
                <a:latin typeface="Times New Roman"/>
                <a:cs typeface="Times New Roman"/>
              </a:rPr>
              <a:t>Os valores atribuídos a cada coluna devem ser consistentes tanto no formato quanto na escrita</a:t>
            </a:r>
            <a:endParaRPr lang="pt-BR" sz="2600" b="1" dirty="0">
              <a:solidFill>
                <a:srgbClr val="004080"/>
              </a:solidFill>
              <a:latin typeface="Times New Roman"/>
              <a:cs typeface="Times New Roman"/>
            </a:endParaRPr>
          </a:p>
        </p:txBody>
      </p:sp>
      <p:grpSp>
        <p:nvGrpSpPr>
          <p:cNvPr id="19" name="Grupo 18"/>
          <p:cNvGrpSpPr/>
          <p:nvPr/>
        </p:nvGrpSpPr>
        <p:grpSpPr>
          <a:xfrm>
            <a:off x="858130" y="2225099"/>
            <a:ext cx="7162799" cy="513511"/>
            <a:chOff x="858130" y="2225099"/>
            <a:chExt cx="7162799" cy="513511"/>
          </a:xfrm>
        </p:grpSpPr>
        <p:sp>
          <p:nvSpPr>
            <p:cNvPr id="4" name="CaixaDeTexto 3"/>
            <p:cNvSpPr txBox="1"/>
            <p:nvPr/>
          </p:nvSpPr>
          <p:spPr>
            <a:xfrm>
              <a:off x="858130" y="2266411"/>
              <a:ext cx="129422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Presente</a:t>
              </a:r>
              <a:endPara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CaixaDeTexto 5"/>
            <p:cNvSpPr txBox="1"/>
            <p:nvPr/>
          </p:nvSpPr>
          <p:spPr>
            <a:xfrm>
              <a:off x="4157004" y="2266411"/>
              <a:ext cx="129422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pt-BR" sz="2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resente</a:t>
              </a:r>
              <a:endPara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CaixaDeTexto 6"/>
            <p:cNvSpPr txBox="1"/>
            <p:nvPr/>
          </p:nvSpPr>
          <p:spPr>
            <a:xfrm>
              <a:off x="7455876" y="2266411"/>
              <a:ext cx="56505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" name="Diferente de 4"/>
            <p:cNvSpPr/>
            <p:nvPr/>
          </p:nvSpPr>
          <p:spPr>
            <a:xfrm>
              <a:off x="2753752" y="2225099"/>
              <a:ext cx="801858" cy="513511"/>
            </a:xfrm>
            <a:prstGeom prst="mathNotEqual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1" name="Diferente de 10"/>
            <p:cNvSpPr/>
            <p:nvPr/>
          </p:nvSpPr>
          <p:spPr>
            <a:xfrm>
              <a:off x="6052626" y="2225099"/>
              <a:ext cx="801858" cy="513511"/>
            </a:xfrm>
            <a:prstGeom prst="mathNotEqual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</p:grpSp>
      <p:grpSp>
        <p:nvGrpSpPr>
          <p:cNvPr id="20" name="Grupo 19"/>
          <p:cNvGrpSpPr/>
          <p:nvPr/>
        </p:nvGrpSpPr>
        <p:grpSpPr>
          <a:xfrm>
            <a:off x="1332915" y="4015374"/>
            <a:ext cx="6242539" cy="513511"/>
            <a:chOff x="1332915" y="4015373"/>
            <a:chExt cx="6242539" cy="513511"/>
          </a:xfrm>
        </p:grpSpPr>
        <p:sp>
          <p:nvSpPr>
            <p:cNvPr id="9" name="CaixaDeTexto 8"/>
            <p:cNvSpPr txBox="1"/>
            <p:nvPr/>
          </p:nvSpPr>
          <p:spPr>
            <a:xfrm>
              <a:off x="1332915" y="4056686"/>
              <a:ext cx="212422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Verão + Chuva</a:t>
              </a:r>
              <a:endPara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CaixaDeTexto 9"/>
            <p:cNvSpPr txBox="1"/>
            <p:nvPr/>
          </p:nvSpPr>
          <p:spPr>
            <a:xfrm>
              <a:off x="5451232" y="4056686"/>
              <a:ext cx="212422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Chuva + Verão</a:t>
              </a:r>
              <a:endPara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Diferente de 11"/>
            <p:cNvSpPr/>
            <p:nvPr/>
          </p:nvSpPr>
          <p:spPr>
            <a:xfrm>
              <a:off x="4053255" y="4015373"/>
              <a:ext cx="801858" cy="513511"/>
            </a:xfrm>
            <a:prstGeom prst="mathNotEqual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</p:grpSp>
      <p:grpSp>
        <p:nvGrpSpPr>
          <p:cNvPr id="21" name="Grupo 20"/>
          <p:cNvGrpSpPr/>
          <p:nvPr/>
        </p:nvGrpSpPr>
        <p:grpSpPr>
          <a:xfrm>
            <a:off x="235053" y="5805649"/>
            <a:ext cx="8606494" cy="513511"/>
            <a:chOff x="235053" y="5805649"/>
            <a:chExt cx="8606494" cy="513511"/>
          </a:xfrm>
        </p:grpSpPr>
        <p:sp>
          <p:nvSpPr>
            <p:cNvPr id="13" name="CaixaDeTexto 12"/>
            <p:cNvSpPr txBox="1"/>
            <p:nvPr/>
          </p:nvSpPr>
          <p:spPr>
            <a:xfrm>
              <a:off x="235053" y="5846961"/>
              <a:ext cx="212422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Homo sapiens</a:t>
              </a:r>
              <a:endPara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CaixaDeTexto 13"/>
            <p:cNvSpPr txBox="1"/>
            <p:nvPr/>
          </p:nvSpPr>
          <p:spPr>
            <a:xfrm>
              <a:off x="3476189" y="5846961"/>
              <a:ext cx="212422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200" b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Homo.sapiens</a:t>
              </a:r>
              <a:endPara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Diferente de 14"/>
            <p:cNvSpPr/>
            <p:nvPr/>
          </p:nvSpPr>
          <p:spPr>
            <a:xfrm>
              <a:off x="2516803" y="5805649"/>
              <a:ext cx="801858" cy="513511"/>
            </a:xfrm>
            <a:prstGeom prst="mathNotEqual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6" name="Diferente de 15"/>
            <p:cNvSpPr/>
            <p:nvPr/>
          </p:nvSpPr>
          <p:spPr>
            <a:xfrm>
              <a:off x="5757939" y="5805649"/>
              <a:ext cx="801858" cy="513511"/>
            </a:xfrm>
            <a:prstGeom prst="mathNotEqual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8" name="CaixaDeTexto 17"/>
            <p:cNvSpPr txBox="1"/>
            <p:nvPr/>
          </p:nvSpPr>
          <p:spPr>
            <a:xfrm>
              <a:off x="6717325" y="5846961"/>
              <a:ext cx="212422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Homo   sapiens</a:t>
              </a:r>
              <a:endPara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55441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3"/>
          <p:cNvSpPr txBox="1"/>
          <p:nvPr/>
        </p:nvSpPr>
        <p:spPr>
          <a:xfrm>
            <a:off x="432000" y="127874"/>
            <a:ext cx="82800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600" b="1" dirty="0" smtClean="0">
                <a:solidFill>
                  <a:srgbClr val="004080"/>
                </a:solidFill>
                <a:latin typeface="Times New Roman"/>
                <a:cs typeface="Times New Roman"/>
              </a:rPr>
              <a:t>Valores não registrados ou faltantes devem receber o código ‘NA’</a:t>
            </a:r>
            <a:endParaRPr lang="pt-BR" sz="2600" b="1" dirty="0">
              <a:solidFill>
                <a:srgbClr val="004080"/>
              </a:solidFill>
              <a:latin typeface="Times New Roman"/>
              <a:cs typeface="Times New Roman"/>
            </a:endParaRPr>
          </a:p>
        </p:txBody>
      </p:sp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3574236"/>
              </p:ext>
            </p:extLst>
          </p:nvPr>
        </p:nvGraphicFramePr>
        <p:xfrm>
          <a:off x="544540" y="1734625"/>
          <a:ext cx="5687451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93"/>
                <a:gridCol w="812493"/>
                <a:gridCol w="812493"/>
                <a:gridCol w="812493"/>
                <a:gridCol w="812493"/>
                <a:gridCol w="812493"/>
                <a:gridCol w="81249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</a:t>
                      </a:r>
                      <a:endParaRPr lang="pt-BR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V1</a:t>
                      </a:r>
                      <a:endParaRPr lang="pt-BR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V2</a:t>
                      </a:r>
                      <a:endParaRPr lang="pt-BR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V3</a:t>
                      </a:r>
                      <a:endParaRPr lang="pt-BR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V4</a:t>
                      </a:r>
                      <a:endParaRPr lang="pt-BR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V5</a:t>
                      </a:r>
                      <a:endParaRPr lang="pt-BR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V6</a:t>
                      </a:r>
                      <a:endParaRPr lang="pt-BR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AN1</a:t>
                      </a:r>
                      <a:endParaRPr lang="pt-BR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pt-BR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nd</a:t>
                      </a:r>
                      <a:endParaRPr lang="pt-BR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pt-BR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45</a:t>
                      </a:r>
                      <a:endParaRPr lang="pt-BR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</a:t>
                      </a:r>
                      <a:endParaRPr lang="pt-BR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pt-BR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AN2</a:t>
                      </a:r>
                      <a:endParaRPr lang="pt-BR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pt-BR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pt-BR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</a:t>
                      </a:r>
                      <a:endParaRPr lang="pt-BR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pt-BR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</a:t>
                      </a:r>
                      <a:endParaRPr lang="pt-BR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</a:t>
                      </a:r>
                      <a:endParaRPr lang="pt-BR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CD1</a:t>
                      </a:r>
                      <a:endParaRPr lang="pt-BR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pt-BR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</a:t>
                      </a:r>
                      <a:endParaRPr lang="pt-BR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Falta</a:t>
                      </a:r>
                      <a:endParaRPr lang="pt-BR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pt-BR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pt-BR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17" name="Conector de seta reta 16"/>
          <p:cNvCxnSpPr/>
          <p:nvPr/>
        </p:nvCxnSpPr>
        <p:spPr>
          <a:xfrm flipH="1" flipV="1">
            <a:off x="5978770" y="3165231"/>
            <a:ext cx="703390" cy="267286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CaixaDeTexto 22"/>
          <p:cNvSpPr txBox="1"/>
          <p:nvPr/>
        </p:nvSpPr>
        <p:spPr>
          <a:xfrm>
            <a:off x="5852160" y="3399183"/>
            <a:ext cx="32918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Dado perdido, faltante, não registrado,...</a:t>
            </a:r>
            <a:endParaRPr lang="pt-BR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Multiplicar 25"/>
          <p:cNvSpPr/>
          <p:nvPr/>
        </p:nvSpPr>
        <p:spPr>
          <a:xfrm>
            <a:off x="7040880" y="1987784"/>
            <a:ext cx="914400" cy="914400"/>
          </a:xfrm>
          <a:prstGeom prst="mathMultiply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27" name="Tabela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7770927"/>
              </p:ext>
            </p:extLst>
          </p:nvPr>
        </p:nvGraphicFramePr>
        <p:xfrm>
          <a:off x="544540" y="4539166"/>
          <a:ext cx="5687451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93"/>
                <a:gridCol w="812493"/>
                <a:gridCol w="812493"/>
                <a:gridCol w="812493"/>
                <a:gridCol w="812493"/>
                <a:gridCol w="812493"/>
                <a:gridCol w="81249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</a:t>
                      </a:r>
                      <a:endParaRPr lang="pt-BR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V1</a:t>
                      </a:r>
                      <a:endParaRPr lang="pt-BR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V2</a:t>
                      </a:r>
                      <a:endParaRPr lang="pt-BR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V3</a:t>
                      </a:r>
                      <a:endParaRPr lang="pt-BR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V4</a:t>
                      </a:r>
                      <a:endParaRPr lang="pt-BR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V5</a:t>
                      </a:r>
                      <a:endParaRPr lang="pt-BR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V6</a:t>
                      </a:r>
                      <a:endParaRPr lang="pt-BR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AN1</a:t>
                      </a:r>
                      <a:endParaRPr lang="pt-BR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pt-BR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</a:t>
                      </a:r>
                      <a:endParaRPr lang="pt-BR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pt-BR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45</a:t>
                      </a:r>
                      <a:endParaRPr lang="pt-BR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</a:t>
                      </a:r>
                      <a:endParaRPr lang="pt-BR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pt-BR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AN2</a:t>
                      </a:r>
                      <a:endParaRPr lang="pt-BR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</a:t>
                      </a:r>
                      <a:endParaRPr lang="pt-BR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pt-BR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</a:t>
                      </a:r>
                      <a:endParaRPr lang="pt-BR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pt-BR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</a:t>
                      </a:r>
                      <a:endParaRPr lang="pt-BR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</a:t>
                      </a:r>
                      <a:endParaRPr lang="pt-BR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CD1</a:t>
                      </a:r>
                      <a:endParaRPr lang="pt-BR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pt-BR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</a:t>
                      </a:r>
                      <a:endParaRPr lang="pt-BR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</a:t>
                      </a:r>
                      <a:endParaRPr lang="pt-BR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</a:t>
                      </a:r>
                      <a:endParaRPr lang="pt-BR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pt-BR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</a:t>
                      </a:r>
                      <a:endParaRPr lang="pt-BR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28" name="Imagem 2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0880" y="4878850"/>
            <a:ext cx="1033975" cy="10339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13005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3"/>
          <p:cNvSpPr txBox="1"/>
          <p:nvPr/>
        </p:nvSpPr>
        <p:spPr>
          <a:xfrm>
            <a:off x="432000" y="127874"/>
            <a:ext cx="8280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800" b="1" dirty="0" smtClean="0">
                <a:solidFill>
                  <a:srgbClr val="004080"/>
                </a:solidFill>
                <a:latin typeface="Times New Roman"/>
                <a:cs typeface="Times New Roman"/>
              </a:rPr>
              <a:t>Dados com natureza e estrutura diferentes devem ficar em tabelas diferentes</a:t>
            </a:r>
            <a:endParaRPr lang="pt-BR" sz="2800" b="1" dirty="0">
              <a:solidFill>
                <a:srgbClr val="004080"/>
              </a:solidFill>
              <a:latin typeface="Times New Roman"/>
              <a:cs typeface="Times New Roman"/>
            </a:endParaRPr>
          </a:p>
        </p:txBody>
      </p:sp>
      <p:grpSp>
        <p:nvGrpSpPr>
          <p:cNvPr id="139" name="Grupo 138"/>
          <p:cNvGrpSpPr/>
          <p:nvPr/>
        </p:nvGrpSpPr>
        <p:grpSpPr>
          <a:xfrm>
            <a:off x="4079633" y="5223804"/>
            <a:ext cx="2944842" cy="1430213"/>
            <a:chOff x="4010231" y="5069059"/>
            <a:chExt cx="2944842" cy="1430213"/>
          </a:xfrm>
        </p:grpSpPr>
        <p:grpSp>
          <p:nvGrpSpPr>
            <p:cNvPr id="3" name="Grupo 2"/>
            <p:cNvGrpSpPr/>
            <p:nvPr/>
          </p:nvGrpSpPr>
          <p:grpSpPr>
            <a:xfrm>
              <a:off x="4010231" y="5069059"/>
              <a:ext cx="422031" cy="1430213"/>
              <a:chOff x="647114" y="2011681"/>
              <a:chExt cx="422031" cy="1430213"/>
            </a:xfrm>
          </p:grpSpPr>
          <p:sp>
            <p:nvSpPr>
              <p:cNvPr id="2" name="Retângulo 1"/>
              <p:cNvSpPr/>
              <p:nvPr/>
            </p:nvSpPr>
            <p:spPr>
              <a:xfrm>
                <a:off x="647114" y="2011681"/>
                <a:ext cx="422031" cy="42203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" name="Retângulo 14"/>
              <p:cNvSpPr/>
              <p:nvPr/>
            </p:nvSpPr>
            <p:spPr>
              <a:xfrm>
                <a:off x="647114" y="2515772"/>
                <a:ext cx="422031" cy="42203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" name="Retângulo 15"/>
              <p:cNvSpPr/>
              <p:nvPr/>
            </p:nvSpPr>
            <p:spPr>
              <a:xfrm>
                <a:off x="647114" y="3019863"/>
                <a:ext cx="422031" cy="42203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34" name="Grupo 33"/>
            <p:cNvGrpSpPr/>
            <p:nvPr/>
          </p:nvGrpSpPr>
          <p:grpSpPr>
            <a:xfrm>
              <a:off x="4514324" y="5069059"/>
              <a:ext cx="422031" cy="1430213"/>
              <a:chOff x="647114" y="2011681"/>
              <a:chExt cx="422031" cy="1430213"/>
            </a:xfrm>
          </p:grpSpPr>
          <p:sp>
            <p:nvSpPr>
              <p:cNvPr id="35" name="Retângulo 34"/>
              <p:cNvSpPr/>
              <p:nvPr/>
            </p:nvSpPr>
            <p:spPr>
              <a:xfrm>
                <a:off x="647114" y="2011681"/>
                <a:ext cx="422031" cy="42203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6" name="Retângulo 35"/>
              <p:cNvSpPr/>
              <p:nvPr/>
            </p:nvSpPr>
            <p:spPr>
              <a:xfrm>
                <a:off x="647114" y="2515772"/>
                <a:ext cx="422031" cy="42203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7" name="Retângulo 36"/>
              <p:cNvSpPr/>
              <p:nvPr/>
            </p:nvSpPr>
            <p:spPr>
              <a:xfrm>
                <a:off x="647114" y="3019863"/>
                <a:ext cx="422031" cy="42203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47" name="Grupo 46"/>
            <p:cNvGrpSpPr/>
            <p:nvPr/>
          </p:nvGrpSpPr>
          <p:grpSpPr>
            <a:xfrm>
              <a:off x="5020763" y="5069059"/>
              <a:ext cx="422031" cy="1430213"/>
              <a:chOff x="647114" y="2011681"/>
              <a:chExt cx="422031" cy="1430213"/>
            </a:xfrm>
          </p:grpSpPr>
          <p:sp>
            <p:nvSpPr>
              <p:cNvPr id="48" name="Retângulo 47"/>
              <p:cNvSpPr/>
              <p:nvPr/>
            </p:nvSpPr>
            <p:spPr>
              <a:xfrm>
                <a:off x="647114" y="2011681"/>
                <a:ext cx="422031" cy="42203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9" name="Retângulo 48"/>
              <p:cNvSpPr/>
              <p:nvPr/>
            </p:nvSpPr>
            <p:spPr>
              <a:xfrm>
                <a:off x="647114" y="2515772"/>
                <a:ext cx="422031" cy="42203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0" name="Retângulo 49"/>
              <p:cNvSpPr/>
              <p:nvPr/>
            </p:nvSpPr>
            <p:spPr>
              <a:xfrm>
                <a:off x="647114" y="3019863"/>
                <a:ext cx="422031" cy="42203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51" name="Grupo 50"/>
            <p:cNvGrpSpPr/>
            <p:nvPr/>
          </p:nvGrpSpPr>
          <p:grpSpPr>
            <a:xfrm>
              <a:off x="5524856" y="5069059"/>
              <a:ext cx="422031" cy="1430213"/>
              <a:chOff x="647114" y="2011681"/>
              <a:chExt cx="422031" cy="1430213"/>
            </a:xfrm>
          </p:grpSpPr>
          <p:sp>
            <p:nvSpPr>
              <p:cNvPr id="52" name="Retângulo 51"/>
              <p:cNvSpPr/>
              <p:nvPr/>
            </p:nvSpPr>
            <p:spPr>
              <a:xfrm>
                <a:off x="647114" y="2011681"/>
                <a:ext cx="422031" cy="42203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3" name="Retângulo 52"/>
              <p:cNvSpPr/>
              <p:nvPr/>
            </p:nvSpPr>
            <p:spPr>
              <a:xfrm>
                <a:off x="647114" y="2515772"/>
                <a:ext cx="422031" cy="42203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4" name="Retângulo 53"/>
              <p:cNvSpPr/>
              <p:nvPr/>
            </p:nvSpPr>
            <p:spPr>
              <a:xfrm>
                <a:off x="647114" y="3019863"/>
                <a:ext cx="422031" cy="42203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55" name="Grupo 54"/>
            <p:cNvGrpSpPr/>
            <p:nvPr/>
          </p:nvGrpSpPr>
          <p:grpSpPr>
            <a:xfrm>
              <a:off x="6028949" y="5069059"/>
              <a:ext cx="422031" cy="1430213"/>
              <a:chOff x="647114" y="2011681"/>
              <a:chExt cx="422031" cy="1430213"/>
            </a:xfrm>
          </p:grpSpPr>
          <p:sp>
            <p:nvSpPr>
              <p:cNvPr id="56" name="Retângulo 55"/>
              <p:cNvSpPr/>
              <p:nvPr/>
            </p:nvSpPr>
            <p:spPr>
              <a:xfrm>
                <a:off x="647114" y="2011681"/>
                <a:ext cx="422031" cy="42203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7" name="Retângulo 56"/>
              <p:cNvSpPr/>
              <p:nvPr/>
            </p:nvSpPr>
            <p:spPr>
              <a:xfrm>
                <a:off x="647114" y="2515772"/>
                <a:ext cx="422031" cy="42203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8" name="Retângulo 57"/>
              <p:cNvSpPr/>
              <p:nvPr/>
            </p:nvSpPr>
            <p:spPr>
              <a:xfrm>
                <a:off x="647114" y="3019863"/>
                <a:ext cx="422031" cy="42203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59" name="Grupo 58"/>
            <p:cNvGrpSpPr/>
            <p:nvPr/>
          </p:nvGrpSpPr>
          <p:grpSpPr>
            <a:xfrm>
              <a:off x="6533042" y="5069059"/>
              <a:ext cx="422031" cy="1430213"/>
              <a:chOff x="647114" y="2011681"/>
              <a:chExt cx="422031" cy="1430213"/>
            </a:xfrm>
          </p:grpSpPr>
          <p:sp>
            <p:nvSpPr>
              <p:cNvPr id="60" name="Retângulo 59"/>
              <p:cNvSpPr/>
              <p:nvPr/>
            </p:nvSpPr>
            <p:spPr>
              <a:xfrm>
                <a:off x="647114" y="2011681"/>
                <a:ext cx="422031" cy="42203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1" name="Retângulo 60"/>
              <p:cNvSpPr/>
              <p:nvPr/>
            </p:nvSpPr>
            <p:spPr>
              <a:xfrm>
                <a:off x="647114" y="2515772"/>
                <a:ext cx="422031" cy="42203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2" name="Retângulo 61"/>
              <p:cNvSpPr/>
              <p:nvPr/>
            </p:nvSpPr>
            <p:spPr>
              <a:xfrm>
                <a:off x="647114" y="3019863"/>
                <a:ext cx="422031" cy="42203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141" name="Grupo 140"/>
          <p:cNvGrpSpPr/>
          <p:nvPr/>
        </p:nvGrpSpPr>
        <p:grpSpPr>
          <a:xfrm>
            <a:off x="5593319" y="2046734"/>
            <a:ext cx="2440280" cy="2438395"/>
            <a:chOff x="5016540" y="1938122"/>
            <a:chExt cx="2440280" cy="2438395"/>
          </a:xfrm>
        </p:grpSpPr>
        <p:sp>
          <p:nvSpPr>
            <p:cNvPr id="83" name="Retângulo 82"/>
            <p:cNvSpPr/>
            <p:nvPr/>
          </p:nvSpPr>
          <p:spPr>
            <a:xfrm>
              <a:off x="5016540" y="1938122"/>
              <a:ext cx="422031" cy="42203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4" name="Retângulo 83"/>
            <p:cNvSpPr/>
            <p:nvPr/>
          </p:nvSpPr>
          <p:spPr>
            <a:xfrm>
              <a:off x="5016540" y="2442213"/>
              <a:ext cx="422031" cy="42203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5" name="Retângulo 84"/>
            <p:cNvSpPr/>
            <p:nvPr/>
          </p:nvSpPr>
          <p:spPr>
            <a:xfrm>
              <a:off x="5016540" y="2946304"/>
              <a:ext cx="422031" cy="42203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6" name="Retângulo 85"/>
            <p:cNvSpPr/>
            <p:nvPr/>
          </p:nvSpPr>
          <p:spPr>
            <a:xfrm>
              <a:off x="5016540" y="3450395"/>
              <a:ext cx="422031" cy="42203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7" name="Retângulo 86"/>
            <p:cNvSpPr/>
            <p:nvPr/>
          </p:nvSpPr>
          <p:spPr>
            <a:xfrm>
              <a:off x="5016540" y="3954486"/>
              <a:ext cx="422031" cy="42203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9" name="Retângulo 88"/>
            <p:cNvSpPr/>
            <p:nvPr/>
          </p:nvSpPr>
          <p:spPr>
            <a:xfrm>
              <a:off x="5521102" y="2442213"/>
              <a:ext cx="422031" cy="42203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0" name="Retângulo 89"/>
            <p:cNvSpPr/>
            <p:nvPr/>
          </p:nvSpPr>
          <p:spPr>
            <a:xfrm>
              <a:off x="5521102" y="2946304"/>
              <a:ext cx="422031" cy="42203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1" name="Retângulo 90"/>
            <p:cNvSpPr/>
            <p:nvPr/>
          </p:nvSpPr>
          <p:spPr>
            <a:xfrm>
              <a:off x="5521102" y="3450395"/>
              <a:ext cx="422031" cy="42203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2" name="Retângulo 91"/>
            <p:cNvSpPr/>
            <p:nvPr/>
          </p:nvSpPr>
          <p:spPr>
            <a:xfrm>
              <a:off x="5521102" y="3954486"/>
              <a:ext cx="422031" cy="42203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5" name="Retângulo 94"/>
            <p:cNvSpPr/>
            <p:nvPr/>
          </p:nvSpPr>
          <p:spPr>
            <a:xfrm>
              <a:off x="6025664" y="2946304"/>
              <a:ext cx="422031" cy="42203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6" name="Retângulo 95"/>
            <p:cNvSpPr/>
            <p:nvPr/>
          </p:nvSpPr>
          <p:spPr>
            <a:xfrm>
              <a:off x="6025664" y="3450395"/>
              <a:ext cx="422031" cy="42203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7" name="Retângulo 96"/>
            <p:cNvSpPr/>
            <p:nvPr/>
          </p:nvSpPr>
          <p:spPr>
            <a:xfrm>
              <a:off x="6025664" y="3954486"/>
              <a:ext cx="422031" cy="42203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1" name="Retângulo 100"/>
            <p:cNvSpPr/>
            <p:nvPr/>
          </p:nvSpPr>
          <p:spPr>
            <a:xfrm>
              <a:off x="6530226" y="3450395"/>
              <a:ext cx="422031" cy="42203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2" name="Retângulo 101"/>
            <p:cNvSpPr/>
            <p:nvPr/>
          </p:nvSpPr>
          <p:spPr>
            <a:xfrm>
              <a:off x="6530226" y="3954486"/>
              <a:ext cx="422031" cy="42203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7" name="Retângulo 106"/>
            <p:cNvSpPr/>
            <p:nvPr/>
          </p:nvSpPr>
          <p:spPr>
            <a:xfrm>
              <a:off x="7034789" y="3954486"/>
              <a:ext cx="422031" cy="42203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38" name="Grupo 137"/>
          <p:cNvGrpSpPr/>
          <p:nvPr/>
        </p:nvGrpSpPr>
        <p:grpSpPr>
          <a:xfrm>
            <a:off x="1311161" y="2278962"/>
            <a:ext cx="1937583" cy="2944842"/>
            <a:chOff x="1123539" y="2278962"/>
            <a:chExt cx="1937583" cy="2944842"/>
          </a:xfrm>
        </p:grpSpPr>
        <p:sp>
          <p:nvSpPr>
            <p:cNvPr id="109" name="Retângulo 108"/>
            <p:cNvSpPr/>
            <p:nvPr/>
          </p:nvSpPr>
          <p:spPr>
            <a:xfrm rot="5400000">
              <a:off x="2131721" y="2278962"/>
              <a:ext cx="422031" cy="42203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0" name="Retângulo 109"/>
            <p:cNvSpPr/>
            <p:nvPr/>
          </p:nvSpPr>
          <p:spPr>
            <a:xfrm rot="5400000">
              <a:off x="1627630" y="2278962"/>
              <a:ext cx="422031" cy="42203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1" name="Retângulo 110"/>
            <p:cNvSpPr/>
            <p:nvPr/>
          </p:nvSpPr>
          <p:spPr>
            <a:xfrm rot="5400000">
              <a:off x="1123539" y="2278962"/>
              <a:ext cx="422031" cy="42203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3" name="Retângulo 112"/>
            <p:cNvSpPr/>
            <p:nvPr/>
          </p:nvSpPr>
          <p:spPr>
            <a:xfrm rot="5400000">
              <a:off x="2131721" y="2783055"/>
              <a:ext cx="422031" cy="42203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4" name="Retângulo 113"/>
            <p:cNvSpPr/>
            <p:nvPr/>
          </p:nvSpPr>
          <p:spPr>
            <a:xfrm rot="5400000">
              <a:off x="1627630" y="2783055"/>
              <a:ext cx="422031" cy="42203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5" name="Retângulo 114"/>
            <p:cNvSpPr/>
            <p:nvPr/>
          </p:nvSpPr>
          <p:spPr>
            <a:xfrm rot="5400000">
              <a:off x="1123539" y="2783055"/>
              <a:ext cx="422031" cy="42203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7" name="Retângulo 116"/>
            <p:cNvSpPr/>
            <p:nvPr/>
          </p:nvSpPr>
          <p:spPr>
            <a:xfrm rot="5400000">
              <a:off x="2131721" y="3289494"/>
              <a:ext cx="422031" cy="42203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8" name="Retângulo 117"/>
            <p:cNvSpPr/>
            <p:nvPr/>
          </p:nvSpPr>
          <p:spPr>
            <a:xfrm rot="5400000">
              <a:off x="1627630" y="3289494"/>
              <a:ext cx="422031" cy="42203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9" name="Retângulo 118"/>
            <p:cNvSpPr/>
            <p:nvPr/>
          </p:nvSpPr>
          <p:spPr>
            <a:xfrm rot="5400000">
              <a:off x="1123539" y="3289494"/>
              <a:ext cx="422031" cy="42203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1" name="Retângulo 120"/>
            <p:cNvSpPr/>
            <p:nvPr/>
          </p:nvSpPr>
          <p:spPr>
            <a:xfrm rot="5400000">
              <a:off x="2131721" y="3793587"/>
              <a:ext cx="422031" cy="42203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2" name="Retângulo 121"/>
            <p:cNvSpPr/>
            <p:nvPr/>
          </p:nvSpPr>
          <p:spPr>
            <a:xfrm rot="5400000">
              <a:off x="1627630" y="3793587"/>
              <a:ext cx="422031" cy="42203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3" name="Retângulo 122"/>
            <p:cNvSpPr/>
            <p:nvPr/>
          </p:nvSpPr>
          <p:spPr>
            <a:xfrm rot="5400000">
              <a:off x="1123539" y="3793587"/>
              <a:ext cx="422031" cy="42203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5" name="Retângulo 124"/>
            <p:cNvSpPr/>
            <p:nvPr/>
          </p:nvSpPr>
          <p:spPr>
            <a:xfrm rot="5400000">
              <a:off x="2131721" y="4297680"/>
              <a:ext cx="422031" cy="42203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6" name="Retângulo 125"/>
            <p:cNvSpPr/>
            <p:nvPr/>
          </p:nvSpPr>
          <p:spPr>
            <a:xfrm rot="5400000">
              <a:off x="1627630" y="4297680"/>
              <a:ext cx="422031" cy="42203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7" name="Retângulo 126"/>
            <p:cNvSpPr/>
            <p:nvPr/>
          </p:nvSpPr>
          <p:spPr>
            <a:xfrm rot="5400000">
              <a:off x="1123539" y="4297680"/>
              <a:ext cx="422031" cy="42203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9" name="Retângulo 128"/>
            <p:cNvSpPr/>
            <p:nvPr/>
          </p:nvSpPr>
          <p:spPr>
            <a:xfrm rot="5400000">
              <a:off x="2131721" y="4801773"/>
              <a:ext cx="422031" cy="42203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0" name="Retângulo 129"/>
            <p:cNvSpPr/>
            <p:nvPr/>
          </p:nvSpPr>
          <p:spPr>
            <a:xfrm rot="5400000">
              <a:off x="1627630" y="4801773"/>
              <a:ext cx="422031" cy="42203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1" name="Retângulo 130"/>
            <p:cNvSpPr/>
            <p:nvPr/>
          </p:nvSpPr>
          <p:spPr>
            <a:xfrm rot="5400000">
              <a:off x="1123539" y="4801773"/>
              <a:ext cx="422031" cy="42203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2" name="Retângulo 131"/>
            <p:cNvSpPr/>
            <p:nvPr/>
          </p:nvSpPr>
          <p:spPr>
            <a:xfrm rot="5400000">
              <a:off x="2639091" y="2278962"/>
              <a:ext cx="422031" cy="42203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3" name="Retângulo 132"/>
            <p:cNvSpPr/>
            <p:nvPr/>
          </p:nvSpPr>
          <p:spPr>
            <a:xfrm rot="5400000">
              <a:off x="2639091" y="2783055"/>
              <a:ext cx="422031" cy="42203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4" name="Retângulo 133"/>
            <p:cNvSpPr/>
            <p:nvPr/>
          </p:nvSpPr>
          <p:spPr>
            <a:xfrm rot="5400000">
              <a:off x="2639091" y="3289494"/>
              <a:ext cx="422031" cy="42203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5" name="Retângulo 134"/>
            <p:cNvSpPr/>
            <p:nvPr/>
          </p:nvSpPr>
          <p:spPr>
            <a:xfrm rot="5400000">
              <a:off x="2639091" y="3793587"/>
              <a:ext cx="422031" cy="42203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6" name="Retângulo 135"/>
            <p:cNvSpPr/>
            <p:nvPr/>
          </p:nvSpPr>
          <p:spPr>
            <a:xfrm rot="5400000">
              <a:off x="2639091" y="4297680"/>
              <a:ext cx="422031" cy="42203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7" name="Retângulo 136"/>
            <p:cNvSpPr/>
            <p:nvPr/>
          </p:nvSpPr>
          <p:spPr>
            <a:xfrm rot="5400000">
              <a:off x="2639091" y="4801773"/>
              <a:ext cx="422031" cy="42203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40" name="CaixaDeTexto 139"/>
          <p:cNvSpPr txBox="1"/>
          <p:nvPr/>
        </p:nvSpPr>
        <p:spPr>
          <a:xfrm>
            <a:off x="362600" y="1818543"/>
            <a:ext cx="38347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Características de cada indivíduo</a:t>
            </a:r>
            <a:endParaRPr lang="pt-BR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2" name="CaixaDeTexto 141"/>
          <p:cNvSpPr txBox="1"/>
          <p:nvPr/>
        </p:nvSpPr>
        <p:spPr>
          <a:xfrm>
            <a:off x="3921640" y="4812733"/>
            <a:ext cx="32608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Composição da comunidade</a:t>
            </a:r>
            <a:endParaRPr lang="pt-BR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3" name="CaixaDeTexto 142"/>
          <p:cNvSpPr txBox="1"/>
          <p:nvPr/>
        </p:nvSpPr>
        <p:spPr>
          <a:xfrm>
            <a:off x="4625905" y="1586314"/>
            <a:ext cx="43751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Distância filogenética entre as espécies</a:t>
            </a:r>
            <a:endParaRPr lang="pt-BR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3269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3"/>
          <p:cNvSpPr txBox="1"/>
          <p:nvPr/>
        </p:nvSpPr>
        <p:spPr>
          <a:xfrm>
            <a:off x="432000" y="127874"/>
            <a:ext cx="8280000" cy="661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800" b="1" dirty="0" smtClean="0">
                <a:solidFill>
                  <a:srgbClr val="004080"/>
                </a:solidFill>
                <a:latin typeface="Times New Roman"/>
                <a:cs typeface="Times New Roman"/>
              </a:rPr>
              <a:t>Na medida do possível, não se repita!</a:t>
            </a:r>
            <a:endParaRPr lang="pt-BR" sz="2800" b="1" dirty="0">
              <a:solidFill>
                <a:srgbClr val="004080"/>
              </a:solidFill>
              <a:latin typeface="Times New Roman"/>
              <a:cs typeface="Times New Roman"/>
            </a:endParaRPr>
          </a:p>
        </p:txBody>
      </p:sp>
      <p:graphicFrame>
        <p:nvGraphicFramePr>
          <p:cNvPr id="9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3487690"/>
              </p:ext>
            </p:extLst>
          </p:nvPr>
        </p:nvGraphicFramePr>
        <p:xfrm>
          <a:off x="1008857" y="969047"/>
          <a:ext cx="7126286" cy="3113532"/>
        </p:xfrm>
        <a:graphic>
          <a:graphicData uri="http://schemas.openxmlformats.org/drawingml/2006/table">
            <a:tbl>
              <a:tblPr firstRow="1" bandRow="1"/>
              <a:tblGrid>
                <a:gridCol w="880573"/>
                <a:gridCol w="880573"/>
                <a:gridCol w="746041"/>
                <a:gridCol w="714900"/>
                <a:gridCol w="954060"/>
                <a:gridCol w="924661"/>
                <a:gridCol w="1012739"/>
                <a:gridCol w="1012739"/>
              </a:tblGrid>
              <a:tr h="304800"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ID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site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en-US" sz="1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especie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en-US" sz="18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abund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trait </a:t>
                      </a:r>
                      <a:r>
                        <a:rPr lang="en-US" sz="18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trait</a:t>
                      </a:r>
                      <a:r>
                        <a:rPr lang="en-US" sz="18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 2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altitude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en-US" sz="18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vazão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site1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is-I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sp2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is-I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20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is-I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A</a:t>
                      </a:r>
                      <a:endParaRPr lang="is-I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is-I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2.1</a:t>
                      </a:r>
                      <a:endParaRPr lang="is-I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is-I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560</a:t>
                      </a:r>
                      <a:endParaRPr lang="is-I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mr-I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3.4</a:t>
                      </a:r>
                      <a:endParaRPr lang="mr-I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site1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sp4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5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B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4.3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560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3.4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site1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sp5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30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C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1.0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560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3.4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site2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sp1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10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A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2.9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200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2.1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site2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is-I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sp2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30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A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1.8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200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2.1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site2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sp5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is-I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25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is-I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C</a:t>
                      </a:r>
                      <a:endParaRPr lang="is-I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is-I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1.1</a:t>
                      </a:r>
                      <a:endParaRPr lang="is-I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is-I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200</a:t>
                      </a:r>
                      <a:endParaRPr lang="is-I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2.1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site3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is-I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sp2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15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A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2.3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940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3.5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site3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sp5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5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C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0.8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940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3.5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1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9585120"/>
              </p:ext>
            </p:extLst>
          </p:nvPr>
        </p:nvGraphicFramePr>
        <p:xfrm>
          <a:off x="1180848" y="4756956"/>
          <a:ext cx="2597441" cy="1709420"/>
        </p:xfrm>
        <a:graphic>
          <a:graphicData uri="http://schemas.openxmlformats.org/drawingml/2006/table">
            <a:tbl>
              <a:tblPr firstRow="1" bandRow="1"/>
              <a:tblGrid>
                <a:gridCol w="874799"/>
                <a:gridCol w="874799"/>
                <a:gridCol w="847843"/>
              </a:tblGrid>
              <a:tr h="304800"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en-US" sz="18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especie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trait </a:t>
                      </a:r>
                      <a:r>
                        <a:rPr lang="en-US" sz="18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trait</a:t>
                      </a:r>
                      <a:r>
                        <a:rPr lang="en-US" sz="18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 2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is-I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sp2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is-I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A</a:t>
                      </a:r>
                      <a:endParaRPr lang="is-I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is-I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2.1</a:t>
                      </a:r>
                      <a:endParaRPr lang="is-I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sp4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B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4.3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sp5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C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1.0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sp1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A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2.9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2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4556562"/>
              </p:ext>
            </p:extLst>
          </p:nvPr>
        </p:nvGraphicFramePr>
        <p:xfrm>
          <a:off x="5338174" y="5189126"/>
          <a:ext cx="2597441" cy="1367536"/>
        </p:xfrm>
        <a:graphic>
          <a:graphicData uri="http://schemas.openxmlformats.org/drawingml/2006/table">
            <a:tbl>
              <a:tblPr firstRow="1" bandRow="1"/>
              <a:tblGrid>
                <a:gridCol w="874799"/>
                <a:gridCol w="874799"/>
                <a:gridCol w="847843"/>
              </a:tblGrid>
              <a:tr h="304800"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site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altitude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en-US" sz="18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vazão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is-I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site1</a:t>
                      </a:r>
                      <a:endParaRPr lang="is-I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is-I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560</a:t>
                      </a:r>
                      <a:endParaRPr lang="is-I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is-I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3.4</a:t>
                      </a:r>
                      <a:endParaRPr lang="is-I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site2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200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2.1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site3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940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3.5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4" name="Conector de seta reta 3"/>
          <p:cNvCxnSpPr/>
          <p:nvPr/>
        </p:nvCxnSpPr>
        <p:spPr>
          <a:xfrm flipH="1">
            <a:off x="1730326" y="4220308"/>
            <a:ext cx="1322363" cy="536648"/>
          </a:xfrm>
          <a:prstGeom prst="straightConnector1">
            <a:avLst/>
          </a:prstGeom>
          <a:ln w="57150">
            <a:solidFill>
              <a:schemeClr val="tx1"/>
            </a:solidFill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Conector de seta reta 5"/>
          <p:cNvCxnSpPr/>
          <p:nvPr/>
        </p:nvCxnSpPr>
        <p:spPr>
          <a:xfrm flipH="1">
            <a:off x="3917588" y="4419766"/>
            <a:ext cx="971809" cy="735335"/>
          </a:xfrm>
          <a:prstGeom prst="straightConnector1">
            <a:avLst/>
          </a:prstGeom>
          <a:ln w="57150">
            <a:solidFill>
              <a:schemeClr val="tx1"/>
            </a:solidFill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Chave esquerda 13"/>
          <p:cNvSpPr/>
          <p:nvPr/>
        </p:nvSpPr>
        <p:spPr>
          <a:xfrm rot="16200000">
            <a:off x="4983329" y="3316598"/>
            <a:ext cx="356069" cy="1888029"/>
          </a:xfrm>
          <a:prstGeom prst="leftBrac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Chave esquerda 19"/>
          <p:cNvSpPr/>
          <p:nvPr/>
        </p:nvSpPr>
        <p:spPr>
          <a:xfrm rot="16200000">
            <a:off x="6942226" y="3226849"/>
            <a:ext cx="356069" cy="2029765"/>
          </a:xfrm>
          <a:prstGeom prst="leftBrac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de seta reta 20"/>
          <p:cNvCxnSpPr/>
          <p:nvPr/>
        </p:nvCxnSpPr>
        <p:spPr>
          <a:xfrm flipH="1">
            <a:off x="6794217" y="4419766"/>
            <a:ext cx="183358" cy="675668"/>
          </a:xfrm>
          <a:prstGeom prst="straightConnector1">
            <a:avLst/>
          </a:prstGeom>
          <a:ln w="57150">
            <a:solidFill>
              <a:srgbClr val="FF0000"/>
            </a:solidFill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3"/>
          <p:cNvCxnSpPr/>
          <p:nvPr/>
        </p:nvCxnSpPr>
        <p:spPr>
          <a:xfrm>
            <a:off x="2571248" y="4176271"/>
            <a:ext cx="3095070" cy="919163"/>
          </a:xfrm>
          <a:prstGeom prst="straightConnector1">
            <a:avLst/>
          </a:prstGeom>
          <a:ln w="57150">
            <a:solidFill>
              <a:srgbClr val="FF0000"/>
            </a:solidFill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0661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3"/>
          <p:cNvSpPr txBox="1"/>
          <p:nvPr/>
        </p:nvSpPr>
        <p:spPr>
          <a:xfrm>
            <a:off x="432000" y="127874"/>
            <a:ext cx="82800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3000" b="1" dirty="0" smtClean="0">
                <a:solidFill>
                  <a:srgbClr val="004080"/>
                </a:solidFill>
                <a:latin typeface="Times New Roman"/>
                <a:cs typeface="Times New Roman"/>
              </a:rPr>
              <a:t>Utilize uma estrutura relacional entre arquivos</a:t>
            </a:r>
            <a:endParaRPr lang="pt-BR" sz="3000" b="1" dirty="0">
              <a:solidFill>
                <a:srgbClr val="004080"/>
              </a:solidFill>
              <a:latin typeface="Times New Roman"/>
              <a:cs typeface="Times New Roman"/>
            </a:endParaRPr>
          </a:p>
        </p:txBody>
      </p:sp>
      <p:grpSp>
        <p:nvGrpSpPr>
          <p:cNvPr id="188" name="Grupo 187"/>
          <p:cNvGrpSpPr/>
          <p:nvPr/>
        </p:nvGrpSpPr>
        <p:grpSpPr>
          <a:xfrm>
            <a:off x="590843" y="1012874"/>
            <a:ext cx="8390425" cy="5836421"/>
            <a:chOff x="590843" y="1012874"/>
            <a:chExt cx="8390425" cy="5836421"/>
          </a:xfrm>
        </p:grpSpPr>
        <p:sp>
          <p:nvSpPr>
            <p:cNvPr id="11" name="Retângulo 10"/>
            <p:cNvSpPr/>
            <p:nvPr/>
          </p:nvSpPr>
          <p:spPr>
            <a:xfrm>
              <a:off x="590843" y="1012874"/>
              <a:ext cx="8257735" cy="5514535"/>
            </a:xfrm>
            <a:prstGeom prst="rect">
              <a:avLst/>
            </a:prstGeom>
            <a:blipFill dpi="0" rotWithShape="1">
              <a:blip r:embed="rId3">
                <a:alphaModFix amt="79000"/>
              </a:blip>
              <a:srcRect/>
              <a:stretch>
                <a:fillRect/>
              </a:stretch>
            </a:blip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7" name="Imagem 6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9480" y="2968879"/>
              <a:ext cx="913804" cy="913804"/>
            </a:xfrm>
            <a:prstGeom prst="rect">
              <a:avLst/>
            </a:prstGeom>
          </p:spPr>
        </p:pic>
        <p:pic>
          <p:nvPicPr>
            <p:cNvPr id="15" name="Imagem 14"/>
            <p:cNvPicPr>
              <a:picLocks noChangeAspect="1"/>
            </p:cNvPicPr>
            <p:nvPr/>
          </p:nvPicPr>
          <p:blipFill rotWithShape="1"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949" t="71764" r="64391" b="7945"/>
            <a:stretch/>
          </p:blipFill>
          <p:spPr>
            <a:xfrm>
              <a:off x="914400" y="5452290"/>
              <a:ext cx="858129" cy="653089"/>
            </a:xfrm>
            <a:prstGeom prst="rect">
              <a:avLst/>
            </a:prstGeom>
          </p:spPr>
        </p:pic>
        <p:pic>
          <p:nvPicPr>
            <p:cNvPr id="16" name="Imagem 15"/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37917" y="3383577"/>
              <a:ext cx="1180046" cy="1208828"/>
            </a:xfrm>
            <a:prstGeom prst="rect">
              <a:avLst/>
            </a:prstGeom>
          </p:spPr>
        </p:pic>
        <p:sp>
          <p:nvSpPr>
            <p:cNvPr id="18" name="Retângulo 17"/>
            <p:cNvSpPr/>
            <p:nvPr/>
          </p:nvSpPr>
          <p:spPr>
            <a:xfrm>
              <a:off x="7272997" y="5660536"/>
              <a:ext cx="970671" cy="4164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7" name="Imagem 16"/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0010" y="5043879"/>
              <a:ext cx="1320371" cy="1233314"/>
            </a:xfrm>
            <a:prstGeom prst="rect">
              <a:avLst/>
            </a:prstGeom>
          </p:spPr>
        </p:pic>
        <p:pic>
          <p:nvPicPr>
            <p:cNvPr id="19" name="Imagem 18"/>
            <p:cNvPicPr>
              <a:picLocks noChangeAspect="1"/>
            </p:cNvPicPr>
            <p:nvPr/>
          </p:nvPicPr>
          <p:blipFill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27569" y="1456606"/>
              <a:ext cx="887828" cy="887828"/>
            </a:xfrm>
            <a:prstGeom prst="rect">
              <a:avLst/>
            </a:prstGeom>
          </p:spPr>
        </p:pic>
        <p:pic>
          <p:nvPicPr>
            <p:cNvPr id="20" name="Imagem 19"/>
            <p:cNvPicPr>
              <a:picLocks noChangeAspect="1"/>
            </p:cNvPicPr>
            <p:nvPr/>
          </p:nvPicPr>
          <p:blipFill>
            <a:blip r:embed="rId9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72888" y="5631548"/>
              <a:ext cx="890149" cy="890149"/>
            </a:xfrm>
            <a:prstGeom prst="rect">
              <a:avLst/>
            </a:prstGeom>
          </p:spPr>
        </p:pic>
        <p:pic>
          <p:nvPicPr>
            <p:cNvPr id="21" name="Imagem 20"/>
            <p:cNvPicPr>
              <a:picLocks noChangeAspect="1"/>
            </p:cNvPicPr>
            <p:nvPr/>
          </p:nvPicPr>
          <p:blipFill>
            <a:blip r:embed="rId1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03650" y="1414402"/>
              <a:ext cx="785799" cy="1044853"/>
            </a:xfrm>
            <a:prstGeom prst="rect">
              <a:avLst/>
            </a:prstGeom>
          </p:spPr>
        </p:pic>
        <p:pic>
          <p:nvPicPr>
            <p:cNvPr id="22" name="Imagem 21"/>
            <p:cNvPicPr>
              <a:picLocks noChangeAspect="1"/>
            </p:cNvPicPr>
            <p:nvPr/>
          </p:nvPicPr>
          <p:blipFill>
            <a:blip r:embed="rId11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42517" y="3095600"/>
              <a:ext cx="801151" cy="801151"/>
            </a:xfrm>
            <a:prstGeom prst="rect">
              <a:avLst/>
            </a:prstGeom>
          </p:spPr>
        </p:pic>
        <p:pic>
          <p:nvPicPr>
            <p:cNvPr id="23" name="Imagem 22"/>
            <p:cNvPicPr>
              <a:picLocks noChangeAspect="1"/>
            </p:cNvPicPr>
            <p:nvPr/>
          </p:nvPicPr>
          <p:blipFill>
            <a:blip r:embed="rId1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37062" y="5298225"/>
              <a:ext cx="568995" cy="848674"/>
            </a:xfrm>
            <a:prstGeom prst="rect">
              <a:avLst/>
            </a:prstGeom>
          </p:spPr>
        </p:pic>
        <p:sp>
          <p:nvSpPr>
            <p:cNvPr id="163" name="TextBox 103"/>
            <p:cNvSpPr txBox="1"/>
            <p:nvPr/>
          </p:nvSpPr>
          <p:spPr>
            <a:xfrm>
              <a:off x="976067" y="6144268"/>
              <a:ext cx="13531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err="1" smtClean="0">
                  <a:latin typeface="Times New Roman"/>
                  <a:cs typeface="Times New Roman"/>
                </a:rPr>
                <a:t>Interações</a:t>
              </a:r>
              <a:endParaRPr lang="en-US" b="1" dirty="0">
                <a:latin typeface="Times New Roman"/>
                <a:cs typeface="Times New Roman"/>
              </a:endParaRPr>
            </a:p>
          </p:txBody>
        </p:sp>
        <p:sp>
          <p:nvSpPr>
            <p:cNvPr id="164" name="TextBox 103"/>
            <p:cNvSpPr txBox="1"/>
            <p:nvPr/>
          </p:nvSpPr>
          <p:spPr>
            <a:xfrm>
              <a:off x="590843" y="2089923"/>
              <a:ext cx="9830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err="1" smtClean="0">
                  <a:latin typeface="Times New Roman"/>
                  <a:cs typeface="Times New Roman"/>
                </a:rPr>
                <a:t>Clima</a:t>
              </a:r>
              <a:endParaRPr lang="en-US" b="1" dirty="0">
                <a:latin typeface="Times New Roman"/>
                <a:cs typeface="Times New Roman"/>
              </a:endParaRPr>
            </a:p>
          </p:txBody>
        </p:sp>
        <p:sp>
          <p:nvSpPr>
            <p:cNvPr id="165" name="TextBox 103"/>
            <p:cNvSpPr txBox="1"/>
            <p:nvPr/>
          </p:nvSpPr>
          <p:spPr>
            <a:xfrm>
              <a:off x="1434906" y="1045070"/>
              <a:ext cx="12743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err="1" smtClean="0">
                  <a:latin typeface="Times New Roman"/>
                  <a:cs typeface="Times New Roman"/>
                </a:rPr>
                <a:t>Filogenia</a:t>
              </a:r>
              <a:endParaRPr lang="en-US" b="1" dirty="0">
                <a:latin typeface="Times New Roman"/>
                <a:cs typeface="Times New Roman"/>
              </a:endParaRPr>
            </a:p>
          </p:txBody>
        </p:sp>
        <p:sp>
          <p:nvSpPr>
            <p:cNvPr id="166" name="TextBox 103"/>
            <p:cNvSpPr txBox="1"/>
            <p:nvPr/>
          </p:nvSpPr>
          <p:spPr>
            <a:xfrm>
              <a:off x="6641417" y="1031002"/>
              <a:ext cx="17489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err="1" smtClean="0">
                  <a:latin typeface="Times New Roman"/>
                  <a:cs typeface="Times New Roman"/>
                </a:rPr>
                <a:t>Informações</a:t>
              </a:r>
              <a:r>
                <a:rPr lang="en-US" b="1" dirty="0" smtClean="0">
                  <a:latin typeface="Times New Roman"/>
                  <a:cs typeface="Times New Roman"/>
                </a:rPr>
                <a:t> </a:t>
              </a:r>
              <a:r>
                <a:rPr lang="en-US" b="1" dirty="0" err="1" smtClean="0">
                  <a:latin typeface="Times New Roman"/>
                  <a:cs typeface="Times New Roman"/>
                </a:rPr>
                <a:t>espaciais</a:t>
              </a:r>
              <a:endParaRPr lang="en-US" b="1" dirty="0">
                <a:latin typeface="Times New Roman"/>
                <a:cs typeface="Times New Roman"/>
              </a:endParaRPr>
            </a:p>
          </p:txBody>
        </p:sp>
        <p:sp>
          <p:nvSpPr>
            <p:cNvPr id="167" name="TextBox 103"/>
            <p:cNvSpPr txBox="1"/>
            <p:nvPr/>
          </p:nvSpPr>
          <p:spPr>
            <a:xfrm>
              <a:off x="7212595" y="1812924"/>
              <a:ext cx="17489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err="1" smtClean="0">
                  <a:latin typeface="Times New Roman"/>
                  <a:cs typeface="Times New Roman"/>
                </a:rPr>
                <a:t>Informações</a:t>
              </a:r>
              <a:r>
                <a:rPr lang="en-US" b="1" dirty="0" smtClean="0">
                  <a:latin typeface="Times New Roman"/>
                  <a:cs typeface="Times New Roman"/>
                </a:rPr>
                <a:t> da </a:t>
              </a:r>
              <a:r>
                <a:rPr lang="en-US" b="1" dirty="0" err="1" smtClean="0">
                  <a:latin typeface="Times New Roman"/>
                  <a:cs typeface="Times New Roman"/>
                </a:rPr>
                <a:t>amostragem</a:t>
              </a:r>
              <a:endParaRPr lang="en-US" b="1" dirty="0">
                <a:latin typeface="Times New Roman"/>
                <a:cs typeface="Times New Roman"/>
              </a:endParaRPr>
            </a:p>
          </p:txBody>
        </p:sp>
        <p:sp>
          <p:nvSpPr>
            <p:cNvPr id="168" name="TextBox 103"/>
            <p:cNvSpPr txBox="1"/>
            <p:nvPr/>
          </p:nvSpPr>
          <p:spPr>
            <a:xfrm>
              <a:off x="2742861" y="6479963"/>
              <a:ext cx="36582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err="1" smtClean="0">
                  <a:latin typeface="Times New Roman"/>
                  <a:cs typeface="Times New Roman"/>
                </a:rPr>
                <a:t>Características</a:t>
              </a:r>
              <a:r>
                <a:rPr lang="en-US" b="1" dirty="0" smtClean="0">
                  <a:latin typeface="Times New Roman"/>
                  <a:cs typeface="Times New Roman"/>
                </a:rPr>
                <a:t> </a:t>
              </a:r>
              <a:r>
                <a:rPr lang="en-US" b="1" dirty="0" err="1" smtClean="0">
                  <a:latin typeface="Times New Roman"/>
                  <a:cs typeface="Times New Roman"/>
                </a:rPr>
                <a:t>funcionais</a:t>
              </a:r>
              <a:endParaRPr lang="en-US" b="1" dirty="0">
                <a:latin typeface="Times New Roman"/>
                <a:cs typeface="Times New Roman"/>
              </a:endParaRPr>
            </a:p>
          </p:txBody>
        </p:sp>
        <p:sp>
          <p:nvSpPr>
            <p:cNvPr id="169" name="TextBox 103"/>
            <p:cNvSpPr txBox="1"/>
            <p:nvPr/>
          </p:nvSpPr>
          <p:spPr>
            <a:xfrm>
              <a:off x="6751159" y="6155820"/>
              <a:ext cx="223010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err="1" smtClean="0">
                  <a:latin typeface="Times New Roman"/>
                  <a:cs typeface="Times New Roman"/>
                </a:rPr>
                <a:t>Condições</a:t>
              </a:r>
              <a:r>
                <a:rPr lang="en-US" b="1" dirty="0" smtClean="0">
                  <a:latin typeface="Times New Roman"/>
                  <a:cs typeface="Times New Roman"/>
                </a:rPr>
                <a:t> </a:t>
              </a:r>
              <a:r>
                <a:rPr lang="en-US" b="1" dirty="0" err="1" smtClean="0">
                  <a:latin typeface="Times New Roman"/>
                  <a:cs typeface="Times New Roman"/>
                </a:rPr>
                <a:t>ambientais</a:t>
              </a:r>
              <a:r>
                <a:rPr lang="en-US" b="1" dirty="0" smtClean="0">
                  <a:latin typeface="Times New Roman"/>
                  <a:cs typeface="Times New Roman"/>
                </a:rPr>
                <a:t> </a:t>
              </a:r>
              <a:r>
                <a:rPr lang="en-US" b="1" dirty="0" err="1" smtClean="0">
                  <a:latin typeface="Times New Roman"/>
                  <a:cs typeface="Times New Roman"/>
                </a:rPr>
                <a:t>locais</a:t>
              </a:r>
              <a:endParaRPr lang="en-US" b="1" dirty="0">
                <a:latin typeface="Times New Roman"/>
                <a:cs typeface="Times New Roman"/>
              </a:endParaRPr>
            </a:p>
          </p:txBody>
        </p:sp>
        <p:sp>
          <p:nvSpPr>
            <p:cNvPr id="170" name="TextBox 103"/>
            <p:cNvSpPr txBox="1"/>
            <p:nvPr/>
          </p:nvSpPr>
          <p:spPr>
            <a:xfrm>
              <a:off x="3872888" y="2672652"/>
              <a:ext cx="14577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err="1" smtClean="0">
                  <a:latin typeface="Times New Roman"/>
                  <a:cs typeface="Times New Roman"/>
                </a:rPr>
                <a:t>Composição</a:t>
              </a:r>
              <a:endParaRPr lang="en-US" b="1" dirty="0">
                <a:latin typeface="Times New Roman"/>
                <a:cs typeface="Times New Roman"/>
              </a:endParaRPr>
            </a:p>
          </p:txBody>
        </p:sp>
        <p:cxnSp>
          <p:nvCxnSpPr>
            <p:cNvPr id="171" name="Conector de seta reta 170"/>
            <p:cNvCxnSpPr/>
            <p:nvPr/>
          </p:nvCxnSpPr>
          <p:spPr>
            <a:xfrm>
              <a:off x="2166425" y="3383577"/>
              <a:ext cx="815926" cy="30215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ector de seta reta 172"/>
            <p:cNvCxnSpPr/>
            <p:nvPr/>
          </p:nvCxnSpPr>
          <p:spPr>
            <a:xfrm flipV="1">
              <a:off x="2558313" y="4592405"/>
              <a:ext cx="747595" cy="6307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ector de seta reta 175"/>
            <p:cNvCxnSpPr/>
            <p:nvPr/>
          </p:nvCxnSpPr>
          <p:spPr>
            <a:xfrm flipH="1" flipV="1">
              <a:off x="6209473" y="4609269"/>
              <a:ext cx="751245" cy="56961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ector de seta reta 177"/>
            <p:cNvCxnSpPr/>
            <p:nvPr/>
          </p:nvCxnSpPr>
          <p:spPr>
            <a:xfrm flipH="1" flipV="1">
              <a:off x="4489969" y="4592405"/>
              <a:ext cx="475926" cy="43904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ector de seta reta 180"/>
            <p:cNvCxnSpPr/>
            <p:nvPr/>
          </p:nvCxnSpPr>
          <p:spPr>
            <a:xfrm flipH="1">
              <a:off x="6264396" y="3496176"/>
              <a:ext cx="948200" cy="25472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ector de seta reta 182"/>
            <p:cNvCxnSpPr/>
            <p:nvPr/>
          </p:nvCxnSpPr>
          <p:spPr>
            <a:xfrm flipH="1">
              <a:off x="5496550" y="2459255"/>
              <a:ext cx="392899" cy="58272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ector de seta reta 185"/>
            <p:cNvCxnSpPr/>
            <p:nvPr/>
          </p:nvCxnSpPr>
          <p:spPr>
            <a:xfrm>
              <a:off x="3275358" y="2478962"/>
              <a:ext cx="340039" cy="56302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33574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3"/>
          <p:cNvSpPr txBox="1"/>
          <p:nvPr/>
        </p:nvSpPr>
        <p:spPr>
          <a:xfrm>
            <a:off x="432000" y="127874"/>
            <a:ext cx="8280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3000" b="1" dirty="0" smtClean="0">
                <a:solidFill>
                  <a:srgbClr val="004080"/>
                </a:solidFill>
                <a:latin typeface="Times New Roman"/>
                <a:cs typeface="Times New Roman"/>
              </a:rPr>
              <a:t>Organize os dados de forma intuitiva e evite múltiplas versões do mesmo arquivo</a:t>
            </a:r>
            <a:endParaRPr lang="pt-BR" sz="3000" b="1" dirty="0">
              <a:solidFill>
                <a:srgbClr val="004080"/>
              </a:solidFill>
              <a:latin typeface="Times New Roman"/>
              <a:cs typeface="Times New Roman"/>
            </a:endParaRPr>
          </a:p>
        </p:txBody>
      </p:sp>
      <p:grpSp>
        <p:nvGrpSpPr>
          <p:cNvPr id="100" name="Grupo 99"/>
          <p:cNvGrpSpPr/>
          <p:nvPr/>
        </p:nvGrpSpPr>
        <p:grpSpPr>
          <a:xfrm>
            <a:off x="629281" y="1846414"/>
            <a:ext cx="7885439" cy="4945901"/>
            <a:chOff x="711593" y="1846414"/>
            <a:chExt cx="7885439" cy="4945901"/>
          </a:xfrm>
        </p:grpSpPr>
        <p:pic>
          <p:nvPicPr>
            <p:cNvPr id="4" name="Imagem 3"/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1593" y="1846414"/>
              <a:ext cx="589670" cy="589670"/>
            </a:xfrm>
            <a:prstGeom prst="rect">
              <a:avLst/>
            </a:prstGeom>
          </p:spPr>
        </p:pic>
        <p:sp>
          <p:nvSpPr>
            <p:cNvPr id="6" name="CaixaDeTexto 5"/>
            <p:cNvSpPr txBox="1"/>
            <p:nvPr/>
          </p:nvSpPr>
          <p:spPr>
            <a:xfrm>
              <a:off x="1301263" y="1956583"/>
              <a:ext cx="16204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 err="1" smtClean="0"/>
                <a:t>Pos-Graduacao</a:t>
              </a:r>
              <a:endParaRPr lang="pt-BR" b="1" dirty="0"/>
            </a:p>
          </p:txBody>
        </p:sp>
        <p:cxnSp>
          <p:nvCxnSpPr>
            <p:cNvPr id="23" name="Conector reto 22"/>
            <p:cNvCxnSpPr/>
            <p:nvPr/>
          </p:nvCxnSpPr>
          <p:spPr>
            <a:xfrm>
              <a:off x="1006428" y="2422016"/>
              <a:ext cx="0" cy="447235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36" name="Imagem 35"/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01263" y="2588484"/>
              <a:ext cx="589670" cy="589670"/>
            </a:xfrm>
            <a:prstGeom prst="rect">
              <a:avLst/>
            </a:prstGeom>
          </p:spPr>
        </p:pic>
        <p:sp>
          <p:nvSpPr>
            <p:cNvPr id="38" name="CaixaDeTexto 37"/>
            <p:cNvSpPr txBox="1"/>
            <p:nvPr/>
          </p:nvSpPr>
          <p:spPr>
            <a:xfrm>
              <a:off x="1931446" y="2665602"/>
              <a:ext cx="16903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 smtClean="0"/>
                <a:t>Experimento #1</a:t>
              </a:r>
              <a:endParaRPr lang="pt-BR" b="1" dirty="0"/>
            </a:p>
          </p:txBody>
        </p:sp>
        <p:cxnSp>
          <p:nvCxnSpPr>
            <p:cNvPr id="40" name="Conector reto 39"/>
            <p:cNvCxnSpPr/>
            <p:nvPr/>
          </p:nvCxnSpPr>
          <p:spPr>
            <a:xfrm>
              <a:off x="998806" y="2850268"/>
              <a:ext cx="302457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46" name="Imagem 45"/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90933" y="3181302"/>
              <a:ext cx="589670" cy="589670"/>
            </a:xfrm>
            <a:prstGeom prst="rect">
              <a:avLst/>
            </a:prstGeom>
          </p:spPr>
        </p:pic>
        <p:sp>
          <p:nvSpPr>
            <p:cNvPr id="47" name="CaixaDeTexto 46"/>
            <p:cNvSpPr txBox="1"/>
            <p:nvPr/>
          </p:nvSpPr>
          <p:spPr>
            <a:xfrm>
              <a:off x="2480603" y="3258420"/>
              <a:ext cx="7825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 smtClean="0"/>
                <a:t>Dados</a:t>
              </a:r>
              <a:endParaRPr lang="pt-BR" b="1" dirty="0"/>
            </a:p>
          </p:txBody>
        </p:sp>
        <p:pic>
          <p:nvPicPr>
            <p:cNvPr id="48" name="Imagem 47"/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90933" y="5037373"/>
              <a:ext cx="589670" cy="589670"/>
            </a:xfrm>
            <a:prstGeom prst="rect">
              <a:avLst/>
            </a:prstGeom>
          </p:spPr>
        </p:pic>
        <p:sp>
          <p:nvSpPr>
            <p:cNvPr id="49" name="CaixaDeTexto 48"/>
            <p:cNvSpPr txBox="1"/>
            <p:nvPr/>
          </p:nvSpPr>
          <p:spPr>
            <a:xfrm>
              <a:off x="2480603" y="5114491"/>
              <a:ext cx="8608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 smtClean="0"/>
                <a:t>Figuras</a:t>
              </a:r>
              <a:endParaRPr lang="pt-BR" b="1" dirty="0"/>
            </a:p>
          </p:txBody>
        </p:sp>
        <p:pic>
          <p:nvPicPr>
            <p:cNvPr id="50" name="Imagem 49"/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90933" y="5627043"/>
              <a:ext cx="589670" cy="589670"/>
            </a:xfrm>
            <a:prstGeom prst="rect">
              <a:avLst/>
            </a:prstGeom>
          </p:spPr>
        </p:pic>
        <p:sp>
          <p:nvSpPr>
            <p:cNvPr id="51" name="CaixaDeTexto 50"/>
            <p:cNvSpPr txBox="1"/>
            <p:nvPr/>
          </p:nvSpPr>
          <p:spPr>
            <a:xfrm>
              <a:off x="2480603" y="5737212"/>
              <a:ext cx="22823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 smtClean="0"/>
                <a:t>Tabelas de Resultados</a:t>
              </a:r>
              <a:endParaRPr lang="pt-BR" b="1" dirty="0"/>
            </a:p>
          </p:txBody>
        </p:sp>
        <p:pic>
          <p:nvPicPr>
            <p:cNvPr id="52" name="Imagem 51"/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90933" y="6202645"/>
              <a:ext cx="589670" cy="589670"/>
            </a:xfrm>
            <a:prstGeom prst="rect">
              <a:avLst/>
            </a:prstGeom>
          </p:spPr>
        </p:pic>
        <p:sp>
          <p:nvSpPr>
            <p:cNvPr id="53" name="CaixaDeTexto 52"/>
            <p:cNvSpPr txBox="1"/>
            <p:nvPr/>
          </p:nvSpPr>
          <p:spPr>
            <a:xfrm>
              <a:off x="2480603" y="6307899"/>
              <a:ext cx="12740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 smtClean="0"/>
                <a:t>Manuscrito</a:t>
              </a:r>
              <a:endParaRPr lang="pt-BR" b="1" dirty="0"/>
            </a:p>
          </p:txBody>
        </p:sp>
        <p:cxnSp>
          <p:nvCxnSpPr>
            <p:cNvPr id="54" name="Conector reto 53"/>
            <p:cNvCxnSpPr/>
            <p:nvPr/>
          </p:nvCxnSpPr>
          <p:spPr>
            <a:xfrm>
              <a:off x="1591410" y="6492565"/>
              <a:ext cx="299523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ctor reto 54"/>
            <p:cNvCxnSpPr/>
            <p:nvPr/>
          </p:nvCxnSpPr>
          <p:spPr>
            <a:xfrm>
              <a:off x="1591410" y="5921878"/>
              <a:ext cx="299523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reto 55"/>
            <p:cNvCxnSpPr/>
            <p:nvPr/>
          </p:nvCxnSpPr>
          <p:spPr>
            <a:xfrm>
              <a:off x="1591410" y="5299157"/>
              <a:ext cx="299523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ector reto 56"/>
            <p:cNvCxnSpPr>
              <a:stCxn id="46" idx="2"/>
            </p:cNvCxnSpPr>
            <p:nvPr/>
          </p:nvCxnSpPr>
          <p:spPr>
            <a:xfrm>
              <a:off x="2185768" y="3770972"/>
              <a:ext cx="0" cy="955873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65" name="Imagem 64"/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85292" y="3770972"/>
              <a:ext cx="589670" cy="589670"/>
            </a:xfrm>
            <a:prstGeom prst="rect">
              <a:avLst/>
            </a:prstGeom>
          </p:spPr>
        </p:pic>
        <p:sp>
          <p:nvSpPr>
            <p:cNvPr id="66" name="CaixaDeTexto 65"/>
            <p:cNvSpPr txBox="1"/>
            <p:nvPr/>
          </p:nvSpPr>
          <p:spPr>
            <a:xfrm>
              <a:off x="3074962" y="3881141"/>
              <a:ext cx="16466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 smtClean="0"/>
                <a:t>Dados originais</a:t>
              </a:r>
              <a:endParaRPr lang="pt-BR" b="1" dirty="0"/>
            </a:p>
          </p:txBody>
        </p:sp>
        <p:pic>
          <p:nvPicPr>
            <p:cNvPr id="67" name="Imagem 66"/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04049" y="4430595"/>
              <a:ext cx="589670" cy="589670"/>
            </a:xfrm>
            <a:prstGeom prst="rect">
              <a:avLst/>
            </a:prstGeom>
          </p:spPr>
        </p:pic>
        <p:sp>
          <p:nvSpPr>
            <p:cNvPr id="68" name="CaixaDeTexto 67"/>
            <p:cNvSpPr txBox="1"/>
            <p:nvPr/>
          </p:nvSpPr>
          <p:spPr>
            <a:xfrm>
              <a:off x="3093719" y="4540764"/>
              <a:ext cx="16830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 smtClean="0"/>
                <a:t>Dados baixados</a:t>
              </a:r>
              <a:endParaRPr lang="pt-BR" b="1" dirty="0"/>
            </a:p>
          </p:txBody>
        </p:sp>
        <p:cxnSp>
          <p:nvCxnSpPr>
            <p:cNvPr id="69" name="Conector reto 68"/>
            <p:cNvCxnSpPr>
              <a:stCxn id="36" idx="2"/>
            </p:cNvCxnSpPr>
            <p:nvPr/>
          </p:nvCxnSpPr>
          <p:spPr>
            <a:xfrm flipH="1">
              <a:off x="1591410" y="3178154"/>
              <a:ext cx="0" cy="3319326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ector reto 76"/>
            <p:cNvCxnSpPr/>
            <p:nvPr/>
          </p:nvCxnSpPr>
          <p:spPr>
            <a:xfrm flipV="1">
              <a:off x="2185768" y="4724722"/>
              <a:ext cx="318281" cy="1416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ector reto 80"/>
            <p:cNvCxnSpPr/>
            <p:nvPr/>
          </p:nvCxnSpPr>
          <p:spPr>
            <a:xfrm flipV="1">
              <a:off x="2190458" y="4065100"/>
              <a:ext cx="318281" cy="1415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Chave esquerda 81"/>
            <p:cNvSpPr/>
            <p:nvPr/>
          </p:nvSpPr>
          <p:spPr>
            <a:xfrm>
              <a:off x="5281439" y="2141249"/>
              <a:ext cx="337624" cy="1524009"/>
            </a:xfrm>
            <a:prstGeom prst="leftBrac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84" name="Conector angulado 83"/>
            <p:cNvCxnSpPr>
              <a:stCxn id="66" idx="3"/>
              <a:endCxn id="82" idx="1"/>
            </p:cNvCxnSpPr>
            <p:nvPr/>
          </p:nvCxnSpPr>
          <p:spPr>
            <a:xfrm flipV="1">
              <a:off x="4721567" y="2903254"/>
              <a:ext cx="559872" cy="1162553"/>
            </a:xfrm>
            <a:prstGeom prst="bentConnector3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Chave esquerda 86"/>
            <p:cNvSpPr/>
            <p:nvPr/>
          </p:nvSpPr>
          <p:spPr>
            <a:xfrm>
              <a:off x="5281439" y="4604189"/>
              <a:ext cx="337624" cy="882228"/>
            </a:xfrm>
            <a:prstGeom prst="leftBrac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88" name="Conector angulado 87"/>
            <p:cNvCxnSpPr>
              <a:stCxn id="68" idx="3"/>
              <a:endCxn id="87" idx="1"/>
            </p:cNvCxnSpPr>
            <p:nvPr/>
          </p:nvCxnSpPr>
          <p:spPr>
            <a:xfrm>
              <a:off x="4776808" y="4725430"/>
              <a:ext cx="504631" cy="319873"/>
            </a:xfrm>
            <a:prstGeom prst="bentConnector3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CaixaDeTexto 91"/>
            <p:cNvSpPr txBox="1"/>
            <p:nvPr/>
          </p:nvSpPr>
          <p:spPr>
            <a:xfrm>
              <a:off x="5534655" y="2187673"/>
              <a:ext cx="3062377" cy="14311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82563" indent="-182563" algn="just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pt-BR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composicao</a:t>
              </a:r>
              <a:r>
                <a:rPr lang="pt-BR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de especies.csv</a:t>
              </a:r>
            </a:p>
            <a:p>
              <a:pPr marL="182563" indent="-182563" algn="just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pt-BR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caracteristicas</a:t>
              </a:r>
              <a:r>
                <a:rPr lang="pt-BR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funcionais.csv</a:t>
              </a:r>
            </a:p>
            <a:p>
              <a:pPr marL="182563" indent="-182563" algn="just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pt-BR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r>
                <a:rPr lang="pt-BR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ondicoes</a:t>
              </a:r>
              <a:r>
                <a:rPr lang="pt-BR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ambientais.csv</a:t>
              </a:r>
            </a:p>
            <a:p>
              <a:pPr marL="182563" indent="-182563" algn="just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pt-BR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dados geograficos.csv</a:t>
              </a:r>
              <a:endParaRPr lang="pt-BR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5" name="CaixaDeTexto 94"/>
            <p:cNvSpPr txBox="1"/>
            <p:nvPr/>
          </p:nvSpPr>
          <p:spPr>
            <a:xfrm>
              <a:off x="5619063" y="4683666"/>
              <a:ext cx="1978747" cy="7232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82563" indent="-182563" algn="just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pt-BR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bio1.shp</a:t>
              </a:r>
            </a:p>
            <a:p>
              <a:pPr marL="182563" indent="-182563" algn="just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pt-B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pt-BR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io de </a:t>
              </a:r>
              <a:r>
                <a:rPr lang="pt-BR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janeiro.shp</a:t>
              </a:r>
              <a:endParaRPr lang="pt-BR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59368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3"/>
          <p:cNvSpPr txBox="1"/>
          <p:nvPr/>
        </p:nvSpPr>
        <p:spPr>
          <a:xfrm>
            <a:off x="432000" y="127874"/>
            <a:ext cx="8280000" cy="746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x-none" sz="3000" b="1" dirty="0" smtClean="0">
                <a:solidFill>
                  <a:srgbClr val="004080"/>
                </a:solidFill>
                <a:latin typeface="Times New Roman"/>
                <a:cs typeface="Times New Roman"/>
              </a:rPr>
              <a:t>Resumindo</a:t>
            </a:r>
            <a:endParaRPr lang="pt-BR" sz="3000" b="1" dirty="0">
              <a:solidFill>
                <a:srgbClr val="004080"/>
              </a:solidFill>
              <a:latin typeface="Times New Roman"/>
              <a:cs typeface="Times New Roman"/>
            </a:endParaRPr>
          </a:p>
        </p:txBody>
      </p:sp>
      <p:sp>
        <p:nvSpPr>
          <p:cNvPr id="5" name="CaixaDeTexto 3"/>
          <p:cNvSpPr txBox="1"/>
          <p:nvPr/>
        </p:nvSpPr>
        <p:spPr>
          <a:xfrm>
            <a:off x="432000" y="1273007"/>
            <a:ext cx="8280000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spcAft>
                <a:spcPts val="1200"/>
              </a:spcAft>
              <a:buFont typeface="Arial"/>
              <a:buChar char="•"/>
            </a:pPr>
            <a:r>
              <a:rPr lang="x-none" sz="2200" dirty="0" smtClean="0">
                <a:latin typeface="Times New Roman"/>
                <a:cs typeface="Times New Roman"/>
              </a:rPr>
              <a:t>Os dados </a:t>
            </a:r>
            <a:r>
              <a:rPr lang="pt-BR" sz="2200" dirty="0" smtClean="0">
                <a:latin typeface="Times New Roman"/>
                <a:cs typeface="Times New Roman"/>
              </a:rPr>
              <a:t>são parte central de todo e qualquer trabalho, científico ou não;</a:t>
            </a:r>
          </a:p>
          <a:p>
            <a:pPr marL="342900" indent="-342900" algn="just">
              <a:lnSpc>
                <a:spcPct val="150000"/>
              </a:lnSpc>
              <a:spcAft>
                <a:spcPts val="1200"/>
              </a:spcAft>
              <a:buFont typeface="Arial"/>
              <a:buChar char="•"/>
            </a:pPr>
            <a:r>
              <a:rPr lang="pt-BR" sz="2200" dirty="0" smtClean="0">
                <a:latin typeface="Times New Roman"/>
                <a:cs typeface="Times New Roman"/>
              </a:rPr>
              <a:t>Grande parte da dificuldade que teremos (e temos) ao processar um conjunto de dados passa pela sua organização;</a:t>
            </a:r>
          </a:p>
          <a:p>
            <a:pPr marL="342900" indent="-342900" algn="just">
              <a:lnSpc>
                <a:spcPct val="150000"/>
              </a:lnSpc>
              <a:spcAft>
                <a:spcPts val="1200"/>
              </a:spcAft>
              <a:buFont typeface="Arial"/>
              <a:buChar char="•"/>
            </a:pPr>
            <a:r>
              <a:rPr lang="pt-BR" sz="2200" dirty="0" smtClean="0">
                <a:latin typeface="Times New Roman"/>
                <a:cs typeface="Times New Roman"/>
              </a:rPr>
              <a:t>Existem alguns hábitos e práticas que, se implementados, podem facilitar </a:t>
            </a:r>
            <a:r>
              <a:rPr lang="pt-BR" sz="2200" dirty="0" smtClean="0">
                <a:latin typeface="Times New Roman"/>
                <a:cs typeface="Times New Roman"/>
              </a:rPr>
              <a:t>a r</a:t>
            </a:r>
            <a:r>
              <a:rPr lang="pt-BR" sz="2200" dirty="0" smtClean="0">
                <a:latin typeface="Times New Roman"/>
                <a:cs typeface="Times New Roman"/>
              </a:rPr>
              <a:t>ápida disponibilização e uso dos dados;</a:t>
            </a:r>
          </a:p>
          <a:p>
            <a:pPr marL="342900" indent="-342900" algn="just">
              <a:lnSpc>
                <a:spcPct val="150000"/>
              </a:lnSpc>
              <a:spcAft>
                <a:spcPts val="1200"/>
              </a:spcAft>
              <a:buFont typeface="Arial"/>
              <a:buChar char="•"/>
            </a:pPr>
            <a:r>
              <a:rPr lang="pt-BR" sz="2200" dirty="0" smtClean="0">
                <a:latin typeface="Times New Roman"/>
                <a:cs typeface="Times New Roman"/>
              </a:rPr>
              <a:t>Estas ações ajudam a sanar parte dos problemas, mas não todos! Para isso, outras ferramentas e ações são necessárias.</a:t>
            </a:r>
          </a:p>
        </p:txBody>
      </p:sp>
    </p:spTree>
    <p:extLst>
      <p:ext uri="{BB962C8B-B14F-4D97-AF65-F5344CB8AC3E}">
        <p14:creationId xmlns:p14="http://schemas.microsoft.com/office/powerpoint/2010/main" val="1925965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432000" y="243333"/>
            <a:ext cx="8280000" cy="702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800" b="1" dirty="0" smtClean="0">
                <a:solidFill>
                  <a:srgbClr val="004080"/>
                </a:solidFill>
                <a:latin typeface="Times New Roman"/>
                <a:cs typeface="Times New Roman"/>
              </a:rPr>
              <a:t>...todas essas coisas estão bastante relacionadas...</a:t>
            </a:r>
            <a:endParaRPr lang="pt-BR" sz="2800" b="1" dirty="0">
              <a:solidFill>
                <a:srgbClr val="004080"/>
              </a:solidFill>
              <a:latin typeface="Times New Roman"/>
              <a:cs typeface="Times New Roman"/>
            </a:endParaRPr>
          </a:p>
        </p:txBody>
      </p:sp>
      <p:pic>
        <p:nvPicPr>
          <p:cNvPr id="10" name="Picture 2" descr="https://americanheritagecenter.files.wordpress.com/2011/09/clements-field-not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3066" y="1902399"/>
            <a:ext cx="3134803" cy="1785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analise de dado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8878" y="4458442"/>
            <a:ext cx="3043179" cy="1870807"/>
          </a:xfrm>
          <a:prstGeom prst="rect">
            <a:avLst/>
          </a:prstGeom>
        </p:spPr>
      </p:pic>
      <p:grpSp>
        <p:nvGrpSpPr>
          <p:cNvPr id="19" name="Group 18"/>
          <p:cNvGrpSpPr/>
          <p:nvPr/>
        </p:nvGrpSpPr>
        <p:grpSpPr>
          <a:xfrm>
            <a:off x="1550486" y="1717733"/>
            <a:ext cx="1378916" cy="1812869"/>
            <a:chOff x="1380848" y="1717733"/>
            <a:chExt cx="1378916" cy="1812869"/>
          </a:xfrm>
        </p:grpSpPr>
        <p:pic>
          <p:nvPicPr>
            <p:cNvPr id="11" name="Picture 10" descr="ideia.jpg"/>
            <p:cNvPicPr>
              <a:picLocks noChangeAspect="1"/>
            </p:cNvPicPr>
            <p:nvPr/>
          </p:nvPicPr>
          <p:blipFill rotWithShape="1">
            <a:blip r:embed="rId4">
              <a:clrChange>
                <a:clrFrom>
                  <a:srgbClr val="FCFCFC"/>
                </a:clrFrom>
                <a:clrTo>
                  <a:srgbClr val="FCFCFC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400" t="7715" r="15039" b="6185"/>
            <a:stretch/>
          </p:blipFill>
          <p:spPr>
            <a:xfrm>
              <a:off x="1380848" y="2154308"/>
              <a:ext cx="1378916" cy="1376294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1682952" y="1717733"/>
              <a:ext cx="7747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 smtClean="0">
                  <a:latin typeface="Times New Roman"/>
                  <a:cs typeface="Times New Roman"/>
                </a:rPr>
                <a:t>Idéias</a:t>
              </a:r>
              <a:endParaRPr lang="en-US" b="1" dirty="0">
                <a:latin typeface="Times New Roman"/>
                <a:cs typeface="Times New Roman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5076559" y="1501579"/>
            <a:ext cx="3070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latin typeface="Times New Roman"/>
                <a:cs typeface="Times New Roman"/>
              </a:rPr>
              <a:t>Trabalhos</a:t>
            </a:r>
            <a:r>
              <a:rPr lang="en-US" b="1" dirty="0" smtClean="0">
                <a:latin typeface="Times New Roman"/>
                <a:cs typeface="Times New Roman"/>
              </a:rPr>
              <a:t> e </a:t>
            </a:r>
            <a:r>
              <a:rPr lang="en-US" b="1" dirty="0" err="1" smtClean="0">
                <a:latin typeface="Times New Roman"/>
                <a:cs typeface="Times New Roman"/>
              </a:rPr>
              <a:t>coletas</a:t>
            </a:r>
            <a:r>
              <a:rPr lang="en-US" b="1" dirty="0" smtClean="0">
                <a:latin typeface="Times New Roman"/>
                <a:cs typeface="Times New Roman"/>
              </a:rPr>
              <a:t> de campo</a:t>
            </a:r>
            <a:endParaRPr lang="en-US" b="1" dirty="0">
              <a:latin typeface="Times New Roman"/>
              <a:cs typeface="Times New Roman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499851" y="6358269"/>
            <a:ext cx="2127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latin typeface="Times New Roman"/>
                <a:cs typeface="Times New Roman"/>
              </a:rPr>
              <a:t>Análises</a:t>
            </a:r>
            <a:r>
              <a:rPr lang="en-US" b="1" dirty="0" smtClean="0">
                <a:latin typeface="Times New Roman"/>
                <a:cs typeface="Times New Roman"/>
              </a:rPr>
              <a:t> </a:t>
            </a:r>
            <a:r>
              <a:rPr lang="en-US" b="1" dirty="0" err="1" smtClean="0">
                <a:latin typeface="Times New Roman"/>
                <a:cs typeface="Times New Roman"/>
              </a:rPr>
              <a:t>estatísticas</a:t>
            </a:r>
            <a:endParaRPr lang="en-US" b="1" dirty="0">
              <a:latin typeface="Times New Roman"/>
              <a:cs typeface="Times New Roman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1277819" y="4458442"/>
            <a:ext cx="1924250" cy="2274104"/>
            <a:chOff x="1135626" y="4458442"/>
            <a:chExt cx="1924250" cy="2274104"/>
          </a:xfrm>
        </p:grpSpPr>
        <p:pic>
          <p:nvPicPr>
            <p:cNvPr id="12" name="Picture 11" descr="revistas.jpg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78659" y="4458442"/>
              <a:ext cx="1638185" cy="1870807"/>
            </a:xfrm>
            <a:prstGeom prst="rect">
              <a:avLst/>
            </a:prstGeom>
          </p:spPr>
        </p:pic>
        <p:sp>
          <p:nvSpPr>
            <p:cNvPr id="17" name="TextBox 16"/>
            <p:cNvSpPr txBox="1"/>
            <p:nvPr/>
          </p:nvSpPr>
          <p:spPr>
            <a:xfrm>
              <a:off x="1135626" y="6363214"/>
              <a:ext cx="19242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 smtClean="0">
                  <a:latin typeface="Times New Roman"/>
                  <a:cs typeface="Times New Roman"/>
                </a:rPr>
                <a:t>Publicar</a:t>
              </a:r>
              <a:r>
                <a:rPr lang="en-US" b="1" dirty="0">
                  <a:latin typeface="Times New Roman"/>
                  <a:cs typeface="Times New Roman"/>
                </a:rPr>
                <a:t> </a:t>
              </a:r>
              <a:r>
                <a:rPr lang="en-US" b="1" strike="sngStrike" dirty="0" smtClean="0">
                  <a:latin typeface="Times New Roman"/>
                  <a:cs typeface="Times New Roman"/>
                </a:rPr>
                <a:t>e</a:t>
              </a:r>
              <a:r>
                <a:rPr lang="en-US" b="1" dirty="0" smtClean="0">
                  <a:latin typeface="Times New Roman"/>
                  <a:cs typeface="Times New Roman"/>
                </a:rPr>
                <a:t> </a:t>
              </a:r>
              <a:r>
                <a:rPr lang="en-US" b="1" dirty="0" err="1" smtClean="0">
                  <a:latin typeface="Times New Roman"/>
                  <a:cs typeface="Times New Roman"/>
                </a:rPr>
                <a:t>artigos</a:t>
              </a:r>
              <a:endParaRPr lang="en-US" b="1" dirty="0">
                <a:latin typeface="Times New Roman"/>
                <a:cs typeface="Times New Roman"/>
              </a:endParaRPr>
            </a:p>
          </p:txBody>
        </p:sp>
      </p:grpSp>
      <p:sp>
        <p:nvSpPr>
          <p:cNvPr id="2" name="Right Arrow 1"/>
          <p:cNvSpPr/>
          <p:nvPr/>
        </p:nvSpPr>
        <p:spPr>
          <a:xfrm>
            <a:off x="3285018" y="2603075"/>
            <a:ext cx="1490328" cy="484632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 rot="10800000">
            <a:off x="3285018" y="5190609"/>
            <a:ext cx="1490328" cy="484632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/>
          <p:cNvSpPr/>
          <p:nvPr/>
        </p:nvSpPr>
        <p:spPr>
          <a:xfrm rot="16200000">
            <a:off x="1912320" y="3773354"/>
            <a:ext cx="655248" cy="484632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/>
          <p:cNvSpPr/>
          <p:nvPr/>
        </p:nvSpPr>
        <p:spPr>
          <a:xfrm rot="5400000">
            <a:off x="6282843" y="3846518"/>
            <a:ext cx="655248" cy="484632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147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432000" y="243333"/>
            <a:ext cx="8280000" cy="1349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800" b="1" dirty="0" smtClean="0">
                <a:solidFill>
                  <a:srgbClr val="004080"/>
                </a:solidFill>
                <a:latin typeface="Times New Roman"/>
                <a:cs typeface="Times New Roman"/>
              </a:rPr>
              <a:t>...mas falhamos em dar importância aquilo que realmente une tudo isso: os dados. </a:t>
            </a:r>
            <a:endParaRPr lang="pt-BR" sz="2800" b="1" dirty="0">
              <a:solidFill>
                <a:srgbClr val="004080"/>
              </a:solidFill>
              <a:latin typeface="Times New Roman"/>
              <a:cs typeface="Times New Roman"/>
            </a:endParaRPr>
          </a:p>
        </p:txBody>
      </p:sp>
      <p:pic>
        <p:nvPicPr>
          <p:cNvPr id="10" name="Picture 2" descr="https://americanheritagecenter.files.wordpress.com/2011/09/clements-field-not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3066" y="1902399"/>
            <a:ext cx="3134803" cy="1785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analise de dado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8878" y="4458442"/>
            <a:ext cx="3043179" cy="1870807"/>
          </a:xfrm>
          <a:prstGeom prst="rect">
            <a:avLst/>
          </a:prstGeom>
        </p:spPr>
      </p:pic>
      <p:grpSp>
        <p:nvGrpSpPr>
          <p:cNvPr id="19" name="Group 18"/>
          <p:cNvGrpSpPr/>
          <p:nvPr/>
        </p:nvGrpSpPr>
        <p:grpSpPr>
          <a:xfrm>
            <a:off x="1550486" y="1717733"/>
            <a:ext cx="1378916" cy="1812869"/>
            <a:chOff x="1380848" y="1717733"/>
            <a:chExt cx="1378916" cy="1812869"/>
          </a:xfrm>
        </p:grpSpPr>
        <p:pic>
          <p:nvPicPr>
            <p:cNvPr id="11" name="Picture 10" descr="ideia.jpg"/>
            <p:cNvPicPr>
              <a:picLocks noChangeAspect="1"/>
            </p:cNvPicPr>
            <p:nvPr/>
          </p:nvPicPr>
          <p:blipFill rotWithShape="1">
            <a:blip r:embed="rId4">
              <a:clrChange>
                <a:clrFrom>
                  <a:srgbClr val="FCFCFC"/>
                </a:clrFrom>
                <a:clrTo>
                  <a:srgbClr val="FCFCFC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400" t="7715" r="15039" b="6185"/>
            <a:stretch/>
          </p:blipFill>
          <p:spPr>
            <a:xfrm>
              <a:off x="1380848" y="2154308"/>
              <a:ext cx="1378916" cy="1376294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1682952" y="1717733"/>
              <a:ext cx="7747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 smtClean="0">
                  <a:latin typeface="Times New Roman"/>
                  <a:cs typeface="Times New Roman"/>
                </a:rPr>
                <a:t>Idéias</a:t>
              </a:r>
              <a:endParaRPr lang="en-US" b="1" dirty="0">
                <a:latin typeface="Times New Roman"/>
                <a:cs typeface="Times New Roman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5076559" y="1501579"/>
            <a:ext cx="3070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latin typeface="Times New Roman"/>
                <a:cs typeface="Times New Roman"/>
              </a:rPr>
              <a:t>Trabalhos</a:t>
            </a:r>
            <a:r>
              <a:rPr lang="en-US" b="1" dirty="0" smtClean="0">
                <a:latin typeface="Times New Roman"/>
                <a:cs typeface="Times New Roman"/>
              </a:rPr>
              <a:t> e </a:t>
            </a:r>
            <a:r>
              <a:rPr lang="en-US" b="1" dirty="0" err="1" smtClean="0">
                <a:latin typeface="Times New Roman"/>
                <a:cs typeface="Times New Roman"/>
              </a:rPr>
              <a:t>coletas</a:t>
            </a:r>
            <a:r>
              <a:rPr lang="en-US" b="1" dirty="0" smtClean="0">
                <a:latin typeface="Times New Roman"/>
                <a:cs typeface="Times New Roman"/>
              </a:rPr>
              <a:t> de campo</a:t>
            </a:r>
            <a:endParaRPr lang="en-US" b="1" dirty="0">
              <a:latin typeface="Times New Roman"/>
              <a:cs typeface="Times New Roman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499851" y="6358269"/>
            <a:ext cx="2127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latin typeface="Times New Roman"/>
                <a:cs typeface="Times New Roman"/>
              </a:rPr>
              <a:t>Análises</a:t>
            </a:r>
            <a:r>
              <a:rPr lang="en-US" b="1" dirty="0" smtClean="0">
                <a:latin typeface="Times New Roman"/>
                <a:cs typeface="Times New Roman"/>
              </a:rPr>
              <a:t> </a:t>
            </a:r>
            <a:r>
              <a:rPr lang="en-US" b="1" dirty="0" err="1" smtClean="0">
                <a:latin typeface="Times New Roman"/>
                <a:cs typeface="Times New Roman"/>
              </a:rPr>
              <a:t>estatísticas</a:t>
            </a:r>
            <a:endParaRPr lang="en-US" b="1" dirty="0">
              <a:latin typeface="Times New Roman"/>
              <a:cs typeface="Times New Roman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1277819" y="4458442"/>
            <a:ext cx="1924250" cy="2274104"/>
            <a:chOff x="1135626" y="4458442"/>
            <a:chExt cx="1924250" cy="2274104"/>
          </a:xfrm>
        </p:grpSpPr>
        <p:pic>
          <p:nvPicPr>
            <p:cNvPr id="12" name="Picture 11" descr="revistas.jpg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78659" y="4458442"/>
              <a:ext cx="1638185" cy="1870807"/>
            </a:xfrm>
            <a:prstGeom prst="rect">
              <a:avLst/>
            </a:prstGeom>
          </p:spPr>
        </p:pic>
        <p:sp>
          <p:nvSpPr>
            <p:cNvPr id="17" name="TextBox 16"/>
            <p:cNvSpPr txBox="1"/>
            <p:nvPr/>
          </p:nvSpPr>
          <p:spPr>
            <a:xfrm>
              <a:off x="1135626" y="6363214"/>
              <a:ext cx="19242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 smtClean="0">
                  <a:latin typeface="Times New Roman"/>
                  <a:cs typeface="Times New Roman"/>
                </a:rPr>
                <a:t>Publicar</a:t>
              </a:r>
              <a:r>
                <a:rPr lang="en-US" b="1" dirty="0">
                  <a:latin typeface="Times New Roman"/>
                  <a:cs typeface="Times New Roman"/>
                </a:rPr>
                <a:t> </a:t>
              </a:r>
              <a:r>
                <a:rPr lang="en-US" b="1" strike="sngStrike" dirty="0" smtClean="0">
                  <a:latin typeface="Times New Roman"/>
                  <a:cs typeface="Times New Roman"/>
                </a:rPr>
                <a:t>e</a:t>
              </a:r>
              <a:r>
                <a:rPr lang="en-US" b="1" dirty="0" smtClean="0">
                  <a:latin typeface="Times New Roman"/>
                  <a:cs typeface="Times New Roman"/>
                </a:rPr>
                <a:t> </a:t>
              </a:r>
              <a:r>
                <a:rPr lang="en-US" b="1" dirty="0" err="1" smtClean="0">
                  <a:latin typeface="Times New Roman"/>
                  <a:cs typeface="Times New Roman"/>
                </a:rPr>
                <a:t>artigos</a:t>
              </a:r>
              <a:endParaRPr lang="en-US" b="1" dirty="0">
                <a:latin typeface="Times New Roman"/>
                <a:cs typeface="Times New Roman"/>
              </a:endParaRPr>
            </a:p>
          </p:txBody>
        </p:sp>
      </p:grpSp>
      <p:sp>
        <p:nvSpPr>
          <p:cNvPr id="2" name="Right Arrow 1"/>
          <p:cNvSpPr/>
          <p:nvPr/>
        </p:nvSpPr>
        <p:spPr>
          <a:xfrm>
            <a:off x="3285018" y="2603075"/>
            <a:ext cx="1490328" cy="484632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 rot="10800000">
            <a:off x="3285018" y="5190609"/>
            <a:ext cx="1490328" cy="484632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/>
          <p:cNvSpPr/>
          <p:nvPr/>
        </p:nvSpPr>
        <p:spPr>
          <a:xfrm rot="16200000">
            <a:off x="1912320" y="3773354"/>
            <a:ext cx="655248" cy="484632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/>
          <p:cNvSpPr/>
          <p:nvPr/>
        </p:nvSpPr>
        <p:spPr>
          <a:xfrm rot="5400000">
            <a:off x="6282843" y="3846518"/>
            <a:ext cx="655248" cy="484632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038046" y="1965023"/>
            <a:ext cx="19064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>
                <a:latin typeface="Times New Roman"/>
                <a:cs typeface="Times New Roman"/>
              </a:rPr>
              <a:t>Vou</a:t>
            </a:r>
            <a:r>
              <a:rPr lang="en-US" b="1" dirty="0" smtClean="0">
                <a:latin typeface="Times New Roman"/>
                <a:cs typeface="Times New Roman"/>
              </a:rPr>
              <a:t> </a:t>
            </a:r>
            <a:r>
              <a:rPr lang="en-US" b="1" dirty="0" err="1" smtClean="0">
                <a:latin typeface="Times New Roman"/>
                <a:cs typeface="Times New Roman"/>
              </a:rPr>
              <a:t>para</a:t>
            </a:r>
            <a:r>
              <a:rPr lang="en-US" b="1" dirty="0" smtClean="0">
                <a:latin typeface="Times New Roman"/>
                <a:cs typeface="Times New Roman"/>
              </a:rPr>
              <a:t> campo, </a:t>
            </a:r>
            <a:r>
              <a:rPr lang="en-US" b="1" dirty="0" err="1" smtClean="0">
                <a:latin typeface="Times New Roman"/>
                <a:cs typeface="Times New Roman"/>
              </a:rPr>
              <a:t>coletar</a:t>
            </a:r>
            <a:r>
              <a:rPr lang="en-US" b="1" dirty="0" smtClean="0">
                <a:latin typeface="Times New Roman"/>
                <a:cs typeface="Times New Roman"/>
              </a:rPr>
              <a:t> dados</a:t>
            </a:r>
            <a:endParaRPr lang="en-US" b="1" dirty="0">
              <a:latin typeface="Times New Roman"/>
              <a:cs typeface="Times New Roman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021219" y="3752678"/>
            <a:ext cx="16907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>
                <a:latin typeface="Times New Roman"/>
                <a:cs typeface="Times New Roman"/>
              </a:rPr>
              <a:t>Vou</a:t>
            </a:r>
            <a:r>
              <a:rPr lang="en-US" b="1" dirty="0" smtClean="0">
                <a:latin typeface="Times New Roman"/>
                <a:cs typeface="Times New Roman"/>
              </a:rPr>
              <a:t> </a:t>
            </a:r>
            <a:r>
              <a:rPr lang="en-US" b="1" dirty="0" err="1" smtClean="0">
                <a:latin typeface="Times New Roman"/>
                <a:cs typeface="Times New Roman"/>
              </a:rPr>
              <a:t>analisar</a:t>
            </a:r>
            <a:r>
              <a:rPr lang="en-US" b="1" dirty="0" smtClean="0">
                <a:latin typeface="Times New Roman"/>
                <a:cs typeface="Times New Roman"/>
              </a:rPr>
              <a:t> </a:t>
            </a:r>
            <a:r>
              <a:rPr lang="en-US" b="1" dirty="0" err="1" smtClean="0">
                <a:latin typeface="Times New Roman"/>
                <a:cs typeface="Times New Roman"/>
              </a:rPr>
              <a:t>os</a:t>
            </a:r>
            <a:r>
              <a:rPr lang="en-US" b="1" dirty="0" smtClean="0">
                <a:latin typeface="Times New Roman"/>
                <a:cs typeface="Times New Roman"/>
              </a:rPr>
              <a:t> dados</a:t>
            </a:r>
            <a:endParaRPr lang="en-US" b="1" dirty="0">
              <a:latin typeface="Times New Roman"/>
              <a:cs typeface="Times New Roman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036360" y="4267349"/>
            <a:ext cx="21136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>
                <a:latin typeface="Times New Roman"/>
                <a:cs typeface="Times New Roman"/>
              </a:rPr>
              <a:t>Vou</a:t>
            </a:r>
            <a:r>
              <a:rPr lang="en-US" b="1" dirty="0" smtClean="0">
                <a:latin typeface="Times New Roman"/>
                <a:cs typeface="Times New Roman"/>
              </a:rPr>
              <a:t> </a:t>
            </a:r>
            <a:r>
              <a:rPr lang="en-US" b="1" dirty="0" err="1" smtClean="0">
                <a:latin typeface="Times New Roman"/>
                <a:cs typeface="Times New Roman"/>
              </a:rPr>
              <a:t>publicar</a:t>
            </a:r>
            <a:r>
              <a:rPr lang="en-US" b="1" dirty="0" smtClean="0">
                <a:latin typeface="Times New Roman"/>
                <a:cs typeface="Times New Roman"/>
              </a:rPr>
              <a:t> </a:t>
            </a:r>
            <a:r>
              <a:rPr lang="en-US" b="1" dirty="0" err="1" smtClean="0">
                <a:latin typeface="Times New Roman"/>
                <a:cs typeface="Times New Roman"/>
              </a:rPr>
              <a:t>os</a:t>
            </a:r>
            <a:r>
              <a:rPr lang="en-US" b="1" dirty="0" smtClean="0">
                <a:latin typeface="Times New Roman"/>
                <a:cs typeface="Times New Roman"/>
              </a:rPr>
              <a:t> </a:t>
            </a:r>
            <a:r>
              <a:rPr lang="en-US" b="1" dirty="0" err="1" smtClean="0">
                <a:latin typeface="Times New Roman"/>
                <a:cs typeface="Times New Roman"/>
              </a:rPr>
              <a:t>resultados</a:t>
            </a:r>
            <a:r>
              <a:rPr lang="en-US" b="1" dirty="0" smtClean="0">
                <a:latin typeface="Times New Roman"/>
                <a:cs typeface="Times New Roman"/>
              </a:rPr>
              <a:t> a </a:t>
            </a:r>
            <a:r>
              <a:rPr lang="en-US" b="1" dirty="0" err="1" smtClean="0">
                <a:latin typeface="Times New Roman"/>
                <a:cs typeface="Times New Roman"/>
              </a:rPr>
              <a:t>partir</a:t>
            </a:r>
            <a:r>
              <a:rPr lang="en-US" b="1" dirty="0" smtClean="0">
                <a:latin typeface="Times New Roman"/>
                <a:cs typeface="Times New Roman"/>
              </a:rPr>
              <a:t> </a:t>
            </a:r>
            <a:r>
              <a:rPr lang="en-US" b="1" dirty="0" err="1" smtClean="0">
                <a:latin typeface="Times New Roman"/>
                <a:cs typeface="Times New Roman"/>
              </a:rPr>
              <a:t>desses</a:t>
            </a:r>
            <a:r>
              <a:rPr lang="en-US" b="1" dirty="0" smtClean="0">
                <a:latin typeface="Times New Roman"/>
                <a:cs typeface="Times New Roman"/>
              </a:rPr>
              <a:t> dados</a:t>
            </a:r>
            <a:endParaRPr lang="en-US" b="1" dirty="0">
              <a:latin typeface="Times New Roman"/>
              <a:cs typeface="Times New Roman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0" y="3546680"/>
            <a:ext cx="21136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>
                <a:latin typeface="Times New Roman"/>
                <a:cs typeface="Times New Roman"/>
              </a:rPr>
              <a:t>Esses</a:t>
            </a:r>
            <a:r>
              <a:rPr lang="en-US" b="1" dirty="0" smtClean="0">
                <a:latin typeface="Times New Roman"/>
                <a:cs typeface="Times New Roman"/>
              </a:rPr>
              <a:t> dados </a:t>
            </a:r>
            <a:r>
              <a:rPr lang="en-US" b="1" dirty="0" err="1" smtClean="0">
                <a:latin typeface="Times New Roman"/>
                <a:cs typeface="Times New Roman"/>
              </a:rPr>
              <a:t>são</a:t>
            </a:r>
            <a:r>
              <a:rPr lang="en-US" b="1" dirty="0" smtClean="0">
                <a:latin typeface="Times New Roman"/>
                <a:cs typeface="Times New Roman"/>
              </a:rPr>
              <a:t> </a:t>
            </a:r>
            <a:r>
              <a:rPr lang="en-US" b="1" dirty="0" err="1" smtClean="0">
                <a:latin typeface="Times New Roman"/>
                <a:cs typeface="Times New Roman"/>
              </a:rPr>
              <a:t>interessantes</a:t>
            </a:r>
            <a:r>
              <a:rPr lang="en-US" b="1" dirty="0" smtClean="0">
                <a:latin typeface="Times New Roman"/>
                <a:cs typeface="Times New Roman"/>
              </a:rPr>
              <a:t> e me </a:t>
            </a:r>
            <a:r>
              <a:rPr lang="en-US" b="1" dirty="0" err="1" smtClean="0">
                <a:latin typeface="Times New Roman"/>
                <a:cs typeface="Times New Roman"/>
              </a:rPr>
              <a:t>fazem</a:t>
            </a:r>
            <a:r>
              <a:rPr lang="en-US" b="1" dirty="0" smtClean="0">
                <a:latin typeface="Times New Roman"/>
                <a:cs typeface="Times New Roman"/>
              </a:rPr>
              <a:t> </a:t>
            </a:r>
            <a:r>
              <a:rPr lang="en-US" b="1" dirty="0" err="1" smtClean="0">
                <a:latin typeface="Times New Roman"/>
                <a:cs typeface="Times New Roman"/>
              </a:rPr>
              <a:t>pensar</a:t>
            </a:r>
            <a:r>
              <a:rPr lang="mr-IN" b="1" dirty="0" smtClean="0">
                <a:latin typeface="Times New Roman"/>
                <a:cs typeface="Times New Roman"/>
              </a:rPr>
              <a:t>…</a:t>
            </a:r>
            <a:endParaRPr lang="en-US" b="1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03908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811" y="2768314"/>
            <a:ext cx="4566804" cy="2745287"/>
          </a:xfrm>
          <a:prstGeom prst="rect">
            <a:avLst/>
          </a:prstGeom>
        </p:spPr>
      </p:pic>
      <p:grpSp>
        <p:nvGrpSpPr>
          <p:cNvPr id="45" name="Group 44"/>
          <p:cNvGrpSpPr/>
          <p:nvPr/>
        </p:nvGrpSpPr>
        <p:grpSpPr>
          <a:xfrm>
            <a:off x="4975996" y="1762760"/>
            <a:ext cx="3862195" cy="4974913"/>
            <a:chOff x="4867141" y="1594824"/>
            <a:chExt cx="3862195" cy="4974913"/>
          </a:xfrm>
        </p:grpSpPr>
        <p:grpSp>
          <p:nvGrpSpPr>
            <p:cNvPr id="30" name="Group 29"/>
            <p:cNvGrpSpPr/>
            <p:nvPr/>
          </p:nvGrpSpPr>
          <p:grpSpPr>
            <a:xfrm>
              <a:off x="4867141" y="3253128"/>
              <a:ext cx="3862195" cy="3316609"/>
              <a:chOff x="5121141" y="1907751"/>
              <a:chExt cx="3862195" cy="3316609"/>
            </a:xfrm>
          </p:grpSpPr>
          <p:sp>
            <p:nvSpPr>
              <p:cNvPr id="4" name="CaixaDeTexto 3"/>
              <p:cNvSpPr txBox="1"/>
              <p:nvPr/>
            </p:nvSpPr>
            <p:spPr>
              <a:xfrm>
                <a:off x="5121141" y="1908225"/>
                <a:ext cx="787908" cy="4001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pt-BR" sz="20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Texto</a:t>
                </a:r>
                <a:endParaRPr lang="pt-BR" sz="20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" name="CaixaDeTexto 5"/>
              <p:cNvSpPr txBox="1"/>
              <p:nvPr/>
            </p:nvSpPr>
            <p:spPr>
              <a:xfrm>
                <a:off x="6485674" y="3331391"/>
                <a:ext cx="896399" cy="4001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pt-BR" sz="20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Artigo</a:t>
                </a:r>
                <a:endParaRPr lang="pt-BR" sz="20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" name="CaixaDeTexto 6"/>
              <p:cNvSpPr txBox="1"/>
              <p:nvPr/>
            </p:nvSpPr>
            <p:spPr>
              <a:xfrm>
                <a:off x="6426106" y="1907751"/>
                <a:ext cx="1015534" cy="4001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pt-BR" sz="20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Tabelas</a:t>
                </a:r>
                <a:endParaRPr lang="pt-BR" sz="20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" name="CaixaDeTexto 7"/>
              <p:cNvSpPr txBox="1"/>
              <p:nvPr/>
            </p:nvSpPr>
            <p:spPr>
              <a:xfrm>
                <a:off x="7958697" y="1908225"/>
                <a:ext cx="1024639" cy="4001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pt-BR" sz="20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Figuras</a:t>
                </a:r>
                <a:endParaRPr lang="pt-BR" sz="20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0" name="Conector de seta reta 9"/>
              <p:cNvCxnSpPr/>
              <p:nvPr/>
            </p:nvCxnSpPr>
            <p:spPr>
              <a:xfrm flipH="1">
                <a:off x="6935979" y="2307861"/>
                <a:ext cx="2" cy="992389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Conector de seta reta 11"/>
              <p:cNvCxnSpPr>
                <a:stCxn id="8" idx="2"/>
              </p:cNvCxnSpPr>
              <p:nvPr/>
            </p:nvCxnSpPr>
            <p:spPr>
              <a:xfrm flipH="1">
                <a:off x="7382073" y="2308335"/>
                <a:ext cx="1088944" cy="99191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Conector de seta reta 13"/>
              <p:cNvCxnSpPr>
                <a:stCxn id="4" idx="2"/>
              </p:cNvCxnSpPr>
              <p:nvPr/>
            </p:nvCxnSpPr>
            <p:spPr>
              <a:xfrm>
                <a:off x="5515095" y="2308335"/>
                <a:ext cx="970579" cy="99191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Conector de seta reta 9"/>
              <p:cNvCxnSpPr>
                <a:stCxn id="6" idx="2"/>
              </p:cNvCxnSpPr>
              <p:nvPr/>
            </p:nvCxnSpPr>
            <p:spPr>
              <a:xfrm>
                <a:off x="6933874" y="3731501"/>
                <a:ext cx="0" cy="1092749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CaixaDeTexto 6"/>
              <p:cNvSpPr txBox="1"/>
              <p:nvPr/>
            </p:nvSpPr>
            <p:spPr>
              <a:xfrm>
                <a:off x="6050809" y="4824250"/>
                <a:ext cx="1766129" cy="4001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pt-BR" sz="20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Conhecimento</a:t>
                </a:r>
                <a:endParaRPr lang="pt-BR" sz="20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5" name="CaixaDeTexto 5"/>
            <p:cNvSpPr txBox="1"/>
            <p:nvPr/>
          </p:nvSpPr>
          <p:spPr>
            <a:xfrm>
              <a:off x="6138638" y="1594824"/>
              <a:ext cx="108247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20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DADOS</a:t>
              </a:r>
              <a:endPara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6" name="Conector de seta reta 9"/>
            <p:cNvCxnSpPr>
              <a:stCxn id="35" idx="2"/>
              <a:endCxn id="4" idx="0"/>
            </p:cNvCxnSpPr>
            <p:nvPr/>
          </p:nvCxnSpPr>
          <p:spPr>
            <a:xfrm flipH="1">
              <a:off x="5261095" y="1994934"/>
              <a:ext cx="1418780" cy="1258668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 de seta reta 9"/>
            <p:cNvCxnSpPr>
              <a:stCxn id="35" idx="2"/>
              <a:endCxn id="7" idx="0"/>
            </p:cNvCxnSpPr>
            <p:nvPr/>
          </p:nvCxnSpPr>
          <p:spPr>
            <a:xfrm flipH="1">
              <a:off x="6679873" y="1994934"/>
              <a:ext cx="2" cy="1258194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ector de seta reta 9"/>
            <p:cNvCxnSpPr>
              <a:stCxn id="35" idx="2"/>
              <a:endCxn id="8" idx="0"/>
            </p:cNvCxnSpPr>
            <p:nvPr/>
          </p:nvCxnSpPr>
          <p:spPr>
            <a:xfrm>
              <a:off x="6679875" y="1994934"/>
              <a:ext cx="1537142" cy="1258668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CaixaDeTexto 3"/>
          <p:cNvSpPr txBox="1"/>
          <p:nvPr/>
        </p:nvSpPr>
        <p:spPr>
          <a:xfrm>
            <a:off x="432000" y="243333"/>
            <a:ext cx="8280000" cy="1859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600" b="1" dirty="0" smtClean="0">
                <a:solidFill>
                  <a:srgbClr val="004080"/>
                </a:solidFill>
                <a:latin typeface="Times New Roman"/>
                <a:cs typeface="Times New Roman"/>
              </a:rPr>
              <a:t>Também é comum achar que entre ter o dado em mãos e gerar um conhecimento a partir deles é tarefa fácil e rápida, mas...</a:t>
            </a:r>
            <a:endParaRPr lang="pt-BR" sz="2600" b="1" dirty="0">
              <a:solidFill>
                <a:srgbClr val="004080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29874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aixaDeTexto 3"/>
          <p:cNvSpPr txBox="1"/>
          <p:nvPr/>
        </p:nvSpPr>
        <p:spPr>
          <a:xfrm>
            <a:off x="432000" y="127874"/>
            <a:ext cx="8280000" cy="1349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800" b="1" dirty="0" smtClean="0">
                <a:solidFill>
                  <a:srgbClr val="004080"/>
                </a:solidFill>
                <a:latin typeface="Times New Roman"/>
                <a:cs typeface="Times New Roman"/>
              </a:rPr>
              <a:t>Existe um precipício enorme entre os dados e o que podemos </a:t>
            </a:r>
            <a:r>
              <a:rPr lang="pt-BR" sz="2800" b="1" dirty="0" smtClean="0">
                <a:solidFill>
                  <a:srgbClr val="004080"/>
                </a:solidFill>
                <a:latin typeface="Times New Roman"/>
                <a:cs typeface="Times New Roman"/>
              </a:rPr>
              <a:t>gerar a partir deles</a:t>
            </a:r>
            <a:endParaRPr lang="pt-BR" sz="2800" b="1" dirty="0">
              <a:solidFill>
                <a:srgbClr val="004080"/>
              </a:solidFill>
              <a:latin typeface="Times New Roman"/>
              <a:cs typeface="Times New Roman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281"/>
          <a:stretch/>
        </p:blipFill>
        <p:spPr>
          <a:xfrm>
            <a:off x="0" y="3038309"/>
            <a:ext cx="3834190" cy="3840527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263" r="1"/>
          <a:stretch/>
        </p:blipFill>
        <p:spPr>
          <a:xfrm>
            <a:off x="6430839" y="3050404"/>
            <a:ext cx="2725256" cy="3840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661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aixaDeTexto 3"/>
          <p:cNvSpPr txBox="1"/>
          <p:nvPr/>
        </p:nvSpPr>
        <p:spPr>
          <a:xfrm>
            <a:off x="432000" y="127874"/>
            <a:ext cx="8280000" cy="1349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800" b="1" dirty="0" smtClean="0">
                <a:solidFill>
                  <a:srgbClr val="004080"/>
                </a:solidFill>
                <a:latin typeface="Times New Roman"/>
                <a:cs typeface="Times New Roman"/>
              </a:rPr>
              <a:t>Existe um precipício enorme entre os dados e o que podemos gerar a partir deles</a:t>
            </a:r>
            <a:endParaRPr lang="pt-BR" sz="2800" b="1" dirty="0">
              <a:solidFill>
                <a:srgbClr val="004080"/>
              </a:solidFill>
              <a:latin typeface="Times New Roman"/>
              <a:cs typeface="Times New Roman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281"/>
          <a:stretch/>
        </p:blipFill>
        <p:spPr>
          <a:xfrm>
            <a:off x="0" y="3038309"/>
            <a:ext cx="3834190" cy="3840527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263" r="1"/>
          <a:stretch/>
        </p:blipFill>
        <p:spPr>
          <a:xfrm>
            <a:off x="6430839" y="3050404"/>
            <a:ext cx="2725256" cy="384052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040677" y="1683670"/>
            <a:ext cx="4880299" cy="7478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20000"/>
              </a:lnSpc>
              <a:spcAft>
                <a:spcPts val="1200"/>
              </a:spcAft>
              <a:buFont typeface="+mj-lt"/>
              <a:buAutoNum type="arabicPeriod"/>
            </a:pPr>
            <a:r>
              <a:rPr lang="en-US" dirty="0" err="1" smtClean="0">
                <a:latin typeface="Times New Roman"/>
                <a:cs typeface="Times New Roman"/>
              </a:rPr>
              <a:t>Falha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em</a:t>
            </a:r>
            <a:r>
              <a:rPr lang="en-US" dirty="0" smtClean="0">
                <a:latin typeface="Times New Roman"/>
                <a:cs typeface="Times New Roman"/>
              </a:rPr>
              <a:t> registrar </a:t>
            </a:r>
            <a:r>
              <a:rPr lang="en-US" dirty="0" err="1" smtClean="0">
                <a:latin typeface="Times New Roman"/>
                <a:cs typeface="Times New Roman"/>
              </a:rPr>
              <a:t>informações</a:t>
            </a:r>
            <a:r>
              <a:rPr lang="en-US" dirty="0" smtClean="0">
                <a:latin typeface="Times New Roman"/>
                <a:cs typeface="Times New Roman"/>
              </a:rPr>
              <a:t> de forma a </a:t>
            </a:r>
            <a:r>
              <a:rPr lang="en-US" dirty="0" err="1" smtClean="0">
                <a:latin typeface="Times New Roman"/>
                <a:cs typeface="Times New Roman"/>
              </a:rPr>
              <a:t>facilitar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seu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uso</a:t>
            </a:r>
            <a:r>
              <a:rPr lang="en-US" dirty="0" smtClean="0">
                <a:latin typeface="Times New Roman"/>
                <a:cs typeface="Times New Roman"/>
              </a:rPr>
              <a:t>;</a:t>
            </a:r>
            <a:endParaRPr lang="en-US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22661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aixaDeTexto 3"/>
          <p:cNvSpPr txBox="1"/>
          <p:nvPr/>
        </p:nvSpPr>
        <p:spPr>
          <a:xfrm>
            <a:off x="432000" y="127874"/>
            <a:ext cx="8280000" cy="1349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800" b="1" dirty="0" smtClean="0">
                <a:solidFill>
                  <a:srgbClr val="004080"/>
                </a:solidFill>
                <a:latin typeface="Times New Roman"/>
                <a:cs typeface="Times New Roman"/>
              </a:rPr>
              <a:t>Existe um precipício enorme entre os dados e o que podemos gerar a partir deles</a:t>
            </a:r>
            <a:endParaRPr lang="pt-BR" sz="2800" b="1" dirty="0">
              <a:solidFill>
                <a:srgbClr val="004080"/>
              </a:solidFill>
              <a:latin typeface="Times New Roman"/>
              <a:cs typeface="Times New Roman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281"/>
          <a:stretch/>
        </p:blipFill>
        <p:spPr>
          <a:xfrm>
            <a:off x="0" y="3038309"/>
            <a:ext cx="3834190" cy="3840527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263" r="1"/>
          <a:stretch/>
        </p:blipFill>
        <p:spPr>
          <a:xfrm>
            <a:off x="6430839" y="3050404"/>
            <a:ext cx="2725256" cy="384052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040677" y="1683670"/>
            <a:ext cx="4880299" cy="1566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20000"/>
              </a:lnSpc>
              <a:spcAft>
                <a:spcPts val="1200"/>
              </a:spcAft>
              <a:buFont typeface="+mj-lt"/>
              <a:buAutoNum type="arabicPeriod"/>
            </a:pPr>
            <a:r>
              <a:rPr lang="en-US" dirty="0" err="1" smtClean="0">
                <a:latin typeface="Times New Roman"/>
                <a:cs typeface="Times New Roman"/>
              </a:rPr>
              <a:t>Falha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em</a:t>
            </a:r>
            <a:r>
              <a:rPr lang="en-US" dirty="0" smtClean="0">
                <a:latin typeface="Times New Roman"/>
                <a:cs typeface="Times New Roman"/>
              </a:rPr>
              <a:t> registrar </a:t>
            </a:r>
            <a:r>
              <a:rPr lang="en-US" dirty="0" err="1" smtClean="0">
                <a:latin typeface="Times New Roman"/>
                <a:cs typeface="Times New Roman"/>
              </a:rPr>
              <a:t>informações</a:t>
            </a:r>
            <a:r>
              <a:rPr lang="en-US" dirty="0" smtClean="0">
                <a:latin typeface="Times New Roman"/>
                <a:cs typeface="Times New Roman"/>
              </a:rPr>
              <a:t> de forma a </a:t>
            </a:r>
            <a:r>
              <a:rPr lang="en-US" dirty="0" err="1" smtClean="0">
                <a:latin typeface="Times New Roman"/>
                <a:cs typeface="Times New Roman"/>
              </a:rPr>
              <a:t>facilitar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seu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uso</a:t>
            </a:r>
            <a:r>
              <a:rPr lang="en-US" dirty="0" smtClean="0">
                <a:latin typeface="Times New Roman"/>
                <a:cs typeface="Times New Roman"/>
              </a:rPr>
              <a:t>;</a:t>
            </a:r>
          </a:p>
          <a:p>
            <a:pPr marL="342900" indent="-342900" algn="just">
              <a:lnSpc>
                <a:spcPct val="120000"/>
              </a:lnSpc>
              <a:spcAft>
                <a:spcPts val="1200"/>
              </a:spcAft>
              <a:buFont typeface="+mj-lt"/>
              <a:buAutoNum type="arabicPeriod"/>
            </a:pPr>
            <a:r>
              <a:rPr lang="en-US" dirty="0" err="1" smtClean="0">
                <a:latin typeface="Times New Roman"/>
                <a:cs typeface="Times New Roman"/>
              </a:rPr>
              <a:t>Dificuldade</a:t>
            </a:r>
            <a:r>
              <a:rPr lang="en-US" dirty="0" smtClean="0">
                <a:latin typeface="Times New Roman"/>
                <a:cs typeface="Times New Roman"/>
              </a:rPr>
              <a:t> de </a:t>
            </a:r>
            <a:r>
              <a:rPr lang="en-US" dirty="0" err="1" smtClean="0">
                <a:latin typeface="Times New Roman"/>
                <a:cs typeface="Times New Roman"/>
              </a:rPr>
              <a:t>encontrar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uma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informação</a:t>
            </a:r>
            <a:r>
              <a:rPr lang="en-US" dirty="0" smtClean="0">
                <a:latin typeface="Times New Roman"/>
                <a:cs typeface="Times New Roman"/>
              </a:rPr>
              <a:t> da forma </a:t>
            </a:r>
            <a:r>
              <a:rPr lang="en-US" dirty="0" err="1" smtClean="0">
                <a:latin typeface="Times New Roman"/>
                <a:cs typeface="Times New Roman"/>
              </a:rPr>
              <a:t>como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você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havia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imaginado</a:t>
            </a:r>
            <a:r>
              <a:rPr lang="en-US" dirty="0" smtClean="0">
                <a:latin typeface="Times New Roman"/>
                <a:cs typeface="Times New Roman"/>
              </a:rPr>
              <a:t>;</a:t>
            </a:r>
            <a:endParaRPr lang="en-US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22661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aixaDeTexto 3"/>
          <p:cNvSpPr txBox="1"/>
          <p:nvPr/>
        </p:nvSpPr>
        <p:spPr>
          <a:xfrm>
            <a:off x="432000" y="127874"/>
            <a:ext cx="8280000" cy="1349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800" b="1" dirty="0" smtClean="0">
                <a:solidFill>
                  <a:srgbClr val="004080"/>
                </a:solidFill>
                <a:latin typeface="Times New Roman"/>
                <a:cs typeface="Times New Roman"/>
              </a:rPr>
              <a:t>Existe um precipício enorme entre os dados e o que podemos gerar a partir deles</a:t>
            </a:r>
            <a:endParaRPr lang="pt-BR" sz="2800" b="1" dirty="0">
              <a:solidFill>
                <a:srgbClr val="004080"/>
              </a:solidFill>
              <a:latin typeface="Times New Roman"/>
              <a:cs typeface="Times New Roman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281"/>
          <a:stretch/>
        </p:blipFill>
        <p:spPr>
          <a:xfrm>
            <a:off x="0" y="3038309"/>
            <a:ext cx="3834190" cy="3840527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263" r="1"/>
          <a:stretch/>
        </p:blipFill>
        <p:spPr>
          <a:xfrm>
            <a:off x="6430839" y="3050404"/>
            <a:ext cx="2725256" cy="384052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040677" y="1683670"/>
            <a:ext cx="4880299" cy="23852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20000"/>
              </a:lnSpc>
              <a:spcAft>
                <a:spcPts val="1200"/>
              </a:spcAft>
              <a:buFont typeface="+mj-lt"/>
              <a:buAutoNum type="arabicPeriod"/>
            </a:pPr>
            <a:r>
              <a:rPr lang="en-US" dirty="0" err="1" smtClean="0">
                <a:latin typeface="Times New Roman"/>
                <a:cs typeface="Times New Roman"/>
              </a:rPr>
              <a:t>Falha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em</a:t>
            </a:r>
            <a:r>
              <a:rPr lang="en-US" dirty="0" smtClean="0">
                <a:latin typeface="Times New Roman"/>
                <a:cs typeface="Times New Roman"/>
              </a:rPr>
              <a:t> registrar </a:t>
            </a:r>
            <a:r>
              <a:rPr lang="en-US" dirty="0" err="1" smtClean="0">
                <a:latin typeface="Times New Roman"/>
                <a:cs typeface="Times New Roman"/>
              </a:rPr>
              <a:t>informações</a:t>
            </a:r>
            <a:r>
              <a:rPr lang="en-US" dirty="0" smtClean="0">
                <a:latin typeface="Times New Roman"/>
                <a:cs typeface="Times New Roman"/>
              </a:rPr>
              <a:t> de forma a </a:t>
            </a:r>
            <a:r>
              <a:rPr lang="en-US" dirty="0" err="1" smtClean="0">
                <a:latin typeface="Times New Roman"/>
                <a:cs typeface="Times New Roman"/>
              </a:rPr>
              <a:t>facilitar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seu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uso</a:t>
            </a:r>
            <a:r>
              <a:rPr lang="en-US" dirty="0" smtClean="0">
                <a:latin typeface="Times New Roman"/>
                <a:cs typeface="Times New Roman"/>
              </a:rPr>
              <a:t>;</a:t>
            </a:r>
          </a:p>
          <a:p>
            <a:pPr marL="342900" indent="-342900" algn="just">
              <a:lnSpc>
                <a:spcPct val="120000"/>
              </a:lnSpc>
              <a:spcAft>
                <a:spcPts val="1200"/>
              </a:spcAft>
              <a:buFont typeface="+mj-lt"/>
              <a:buAutoNum type="arabicPeriod"/>
            </a:pPr>
            <a:r>
              <a:rPr lang="en-US" dirty="0" err="1" smtClean="0">
                <a:latin typeface="Times New Roman"/>
                <a:cs typeface="Times New Roman"/>
              </a:rPr>
              <a:t>Dificuldade</a:t>
            </a:r>
            <a:r>
              <a:rPr lang="en-US" dirty="0" smtClean="0">
                <a:latin typeface="Times New Roman"/>
                <a:cs typeface="Times New Roman"/>
              </a:rPr>
              <a:t> de </a:t>
            </a:r>
            <a:r>
              <a:rPr lang="en-US" dirty="0" err="1" smtClean="0">
                <a:latin typeface="Times New Roman"/>
                <a:cs typeface="Times New Roman"/>
              </a:rPr>
              <a:t>encontrar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uma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informação</a:t>
            </a:r>
            <a:r>
              <a:rPr lang="en-US" dirty="0" smtClean="0">
                <a:latin typeface="Times New Roman"/>
                <a:cs typeface="Times New Roman"/>
              </a:rPr>
              <a:t> da forma </a:t>
            </a:r>
            <a:r>
              <a:rPr lang="en-US" dirty="0" err="1" smtClean="0">
                <a:latin typeface="Times New Roman"/>
                <a:cs typeface="Times New Roman"/>
              </a:rPr>
              <a:t>como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você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havia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imaginado</a:t>
            </a:r>
            <a:r>
              <a:rPr lang="en-US" dirty="0" smtClean="0">
                <a:latin typeface="Times New Roman"/>
                <a:cs typeface="Times New Roman"/>
              </a:rPr>
              <a:t>;</a:t>
            </a:r>
          </a:p>
          <a:p>
            <a:pPr marL="342900" indent="-342900" algn="just">
              <a:lnSpc>
                <a:spcPct val="120000"/>
              </a:lnSpc>
              <a:spcAft>
                <a:spcPts val="1200"/>
              </a:spcAft>
              <a:buFont typeface="+mj-lt"/>
              <a:buAutoNum type="arabicPeriod"/>
            </a:pPr>
            <a:r>
              <a:rPr lang="en-US" dirty="0" err="1" smtClean="0">
                <a:latin typeface="Times New Roman"/>
                <a:cs typeface="Times New Roman"/>
              </a:rPr>
              <a:t>Falta</a:t>
            </a:r>
            <a:r>
              <a:rPr lang="en-US" dirty="0" smtClean="0">
                <a:latin typeface="Times New Roman"/>
                <a:cs typeface="Times New Roman"/>
              </a:rPr>
              <a:t> de </a:t>
            </a:r>
            <a:r>
              <a:rPr lang="en-US" dirty="0" err="1" smtClean="0">
                <a:latin typeface="Times New Roman"/>
                <a:cs typeface="Times New Roman"/>
              </a:rPr>
              <a:t>consistência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na</a:t>
            </a:r>
            <a:r>
              <a:rPr lang="en-US" dirty="0" smtClean="0">
                <a:latin typeface="Times New Roman"/>
                <a:cs typeface="Times New Roman"/>
              </a:rPr>
              <a:t> forma </a:t>
            </a:r>
            <a:r>
              <a:rPr lang="en-US" dirty="0" err="1" smtClean="0">
                <a:latin typeface="Times New Roman"/>
                <a:cs typeface="Times New Roman"/>
              </a:rPr>
              <a:t>como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uma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informação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é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registrada</a:t>
            </a:r>
            <a:r>
              <a:rPr lang="en-US" dirty="0" smtClean="0">
                <a:latin typeface="Times New Roman"/>
                <a:cs typeface="Times New Roman"/>
              </a:rPr>
              <a:t> e </a:t>
            </a:r>
            <a:r>
              <a:rPr lang="en-US" dirty="0" err="1" smtClean="0">
                <a:latin typeface="Times New Roman"/>
                <a:cs typeface="Times New Roman"/>
              </a:rPr>
              <a:t>apresentada</a:t>
            </a:r>
            <a:r>
              <a:rPr lang="en-US" dirty="0" smtClean="0">
                <a:latin typeface="Times New Roman"/>
                <a:cs typeface="Times New Roman"/>
              </a:rPr>
              <a:t>;</a:t>
            </a:r>
            <a:endParaRPr lang="en-US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22661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943</TotalTime>
  <Words>1419</Words>
  <Application>Microsoft Office PowerPoint</Application>
  <PresentationFormat>Apresentação na tela (4:3)</PresentationFormat>
  <Paragraphs>457</Paragraphs>
  <Slides>28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28</vt:i4>
      </vt:variant>
    </vt:vector>
  </HeadingPairs>
  <TitlesOfParts>
    <vt:vector size="34" baseType="lpstr">
      <vt:lpstr>Arial</vt:lpstr>
      <vt:lpstr>Calibri</vt:lpstr>
      <vt:lpstr>Mangal</vt:lpstr>
      <vt:lpstr>Times New Roman</vt:lpstr>
      <vt:lpstr>Wingdings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Nicholas Marino</dc:creator>
  <cp:lastModifiedBy>Nicholas Marino</cp:lastModifiedBy>
  <cp:revision>76</cp:revision>
  <dcterms:created xsi:type="dcterms:W3CDTF">2018-08-13T14:30:45Z</dcterms:created>
  <dcterms:modified xsi:type="dcterms:W3CDTF">2018-08-15T17:43:06Z</dcterms:modified>
</cp:coreProperties>
</file>