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91" r:id="rId4"/>
    <p:sldId id="292" r:id="rId5"/>
    <p:sldId id="269" r:id="rId6"/>
    <p:sldId id="294" r:id="rId7"/>
    <p:sldId id="295" r:id="rId8"/>
    <p:sldId id="296" r:id="rId9"/>
    <p:sldId id="297" r:id="rId10"/>
    <p:sldId id="299" r:id="rId11"/>
    <p:sldId id="293" r:id="rId12"/>
    <p:sldId id="300" r:id="rId13"/>
    <p:sldId id="301" r:id="rId14"/>
    <p:sldId id="259" r:id="rId15"/>
    <p:sldId id="276" r:id="rId16"/>
    <p:sldId id="277" r:id="rId17"/>
    <p:sldId id="266" r:id="rId18"/>
    <p:sldId id="302" r:id="rId19"/>
    <p:sldId id="281" r:id="rId20"/>
    <p:sldId id="282" r:id="rId21"/>
    <p:sldId id="309" r:id="rId22"/>
    <p:sldId id="303" r:id="rId23"/>
    <p:sldId id="304" r:id="rId24"/>
    <p:sldId id="306" r:id="rId25"/>
    <p:sldId id="305" r:id="rId26"/>
    <p:sldId id="308" r:id="rId27"/>
    <p:sldId id="280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AFF"/>
    <a:srgbClr val="20FFFF"/>
    <a:srgbClr val="003399"/>
    <a:srgbClr val="FFEF3C"/>
    <a:srgbClr val="E4E40A"/>
    <a:srgbClr val="FFFF66"/>
    <a:srgbClr val="49C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F9B3A-7A3F-3443-96C5-786D52DFBE7B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17EBA-18FA-504E-AE64-70258D20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2E1B-A92C-A84A-BF40-233C804452B8}" type="datetimeFigureOut">
              <a:rPr lang="en-US" smtClean="0"/>
              <a:t>16/08/18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ac.marino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jp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jp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5400000">
            <a:off x="3586233" y="-1820334"/>
            <a:ext cx="1076477" cy="8248955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542015" y="1919423"/>
            <a:ext cx="608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 vida secreta dos dados</a:t>
            </a:r>
            <a:endParaRPr lang="pt-BR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42015" y="3420105"/>
            <a:ext cx="8263318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Manejo, Visualização e Compartilhamento de Dados</a:t>
            </a: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A. C. Marino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  <a:hlinkClick r:id="rId2"/>
              </a:rPr>
              <a:t>nac.marino@gmail.com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compartilhaR</a:t>
            </a:r>
            <a:endParaRPr lang="pt-BR" sz="1600" b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2" descr="https://cdn4.iconfinder.com/data/icons/seo-internet/512/21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21" y="4900397"/>
            <a:ext cx="1361512" cy="13615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346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Desorganização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processamento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armazenamento</a:t>
            </a:r>
            <a:r>
              <a:rPr lang="en-US" dirty="0" smtClean="0">
                <a:latin typeface="Times New Roman"/>
                <a:cs typeface="Times New Roman"/>
              </a:rPr>
              <a:t> dos dados;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Desorganização</a:t>
            </a:r>
            <a:r>
              <a:rPr lang="en-US" dirty="0">
                <a:latin typeface="Times New Roman"/>
                <a:cs typeface="Times New Roman"/>
              </a:rPr>
              <a:t> no </a:t>
            </a:r>
            <a:r>
              <a:rPr lang="en-US" dirty="0" err="1">
                <a:latin typeface="Times New Roman"/>
                <a:cs typeface="Times New Roman"/>
              </a:rPr>
              <a:t>processamento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armazenamento</a:t>
            </a:r>
            <a:r>
              <a:rPr lang="en-US" dirty="0">
                <a:latin typeface="Times New Roman"/>
                <a:cs typeface="Times New Roman"/>
              </a:rPr>
              <a:t> dos dados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Má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interpretação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significado</a:t>
            </a:r>
            <a:r>
              <a:rPr lang="en-US" dirty="0" smtClean="0">
                <a:latin typeface="Times New Roman"/>
                <a:cs typeface="Times New Roman"/>
              </a:rPr>
              <a:t> dos dados.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13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6555" y="5793942"/>
            <a:ext cx="6265673" cy="1086494"/>
          </a:xfrm>
          <a:prstGeom prst="rect">
            <a:avLst/>
          </a:prstGeom>
          <a:solidFill>
            <a:srgbClr val="49CDF0">
              <a:alpha val="8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 </a:t>
            </a:r>
            <a:r>
              <a:rPr lang="mr-IN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–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 mas tem jeito!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Desorganização</a:t>
            </a:r>
            <a:r>
              <a:rPr lang="en-US" dirty="0">
                <a:latin typeface="Times New Roman"/>
                <a:cs typeface="Times New Roman"/>
              </a:rPr>
              <a:t> no </a:t>
            </a:r>
            <a:r>
              <a:rPr lang="en-US" dirty="0" err="1">
                <a:latin typeface="Times New Roman"/>
                <a:cs typeface="Times New Roman"/>
              </a:rPr>
              <a:t>processamento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armazenamento</a:t>
            </a:r>
            <a:r>
              <a:rPr lang="en-US" dirty="0">
                <a:latin typeface="Times New Roman"/>
                <a:cs typeface="Times New Roman"/>
              </a:rPr>
              <a:t> dos dados;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Má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interpretação</a:t>
            </a:r>
            <a:r>
              <a:rPr lang="en-US" dirty="0">
                <a:latin typeface="Times New Roman"/>
                <a:cs typeface="Times New Roman"/>
              </a:rPr>
              <a:t> do </a:t>
            </a:r>
            <a:r>
              <a:rPr lang="en-US" dirty="0" err="1">
                <a:latin typeface="Times New Roman"/>
                <a:cs typeface="Times New Roman"/>
              </a:rPr>
              <a:t>significado</a:t>
            </a:r>
            <a:r>
              <a:rPr lang="en-US" dirty="0">
                <a:latin typeface="Times New Roman"/>
                <a:cs typeface="Times New Roman"/>
              </a:rPr>
              <a:t> dos dados.</a:t>
            </a:r>
          </a:p>
        </p:txBody>
      </p:sp>
    </p:spTree>
    <p:extLst>
      <p:ext uri="{BB962C8B-B14F-4D97-AF65-F5344CB8AC3E}">
        <p14:creationId xmlns:p14="http://schemas.microsoft.com/office/powerpoint/2010/main" val="14277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3"/>
          <p:cNvSpPr txBox="1"/>
          <p:nvPr/>
        </p:nvSpPr>
        <p:spPr>
          <a:xfrm>
            <a:off x="432000" y="127874"/>
            <a:ext cx="8280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problema é que não falamos desses jeitos, tampouco do que nos abster pode causar...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7" y="1503145"/>
            <a:ext cx="2968466" cy="30877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053906" y="3155704"/>
            <a:ext cx="4057185" cy="1112623"/>
            <a:chOff x="4124640" y="2231310"/>
            <a:chExt cx="4452616" cy="1221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640" y="2465898"/>
              <a:ext cx="4452616" cy="98647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640" y="2231310"/>
              <a:ext cx="1552784" cy="22636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988" y="1576619"/>
            <a:ext cx="3053103" cy="99614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84486" y="5095565"/>
            <a:ext cx="4407668" cy="756654"/>
            <a:chOff x="746475" y="5110756"/>
            <a:chExt cx="4407668" cy="75665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475" y="5110756"/>
              <a:ext cx="4407668" cy="5979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75" y="5708666"/>
              <a:ext cx="2874391" cy="15874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76372" y="4755728"/>
            <a:ext cx="3577534" cy="1794861"/>
            <a:chOff x="1082364" y="4755728"/>
            <a:chExt cx="3577534" cy="1794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2364" y="5151926"/>
              <a:ext cx="3577534" cy="13986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2364" y="4755728"/>
              <a:ext cx="852449" cy="377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71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3"/>
          <p:cNvSpPr txBox="1"/>
          <p:nvPr/>
        </p:nvSpPr>
        <p:spPr>
          <a:xfrm>
            <a:off x="432000" y="127874"/>
            <a:ext cx="82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4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Uma solução é reconhecer que todo o dado possui um ciclo de vida, </a:t>
            </a:r>
            <a:r>
              <a:rPr lang="pt-BR" sz="24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atuarmos ativamente em cada uma de suas etapas</a:t>
            </a:r>
            <a:endParaRPr lang="pt-BR" sz="24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0552" y="6586486"/>
            <a:ext cx="150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/>
                <a:cs typeface="Times New Roman"/>
              </a:rPr>
              <a:t>(</a:t>
            </a:r>
            <a:r>
              <a:rPr lang="en-US" sz="1200" dirty="0" err="1" smtClean="0">
                <a:latin typeface="Times New Roman"/>
                <a:cs typeface="Times New Roman"/>
              </a:rPr>
              <a:t>Strasser</a:t>
            </a:r>
            <a:r>
              <a:rPr lang="en-US" sz="1200" dirty="0" smtClean="0">
                <a:latin typeface="Times New Roman"/>
                <a:cs typeface="Times New Roman"/>
              </a:rPr>
              <a:t> et al., 2011)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076688" y="1785292"/>
            <a:ext cx="7004667" cy="4381433"/>
            <a:chOff x="1076688" y="1974220"/>
            <a:chExt cx="7004667" cy="4381433"/>
          </a:xfrm>
        </p:grpSpPr>
        <p:sp>
          <p:nvSpPr>
            <p:cNvPr id="2" name="TextBox 1"/>
            <p:cNvSpPr txBox="1"/>
            <p:nvPr/>
          </p:nvSpPr>
          <p:spPr>
            <a:xfrm>
              <a:off x="3271245" y="1974220"/>
              <a:ext cx="1996761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Planejamento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016" y="2679158"/>
              <a:ext cx="103931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Coleta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8195" y="3701574"/>
              <a:ext cx="1913160" cy="830997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/>
                  <a:cs typeface="Times New Roman"/>
                </a:rPr>
                <a:t>Controle</a:t>
              </a:r>
              <a:r>
                <a:rPr lang="en-US" sz="2400" b="1" dirty="0" smtClean="0">
                  <a:latin typeface="Times New Roman"/>
                  <a:cs typeface="Times New Roman"/>
                </a:rPr>
                <a:t> de </a:t>
              </a:r>
              <a:r>
                <a:rPr lang="en-US" sz="2400" b="1" dirty="0" err="1" smtClean="0">
                  <a:latin typeface="Times New Roman"/>
                  <a:cs typeface="Times New Roman"/>
                </a:rPr>
                <a:t>Qualidade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2445" y="5145644"/>
              <a:ext cx="1492716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Descrever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6614" y="5893988"/>
              <a:ext cx="1472128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Preservar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1421" y="5145644"/>
              <a:ext cx="147989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Descobrir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6688" y="3924116"/>
              <a:ext cx="129013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Integrar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3593" y="2679158"/>
              <a:ext cx="1307720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Analisar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572" y="3330009"/>
              <a:ext cx="1800106" cy="166765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405062" y="2298768"/>
              <a:ext cx="587735" cy="2624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36465" y="3232936"/>
              <a:ext cx="21199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420549" y="4630296"/>
              <a:ext cx="23183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226025" y="5665286"/>
              <a:ext cx="420169" cy="28667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06620" y="5665286"/>
              <a:ext cx="508260" cy="2866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2057072" y="4532571"/>
              <a:ext cx="309753" cy="5017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83605" y="3232936"/>
              <a:ext cx="188915" cy="60878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627670" y="2277776"/>
              <a:ext cx="541900" cy="29922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1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40552" y="6586486"/>
            <a:ext cx="150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/>
                <a:cs typeface="Times New Roman"/>
              </a:rPr>
              <a:t>(</a:t>
            </a:r>
            <a:r>
              <a:rPr lang="en-US" sz="1200" dirty="0" err="1" smtClean="0">
                <a:latin typeface="Times New Roman"/>
                <a:cs typeface="Times New Roman"/>
              </a:rPr>
              <a:t>Strasser</a:t>
            </a:r>
            <a:r>
              <a:rPr lang="en-US" sz="1200" dirty="0" smtClean="0">
                <a:latin typeface="Times New Roman"/>
                <a:cs typeface="Times New Roman"/>
              </a:rPr>
              <a:t> et al., 2011)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76688" y="1785292"/>
            <a:ext cx="7004667" cy="4381433"/>
            <a:chOff x="1076688" y="1974220"/>
            <a:chExt cx="7004667" cy="4381433"/>
          </a:xfrm>
        </p:grpSpPr>
        <p:sp>
          <p:nvSpPr>
            <p:cNvPr id="23" name="TextBox 22"/>
            <p:cNvSpPr txBox="1"/>
            <p:nvPr/>
          </p:nvSpPr>
          <p:spPr>
            <a:xfrm>
              <a:off x="3271245" y="1974220"/>
              <a:ext cx="1996761" cy="461665"/>
            </a:xfrm>
            <a:prstGeom prst="rect">
              <a:avLst/>
            </a:prstGeom>
            <a:solidFill>
              <a:srgbClr val="E4E40A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Planejamento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016" y="2679158"/>
              <a:ext cx="103931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Coleta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8195" y="3701574"/>
              <a:ext cx="1913160" cy="830997"/>
            </a:xfrm>
            <a:prstGeom prst="rect">
              <a:avLst/>
            </a:prstGeom>
            <a:solidFill>
              <a:srgbClr val="E4E40A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/>
                  <a:cs typeface="Times New Roman"/>
                </a:rPr>
                <a:t>Controle</a:t>
              </a:r>
              <a:r>
                <a:rPr lang="en-US" sz="2400" b="1" dirty="0" smtClean="0">
                  <a:latin typeface="Times New Roman"/>
                  <a:cs typeface="Times New Roman"/>
                </a:rPr>
                <a:t> de </a:t>
              </a:r>
              <a:r>
                <a:rPr lang="en-US" sz="2400" b="1" dirty="0" err="1" smtClean="0">
                  <a:latin typeface="Times New Roman"/>
                  <a:cs typeface="Times New Roman"/>
                </a:rPr>
                <a:t>Qualidade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2445" y="5145644"/>
              <a:ext cx="1492716" cy="461665"/>
            </a:xfrm>
            <a:prstGeom prst="rect">
              <a:avLst/>
            </a:prstGeom>
            <a:solidFill>
              <a:srgbClr val="FFFF66">
                <a:alpha val="60000"/>
              </a:srgbClr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Descrever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6614" y="5893988"/>
              <a:ext cx="1472128" cy="461665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Preservar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421" y="5145644"/>
              <a:ext cx="147989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Descobrir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6688" y="3924116"/>
              <a:ext cx="1290137" cy="461665"/>
            </a:xfrm>
            <a:prstGeom prst="rect">
              <a:avLst/>
            </a:prstGeom>
            <a:solidFill>
              <a:srgbClr val="FFFF66">
                <a:alpha val="60000"/>
              </a:srgbClr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Integrar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593" y="2679158"/>
              <a:ext cx="1307720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Analisar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572" y="3330009"/>
              <a:ext cx="1800106" cy="1667656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5405062" y="2298768"/>
              <a:ext cx="587735" cy="2624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536465" y="3232936"/>
              <a:ext cx="21199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420549" y="4630296"/>
              <a:ext cx="23183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26025" y="5665286"/>
              <a:ext cx="420169" cy="28667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006620" y="5665286"/>
              <a:ext cx="508260" cy="2866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2057072" y="4532571"/>
              <a:ext cx="309753" cy="5017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83605" y="3232936"/>
              <a:ext cx="188915" cy="60878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627670" y="2277776"/>
              <a:ext cx="541900" cy="29922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aixaDeTexto 3"/>
          <p:cNvSpPr txBox="1"/>
          <p:nvPr/>
        </p:nvSpPr>
        <p:spPr>
          <a:xfrm>
            <a:off x="432000" y="127874"/>
            <a:ext cx="82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Existem cinco aspectos particularmente marcantes deste ciclo</a:t>
            </a:r>
            <a:r>
              <a:rPr lang="pt-BR" sz="2600" b="1" dirty="0">
                <a:solidFill>
                  <a:srgbClr val="004080"/>
                </a:solidFill>
                <a:latin typeface="Times New Roman"/>
                <a:cs typeface="Times New Roman"/>
              </a:rPr>
              <a:t> </a:t>
            </a: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normalmente não damos muita atenção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92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432000" y="127874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Por que esses cinco aspectos?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5" y="1763717"/>
            <a:ext cx="7040880" cy="4413504"/>
          </a:xfrm>
          <a:prstGeom prst="rect">
            <a:avLst/>
          </a:prstGeom>
        </p:spPr>
      </p:pic>
      <p:pic>
        <p:nvPicPr>
          <p:cNvPr id="3" name="Picture 2" descr="relogio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5037073" y="1009065"/>
            <a:ext cx="1228602" cy="12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05861" y="817436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>
                <a:latin typeface="Times New Roman"/>
                <a:cs typeface="Times New Roman"/>
              </a:rPr>
              <a:t>Leva</a:t>
            </a:r>
            <a:r>
              <a:rPr lang="en-US" b="1" dirty="0" smtClean="0">
                <a:latin typeface="Times New Roman"/>
                <a:cs typeface="Times New Roman"/>
              </a:rPr>
              <a:t> tempo,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nós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queremos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perder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2453" y="6129921"/>
            <a:ext cx="3599876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>
                <a:latin typeface="Times New Roman"/>
                <a:cs typeface="Times New Roman"/>
              </a:rPr>
              <a:t>Relatamos</a:t>
            </a:r>
            <a:r>
              <a:rPr lang="en-US" b="1" dirty="0" smtClean="0">
                <a:latin typeface="Times New Roman"/>
                <a:cs typeface="Times New Roman"/>
              </a:rPr>
              <a:t> mal o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fazemos</a:t>
            </a:r>
            <a:r>
              <a:rPr lang="en-US" b="1" dirty="0" smtClean="0">
                <a:latin typeface="Times New Roman"/>
                <a:cs typeface="Times New Roman"/>
              </a:rPr>
              <a:t>, logo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mantemos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registros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5" name="Picture 44" descr="Ok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89" y="2947484"/>
            <a:ext cx="1280641" cy="1095548"/>
          </a:xfrm>
          <a:prstGeom prst="rect">
            <a:avLst/>
          </a:prstGeom>
        </p:spPr>
      </p:pic>
      <p:pic>
        <p:nvPicPr>
          <p:cNvPr id="43" name="Picture 42" descr="mes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85" y="5300614"/>
            <a:ext cx="2023442" cy="1494818"/>
          </a:xfrm>
          <a:prstGeom prst="rect">
            <a:avLst/>
          </a:prstGeom>
        </p:spPr>
      </p:pic>
      <p:pic>
        <p:nvPicPr>
          <p:cNvPr id="46" name="Picture 45" descr="flashdrive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65" y="5127004"/>
            <a:ext cx="1002917" cy="10029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0896" y="5803272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“</a:t>
            </a:r>
            <a:r>
              <a:rPr lang="en-US" b="1" dirty="0" err="1" smtClean="0">
                <a:latin typeface="Times New Roman"/>
                <a:cs typeface="Times New Roman"/>
              </a:rPr>
              <a:t>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algum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desses</a:t>
            </a:r>
            <a:r>
              <a:rPr lang="en-US" b="1" dirty="0" smtClean="0">
                <a:latin typeface="Times New Roman"/>
                <a:cs typeface="Times New Roman"/>
              </a:rPr>
              <a:t> pen drives t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dirty="0" smtClean="0">
                <a:latin typeface="Times New Roman"/>
                <a:cs typeface="Times New Roman"/>
              </a:rPr>
              <a:t>m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cópia</a:t>
            </a:r>
            <a:r>
              <a:rPr lang="en-US" b="1" dirty="0" smtClean="0">
                <a:latin typeface="Times New Roman"/>
                <a:cs typeface="Times New Roman"/>
              </a:rPr>
              <a:t>!”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8" name="Picture 47" descr="frankenstei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3" y="2484210"/>
            <a:ext cx="969045" cy="13638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5448" y="1488911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Como </a:t>
            </a:r>
            <a:r>
              <a:rPr lang="en-US" b="1" dirty="0" err="1" smtClean="0">
                <a:latin typeface="Times New Roman"/>
                <a:cs typeface="Times New Roman"/>
              </a:rPr>
              <a:t>reunir</a:t>
            </a:r>
            <a:r>
              <a:rPr lang="en-US" b="1" dirty="0" smtClean="0">
                <a:latin typeface="Times New Roman"/>
                <a:cs typeface="Times New Roman"/>
              </a:rPr>
              <a:t> o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foi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pensado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para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tal</a:t>
            </a:r>
            <a:r>
              <a:rPr lang="en-US" b="1" dirty="0" smtClean="0">
                <a:latin typeface="Times New Roman"/>
                <a:cs typeface="Times New Roman"/>
              </a:rPr>
              <a:t>?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76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128906"/>
            <a:ext cx="8280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200" b="1" dirty="0" smtClean="0">
                <a:latin typeface="Times New Roman"/>
                <a:cs typeface="Times New Roman"/>
              </a:rPr>
              <a:t>Como o investimento em pesquisa se traduz em produção científica?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Extrair e registrar as informações que você julgar necessária para responder essa pergunta dos relatórios finais dos projetos financiados pelo CNPq.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Times New Roman"/>
                <a:cs typeface="Times New Roman"/>
              </a:rPr>
              <a:t>Tarefa em trios – </a:t>
            </a:r>
            <a:r>
              <a:rPr lang="pt-BR" sz="2200" dirty="0">
                <a:latin typeface="Times New Roman"/>
                <a:cs typeface="Times New Roman"/>
              </a:rPr>
              <a:t>2</a:t>
            </a:r>
            <a:r>
              <a:rPr lang="pt-BR" sz="2200" dirty="0" smtClean="0">
                <a:latin typeface="Times New Roman"/>
                <a:cs typeface="Times New Roman"/>
              </a:rPr>
              <a:t>0 minutos;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Times New Roman"/>
                <a:cs typeface="Times New Roman"/>
              </a:rPr>
              <a:t>Ache um novo trio e compare de que forma vocês fizeram isso – 10 minutos;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Times New Roman"/>
                <a:cs typeface="Times New Roman"/>
              </a:rPr>
              <a:t>Retorne ao seu trio original e troque experiências – 10 minutos.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432000" y="99739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Exercício #1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89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rot="5400000">
            <a:off x="2955556" y="-1189657"/>
            <a:ext cx="2632032" cy="8543155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3"/>
          <p:cNvSpPr txBox="1"/>
          <p:nvPr/>
        </p:nvSpPr>
        <p:spPr>
          <a:xfrm>
            <a:off x="321615" y="1919423"/>
            <a:ext cx="775324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pt-BR" sz="36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Algumas dicas para o planejamento e a etapa inicial do controle de qualidade dos dados</a:t>
            </a:r>
            <a:endParaRPr lang="pt-BR" sz="36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46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92814"/>
              </p:ext>
            </p:extLst>
          </p:nvPr>
        </p:nvGraphicFramePr>
        <p:xfrm>
          <a:off x="432000" y="1708540"/>
          <a:ext cx="7292597" cy="211144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10819"/>
                <a:gridCol w="1096963"/>
                <a:gridCol w="1096963"/>
                <a:gridCol w="1096963"/>
                <a:gridCol w="1096963"/>
                <a:gridCol w="1096963"/>
                <a:gridCol w="1096963"/>
              </a:tblGrid>
              <a:tr h="31967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PONTO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PONTO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PONTO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variavel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presente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ausente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ausente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ausente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u="none" strike="noStrike">
                          <a:effectLst/>
                        </a:rPr>
                        <a:t>v2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u="none" strike="noStrike">
                          <a:effectLst/>
                        </a:rPr>
                        <a:t>7.2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4.5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3.4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3.2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>
                          <a:effectLst/>
                        </a:rPr>
                        <a:t>6.8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u="none" strike="noStrike" dirty="0">
                          <a:effectLst/>
                        </a:rPr>
                        <a:t>3.6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>
                          <a:effectLst/>
                        </a:rPr>
                        <a:t>-72.4;-23.4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-72.4;-23.4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-73.2;-22.1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-73.2;-22.1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-71.5;-20.5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>
                          <a:effectLst/>
                        </a:rPr>
                        <a:t>-71.5;-20.5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3"/>
          <p:cNvSpPr txBox="1"/>
          <p:nvPr/>
        </p:nvSpPr>
        <p:spPr>
          <a:xfrm>
            <a:off x="432000" y="99739"/>
            <a:ext cx="8280000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Cada linha corresponde à uma unidade observacional, e cada coluna à uma variável que a descreva 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84026"/>
              </p:ext>
            </p:extLst>
          </p:nvPr>
        </p:nvGraphicFramePr>
        <p:xfrm>
          <a:off x="797760" y="3964450"/>
          <a:ext cx="6325809" cy="2649220"/>
        </p:xfrm>
        <a:graphic>
          <a:graphicData uri="http://schemas.openxmlformats.org/drawingml/2006/table">
            <a:tbl>
              <a:tblPr/>
              <a:tblGrid>
                <a:gridCol w="903687"/>
                <a:gridCol w="903687"/>
                <a:gridCol w="903687"/>
                <a:gridCol w="903687"/>
                <a:gridCol w="903687"/>
                <a:gridCol w="903687"/>
                <a:gridCol w="903687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estacao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Multiplicar 1"/>
          <p:cNvSpPr/>
          <p:nvPr/>
        </p:nvSpPr>
        <p:spPr>
          <a:xfrm>
            <a:off x="7891975" y="226663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25" y="4878850"/>
            <a:ext cx="1033975" cy="103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66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Existem algumas coisas sobre as quais falamos muito na ciência...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93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20" name="Picture 19" descr="analise de dado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0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Cada observação deve receber um código de identificação único, que não se repete em nenhuma outra linha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7520"/>
              </p:ext>
            </p:extLst>
          </p:nvPr>
        </p:nvGraphicFramePr>
        <p:xfrm>
          <a:off x="492368" y="2554946"/>
          <a:ext cx="8159264" cy="3289300"/>
        </p:xfrm>
        <a:graphic>
          <a:graphicData uri="http://schemas.openxmlformats.org/drawingml/2006/table">
            <a:tbl>
              <a:tblPr/>
              <a:tblGrid>
                <a:gridCol w="1019908"/>
                <a:gridCol w="1019908"/>
                <a:gridCol w="1019908"/>
                <a:gridCol w="1019908"/>
                <a:gridCol w="1019908"/>
                <a:gridCol w="1019908"/>
                <a:gridCol w="1019908"/>
                <a:gridCol w="1019908"/>
              </a:tblGrid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estacao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P1C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P1E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P2C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P2E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P3C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P3E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8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Na medida do possível, registre o que irá em cada coluna de uma tabela e que valores ela deve receber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75074"/>
              </p:ext>
            </p:extLst>
          </p:nvPr>
        </p:nvGraphicFramePr>
        <p:xfrm>
          <a:off x="-2" y="3700194"/>
          <a:ext cx="9144002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37"/>
                <a:gridCol w="3765353"/>
                <a:gridCol w="1208037"/>
                <a:gridCol w="2618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coluna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local onde a amostragem foi feita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 de Janeiro, São Paulo ou Minas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Gerais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Altitude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Altitude do local onde a amostragem foi feita,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 metros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Contínuo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de 0 a 2000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Distúrbio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que descreve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a localidade de coleta está sob efeito de algum distúrbio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Lógico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VERDADEIRO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 FALSO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1" name="CaixaDeTexto 3"/>
          <p:cNvSpPr txBox="1"/>
          <p:nvPr/>
        </p:nvSpPr>
        <p:spPr>
          <a:xfrm>
            <a:off x="432000" y="1733003"/>
            <a:ext cx="8280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A ideia aqui é fazer o exercício de projetar a estrutura da tabela e te ajudar, no futuro, qual foi a sua linha de raciocínio ao definir cada variável.</a:t>
            </a:r>
            <a:endParaRPr lang="x-none" sz="2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9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Os valores atribuídos a cada coluna devem ser consistentes tanto no formato quanto na escrita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858130" y="2225099"/>
            <a:ext cx="7162799" cy="513511"/>
            <a:chOff x="858130" y="2225099"/>
            <a:chExt cx="7162799" cy="513511"/>
          </a:xfrm>
        </p:grpSpPr>
        <p:sp>
          <p:nvSpPr>
            <p:cNvPr id="4" name="CaixaDeTexto 3"/>
            <p:cNvSpPr txBox="1"/>
            <p:nvPr/>
          </p:nvSpPr>
          <p:spPr>
            <a:xfrm>
              <a:off x="858130" y="2266411"/>
              <a:ext cx="12942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157004" y="2266411"/>
              <a:ext cx="12942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resente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455876" y="2266411"/>
              <a:ext cx="5650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Diferente de 4"/>
            <p:cNvSpPr/>
            <p:nvPr/>
          </p:nvSpPr>
          <p:spPr>
            <a:xfrm>
              <a:off x="2753752" y="222509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Diferente de 10"/>
            <p:cNvSpPr/>
            <p:nvPr/>
          </p:nvSpPr>
          <p:spPr>
            <a:xfrm>
              <a:off x="6052626" y="222509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332915" y="4015374"/>
            <a:ext cx="6242539" cy="513511"/>
            <a:chOff x="1332915" y="4015373"/>
            <a:chExt cx="6242539" cy="513511"/>
          </a:xfrm>
        </p:grpSpPr>
        <p:sp>
          <p:nvSpPr>
            <p:cNvPr id="9" name="CaixaDeTexto 8"/>
            <p:cNvSpPr txBox="1"/>
            <p:nvPr/>
          </p:nvSpPr>
          <p:spPr>
            <a:xfrm>
              <a:off x="1332915" y="4056686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Verão + Chuva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451232" y="4056686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Chuva + Verão</a:t>
              </a:r>
              <a:endPara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iferente de 11"/>
            <p:cNvSpPr/>
            <p:nvPr/>
          </p:nvSpPr>
          <p:spPr>
            <a:xfrm>
              <a:off x="4053255" y="4015373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35053" y="5805649"/>
            <a:ext cx="8606494" cy="513511"/>
            <a:chOff x="235053" y="5805649"/>
            <a:chExt cx="8606494" cy="513511"/>
          </a:xfrm>
        </p:grpSpPr>
        <p:sp>
          <p:nvSpPr>
            <p:cNvPr id="13" name="CaixaDeTexto 12"/>
            <p:cNvSpPr txBox="1"/>
            <p:nvPr/>
          </p:nvSpPr>
          <p:spPr>
            <a:xfrm>
              <a:off x="235053" y="5846961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 sapiens</a:t>
              </a:r>
              <a:endParaRPr lang="pt-BR" sz="2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476189" y="5846961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Homo.sapiens</a:t>
              </a:r>
              <a:endParaRPr lang="pt-BR" sz="2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Diferente de 14"/>
            <p:cNvSpPr/>
            <p:nvPr/>
          </p:nvSpPr>
          <p:spPr>
            <a:xfrm>
              <a:off x="2516803" y="580564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Diferente de 15"/>
            <p:cNvSpPr/>
            <p:nvPr/>
          </p:nvSpPr>
          <p:spPr>
            <a:xfrm>
              <a:off x="5757939" y="5805649"/>
              <a:ext cx="801858" cy="513511"/>
            </a:xfrm>
            <a:prstGeom prst="mathNotEqual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717325" y="5846961"/>
              <a:ext cx="2124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   sapiens</a:t>
              </a:r>
              <a:endParaRPr lang="pt-BR" sz="2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44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Valores não registrados ou faltantes devem receber o código ‘NA’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74236"/>
              </p:ext>
            </p:extLst>
          </p:nvPr>
        </p:nvGraphicFramePr>
        <p:xfrm>
          <a:off x="544540" y="1734625"/>
          <a:ext cx="56874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3"/>
                <a:gridCol w="812493"/>
                <a:gridCol w="812493"/>
                <a:gridCol w="812493"/>
                <a:gridCol w="812493"/>
                <a:gridCol w="812493"/>
                <a:gridCol w="812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V6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Conector de seta reta 16"/>
          <p:cNvCxnSpPr/>
          <p:nvPr/>
        </p:nvCxnSpPr>
        <p:spPr>
          <a:xfrm flipH="1" flipV="1">
            <a:off x="5978770" y="3165231"/>
            <a:ext cx="703390" cy="267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852160" y="3399183"/>
            <a:ext cx="32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 perdido, faltante, não registrado,...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Multiplicar 25"/>
          <p:cNvSpPr/>
          <p:nvPr/>
        </p:nvSpPr>
        <p:spPr>
          <a:xfrm>
            <a:off x="7040880" y="1987784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70927"/>
              </p:ext>
            </p:extLst>
          </p:nvPr>
        </p:nvGraphicFramePr>
        <p:xfrm>
          <a:off x="544540" y="4539166"/>
          <a:ext cx="56874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3"/>
                <a:gridCol w="812493"/>
                <a:gridCol w="812493"/>
                <a:gridCol w="812493"/>
                <a:gridCol w="812493"/>
                <a:gridCol w="812493"/>
                <a:gridCol w="812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V6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AN2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CD1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pt-B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8" name="Imagem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4878850"/>
            <a:ext cx="1033975" cy="103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00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Dados com natureza e estrutura diferentes devem ficar em tabelas diferentes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39" name="Grupo 138"/>
          <p:cNvGrpSpPr/>
          <p:nvPr/>
        </p:nvGrpSpPr>
        <p:grpSpPr>
          <a:xfrm>
            <a:off x="4079633" y="5223804"/>
            <a:ext cx="2944842" cy="1430213"/>
            <a:chOff x="4010231" y="5069059"/>
            <a:chExt cx="2944842" cy="1430213"/>
          </a:xfrm>
        </p:grpSpPr>
        <p:grpSp>
          <p:nvGrpSpPr>
            <p:cNvPr id="3" name="Grupo 2"/>
            <p:cNvGrpSpPr/>
            <p:nvPr/>
          </p:nvGrpSpPr>
          <p:grpSpPr>
            <a:xfrm>
              <a:off x="4010231" y="5069059"/>
              <a:ext cx="422031" cy="1430213"/>
              <a:chOff x="647114" y="2011681"/>
              <a:chExt cx="422031" cy="1430213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4514324" y="5069059"/>
              <a:ext cx="422031" cy="1430213"/>
              <a:chOff x="647114" y="2011681"/>
              <a:chExt cx="422031" cy="1430213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5020763" y="5069059"/>
              <a:ext cx="422031" cy="1430213"/>
              <a:chOff x="647114" y="2011681"/>
              <a:chExt cx="422031" cy="1430213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5524856" y="5069059"/>
              <a:ext cx="422031" cy="1430213"/>
              <a:chOff x="647114" y="2011681"/>
              <a:chExt cx="422031" cy="143021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6028949" y="5069059"/>
              <a:ext cx="422031" cy="1430213"/>
              <a:chOff x="647114" y="2011681"/>
              <a:chExt cx="422031" cy="1430213"/>
            </a:xfrm>
          </p:grpSpPr>
          <p:sp>
            <p:nvSpPr>
              <p:cNvPr id="56" name="Retângulo 55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6533042" y="5069059"/>
              <a:ext cx="422031" cy="1430213"/>
              <a:chOff x="647114" y="2011681"/>
              <a:chExt cx="422031" cy="1430213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647114" y="2011681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647114" y="2515772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647114" y="3019863"/>
                <a:ext cx="422031" cy="422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1" name="Grupo 140"/>
          <p:cNvGrpSpPr/>
          <p:nvPr/>
        </p:nvGrpSpPr>
        <p:grpSpPr>
          <a:xfrm>
            <a:off x="5593319" y="2046734"/>
            <a:ext cx="2440280" cy="2438395"/>
            <a:chOff x="5016540" y="1938122"/>
            <a:chExt cx="2440280" cy="2438395"/>
          </a:xfrm>
        </p:grpSpPr>
        <p:sp>
          <p:nvSpPr>
            <p:cNvPr id="83" name="Retângulo 82"/>
            <p:cNvSpPr/>
            <p:nvPr/>
          </p:nvSpPr>
          <p:spPr>
            <a:xfrm>
              <a:off x="5016540" y="193812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5016540" y="244221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5016540" y="294630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5016540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016540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521102" y="244221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521102" y="294630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521102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5521102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025664" y="294630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025664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025664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530226" y="345039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530226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7034789" y="3954486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137"/>
          <p:cNvGrpSpPr/>
          <p:nvPr/>
        </p:nvGrpSpPr>
        <p:grpSpPr>
          <a:xfrm>
            <a:off x="1311161" y="2278962"/>
            <a:ext cx="1937583" cy="2944842"/>
            <a:chOff x="1123539" y="2278962"/>
            <a:chExt cx="1937583" cy="2944842"/>
          </a:xfrm>
        </p:grpSpPr>
        <p:sp>
          <p:nvSpPr>
            <p:cNvPr id="109" name="Retângulo 108"/>
            <p:cNvSpPr/>
            <p:nvPr/>
          </p:nvSpPr>
          <p:spPr>
            <a:xfrm rot="5400000">
              <a:off x="2131721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 rot="5400000">
              <a:off x="1627630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 rot="5400000">
              <a:off x="1123539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 rot="5400000">
              <a:off x="2131721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 rot="5400000">
              <a:off x="1627630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 rot="5400000">
              <a:off x="1123539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 rot="5400000">
              <a:off x="2131721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 rot="5400000">
              <a:off x="1627630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 rot="5400000">
              <a:off x="1123539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 rot="5400000">
              <a:off x="2131721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 rot="5400000">
              <a:off x="1627630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 rot="5400000">
              <a:off x="1123539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 rot="5400000">
              <a:off x="2131721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 rot="5400000">
              <a:off x="1627630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/>
            <p:cNvSpPr/>
            <p:nvPr/>
          </p:nvSpPr>
          <p:spPr>
            <a:xfrm rot="5400000">
              <a:off x="1123539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 rot="5400000">
              <a:off x="2131721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 rot="5400000">
              <a:off x="1627630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 rot="5400000">
              <a:off x="1123539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 rot="5400000">
              <a:off x="2639091" y="2278962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 rot="5400000">
              <a:off x="2639091" y="2783055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 rot="5400000">
              <a:off x="2639091" y="3289494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 rot="5400000">
              <a:off x="2639091" y="3793587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400000">
              <a:off x="2639091" y="4297680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rot="5400000">
              <a:off x="2639091" y="4801773"/>
              <a:ext cx="422031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CaixaDeTexto 139"/>
          <p:cNvSpPr txBox="1"/>
          <p:nvPr/>
        </p:nvSpPr>
        <p:spPr>
          <a:xfrm>
            <a:off x="362600" y="1818543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cada indivíduo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3921640" y="4812733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da comunidade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CaixaDeTexto 142"/>
          <p:cNvSpPr txBox="1"/>
          <p:nvPr/>
        </p:nvSpPr>
        <p:spPr>
          <a:xfrm>
            <a:off x="4625905" y="1586314"/>
            <a:ext cx="437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 filogenética entre as espécies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6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Na medida do possível, não se repita!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87690"/>
              </p:ext>
            </p:extLst>
          </p:nvPr>
        </p:nvGraphicFramePr>
        <p:xfrm>
          <a:off x="1008857" y="969047"/>
          <a:ext cx="7126286" cy="3113531"/>
        </p:xfrm>
        <a:graphic>
          <a:graphicData uri="http://schemas.openxmlformats.org/drawingml/2006/table">
            <a:tbl>
              <a:tblPr firstRow="1" bandRow="1"/>
              <a:tblGrid>
                <a:gridCol w="880573"/>
                <a:gridCol w="880573"/>
                <a:gridCol w="746041"/>
                <a:gridCol w="714900"/>
                <a:gridCol w="954060"/>
                <a:gridCol w="924661"/>
                <a:gridCol w="1012739"/>
                <a:gridCol w="1012739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abund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vazão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85120"/>
              </p:ext>
            </p:extLst>
          </p:nvPr>
        </p:nvGraphicFramePr>
        <p:xfrm>
          <a:off x="1180848" y="4756956"/>
          <a:ext cx="2597441" cy="1709419"/>
        </p:xfrm>
        <a:graphic>
          <a:graphicData uri="http://schemas.openxmlformats.org/drawingml/2006/table">
            <a:tbl>
              <a:tblPr firstRow="1" bandRow="1"/>
              <a:tblGrid>
                <a:gridCol w="874799"/>
                <a:gridCol w="874799"/>
                <a:gridCol w="84784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56562"/>
              </p:ext>
            </p:extLst>
          </p:nvPr>
        </p:nvGraphicFramePr>
        <p:xfrm>
          <a:off x="5338174" y="5189126"/>
          <a:ext cx="2597441" cy="1367535"/>
        </p:xfrm>
        <a:graphic>
          <a:graphicData uri="http://schemas.openxmlformats.org/drawingml/2006/table">
            <a:tbl>
              <a:tblPr firstRow="1" bandRow="1"/>
              <a:tblGrid>
                <a:gridCol w="874799"/>
                <a:gridCol w="874799"/>
                <a:gridCol w="84784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vazão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Conector de seta reta 3"/>
          <p:cNvCxnSpPr/>
          <p:nvPr/>
        </p:nvCxnSpPr>
        <p:spPr>
          <a:xfrm flipH="1">
            <a:off x="1730326" y="4220308"/>
            <a:ext cx="1322363" cy="536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917588" y="4419766"/>
            <a:ext cx="971809" cy="73533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/>
          <p:cNvSpPr/>
          <p:nvPr/>
        </p:nvSpPr>
        <p:spPr>
          <a:xfrm rot="16200000">
            <a:off x="4983329" y="3316598"/>
            <a:ext cx="356069" cy="188802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 rot="16200000">
            <a:off x="6942226" y="3226849"/>
            <a:ext cx="356069" cy="2029765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6794217" y="4419766"/>
            <a:ext cx="183358" cy="67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571248" y="4176271"/>
            <a:ext cx="3095070" cy="919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6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Utilize uma estrutura relacional entre arquivos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88" name="Grupo 187"/>
          <p:cNvGrpSpPr/>
          <p:nvPr/>
        </p:nvGrpSpPr>
        <p:grpSpPr>
          <a:xfrm>
            <a:off x="590843" y="1012874"/>
            <a:ext cx="8390425" cy="5836421"/>
            <a:chOff x="590843" y="1012874"/>
            <a:chExt cx="8390425" cy="5836421"/>
          </a:xfrm>
        </p:grpSpPr>
        <p:sp>
          <p:nvSpPr>
            <p:cNvPr id="11" name="Retângulo 10"/>
            <p:cNvSpPr/>
            <p:nvPr/>
          </p:nvSpPr>
          <p:spPr>
            <a:xfrm>
              <a:off x="590843" y="1012874"/>
              <a:ext cx="8257735" cy="5514535"/>
            </a:xfrm>
            <a:prstGeom prst="rect">
              <a:avLst/>
            </a:prstGeom>
            <a:blipFill dpi="0" rotWithShape="1">
              <a:blip r:embed="rId3">
                <a:alphaModFix amt="79000"/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80" y="2968879"/>
              <a:ext cx="913804" cy="913804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9" t="71764" r="64391" b="7945"/>
            <a:stretch/>
          </p:blipFill>
          <p:spPr>
            <a:xfrm>
              <a:off x="914400" y="5452290"/>
              <a:ext cx="858129" cy="65308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17" y="3383577"/>
              <a:ext cx="1180046" cy="1208828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7272997" y="5660536"/>
              <a:ext cx="970671" cy="416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010" y="5043879"/>
              <a:ext cx="1320371" cy="1233314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569" y="1456606"/>
              <a:ext cx="887828" cy="887828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888" y="5631548"/>
              <a:ext cx="890149" cy="890149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650" y="1414402"/>
              <a:ext cx="785799" cy="1044853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517" y="3095600"/>
              <a:ext cx="801151" cy="80115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062" y="5298225"/>
              <a:ext cx="568995" cy="848674"/>
            </a:xfrm>
            <a:prstGeom prst="rect">
              <a:avLst/>
            </a:prstGeom>
          </p:spPr>
        </p:pic>
        <p:sp>
          <p:nvSpPr>
            <p:cNvPr id="163" name="TextBox 103"/>
            <p:cNvSpPr txBox="1"/>
            <p:nvPr/>
          </p:nvSpPr>
          <p:spPr>
            <a:xfrm>
              <a:off x="976067" y="6144268"/>
              <a:ext cx="135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Interações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4" name="TextBox 103"/>
            <p:cNvSpPr txBox="1"/>
            <p:nvPr/>
          </p:nvSpPr>
          <p:spPr>
            <a:xfrm>
              <a:off x="590843" y="2089923"/>
              <a:ext cx="98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Clima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5" name="TextBox 103"/>
            <p:cNvSpPr txBox="1"/>
            <p:nvPr/>
          </p:nvSpPr>
          <p:spPr>
            <a:xfrm>
              <a:off x="1434906" y="1045070"/>
              <a:ext cx="12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Filogenia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6" name="TextBox 103"/>
            <p:cNvSpPr txBox="1"/>
            <p:nvPr/>
          </p:nvSpPr>
          <p:spPr>
            <a:xfrm>
              <a:off x="6641417" y="1031002"/>
              <a:ext cx="1748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Informações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espaciais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7" name="TextBox 103"/>
            <p:cNvSpPr txBox="1"/>
            <p:nvPr/>
          </p:nvSpPr>
          <p:spPr>
            <a:xfrm>
              <a:off x="7212595" y="1812924"/>
              <a:ext cx="1748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Informações</a:t>
              </a:r>
              <a:r>
                <a:rPr lang="en-US" b="1" dirty="0" smtClean="0">
                  <a:latin typeface="Times New Roman"/>
                  <a:cs typeface="Times New Roman"/>
                </a:rPr>
                <a:t> da </a:t>
              </a:r>
              <a:r>
                <a:rPr lang="en-US" b="1" dirty="0" err="1" smtClean="0">
                  <a:latin typeface="Times New Roman"/>
                  <a:cs typeface="Times New Roman"/>
                </a:rPr>
                <a:t>amostragem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8" name="TextBox 103"/>
            <p:cNvSpPr txBox="1"/>
            <p:nvPr/>
          </p:nvSpPr>
          <p:spPr>
            <a:xfrm>
              <a:off x="2742861" y="6479963"/>
              <a:ext cx="365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Características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funcionais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69" name="TextBox 103"/>
            <p:cNvSpPr txBox="1"/>
            <p:nvPr/>
          </p:nvSpPr>
          <p:spPr>
            <a:xfrm>
              <a:off x="6751159" y="6155820"/>
              <a:ext cx="2230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Condições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ambientais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locais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170" name="TextBox 103"/>
            <p:cNvSpPr txBox="1"/>
            <p:nvPr/>
          </p:nvSpPr>
          <p:spPr>
            <a:xfrm>
              <a:off x="3872888" y="2672652"/>
              <a:ext cx="145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/>
                  <a:cs typeface="Times New Roman"/>
                </a:rPr>
                <a:t>Composição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cxnSp>
          <p:nvCxnSpPr>
            <p:cNvPr id="171" name="Conector de seta reta 170"/>
            <p:cNvCxnSpPr/>
            <p:nvPr/>
          </p:nvCxnSpPr>
          <p:spPr>
            <a:xfrm>
              <a:off x="2166425" y="3383577"/>
              <a:ext cx="815926" cy="3021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flipV="1">
              <a:off x="2558313" y="4592405"/>
              <a:ext cx="747595" cy="630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/>
            <p:cNvCxnSpPr/>
            <p:nvPr/>
          </p:nvCxnSpPr>
          <p:spPr>
            <a:xfrm flipH="1" flipV="1">
              <a:off x="6209473" y="4609269"/>
              <a:ext cx="751245" cy="569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/>
            <p:nvPr/>
          </p:nvCxnSpPr>
          <p:spPr>
            <a:xfrm flipH="1" flipV="1">
              <a:off x="4489969" y="4592405"/>
              <a:ext cx="475926" cy="439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flipH="1">
              <a:off x="6264396" y="3496176"/>
              <a:ext cx="948200" cy="254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/>
            <p:cNvCxnSpPr/>
            <p:nvPr/>
          </p:nvCxnSpPr>
          <p:spPr>
            <a:xfrm flipH="1">
              <a:off x="5496550" y="2459255"/>
              <a:ext cx="392899" cy="582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de seta reta 185"/>
            <p:cNvCxnSpPr/>
            <p:nvPr/>
          </p:nvCxnSpPr>
          <p:spPr>
            <a:xfrm>
              <a:off x="3275358" y="2478962"/>
              <a:ext cx="340039" cy="56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57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Organize os dados de forma intuitiva e evite múltiplas versões do mesmo arquivo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629281" y="1846414"/>
            <a:ext cx="7885439" cy="4945901"/>
            <a:chOff x="711593" y="1846414"/>
            <a:chExt cx="7885439" cy="494590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93" y="1846414"/>
              <a:ext cx="589670" cy="58967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301263" y="1956583"/>
              <a:ext cx="1620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/>
                <a:t>Pos-Graduacao</a:t>
              </a:r>
              <a:endParaRPr lang="pt-BR" b="1" dirty="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1006428" y="2422016"/>
              <a:ext cx="0" cy="44723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263" y="2588484"/>
              <a:ext cx="589670" cy="589670"/>
            </a:xfrm>
            <a:prstGeom prst="rect">
              <a:avLst/>
            </a:prstGeom>
          </p:spPr>
        </p:pic>
        <p:sp>
          <p:nvSpPr>
            <p:cNvPr id="38" name="CaixaDeTexto 37"/>
            <p:cNvSpPr txBox="1"/>
            <p:nvPr/>
          </p:nvSpPr>
          <p:spPr>
            <a:xfrm>
              <a:off x="1931446" y="2665602"/>
              <a:ext cx="169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Experimento #1</a:t>
              </a:r>
              <a:endParaRPr lang="pt-BR" b="1" dirty="0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998806" y="2850268"/>
              <a:ext cx="30245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3181302"/>
              <a:ext cx="589670" cy="589670"/>
            </a:xfrm>
            <a:prstGeom prst="rect">
              <a:avLst/>
            </a:prstGeom>
          </p:spPr>
        </p:pic>
        <p:sp>
          <p:nvSpPr>
            <p:cNvPr id="47" name="CaixaDeTexto 46"/>
            <p:cNvSpPr txBox="1"/>
            <p:nvPr/>
          </p:nvSpPr>
          <p:spPr>
            <a:xfrm>
              <a:off x="2480603" y="325842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Dados</a:t>
              </a:r>
              <a:endParaRPr lang="pt-BR" b="1" dirty="0"/>
            </a:p>
          </p:txBody>
        </p:sp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5037373"/>
              <a:ext cx="589670" cy="589670"/>
            </a:xfrm>
            <a:prstGeom prst="rect">
              <a:avLst/>
            </a:prstGeom>
          </p:spPr>
        </p:pic>
        <p:sp>
          <p:nvSpPr>
            <p:cNvPr id="49" name="CaixaDeTexto 48"/>
            <p:cNvSpPr txBox="1"/>
            <p:nvPr/>
          </p:nvSpPr>
          <p:spPr>
            <a:xfrm>
              <a:off x="2480603" y="5114491"/>
              <a:ext cx="860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Figuras</a:t>
              </a:r>
              <a:endParaRPr lang="pt-BR" b="1" dirty="0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5627043"/>
              <a:ext cx="589670" cy="589670"/>
            </a:xfrm>
            <a:prstGeom prst="rect">
              <a:avLst/>
            </a:prstGeom>
          </p:spPr>
        </p:pic>
        <p:sp>
          <p:nvSpPr>
            <p:cNvPr id="51" name="CaixaDeTexto 50"/>
            <p:cNvSpPr txBox="1"/>
            <p:nvPr/>
          </p:nvSpPr>
          <p:spPr>
            <a:xfrm>
              <a:off x="2480603" y="5737212"/>
              <a:ext cx="2282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Tabelas de Resultados</a:t>
              </a:r>
              <a:endParaRPr lang="pt-BR" b="1" dirty="0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33" y="6202645"/>
              <a:ext cx="589670" cy="589670"/>
            </a:xfrm>
            <a:prstGeom prst="rect">
              <a:avLst/>
            </a:prstGeom>
          </p:spPr>
        </p:pic>
        <p:sp>
          <p:nvSpPr>
            <p:cNvPr id="53" name="CaixaDeTexto 52"/>
            <p:cNvSpPr txBox="1"/>
            <p:nvPr/>
          </p:nvSpPr>
          <p:spPr>
            <a:xfrm>
              <a:off x="2480603" y="6307899"/>
              <a:ext cx="1274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Manuscrito</a:t>
              </a:r>
              <a:endParaRPr lang="pt-BR" b="1" dirty="0"/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1591410" y="6492565"/>
              <a:ext cx="29952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591410" y="5921878"/>
              <a:ext cx="29952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1591410" y="5299157"/>
              <a:ext cx="29952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46" idx="2"/>
            </p:cNvCxnSpPr>
            <p:nvPr/>
          </p:nvCxnSpPr>
          <p:spPr>
            <a:xfrm>
              <a:off x="2185768" y="3770972"/>
              <a:ext cx="0" cy="9558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292" y="3770972"/>
              <a:ext cx="589670" cy="589670"/>
            </a:xfrm>
            <a:prstGeom prst="rect">
              <a:avLst/>
            </a:prstGeom>
          </p:spPr>
        </p:pic>
        <p:sp>
          <p:nvSpPr>
            <p:cNvPr id="66" name="CaixaDeTexto 65"/>
            <p:cNvSpPr txBox="1"/>
            <p:nvPr/>
          </p:nvSpPr>
          <p:spPr>
            <a:xfrm>
              <a:off x="3074962" y="3881141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Dados originais</a:t>
              </a:r>
              <a:endParaRPr lang="pt-BR" b="1" dirty="0"/>
            </a:p>
          </p:txBody>
        </p:sp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049" y="4430595"/>
              <a:ext cx="589670" cy="589670"/>
            </a:xfrm>
            <a:prstGeom prst="rect">
              <a:avLst/>
            </a:prstGeom>
          </p:spPr>
        </p:pic>
        <p:sp>
          <p:nvSpPr>
            <p:cNvPr id="68" name="CaixaDeTexto 67"/>
            <p:cNvSpPr txBox="1"/>
            <p:nvPr/>
          </p:nvSpPr>
          <p:spPr>
            <a:xfrm>
              <a:off x="3093719" y="4540764"/>
              <a:ext cx="1683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Dados baixados</a:t>
              </a:r>
              <a:endParaRPr lang="pt-BR" b="1" dirty="0"/>
            </a:p>
          </p:txBody>
        </p:sp>
        <p:cxnSp>
          <p:nvCxnSpPr>
            <p:cNvPr id="69" name="Conector reto 68"/>
            <p:cNvCxnSpPr>
              <a:stCxn id="36" idx="2"/>
            </p:cNvCxnSpPr>
            <p:nvPr/>
          </p:nvCxnSpPr>
          <p:spPr>
            <a:xfrm flipH="1">
              <a:off x="1591410" y="3178154"/>
              <a:ext cx="0" cy="33193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2185768" y="4724722"/>
              <a:ext cx="318281" cy="14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2190458" y="4065100"/>
              <a:ext cx="318281" cy="14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have esquerda 81"/>
            <p:cNvSpPr/>
            <p:nvPr/>
          </p:nvSpPr>
          <p:spPr>
            <a:xfrm>
              <a:off x="5281439" y="2141249"/>
              <a:ext cx="337624" cy="1524009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angulado 83"/>
            <p:cNvCxnSpPr>
              <a:stCxn id="66" idx="3"/>
              <a:endCxn id="82" idx="1"/>
            </p:cNvCxnSpPr>
            <p:nvPr/>
          </p:nvCxnSpPr>
          <p:spPr>
            <a:xfrm flipV="1">
              <a:off x="4721567" y="2903254"/>
              <a:ext cx="559872" cy="1162553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have esquerda 86"/>
            <p:cNvSpPr/>
            <p:nvPr/>
          </p:nvSpPr>
          <p:spPr>
            <a:xfrm>
              <a:off x="5281439" y="4604189"/>
              <a:ext cx="337624" cy="882228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8" name="Conector angulado 87"/>
            <p:cNvCxnSpPr>
              <a:stCxn id="68" idx="3"/>
              <a:endCxn id="87" idx="1"/>
            </p:cNvCxnSpPr>
            <p:nvPr/>
          </p:nvCxnSpPr>
          <p:spPr>
            <a:xfrm>
              <a:off x="4776808" y="4725430"/>
              <a:ext cx="504631" cy="319873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5534655" y="2187673"/>
              <a:ext cx="3062377" cy="143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composicao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especies.csv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caracteristicas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funcionais.csv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ondicoes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ambientais.csv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 geograficos.csv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5619063" y="4683666"/>
              <a:ext cx="197874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bio1.shp</a:t>
              </a:r>
            </a:p>
            <a:p>
              <a:pPr marL="182563" indent="-182563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 de </a:t>
              </a:r>
              <a:r>
                <a:rPr lang="pt-B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janeiro.shp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36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Resumindo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432000" y="1273007"/>
            <a:ext cx="828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200" dirty="0" smtClean="0">
                <a:latin typeface="Times New Roman"/>
                <a:cs typeface="Times New Roman"/>
              </a:rPr>
              <a:t>Os dados </a:t>
            </a:r>
            <a:r>
              <a:rPr lang="pt-BR" sz="2200" dirty="0" smtClean="0">
                <a:latin typeface="Times New Roman"/>
                <a:cs typeface="Times New Roman"/>
              </a:rPr>
              <a:t>são parte central de todo e qualquer trabalho, científico ou não;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Grande parte da dificuldade que teremos (e temos) ao processar um conjunto de dados passa pela sua organização;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Existem alguns hábitos e práticas que, se implementados, podem facilitar a rápida disponibilização e uso dos dados;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pt-BR" sz="2200" dirty="0" smtClean="0">
                <a:latin typeface="Times New Roman"/>
                <a:cs typeface="Times New Roman"/>
              </a:rPr>
              <a:t>Estas ações ajudam a sanar parte dos problemas, mas não todos! Para isso, outras ferramentas e ações são necessárias.</a:t>
            </a:r>
          </a:p>
        </p:txBody>
      </p:sp>
    </p:spTree>
    <p:extLst>
      <p:ext uri="{BB962C8B-B14F-4D97-AF65-F5344CB8AC3E}">
        <p14:creationId xmlns:p14="http://schemas.microsoft.com/office/powerpoint/2010/main" val="192596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...todas essas coisas estão bastante relacionadas...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nalise de d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285018" y="2603075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85018" y="5190609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912320" y="3773354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282843" y="3846518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...mas falhamos em dar importância aquilo que realmente une tudo isso: os dados. 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nalise de d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285018" y="2603075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85018" y="5190609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912320" y="3773354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282843" y="3846518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8046" y="1965023"/>
            <a:ext cx="190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para</a:t>
            </a:r>
            <a:r>
              <a:rPr lang="en-US" b="1" dirty="0" smtClean="0">
                <a:latin typeface="Times New Roman"/>
                <a:cs typeface="Times New Roman"/>
              </a:rPr>
              <a:t> campo, </a:t>
            </a:r>
            <a:r>
              <a:rPr lang="en-US" b="1" dirty="0" err="1" smtClean="0">
                <a:latin typeface="Times New Roman"/>
                <a:cs typeface="Times New Roman"/>
              </a:rPr>
              <a:t>coletar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1219" y="3752678"/>
            <a:ext cx="169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analisar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os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6360" y="4267349"/>
            <a:ext cx="211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publicar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resultados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partir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desses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546680"/>
            <a:ext cx="211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Esses</a:t>
            </a:r>
            <a:r>
              <a:rPr lang="en-US" b="1" dirty="0" smtClean="0">
                <a:latin typeface="Times New Roman"/>
                <a:cs typeface="Times New Roman"/>
              </a:rPr>
              <a:t> dados </a:t>
            </a:r>
            <a:r>
              <a:rPr lang="en-US" b="1" dirty="0" err="1" smtClean="0">
                <a:latin typeface="Times New Roman"/>
                <a:cs typeface="Times New Roman"/>
              </a:rPr>
              <a:t>são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interessantes</a:t>
            </a:r>
            <a:r>
              <a:rPr lang="en-US" b="1" dirty="0" smtClean="0">
                <a:latin typeface="Times New Roman"/>
                <a:cs typeface="Times New Roman"/>
              </a:rPr>
              <a:t> e me </a:t>
            </a:r>
            <a:r>
              <a:rPr lang="en-US" b="1" dirty="0" err="1" smtClean="0">
                <a:latin typeface="Times New Roman"/>
                <a:cs typeface="Times New Roman"/>
              </a:rPr>
              <a:t>fazem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pensar</a:t>
            </a:r>
            <a:r>
              <a:rPr lang="mr-IN" b="1" dirty="0" smtClean="0">
                <a:latin typeface="Times New Roman"/>
                <a:cs typeface="Times New Roman"/>
              </a:rPr>
              <a:t>…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9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" y="2768314"/>
            <a:ext cx="4566804" cy="2745287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75996" y="1762760"/>
            <a:ext cx="3862195" cy="4974913"/>
            <a:chOff x="4867141" y="1594824"/>
            <a:chExt cx="3862195" cy="4974913"/>
          </a:xfrm>
        </p:grpSpPr>
        <p:grpSp>
          <p:nvGrpSpPr>
            <p:cNvPr id="30" name="Group 29"/>
            <p:cNvGrpSpPr/>
            <p:nvPr/>
          </p:nvGrpSpPr>
          <p:grpSpPr>
            <a:xfrm>
              <a:off x="4867141" y="3253128"/>
              <a:ext cx="3862195" cy="3316609"/>
              <a:chOff x="5121141" y="1907751"/>
              <a:chExt cx="3862195" cy="3316609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5121141" y="1908225"/>
                <a:ext cx="78790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6485674" y="3331391"/>
                <a:ext cx="89639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Artigo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6426106" y="1907751"/>
                <a:ext cx="101553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Tabelas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7958697" y="1908225"/>
                <a:ext cx="102463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Figuras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Conector de seta reta 9"/>
              <p:cNvCxnSpPr/>
              <p:nvPr/>
            </p:nvCxnSpPr>
            <p:spPr>
              <a:xfrm flipH="1">
                <a:off x="6935979" y="2307861"/>
                <a:ext cx="2" cy="992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8" idx="2"/>
              </p:cNvCxnSpPr>
              <p:nvPr/>
            </p:nvCxnSpPr>
            <p:spPr>
              <a:xfrm flipH="1">
                <a:off x="7382073" y="2308335"/>
                <a:ext cx="1088944" cy="9919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stCxn id="4" idx="2"/>
              </p:cNvCxnSpPr>
              <p:nvPr/>
            </p:nvCxnSpPr>
            <p:spPr>
              <a:xfrm>
                <a:off x="5515095" y="2308335"/>
                <a:ext cx="970579" cy="9919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9"/>
              <p:cNvCxnSpPr>
                <a:stCxn id="6" idx="2"/>
              </p:cNvCxnSpPr>
              <p:nvPr/>
            </p:nvCxnSpPr>
            <p:spPr>
              <a:xfrm>
                <a:off x="6933874" y="3731501"/>
                <a:ext cx="0" cy="10927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ixaDeTexto 6"/>
              <p:cNvSpPr txBox="1"/>
              <p:nvPr/>
            </p:nvSpPr>
            <p:spPr>
              <a:xfrm>
                <a:off x="6050809" y="4824250"/>
                <a:ext cx="176612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Conhecimento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CaixaDeTexto 5"/>
            <p:cNvSpPr txBox="1"/>
            <p:nvPr/>
          </p:nvSpPr>
          <p:spPr>
            <a:xfrm>
              <a:off x="6138638" y="1594824"/>
              <a:ext cx="108247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 de seta reta 9"/>
            <p:cNvCxnSpPr>
              <a:stCxn id="35" idx="2"/>
              <a:endCxn id="4" idx="0"/>
            </p:cNvCxnSpPr>
            <p:nvPr/>
          </p:nvCxnSpPr>
          <p:spPr>
            <a:xfrm flipH="1">
              <a:off x="5261095" y="1994934"/>
              <a:ext cx="1418780" cy="12586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9"/>
            <p:cNvCxnSpPr>
              <a:stCxn id="35" idx="2"/>
              <a:endCxn id="7" idx="0"/>
            </p:cNvCxnSpPr>
            <p:nvPr/>
          </p:nvCxnSpPr>
          <p:spPr>
            <a:xfrm flipH="1">
              <a:off x="6679873" y="1994934"/>
              <a:ext cx="2" cy="1258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9"/>
            <p:cNvCxnSpPr>
              <a:stCxn id="35" idx="2"/>
              <a:endCxn id="8" idx="0"/>
            </p:cNvCxnSpPr>
            <p:nvPr/>
          </p:nvCxnSpPr>
          <p:spPr>
            <a:xfrm>
              <a:off x="6679875" y="1994934"/>
              <a:ext cx="1537142" cy="12586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3"/>
          <p:cNvSpPr txBox="1"/>
          <p:nvPr/>
        </p:nvSpPr>
        <p:spPr>
          <a:xfrm>
            <a:off x="432000" y="243333"/>
            <a:ext cx="8280000" cy="185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Também é comum achar que entre ter o dado em mãos e gerar um conhecimento a partir deles é tarefa fácil e rápida, mas...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987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15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precipício enorme entre os dados e o que 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238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1451</Words>
  <Application>Microsoft Macintosh PowerPoint</Application>
  <PresentationFormat>On-screen Show (4:3)</PresentationFormat>
  <Paragraphs>457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Marino</dc:creator>
  <cp:lastModifiedBy>Nicholas Marino</cp:lastModifiedBy>
  <cp:revision>77</cp:revision>
  <dcterms:created xsi:type="dcterms:W3CDTF">2018-08-13T14:30:45Z</dcterms:created>
  <dcterms:modified xsi:type="dcterms:W3CDTF">2018-08-16T13:13:11Z</dcterms:modified>
</cp:coreProperties>
</file>