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4" r:id="rId4"/>
    <p:sldId id="265" r:id="rId5"/>
    <p:sldId id="271" r:id="rId6"/>
    <p:sldId id="270" r:id="rId7"/>
    <p:sldId id="269" r:id="rId8"/>
    <p:sldId id="266" r:id="rId9"/>
    <p:sldId id="273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-1648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13/08/18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15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13/08/18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3198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13/08/18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820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13/08/18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29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13/08/18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505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13/08/18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11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13/08/18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921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13/08/18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27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13/08/18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159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13/08/18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2045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13/08/18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631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F4518-82E3-4F1C-9E45-93FD173EFC7B}" type="datetimeFigureOut">
              <a:rPr lang="pt-BR" smtClean="0"/>
              <a:t>13/08/18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2608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nac.marino@gmail.com" TargetMode="Externa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wcarpentry.github.io/r-novice-gapminder/" TargetMode="External"/><Relationship Id="rId4" Type="http://schemas.openxmlformats.org/officeDocument/2006/relationships/hyperlink" Target="http://swcarpentry.github.io/r-novice-inflammation/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42015" y="3239686"/>
            <a:ext cx="7878215" cy="1618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Manejo, visualizaç</a:t>
            </a:r>
            <a:r>
              <a:rPr lang="pt-BR" sz="3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ão e compartilhamento de dados</a:t>
            </a:r>
            <a:endParaRPr lang="pt-BR" sz="34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3" name="CaixaDeTexto 3"/>
          <p:cNvSpPr txBox="1"/>
          <p:nvPr/>
        </p:nvSpPr>
        <p:spPr>
          <a:xfrm>
            <a:off x="4412121" y="5163977"/>
            <a:ext cx="4008109" cy="1272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pt-B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Nicholas </a:t>
            </a:r>
            <a:r>
              <a:rPr lang="pt-B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A. C. </a:t>
            </a:r>
            <a:r>
              <a:rPr lang="pt-B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Marino</a:t>
            </a:r>
          </a:p>
          <a:p>
            <a:pPr algn="r">
              <a:lnSpc>
                <a:spcPct val="150000"/>
              </a:lnSpc>
            </a:pPr>
            <a:r>
              <a:rPr lang="pt-B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  <a:hlinkClick r:id="rId2"/>
              </a:rPr>
              <a:t>nac.marino@gmail.com</a:t>
            </a:r>
            <a:endParaRPr lang="pt-BR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  <a:p>
            <a:pPr algn="r">
              <a:lnSpc>
                <a:spcPct val="150000"/>
              </a:lnSpc>
            </a:pPr>
            <a:r>
              <a:rPr lang="pt-BR" sz="1600" b="1" dirty="0" err="1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github.com</a:t>
            </a:r>
            <a:r>
              <a:rPr lang="pt-BR" sz="1600" b="1" dirty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/</a:t>
            </a:r>
            <a:r>
              <a:rPr lang="pt-BR" sz="1600" b="1" dirty="0" err="1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nacmarino</a:t>
            </a:r>
            <a:r>
              <a:rPr lang="pt-BR" sz="1600" b="1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/</a:t>
            </a:r>
            <a:r>
              <a:rPr lang="pt-BR" sz="1600" b="1" dirty="0" err="1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compartilhaR</a:t>
            </a:r>
            <a:endParaRPr lang="pt-BR" sz="1600" b="1" dirty="0">
              <a:solidFill>
                <a:schemeClr val="bg1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pic>
        <p:nvPicPr>
          <p:cNvPr id="8" name="Picture 2" descr="https://cdn4.iconfinder.com/data/icons/seo-internet/512/21-2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15" y="585821"/>
            <a:ext cx="2438400" cy="24384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411567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432000" y="530232"/>
            <a:ext cx="21569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Quem </a:t>
            </a:r>
            <a:r>
              <a:rPr lang="pt-BR" sz="32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sou?</a:t>
            </a:r>
            <a:endParaRPr lang="pt-BR" sz="32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5" name="CaixaDeTexto 3"/>
          <p:cNvSpPr txBox="1"/>
          <p:nvPr/>
        </p:nvSpPr>
        <p:spPr>
          <a:xfrm>
            <a:off x="432000" y="3563338"/>
            <a:ext cx="345619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E quem são vocês?</a:t>
            </a:r>
            <a:endParaRPr lang="pt-BR" sz="32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8" name="CaixaDeTexto 3"/>
          <p:cNvSpPr txBox="1"/>
          <p:nvPr/>
        </p:nvSpPr>
        <p:spPr>
          <a:xfrm>
            <a:off x="676810" y="4229657"/>
            <a:ext cx="7750836" cy="1913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pt-BR" sz="2000" b="1" dirty="0" smtClean="0">
                <a:latin typeface="Times New Roman"/>
                <a:cs typeface="Times New Roman"/>
              </a:rPr>
              <a:t>Nome;</a:t>
            </a:r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pt-BR" sz="2000" b="1" dirty="0" smtClean="0">
                <a:latin typeface="Times New Roman"/>
                <a:cs typeface="Times New Roman"/>
              </a:rPr>
              <a:t>Laboratório, instituição e/ou qualquer coisa que defina de onde veio;</a:t>
            </a:r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pt-BR" sz="2000" b="1" dirty="0" smtClean="0">
                <a:latin typeface="Times New Roman"/>
                <a:cs typeface="Times New Roman"/>
              </a:rPr>
              <a:t>Por que o interesse nesta disciplina?</a:t>
            </a:r>
          </a:p>
        </p:txBody>
      </p:sp>
      <p:sp>
        <p:nvSpPr>
          <p:cNvPr id="9" name="CaixaDeTexto 3"/>
          <p:cNvSpPr txBox="1"/>
          <p:nvPr/>
        </p:nvSpPr>
        <p:spPr>
          <a:xfrm>
            <a:off x="676810" y="1251829"/>
            <a:ext cx="7750836" cy="2105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pt-BR" sz="2000" b="1" dirty="0" err="1" smtClean="0">
                <a:latin typeface="Times New Roman"/>
                <a:cs typeface="Times New Roman"/>
              </a:rPr>
              <a:t>P</a:t>
            </a:r>
            <a:r>
              <a:rPr lang="pt-BR" sz="2000" b="1" dirty="0" err="1" smtClean="0">
                <a:latin typeface="Times New Roman"/>
                <a:cs typeface="Times New Roman"/>
              </a:rPr>
              <a:t>ós-doutorando</a:t>
            </a:r>
            <a:r>
              <a:rPr lang="pt-BR" sz="2000" b="1" dirty="0" smtClean="0">
                <a:latin typeface="Times New Roman"/>
                <a:cs typeface="Times New Roman"/>
              </a:rPr>
              <a:t> PNPD/CAPES do PPGE/UFRJ;</a:t>
            </a:r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pt-BR" sz="2000" b="1" dirty="0" smtClean="0">
                <a:latin typeface="Times New Roman"/>
                <a:cs typeface="Times New Roman"/>
              </a:rPr>
              <a:t>Pesquisador associado ao Laborat</a:t>
            </a:r>
            <a:r>
              <a:rPr lang="pt-BR" sz="2000" b="1" dirty="0" smtClean="0">
                <a:latin typeface="Times New Roman"/>
                <a:cs typeface="Times New Roman"/>
              </a:rPr>
              <a:t>ório de Limnologia/UFRJ;</a:t>
            </a:r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pt-BR" sz="2000" b="1" dirty="0" smtClean="0">
                <a:latin typeface="Times New Roman"/>
                <a:cs typeface="Times New Roman"/>
              </a:rPr>
              <a:t>Interesses em: </a:t>
            </a:r>
            <a:r>
              <a:rPr lang="pt-BR" sz="1400" b="1" dirty="0" smtClean="0">
                <a:latin typeface="Times New Roman"/>
                <a:cs typeface="Times New Roman"/>
              </a:rPr>
              <a:t>interaç</a:t>
            </a:r>
            <a:r>
              <a:rPr lang="pt-BR" sz="1400" b="1" dirty="0" smtClean="0">
                <a:latin typeface="Times New Roman"/>
                <a:cs typeface="Times New Roman"/>
              </a:rPr>
              <a:t>ões ecológicas, cadeias tróficas, mudanças climáticas, </a:t>
            </a:r>
            <a:r>
              <a:rPr lang="pt-BR" sz="1400" b="1" dirty="0" smtClean="0">
                <a:latin typeface="Times New Roman"/>
                <a:cs typeface="Times New Roman"/>
              </a:rPr>
              <a:t>ecologia de comunidades e ecossistemas, monitoramento e diagnóstico ambiental, análise de dados, ciência de dados, técnicas de síntese científica e reprodutibilidade.</a:t>
            </a:r>
            <a:endParaRPr lang="pt-BR" sz="2000" b="1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85122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2000" y="1629830"/>
            <a:ext cx="8280000" cy="3939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 smtClean="0">
                <a:latin typeface="Times New Roman"/>
                <a:cs typeface="Times New Roman"/>
              </a:rPr>
              <a:t>Apresentar as melhores pr</a:t>
            </a:r>
            <a:r>
              <a:rPr lang="pt-BR" sz="2400" dirty="0" smtClean="0">
                <a:latin typeface="Times New Roman"/>
                <a:cs typeface="Times New Roman"/>
              </a:rPr>
              <a:t>áticas para:</a:t>
            </a:r>
          </a:p>
          <a:p>
            <a:pPr marL="457200" indent="-457200" algn="just">
              <a:lnSpc>
                <a:spcPct val="150000"/>
              </a:lnSpc>
              <a:buFont typeface="Arial"/>
              <a:buChar char="•"/>
            </a:pPr>
            <a:r>
              <a:rPr lang="pt-BR" sz="2400" dirty="0" smtClean="0">
                <a:latin typeface="Times New Roman"/>
                <a:cs typeface="Times New Roman"/>
              </a:rPr>
              <a:t>realizar a limpeza e manipulaç</a:t>
            </a:r>
            <a:r>
              <a:rPr lang="pt-BR" sz="2400" dirty="0" smtClean="0">
                <a:latin typeface="Times New Roman"/>
                <a:cs typeface="Times New Roman"/>
              </a:rPr>
              <a:t>ão de dados;</a:t>
            </a:r>
          </a:p>
          <a:p>
            <a:pPr marL="457200" indent="-457200" algn="just">
              <a:lnSpc>
                <a:spcPct val="150000"/>
              </a:lnSpc>
              <a:buFont typeface="Arial"/>
              <a:buChar char="•"/>
            </a:pPr>
            <a:r>
              <a:rPr lang="pt-BR" sz="2400" dirty="0" smtClean="0">
                <a:latin typeface="Times New Roman"/>
                <a:cs typeface="Times New Roman"/>
              </a:rPr>
              <a:t>criar figuras e gráficos informativos;</a:t>
            </a:r>
          </a:p>
          <a:p>
            <a:pPr marL="457200" indent="-457200" algn="just">
              <a:lnSpc>
                <a:spcPct val="150000"/>
              </a:lnSpc>
              <a:buFont typeface="Arial"/>
              <a:buChar char="•"/>
            </a:pPr>
            <a:r>
              <a:rPr lang="pt-BR" sz="2400" dirty="0" smtClean="0">
                <a:latin typeface="Times New Roman"/>
                <a:cs typeface="Times New Roman"/>
              </a:rPr>
              <a:t>reportar os resultados das suas análises;</a:t>
            </a:r>
          </a:p>
          <a:p>
            <a:pPr marL="457200" indent="-457200" algn="just">
              <a:lnSpc>
                <a:spcPct val="150000"/>
              </a:lnSpc>
              <a:buFont typeface="Arial"/>
              <a:buChar char="•"/>
            </a:pPr>
            <a:r>
              <a:rPr lang="pt-BR" sz="2400" dirty="0" smtClean="0">
                <a:latin typeface="Times New Roman"/>
                <a:cs typeface="Times New Roman"/>
              </a:rPr>
              <a:t>realizar análises reprodutíveis;</a:t>
            </a:r>
          </a:p>
          <a:p>
            <a:pPr marL="457200" indent="-457200" algn="just">
              <a:lnSpc>
                <a:spcPct val="150000"/>
              </a:lnSpc>
              <a:buFont typeface="Arial"/>
              <a:buChar char="•"/>
            </a:pPr>
            <a:r>
              <a:rPr lang="pt-BR" sz="2400" dirty="0" smtClean="0">
                <a:latin typeface="Times New Roman"/>
                <a:cs typeface="Times New Roman"/>
              </a:rPr>
              <a:t>compartilhar dados;</a:t>
            </a:r>
            <a:endParaRPr lang="pt-BR" sz="2400" dirty="0">
              <a:latin typeface="Times New Roman"/>
              <a:cs typeface="Times New Roman"/>
            </a:endParaRPr>
          </a:p>
          <a:p>
            <a:pPr marL="457200" indent="-457200" algn="just">
              <a:lnSpc>
                <a:spcPct val="150000"/>
              </a:lnSpc>
              <a:buFont typeface="Arial"/>
              <a:buChar char="•"/>
            </a:pPr>
            <a:r>
              <a:rPr lang="pt-BR" sz="2400" dirty="0" smtClean="0">
                <a:latin typeface="Times New Roman"/>
                <a:cs typeface="Times New Roman"/>
              </a:rPr>
              <a:t>otimizar o seu tempo.</a:t>
            </a:r>
            <a:endParaRPr lang="pt-BR" sz="2400" dirty="0" smtClean="0">
              <a:latin typeface="Times New Roman"/>
              <a:cs typeface="Times New Roman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32000" y="530232"/>
            <a:ext cx="358183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Objetivos do Curso</a:t>
            </a:r>
            <a:endParaRPr lang="pt-BR" sz="32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39292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3"/>
          <p:cNvSpPr txBox="1"/>
          <p:nvPr/>
        </p:nvSpPr>
        <p:spPr>
          <a:xfrm>
            <a:off x="432874" y="530232"/>
            <a:ext cx="349065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Logística do Curso</a:t>
            </a:r>
            <a:endParaRPr lang="pt-BR" sz="32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2874" y="1606633"/>
            <a:ext cx="8278252" cy="311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40000"/>
              </a:lnSpc>
              <a:spcAft>
                <a:spcPts val="1200"/>
              </a:spcAft>
              <a:buFont typeface="Arial"/>
              <a:buChar char="•"/>
            </a:pPr>
            <a:r>
              <a:rPr lang="x-none" sz="2400" dirty="0" smtClean="0">
                <a:latin typeface="Times New Roman"/>
                <a:cs typeface="Times New Roman"/>
              </a:rPr>
              <a:t>Aulas teórico-práticas: tragam o seu computador!</a:t>
            </a:r>
          </a:p>
          <a:p>
            <a:pPr marL="342900" indent="-342900" algn="just">
              <a:lnSpc>
                <a:spcPct val="140000"/>
              </a:lnSpc>
              <a:spcAft>
                <a:spcPts val="1200"/>
              </a:spcAft>
              <a:buFont typeface="Arial"/>
              <a:buChar char="•"/>
            </a:pPr>
            <a:r>
              <a:rPr lang="x-none" sz="2400" dirty="0" smtClean="0">
                <a:latin typeface="Times New Roman"/>
                <a:cs typeface="Times New Roman"/>
              </a:rPr>
              <a:t>Das </a:t>
            </a:r>
            <a:r>
              <a:rPr lang="x-none" sz="2400" dirty="0" smtClean="0">
                <a:latin typeface="Times New Roman"/>
                <a:cs typeface="Times New Roman"/>
              </a:rPr>
              <a:t>08:30hrs </a:t>
            </a:r>
            <a:r>
              <a:rPr lang="x-none" sz="2400" dirty="0" smtClean="0">
                <a:latin typeface="Times New Roman"/>
                <a:cs typeface="Times New Roman"/>
              </a:rPr>
              <a:t>às 11:30hrs e das 13:30 às 16:30;</a:t>
            </a:r>
          </a:p>
          <a:p>
            <a:pPr marL="342900" indent="-342900" algn="just">
              <a:lnSpc>
                <a:spcPct val="140000"/>
              </a:lnSpc>
              <a:spcAft>
                <a:spcPts val="1200"/>
              </a:spcAft>
              <a:buFont typeface="Arial"/>
              <a:buChar char="•"/>
            </a:pPr>
            <a:r>
              <a:rPr lang="x-none" sz="2400" dirty="0">
                <a:latin typeface="Times New Roman"/>
                <a:cs typeface="Times New Roman"/>
              </a:rPr>
              <a:t>Segunda a </a:t>
            </a:r>
            <a:r>
              <a:rPr lang="x-none" sz="2400" dirty="0" smtClean="0">
                <a:latin typeface="Times New Roman"/>
                <a:cs typeface="Times New Roman"/>
              </a:rPr>
              <a:t>sexta-feira;</a:t>
            </a:r>
            <a:endParaRPr lang="x-none" sz="2400" dirty="0">
              <a:latin typeface="Times New Roman"/>
              <a:cs typeface="Times New Roman"/>
            </a:endParaRPr>
          </a:p>
          <a:p>
            <a:pPr marL="342900" indent="-342900" algn="just">
              <a:lnSpc>
                <a:spcPct val="140000"/>
              </a:lnSpc>
              <a:spcAft>
                <a:spcPts val="1200"/>
              </a:spcAft>
              <a:buFont typeface="Arial"/>
              <a:buChar char="•"/>
            </a:pPr>
            <a:r>
              <a:rPr lang="x-none" sz="2400" dirty="0" smtClean="0">
                <a:latin typeface="Times New Roman"/>
                <a:cs typeface="Times New Roman"/>
              </a:rPr>
              <a:t>Horários e conteúdos diários são flexíveis: </a:t>
            </a:r>
            <a:r>
              <a:rPr lang="x-none" sz="2400" dirty="0" smtClean="0">
                <a:latin typeface="Times New Roman"/>
                <a:cs typeface="Times New Roman"/>
              </a:rPr>
              <a:t>eu me adequo às </a:t>
            </a:r>
            <a:r>
              <a:rPr lang="x-none" sz="2400" dirty="0" smtClean="0">
                <a:latin typeface="Times New Roman"/>
                <a:cs typeface="Times New Roman"/>
              </a:rPr>
              <a:t>demandas de </a:t>
            </a:r>
            <a:r>
              <a:rPr lang="x-none" sz="2400" dirty="0" smtClean="0">
                <a:latin typeface="Times New Roman"/>
                <a:cs typeface="Times New Roman"/>
              </a:rPr>
              <a:t>vocês (dentro do que </a:t>
            </a:r>
            <a:r>
              <a:rPr lang="x-none" sz="2400" dirty="0" smtClean="0">
                <a:latin typeface="Times New Roman"/>
                <a:cs typeface="Times New Roman"/>
              </a:rPr>
              <a:t>é razoável)</a:t>
            </a:r>
            <a:r>
              <a:rPr lang="x-none" sz="2400" dirty="0" smtClean="0">
                <a:latin typeface="Times New Roman"/>
                <a:cs typeface="Times New Roman"/>
              </a:rPr>
              <a:t>.</a:t>
            </a:r>
            <a:endParaRPr lang="x-none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18763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3"/>
          <p:cNvSpPr txBox="1"/>
          <p:nvPr/>
        </p:nvSpPr>
        <p:spPr>
          <a:xfrm>
            <a:off x="432874" y="530232"/>
            <a:ext cx="414408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Cronograma do Curso</a:t>
            </a:r>
            <a:endParaRPr lang="pt-BR" sz="32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003936"/>
              </p:ext>
            </p:extLst>
          </p:nvPr>
        </p:nvGraphicFramePr>
        <p:xfrm>
          <a:off x="341884" y="1751472"/>
          <a:ext cx="8460233" cy="3291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35307"/>
                <a:gridCol w="2403212"/>
                <a:gridCol w="52217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Times New Roman"/>
                          <a:cs typeface="Times New Roman"/>
                        </a:rPr>
                        <a:t>Dia</a:t>
                      </a:r>
                      <a:endParaRPr lang="en-US" sz="2000" b="1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Times New Roman"/>
                          <a:cs typeface="Times New Roman"/>
                        </a:rPr>
                        <a:t>Dia</a:t>
                      </a:r>
                      <a:r>
                        <a:rPr lang="en-US" sz="2000" baseline="0" dirty="0" smtClean="0">
                          <a:latin typeface="Times New Roman"/>
                          <a:cs typeface="Times New Roman"/>
                        </a:rPr>
                        <a:t> da </a:t>
                      </a:r>
                      <a:r>
                        <a:rPr lang="en-US" sz="2000" baseline="0" dirty="0" err="1" smtClean="0">
                          <a:latin typeface="Times New Roman"/>
                          <a:cs typeface="Times New Roman"/>
                        </a:rPr>
                        <a:t>Semana</a:t>
                      </a:r>
                      <a:endParaRPr lang="en-US" sz="2000" b="1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pt-BR" sz="2000" kern="1200" dirty="0" smtClean="0">
                          <a:effectLst/>
                          <a:latin typeface="Times New Roman"/>
                          <a:cs typeface="Times New Roman"/>
                        </a:rPr>
                        <a:t>Tema</a:t>
                      </a:r>
                      <a:endParaRPr lang="pt-BR" sz="2000" b="1" kern="1200" dirty="0" smtClean="0"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/>
                          <a:cs typeface="Times New Roman"/>
                        </a:rPr>
                        <a:t>20/08</a:t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Times New Roman"/>
                          <a:cs typeface="Times New Roman"/>
                        </a:rPr>
                        <a:t>Segunda-feira</a:t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pt-BR" sz="2000" kern="1200" dirty="0" smtClean="0">
                          <a:effectLst/>
                          <a:latin typeface="Times New Roman"/>
                          <a:cs typeface="Times New Roman"/>
                        </a:rPr>
                        <a:t>Apresentação do curso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pt-BR" sz="2000" kern="1200" dirty="0" smtClean="0">
                          <a:effectLst/>
                          <a:latin typeface="Times New Roman"/>
                          <a:cs typeface="Times New Roman"/>
                        </a:rPr>
                        <a:t>Curadoria de dados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pt-BR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Leitura de dados</a:t>
                      </a:r>
                      <a:endParaRPr lang="pt-BR" sz="2000" kern="1200" dirty="0" smtClean="0"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/>
                          <a:cs typeface="Times New Roman"/>
                        </a:rPr>
                        <a:t>21/08</a:t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Times New Roman"/>
                          <a:cs typeface="Times New Roman"/>
                        </a:rPr>
                        <a:t>Terça-feira</a:t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pt-BR" sz="2000" kern="1200" dirty="0" smtClean="0">
                          <a:effectLst/>
                          <a:latin typeface="Times New Roman"/>
                          <a:cs typeface="Times New Roman"/>
                        </a:rPr>
                        <a:t>Manipulaç</a:t>
                      </a:r>
                      <a:r>
                        <a:rPr lang="pt-BR" sz="2000" kern="1200" dirty="0" smtClean="0">
                          <a:effectLst/>
                          <a:latin typeface="Times New Roman"/>
                          <a:cs typeface="Times New Roman"/>
                        </a:rPr>
                        <a:t>ão de dados</a:t>
                      </a:r>
                      <a:endParaRPr lang="pt-BR" sz="2000" kern="1200" dirty="0" smtClean="0"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/>
                          <a:cs typeface="Times New Roman"/>
                        </a:rPr>
                        <a:t>22/08</a:t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Times New Roman"/>
                          <a:cs typeface="Times New Roman"/>
                        </a:rPr>
                        <a:t>Quarta-feira</a:t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pt-BR" sz="2000" kern="1200" dirty="0" smtClean="0">
                          <a:effectLst/>
                          <a:latin typeface="Times New Roman"/>
                          <a:cs typeface="Times New Roman"/>
                        </a:rPr>
                        <a:t>Gram</a:t>
                      </a:r>
                      <a:r>
                        <a:rPr lang="pt-BR" sz="2000" kern="1200" dirty="0" smtClean="0">
                          <a:effectLst/>
                          <a:latin typeface="Times New Roman"/>
                          <a:cs typeface="Times New Roman"/>
                        </a:rPr>
                        <a:t>ática</a:t>
                      </a:r>
                      <a:r>
                        <a:rPr lang="pt-BR" sz="2000" kern="1200" baseline="0" dirty="0" smtClean="0">
                          <a:effectLst/>
                          <a:latin typeface="Times New Roman"/>
                          <a:cs typeface="Times New Roman"/>
                        </a:rPr>
                        <a:t> dos gráficos</a:t>
                      </a:r>
                      <a:endParaRPr lang="pt-BR" sz="2000" kern="1200" dirty="0" smtClean="0"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/>
                          <a:cs typeface="Times New Roman"/>
                        </a:rPr>
                        <a:t>23/08</a:t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/>
                          <a:cs typeface="Times New Roman"/>
                        </a:rPr>
                        <a:t>Quinta-</a:t>
                      </a:r>
                      <a:r>
                        <a:rPr lang="en-US" sz="2000" dirty="0" err="1" smtClean="0">
                          <a:latin typeface="Times New Roman"/>
                          <a:cs typeface="Times New Roman"/>
                        </a:rPr>
                        <a:t>feira</a:t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x-none" sz="2000" kern="1200" dirty="0" smtClean="0">
                          <a:effectLst/>
                          <a:latin typeface="Times New Roman"/>
                          <a:cs typeface="Times New Roman"/>
                        </a:rPr>
                        <a:t>Reportando resultados de</a:t>
                      </a:r>
                      <a:r>
                        <a:rPr lang="x-none" sz="2000" kern="1200" baseline="0" dirty="0" smtClean="0">
                          <a:effectLst/>
                          <a:latin typeface="Times New Roman"/>
                          <a:cs typeface="Times New Roman"/>
                        </a:rPr>
                        <a:t> an</a:t>
                      </a:r>
                      <a:r>
                        <a:rPr lang="x-none" sz="2000" kern="1200" baseline="0" dirty="0" smtClean="0">
                          <a:effectLst/>
                          <a:latin typeface="Times New Roman"/>
                          <a:cs typeface="Times New Roman"/>
                        </a:rPr>
                        <a:t>álises estatísticas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/>
                          <a:cs typeface="Times New Roman"/>
                        </a:rPr>
                        <a:t>24/08</a:t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Times New Roman"/>
                          <a:cs typeface="Times New Roman"/>
                        </a:rPr>
                        <a:t>Sexta-feira</a:t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2000" dirty="0" err="1" smtClean="0">
                          <a:latin typeface="Times New Roman"/>
                          <a:cs typeface="Times New Roman"/>
                        </a:rPr>
                        <a:t>Documentos</a:t>
                      </a:r>
                      <a:r>
                        <a:rPr lang="en-US" sz="200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 smtClean="0">
                          <a:latin typeface="Times New Roman"/>
                          <a:cs typeface="Times New Roman"/>
                        </a:rPr>
                        <a:t>reprodut</a:t>
                      </a:r>
                      <a:r>
                        <a:rPr lang="en-US" sz="2000" dirty="0" err="1" smtClean="0">
                          <a:latin typeface="Times New Roman"/>
                          <a:cs typeface="Times New Roman"/>
                        </a:rPr>
                        <a:t>íveis</a:t>
                      </a:r>
                      <a:endParaRPr lang="en-US" sz="2000" dirty="0" smtClean="0">
                        <a:latin typeface="Times New Roman"/>
                        <a:cs typeface="Times New Roman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2000" dirty="0" err="1" smtClean="0">
                          <a:latin typeface="Times New Roman"/>
                          <a:cs typeface="Times New Roman"/>
                        </a:rPr>
                        <a:t>Controle</a:t>
                      </a:r>
                      <a:r>
                        <a:rPr lang="en-US" sz="2000" dirty="0" smtClean="0">
                          <a:latin typeface="Times New Roman"/>
                          <a:cs typeface="Times New Roman"/>
                        </a:rPr>
                        <a:t> de </a:t>
                      </a:r>
                      <a:r>
                        <a:rPr lang="en-US" sz="2000" dirty="0" err="1" smtClean="0">
                          <a:latin typeface="Times New Roman"/>
                          <a:cs typeface="Times New Roman"/>
                        </a:rPr>
                        <a:t>versão</a:t>
                      </a:r>
                      <a:endParaRPr lang="en-US" sz="2000" dirty="0" smtClean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11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2874" y="1606633"/>
            <a:ext cx="8278252" cy="1926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40000"/>
              </a:lnSpc>
              <a:spcAft>
                <a:spcPts val="1200"/>
              </a:spcAft>
              <a:buFont typeface="Arial"/>
              <a:buChar char="•"/>
            </a:pPr>
            <a:r>
              <a:rPr lang="x-none" sz="2400" dirty="0" smtClean="0">
                <a:latin typeface="Times New Roman"/>
                <a:cs typeface="Times New Roman"/>
              </a:rPr>
              <a:t>O material e aulas do curso estão disponíveis em:</a:t>
            </a:r>
          </a:p>
          <a:p>
            <a:pPr algn="ctr">
              <a:lnSpc>
                <a:spcPct val="140000"/>
              </a:lnSpc>
              <a:spcAft>
                <a:spcPts val="1200"/>
              </a:spcAft>
            </a:pPr>
            <a:r>
              <a:rPr lang="x-none" sz="2400" b="1" u="sng" dirty="0" smtClean="0">
                <a:latin typeface="Times New Roman"/>
                <a:cs typeface="Times New Roman"/>
              </a:rPr>
              <a:t>github.com/nacmarino/compartilhaR</a:t>
            </a:r>
            <a:endParaRPr lang="x-none" sz="2400" dirty="0" smtClean="0">
              <a:latin typeface="Times New Roman"/>
              <a:cs typeface="Times New Roman"/>
            </a:endParaRPr>
          </a:p>
          <a:p>
            <a:pPr marL="342900" indent="-342900" algn="just">
              <a:lnSpc>
                <a:spcPct val="140000"/>
              </a:lnSpc>
              <a:spcAft>
                <a:spcPts val="1200"/>
              </a:spcAft>
              <a:buFont typeface="Arial"/>
              <a:buChar char="•"/>
            </a:pPr>
            <a:r>
              <a:rPr lang="x-none" sz="2400" dirty="0" smtClean="0">
                <a:latin typeface="Times New Roman"/>
                <a:cs typeface="Times New Roman"/>
              </a:rPr>
              <a:t>Outras fontes de material, que eu gosto:</a:t>
            </a:r>
          </a:p>
        </p:txBody>
      </p:sp>
      <p:sp>
        <p:nvSpPr>
          <p:cNvPr id="8" name="CaixaDeTexto 3"/>
          <p:cNvSpPr txBox="1"/>
          <p:nvPr/>
        </p:nvSpPr>
        <p:spPr>
          <a:xfrm>
            <a:off x="432874" y="530232"/>
            <a:ext cx="342153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Material do Curso</a:t>
            </a:r>
            <a:endParaRPr lang="pt-BR" sz="32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pic>
        <p:nvPicPr>
          <p:cNvPr id="2" name="Picture 1" descr="SoftwareCarpenty_logo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07" b="21826"/>
          <a:stretch/>
        </p:blipFill>
        <p:spPr>
          <a:xfrm>
            <a:off x="793405" y="4144471"/>
            <a:ext cx="3175468" cy="134419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31469" y="5691407"/>
            <a:ext cx="4948689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/>
                <a:cs typeface="Times New Roman"/>
                <a:hlinkClick r:id="rId3"/>
              </a:rPr>
              <a:t>http://swcarpentry.github.io/r-novice-gapminder</a:t>
            </a:r>
            <a:r>
              <a:rPr lang="en-US" dirty="0" smtClean="0">
                <a:latin typeface="Times New Roman"/>
                <a:cs typeface="Times New Roman"/>
                <a:hlinkClick r:id="rId3"/>
              </a:rPr>
              <a:t>/</a:t>
            </a:r>
            <a:endParaRPr lang="en-US" dirty="0" smtClean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/>
                <a:cs typeface="Times New Roman"/>
                <a:hlinkClick r:id="rId4"/>
              </a:rPr>
              <a:t>http://swcarpentry.github.io/r-novice-inflammation</a:t>
            </a:r>
            <a:r>
              <a:rPr lang="en-US" dirty="0" smtClean="0">
                <a:latin typeface="Times New Roman"/>
                <a:cs typeface="Times New Roman"/>
                <a:hlinkClick r:id="rId4"/>
              </a:rPr>
              <a:t>/</a:t>
            </a:r>
            <a:endParaRPr lang="en-US" dirty="0" smtClean="0">
              <a:latin typeface="Times New Roman"/>
              <a:cs typeface="Times New Roman"/>
            </a:endParaRPr>
          </a:p>
        </p:txBody>
      </p:sp>
      <p:pic>
        <p:nvPicPr>
          <p:cNvPr id="10" name="Picture 9" descr="cover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789" y="3701750"/>
            <a:ext cx="1873027" cy="28095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580" y="3704139"/>
            <a:ext cx="1868344" cy="280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94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32874" y="530232"/>
            <a:ext cx="548098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Obtendo ajuda durante a aula</a:t>
            </a:r>
            <a:endParaRPr lang="pt-BR" sz="32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2874" y="1606633"/>
            <a:ext cx="827825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40000"/>
              </a:lnSpc>
              <a:spcAft>
                <a:spcPts val="1200"/>
              </a:spcAft>
              <a:buFont typeface="Arial"/>
              <a:buChar char="•"/>
            </a:pPr>
            <a:r>
              <a:rPr lang="x-none" sz="2400" dirty="0" smtClean="0">
                <a:latin typeface="Times New Roman"/>
                <a:cs typeface="Times New Roman"/>
              </a:rPr>
              <a:t>Sei algumas </a:t>
            </a:r>
            <a:r>
              <a:rPr lang="x-none" sz="2400" dirty="0" smtClean="0">
                <a:latin typeface="Times New Roman"/>
                <a:cs typeface="Times New Roman"/>
              </a:rPr>
              <a:t>coisas, mas não tudo!</a:t>
            </a:r>
          </a:p>
          <a:p>
            <a:pPr marL="342900" indent="-342900" algn="just">
              <a:lnSpc>
                <a:spcPct val="140000"/>
              </a:lnSpc>
              <a:spcAft>
                <a:spcPts val="1200"/>
              </a:spcAft>
              <a:buFont typeface="Arial"/>
              <a:buChar char="•"/>
            </a:pPr>
            <a:r>
              <a:rPr lang="x-none" sz="2400" dirty="0" smtClean="0">
                <a:latin typeface="Times New Roman"/>
                <a:cs typeface="Times New Roman"/>
              </a:rPr>
              <a:t>Não tenha vergonha de perguntar;</a:t>
            </a:r>
          </a:p>
          <a:p>
            <a:pPr marL="342900" indent="-342900" algn="just">
              <a:lnSpc>
                <a:spcPct val="140000"/>
              </a:lnSpc>
              <a:spcAft>
                <a:spcPts val="1200"/>
              </a:spcAft>
              <a:buFont typeface="Arial"/>
              <a:buChar char="•"/>
            </a:pPr>
            <a:r>
              <a:rPr lang="x-none" sz="2400" dirty="0" smtClean="0">
                <a:latin typeface="Times New Roman"/>
                <a:cs typeface="Times New Roman"/>
              </a:rPr>
              <a:t>Se você travar em algum ponto, </a:t>
            </a:r>
            <a:r>
              <a:rPr lang="x-none" sz="2400" dirty="0" smtClean="0">
                <a:latin typeface="Times New Roman"/>
                <a:cs typeface="Times New Roman"/>
              </a:rPr>
              <a:t>medê </a:t>
            </a:r>
            <a:r>
              <a:rPr lang="x-none" sz="2400" dirty="0" smtClean="0">
                <a:latin typeface="Times New Roman"/>
                <a:cs typeface="Times New Roman"/>
              </a:rPr>
              <a:t>um sinal </a:t>
            </a:r>
            <a:r>
              <a:rPr lang="mr-IN" sz="2400" dirty="0" smtClean="0">
                <a:latin typeface="Times New Roman"/>
                <a:cs typeface="Times New Roman"/>
              </a:rPr>
              <a:t>–</a:t>
            </a:r>
            <a:r>
              <a:rPr lang="x-none" sz="2400" dirty="0" smtClean="0">
                <a:latin typeface="Times New Roman"/>
                <a:cs typeface="Times New Roman"/>
              </a:rPr>
              <a:t> assim que puder, </a:t>
            </a:r>
            <a:r>
              <a:rPr lang="x-none" sz="2400" dirty="0" smtClean="0">
                <a:latin typeface="Times New Roman"/>
                <a:cs typeface="Times New Roman"/>
              </a:rPr>
              <a:t>irei </a:t>
            </a:r>
            <a:r>
              <a:rPr lang="x-none" sz="2400" dirty="0" smtClean="0">
                <a:latin typeface="Times New Roman"/>
                <a:cs typeface="Times New Roman"/>
              </a:rPr>
              <a:t>até você;</a:t>
            </a:r>
          </a:p>
          <a:p>
            <a:pPr marL="342900" indent="-342900" algn="just">
              <a:lnSpc>
                <a:spcPct val="140000"/>
              </a:lnSpc>
              <a:spcAft>
                <a:spcPts val="1200"/>
              </a:spcAft>
              <a:buFont typeface="Arial"/>
              <a:buChar char="•"/>
            </a:pPr>
            <a:r>
              <a:rPr lang="x-none" sz="2400" dirty="0" smtClean="0">
                <a:latin typeface="Times New Roman"/>
                <a:cs typeface="Times New Roman"/>
              </a:rPr>
              <a:t>Para algumas dúvidas, a pessoa que pode te ajudar é aquela que está bem ao seu lado!</a:t>
            </a:r>
          </a:p>
        </p:txBody>
      </p:sp>
    </p:spTree>
    <p:extLst>
      <p:ext uri="{BB962C8B-B14F-4D97-AF65-F5344CB8AC3E}">
        <p14:creationId xmlns:p14="http://schemas.microsoft.com/office/powerpoint/2010/main" val="1346829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32874" y="530232"/>
            <a:ext cx="188665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Avaliação</a:t>
            </a:r>
            <a:endParaRPr lang="pt-BR" sz="32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2874" y="1458297"/>
            <a:ext cx="8278252" cy="399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40000"/>
              </a:lnSpc>
              <a:spcAft>
                <a:spcPts val="1200"/>
              </a:spcAft>
              <a:buFont typeface="Arial"/>
              <a:buChar char="•"/>
            </a:pPr>
            <a:r>
              <a:rPr lang="x-none" sz="2400" b="1" dirty="0" smtClean="0">
                <a:latin typeface="Times New Roman"/>
                <a:cs typeface="Times New Roman"/>
              </a:rPr>
              <a:t>Individual</a:t>
            </a:r>
            <a:r>
              <a:rPr lang="x-none" sz="2400" dirty="0" smtClean="0">
                <a:latin typeface="Times New Roman"/>
                <a:cs typeface="Times New Roman"/>
              </a:rPr>
              <a:t>;</a:t>
            </a:r>
          </a:p>
          <a:p>
            <a:pPr marL="342900" indent="-342900" algn="just">
              <a:lnSpc>
                <a:spcPct val="140000"/>
              </a:lnSpc>
              <a:spcAft>
                <a:spcPts val="1200"/>
              </a:spcAft>
              <a:buFont typeface="Arial"/>
              <a:buChar char="•"/>
            </a:pPr>
            <a:r>
              <a:rPr lang="x-none" sz="2400" b="1" dirty="0" smtClean="0">
                <a:latin typeface="Times New Roman"/>
                <a:cs typeface="Times New Roman"/>
              </a:rPr>
              <a:t>Tarefa:</a:t>
            </a:r>
            <a:r>
              <a:rPr lang="x-none" sz="2400" dirty="0" smtClean="0">
                <a:latin typeface="Times New Roman"/>
                <a:cs typeface="Times New Roman"/>
              </a:rPr>
              <a:t> </a:t>
            </a:r>
            <a:r>
              <a:rPr lang="x-none" sz="2400" dirty="0" smtClean="0">
                <a:latin typeface="Times New Roman"/>
                <a:cs typeface="Times New Roman"/>
              </a:rPr>
              <a:t>preparar um plano de gest</a:t>
            </a:r>
            <a:r>
              <a:rPr lang="x-none" sz="2400" dirty="0" smtClean="0">
                <a:latin typeface="Times New Roman"/>
                <a:cs typeface="Times New Roman"/>
              </a:rPr>
              <a:t>ão e manejo de dados</a:t>
            </a:r>
            <a:r>
              <a:rPr lang="x-none" sz="2400" dirty="0" smtClean="0">
                <a:latin typeface="Times New Roman"/>
                <a:cs typeface="Times New Roman"/>
              </a:rPr>
              <a:t>.</a:t>
            </a:r>
            <a:endParaRPr lang="x-none" sz="2400" dirty="0" smtClean="0">
              <a:latin typeface="Times New Roman"/>
              <a:cs typeface="Times New Roman"/>
            </a:endParaRPr>
          </a:p>
          <a:p>
            <a:pPr marL="342900" indent="-342900" algn="just">
              <a:lnSpc>
                <a:spcPct val="140000"/>
              </a:lnSpc>
              <a:spcAft>
                <a:spcPts val="1200"/>
              </a:spcAft>
              <a:buFont typeface="Arial"/>
              <a:buChar char="•"/>
            </a:pPr>
            <a:r>
              <a:rPr lang="x-none" sz="2400" b="1" dirty="0" smtClean="0">
                <a:latin typeface="Times New Roman"/>
                <a:cs typeface="Times New Roman"/>
              </a:rPr>
              <a:t>O que você precisará </a:t>
            </a:r>
            <a:r>
              <a:rPr lang="x-none" sz="2400" b="1" dirty="0" smtClean="0">
                <a:latin typeface="Times New Roman"/>
                <a:cs typeface="Times New Roman"/>
              </a:rPr>
              <a:t>me enviar: </a:t>
            </a:r>
            <a:r>
              <a:rPr lang="x-none" sz="2400" dirty="0" smtClean="0">
                <a:latin typeface="Times New Roman"/>
                <a:cs typeface="Times New Roman"/>
              </a:rPr>
              <a:t>um documento descrevendo de que forma voc</a:t>
            </a:r>
            <a:r>
              <a:rPr lang="x-none" sz="2400" dirty="0" smtClean="0">
                <a:latin typeface="Times New Roman"/>
                <a:cs typeface="Times New Roman"/>
              </a:rPr>
              <a:t>ê pretende armazenar, gerenciar e curar um conjunto de dados (pode ser dos seus próprios dados, dados de um projeto do seu laboratório, dados que você invente para a finalidade da disciplina,</a:t>
            </a:r>
            <a:r>
              <a:rPr lang="mr-IN" sz="2400" dirty="0" smtClean="0">
                <a:latin typeface="Times New Roman"/>
                <a:cs typeface="Times New Roman"/>
              </a:rPr>
              <a:t>…)</a:t>
            </a:r>
            <a:endParaRPr lang="x-none" sz="24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04968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32874" y="530232"/>
            <a:ext cx="188665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Avaliação</a:t>
            </a:r>
            <a:endParaRPr lang="pt-BR" sz="32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2874" y="1375901"/>
            <a:ext cx="8278252" cy="5127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40000"/>
              </a:lnSpc>
              <a:spcAft>
                <a:spcPts val="1200"/>
              </a:spcAft>
              <a:buFont typeface="Arial"/>
              <a:buChar char="•"/>
            </a:pPr>
            <a:r>
              <a:rPr lang="x-none" sz="2400" b="1" dirty="0" smtClean="0">
                <a:latin typeface="Times New Roman"/>
                <a:cs typeface="Times New Roman"/>
              </a:rPr>
              <a:t>O que </a:t>
            </a:r>
            <a:r>
              <a:rPr lang="x-none" sz="2400" b="1" dirty="0" smtClean="0">
                <a:latin typeface="Times New Roman"/>
                <a:cs typeface="Times New Roman"/>
              </a:rPr>
              <a:t>avaliarei?</a:t>
            </a:r>
            <a:endParaRPr lang="x-none" sz="2400" b="1" dirty="0" smtClean="0">
              <a:latin typeface="Times New Roman"/>
              <a:cs typeface="Times New Roman"/>
            </a:endParaRPr>
          </a:p>
          <a:p>
            <a:pPr marL="914400" lvl="1" indent="-457200" algn="just">
              <a:lnSpc>
                <a:spcPct val="14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x-none" sz="2400" dirty="0" smtClean="0">
                <a:latin typeface="Times New Roman"/>
                <a:cs typeface="Times New Roman"/>
              </a:rPr>
              <a:t>Detalhamento (</a:t>
            </a:r>
            <a:r>
              <a:rPr lang="pt-BR" sz="2400" dirty="0" smtClean="0">
                <a:latin typeface="Times New Roman"/>
                <a:cs typeface="Times New Roman"/>
              </a:rPr>
              <a:t>consigo </a:t>
            </a:r>
            <a:r>
              <a:rPr lang="pt-BR" sz="2400" dirty="0" smtClean="0">
                <a:latin typeface="Times New Roman"/>
                <a:cs typeface="Times New Roman"/>
              </a:rPr>
              <a:t>entender o projeto?</a:t>
            </a:r>
            <a:r>
              <a:rPr lang="x-none" sz="2400" dirty="0" smtClean="0">
                <a:latin typeface="Times New Roman"/>
                <a:cs typeface="Times New Roman"/>
              </a:rPr>
              <a:t>; </a:t>
            </a:r>
            <a:r>
              <a:rPr lang="x-none" sz="2400" b="1" dirty="0">
                <a:latin typeface="Times New Roman"/>
                <a:cs typeface="Times New Roman"/>
              </a:rPr>
              <a:t>D</a:t>
            </a:r>
            <a:r>
              <a:rPr lang="x-none" sz="2400" dirty="0" smtClean="0">
                <a:latin typeface="Times New Roman"/>
                <a:cs typeface="Times New Roman"/>
              </a:rPr>
              <a:t>);</a:t>
            </a:r>
            <a:endParaRPr lang="pt-BR" sz="2400" dirty="0" smtClean="0">
              <a:latin typeface="Times New Roman"/>
              <a:cs typeface="Times New Roman"/>
            </a:endParaRPr>
          </a:p>
          <a:p>
            <a:pPr marL="914400" lvl="1" indent="-457200" algn="just">
              <a:lnSpc>
                <a:spcPct val="14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pt-BR" sz="2400" dirty="0" smtClean="0">
                <a:latin typeface="Times New Roman"/>
                <a:cs typeface="Times New Roman"/>
              </a:rPr>
              <a:t>Reprodutibilidade (o projeto cont</a:t>
            </a:r>
            <a:r>
              <a:rPr lang="pt-BR" sz="2400" dirty="0" smtClean="0">
                <a:latin typeface="Times New Roman"/>
                <a:cs typeface="Times New Roman"/>
              </a:rPr>
              <a:t>ém elementos que </a:t>
            </a:r>
            <a:r>
              <a:rPr lang="pt-BR" sz="2400" dirty="0" smtClean="0">
                <a:latin typeface="Times New Roman"/>
                <a:cs typeface="Times New Roman"/>
              </a:rPr>
              <a:t>ajudam em sua reprodutibilidade?; </a:t>
            </a:r>
            <a:r>
              <a:rPr lang="pt-BR" sz="2400" b="1" dirty="0" err="1" smtClean="0">
                <a:latin typeface="Times New Roman"/>
                <a:cs typeface="Times New Roman"/>
              </a:rPr>
              <a:t>R</a:t>
            </a:r>
            <a:r>
              <a:rPr lang="pt-BR" sz="2400" dirty="0" smtClean="0">
                <a:latin typeface="Times New Roman"/>
                <a:cs typeface="Times New Roman"/>
              </a:rPr>
              <a:t>)</a:t>
            </a:r>
            <a:endParaRPr lang="x-none" sz="2400" dirty="0" smtClean="0">
              <a:latin typeface="Times New Roman"/>
              <a:cs typeface="Times New Roman"/>
            </a:endParaRPr>
          </a:p>
          <a:p>
            <a:pPr marL="342900" lvl="1" indent="-342900" algn="just">
              <a:lnSpc>
                <a:spcPct val="140000"/>
              </a:lnSpc>
              <a:spcAft>
                <a:spcPts val="1200"/>
              </a:spcAft>
              <a:buFont typeface="Arial"/>
              <a:buChar char="•"/>
            </a:pPr>
            <a:r>
              <a:rPr lang="x-none" sz="2400" b="1" dirty="0" smtClean="0">
                <a:latin typeface="Times New Roman"/>
                <a:cs typeface="Times New Roman"/>
              </a:rPr>
              <a:t>Nota </a:t>
            </a:r>
            <a:r>
              <a:rPr lang="x-none" sz="2400" b="1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x-none" sz="2400" b="1" dirty="0" smtClean="0">
                <a:latin typeface="Times New Roman"/>
                <a:cs typeface="Times New Roman"/>
                <a:sym typeface="Wingdings"/>
              </a:rPr>
              <a:t> Conceito</a:t>
            </a:r>
            <a:r>
              <a:rPr lang="pt-BR" sz="2400" b="1" dirty="0" smtClean="0">
                <a:latin typeface="Times New Roman"/>
                <a:cs typeface="Times New Roman"/>
                <a:sym typeface="Wingdings"/>
              </a:rPr>
              <a:t> (9 – 10: A; 7 – 8.9: B; 5 – 6.9: C)</a:t>
            </a:r>
            <a:endParaRPr lang="x-none" sz="2400" b="1" dirty="0" smtClean="0">
              <a:latin typeface="Times New Roman"/>
              <a:cs typeface="Times New Roman"/>
            </a:endParaRPr>
          </a:p>
          <a:p>
            <a:pPr lvl="2" indent="-457200" algn="just">
              <a:lnSpc>
                <a:spcPct val="140000"/>
              </a:lnSpc>
              <a:spcAft>
                <a:spcPts val="1200"/>
              </a:spcAft>
              <a:buFont typeface="+mj-lt"/>
              <a:buAutoNum type="alphaLcPeriod"/>
            </a:pPr>
            <a:r>
              <a:rPr lang="x-none" sz="2400" dirty="0" smtClean="0">
                <a:latin typeface="Times New Roman"/>
                <a:cs typeface="Times New Roman"/>
              </a:rPr>
              <a:t>Presença: </a:t>
            </a:r>
            <a:r>
              <a:rPr lang="pt-BR" sz="2400" dirty="0" smtClean="0">
                <a:latin typeface="Times New Roman"/>
                <a:cs typeface="Times New Roman"/>
              </a:rPr>
              <a:t>80% da nota [0 – 8]</a:t>
            </a:r>
            <a:r>
              <a:rPr lang="x-none" sz="2400" b="1" dirty="0" smtClean="0">
                <a:latin typeface="Times New Roman"/>
                <a:cs typeface="Times New Roman"/>
              </a:rPr>
              <a:t>;</a:t>
            </a:r>
          </a:p>
          <a:p>
            <a:pPr lvl="2" indent="-457200" algn="just">
              <a:lnSpc>
                <a:spcPct val="140000"/>
              </a:lnSpc>
              <a:spcAft>
                <a:spcPts val="1200"/>
              </a:spcAft>
              <a:buFont typeface="+mj-lt"/>
              <a:buAutoNum type="alphaLcPeriod"/>
            </a:pPr>
            <a:r>
              <a:rPr lang="x-none" sz="2400" dirty="0" smtClean="0">
                <a:latin typeface="Times New Roman"/>
                <a:cs typeface="Times New Roman"/>
              </a:rPr>
              <a:t>Trabalho: </a:t>
            </a:r>
            <a:r>
              <a:rPr lang="x-none" sz="2400" b="1" dirty="0" smtClean="0">
                <a:latin typeface="Times New Roman"/>
                <a:cs typeface="Times New Roman"/>
              </a:rPr>
              <a:t>D</a:t>
            </a:r>
            <a:r>
              <a:rPr lang="x-none" sz="2400" dirty="0" smtClean="0">
                <a:latin typeface="Times New Roman"/>
                <a:cs typeface="Times New Roman"/>
              </a:rPr>
              <a:t> </a:t>
            </a:r>
            <a:r>
              <a:rPr lang="x-none" sz="2400" dirty="0" smtClean="0">
                <a:latin typeface="Times New Roman"/>
                <a:cs typeface="Times New Roman"/>
              </a:rPr>
              <a:t>(1 ponto) + </a:t>
            </a:r>
            <a:r>
              <a:rPr lang="x-none" sz="2400" b="1" dirty="0" smtClean="0">
                <a:latin typeface="Times New Roman"/>
                <a:cs typeface="Times New Roman"/>
              </a:rPr>
              <a:t>R</a:t>
            </a:r>
            <a:r>
              <a:rPr lang="x-none" sz="2400" dirty="0" smtClean="0">
                <a:latin typeface="Times New Roman"/>
                <a:cs typeface="Times New Roman"/>
              </a:rPr>
              <a:t> </a:t>
            </a:r>
            <a:r>
              <a:rPr lang="x-none" sz="2400" dirty="0" smtClean="0">
                <a:latin typeface="Times New Roman"/>
                <a:cs typeface="Times New Roman"/>
              </a:rPr>
              <a:t>(1 ponto)</a:t>
            </a:r>
            <a:r>
              <a:rPr lang="pt-BR" sz="2400" dirty="0" smtClean="0">
                <a:latin typeface="Times New Roman"/>
                <a:cs typeface="Times New Roman"/>
              </a:rPr>
              <a:t> [0 - 2];</a:t>
            </a:r>
          </a:p>
          <a:p>
            <a:pPr lvl="2" indent="-457200" algn="just">
              <a:lnSpc>
                <a:spcPct val="140000"/>
              </a:lnSpc>
              <a:spcAft>
                <a:spcPts val="1200"/>
              </a:spcAft>
              <a:buFont typeface="+mj-lt"/>
              <a:buAutoNum type="alphaLcPeriod"/>
            </a:pPr>
            <a:r>
              <a:rPr lang="pt-BR" sz="2400" b="1" dirty="0" smtClean="0">
                <a:latin typeface="Times New Roman"/>
                <a:cs typeface="Times New Roman"/>
              </a:rPr>
              <a:t>Nota final: Presença + </a:t>
            </a:r>
            <a:r>
              <a:rPr lang="pt-BR" sz="2400" b="1" dirty="0" smtClean="0">
                <a:latin typeface="Times New Roman"/>
                <a:cs typeface="Times New Roman"/>
              </a:rPr>
              <a:t>Trabalho = </a:t>
            </a:r>
            <a:r>
              <a:rPr lang="pt-BR" sz="2400" b="1" dirty="0" smtClean="0">
                <a:latin typeface="Times New Roman"/>
                <a:cs typeface="Times New Roman"/>
              </a:rPr>
              <a:t>10.</a:t>
            </a:r>
            <a:endParaRPr lang="x-none" sz="24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81427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</TotalTime>
  <Words>524</Words>
  <Application>Microsoft Macintosh PowerPoint</Application>
  <PresentationFormat>On-screen Show (4:3)</PresentationFormat>
  <Paragraphs>70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Nicholas Marino</dc:creator>
  <cp:lastModifiedBy>Nicholas Marino</cp:lastModifiedBy>
  <cp:revision>36</cp:revision>
  <dcterms:created xsi:type="dcterms:W3CDTF">2016-04-12T13:23:44Z</dcterms:created>
  <dcterms:modified xsi:type="dcterms:W3CDTF">2018-08-13T14:24:53Z</dcterms:modified>
</cp:coreProperties>
</file>