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9" r:id="rId4"/>
    <p:sldId id="261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08F24-7785-4F6D-96B2-7F2042FE720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F5940AB-6FC0-48C6-A806-A8A0FFC0FDBD}">
      <dgm:prSet/>
      <dgm:spPr/>
      <dgm:t>
        <a:bodyPr/>
        <a:lstStyle/>
        <a:p>
          <a:r>
            <a:rPr lang="en-US" dirty="0"/>
            <a:t>Manvel population is growing faster, but will take more than 10 years to get to Angleton population </a:t>
          </a:r>
        </a:p>
      </dgm:t>
    </dgm:pt>
    <dgm:pt modelId="{845DFE04-29F9-439F-8618-F69C14562E58}" type="parTrans" cxnId="{F526FF1D-F864-47F9-BBD5-4F33623755F7}">
      <dgm:prSet/>
      <dgm:spPr/>
      <dgm:t>
        <a:bodyPr/>
        <a:lstStyle/>
        <a:p>
          <a:endParaRPr lang="en-US"/>
        </a:p>
      </dgm:t>
    </dgm:pt>
    <dgm:pt modelId="{1E46E239-683C-4064-8559-36EEE529D447}" type="sibTrans" cxnId="{F526FF1D-F864-47F9-BBD5-4F33623755F7}">
      <dgm:prSet/>
      <dgm:spPr/>
      <dgm:t>
        <a:bodyPr/>
        <a:lstStyle/>
        <a:p>
          <a:endParaRPr lang="en-US"/>
        </a:p>
      </dgm:t>
    </dgm:pt>
    <dgm:pt modelId="{3903D19C-9A68-410B-96E7-ED462F95C42D}">
      <dgm:prSet/>
      <dgm:spPr/>
      <dgm:t>
        <a:bodyPr/>
        <a:lstStyle/>
        <a:p>
          <a:r>
            <a:rPr lang="en-US"/>
            <a:t>Because of the higher population in Angleton, I will suggest to open the restaurant in Angleton</a:t>
          </a:r>
        </a:p>
      </dgm:t>
    </dgm:pt>
    <dgm:pt modelId="{492E8212-5AE4-455B-AAF8-98BA3F38F3BE}" type="parTrans" cxnId="{2BD9CD5D-2648-4855-B13A-648A6F57921C}">
      <dgm:prSet/>
      <dgm:spPr/>
      <dgm:t>
        <a:bodyPr/>
        <a:lstStyle/>
        <a:p>
          <a:endParaRPr lang="en-US"/>
        </a:p>
      </dgm:t>
    </dgm:pt>
    <dgm:pt modelId="{DA08E98E-0BDF-4487-9066-EF8F965D9C46}" type="sibTrans" cxnId="{2BD9CD5D-2648-4855-B13A-648A6F57921C}">
      <dgm:prSet/>
      <dgm:spPr/>
      <dgm:t>
        <a:bodyPr/>
        <a:lstStyle/>
        <a:p>
          <a:endParaRPr lang="en-US"/>
        </a:p>
      </dgm:t>
    </dgm:pt>
    <dgm:pt modelId="{C654E2B2-BB92-4908-877F-9313C9FB06A6}">
      <dgm:prSet/>
      <dgm:spPr/>
      <dgm:t>
        <a:bodyPr/>
        <a:lstStyle/>
        <a:p>
          <a:r>
            <a:rPr lang="en-US"/>
            <a:t>For future study we can look at where exactly to open the restaurant in Angleton</a:t>
          </a:r>
        </a:p>
      </dgm:t>
    </dgm:pt>
    <dgm:pt modelId="{5D628681-3B89-428A-B94B-1F54BEF621E8}" type="parTrans" cxnId="{E56F05D7-3D92-42B2-9049-FA4857BAAEFD}">
      <dgm:prSet/>
      <dgm:spPr/>
      <dgm:t>
        <a:bodyPr/>
        <a:lstStyle/>
        <a:p>
          <a:endParaRPr lang="en-US"/>
        </a:p>
      </dgm:t>
    </dgm:pt>
    <dgm:pt modelId="{FE22E3F4-8385-496A-A7EC-572ACE735316}" type="sibTrans" cxnId="{E56F05D7-3D92-42B2-9049-FA4857BAAEFD}">
      <dgm:prSet/>
      <dgm:spPr/>
      <dgm:t>
        <a:bodyPr/>
        <a:lstStyle/>
        <a:p>
          <a:endParaRPr lang="en-US"/>
        </a:p>
      </dgm:t>
    </dgm:pt>
    <dgm:pt modelId="{AB438F2D-A33D-4BD0-8034-B8575ECB10D5}">
      <dgm:prSet/>
      <dgm:spPr/>
      <dgm:t>
        <a:bodyPr/>
        <a:lstStyle/>
        <a:p>
          <a:r>
            <a:rPr lang="en-US" dirty="0"/>
            <a:t>The map below group the Restaurant by Category. This will help to choose the most appropriate type of restaurant for Angleton to avoid to much competition</a:t>
          </a:r>
        </a:p>
      </dgm:t>
    </dgm:pt>
    <dgm:pt modelId="{64AD2CC6-3062-456F-B98C-388DD4F22BBE}" type="parTrans" cxnId="{3FF7C0BD-9B1F-46FF-8F28-79DD22F2D51A}">
      <dgm:prSet/>
      <dgm:spPr/>
      <dgm:t>
        <a:bodyPr/>
        <a:lstStyle/>
        <a:p>
          <a:endParaRPr lang="en-US"/>
        </a:p>
      </dgm:t>
    </dgm:pt>
    <dgm:pt modelId="{1667594B-6558-477E-98E4-80E194A92CBC}" type="sibTrans" cxnId="{3FF7C0BD-9B1F-46FF-8F28-79DD22F2D51A}">
      <dgm:prSet/>
      <dgm:spPr/>
      <dgm:t>
        <a:bodyPr/>
        <a:lstStyle/>
        <a:p>
          <a:endParaRPr lang="en-US"/>
        </a:p>
      </dgm:t>
    </dgm:pt>
    <dgm:pt modelId="{08CCEE69-0740-43E1-8E3A-50C2C75F69B3}" type="pres">
      <dgm:prSet presAssocID="{AAD08F24-7785-4F6D-96B2-7F2042FE720B}" presName="root" presStyleCnt="0">
        <dgm:presLayoutVars>
          <dgm:dir/>
          <dgm:resizeHandles val="exact"/>
        </dgm:presLayoutVars>
      </dgm:prSet>
      <dgm:spPr/>
    </dgm:pt>
    <dgm:pt modelId="{A0E29698-E527-47C3-B74A-A9C7B691BECB}" type="pres">
      <dgm:prSet presAssocID="{3F5940AB-6FC0-48C6-A806-A8A0FFC0FDBD}" presName="compNode" presStyleCnt="0"/>
      <dgm:spPr/>
    </dgm:pt>
    <dgm:pt modelId="{47387142-7464-4B41-AB23-785428A3311A}" type="pres">
      <dgm:prSet presAssocID="{3F5940AB-6FC0-48C6-A806-A8A0FFC0FDB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604C2424-45AC-4F04-8760-38CB5AA5F6EE}" type="pres">
      <dgm:prSet presAssocID="{3F5940AB-6FC0-48C6-A806-A8A0FFC0FDBD}" presName="spaceRect" presStyleCnt="0"/>
      <dgm:spPr/>
    </dgm:pt>
    <dgm:pt modelId="{1DE56E4E-135C-452E-9A25-FCDE17C94D75}" type="pres">
      <dgm:prSet presAssocID="{3F5940AB-6FC0-48C6-A806-A8A0FFC0FDBD}" presName="textRect" presStyleLbl="revTx" presStyleIdx="0" presStyleCnt="4">
        <dgm:presLayoutVars>
          <dgm:chMax val="1"/>
          <dgm:chPref val="1"/>
        </dgm:presLayoutVars>
      </dgm:prSet>
      <dgm:spPr/>
    </dgm:pt>
    <dgm:pt modelId="{A742E638-9C8D-43A0-86E1-829C2D26F35C}" type="pres">
      <dgm:prSet presAssocID="{1E46E239-683C-4064-8559-36EEE529D447}" presName="sibTrans" presStyleCnt="0"/>
      <dgm:spPr/>
    </dgm:pt>
    <dgm:pt modelId="{17C716BE-E67C-4225-992E-F4265E303A74}" type="pres">
      <dgm:prSet presAssocID="{3903D19C-9A68-410B-96E7-ED462F95C42D}" presName="compNode" presStyleCnt="0"/>
      <dgm:spPr/>
    </dgm:pt>
    <dgm:pt modelId="{1D27AB24-FA96-41C5-B567-F53D267395CD}" type="pres">
      <dgm:prSet presAssocID="{3903D19C-9A68-410B-96E7-ED462F95C42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CE6C8F18-7B0A-4266-A3FB-4BDDD295BF6A}" type="pres">
      <dgm:prSet presAssocID="{3903D19C-9A68-410B-96E7-ED462F95C42D}" presName="spaceRect" presStyleCnt="0"/>
      <dgm:spPr/>
    </dgm:pt>
    <dgm:pt modelId="{7E6EC10B-8373-4499-ADEE-34EE1EDF80D0}" type="pres">
      <dgm:prSet presAssocID="{3903D19C-9A68-410B-96E7-ED462F95C42D}" presName="textRect" presStyleLbl="revTx" presStyleIdx="1" presStyleCnt="4">
        <dgm:presLayoutVars>
          <dgm:chMax val="1"/>
          <dgm:chPref val="1"/>
        </dgm:presLayoutVars>
      </dgm:prSet>
      <dgm:spPr/>
    </dgm:pt>
    <dgm:pt modelId="{CD85EA9E-4A74-4F66-A65E-01301A08B5D1}" type="pres">
      <dgm:prSet presAssocID="{DA08E98E-0BDF-4487-9066-EF8F965D9C46}" presName="sibTrans" presStyleCnt="0"/>
      <dgm:spPr/>
    </dgm:pt>
    <dgm:pt modelId="{E6CBB14B-B9D2-4C5F-8CE1-0ABC8695A728}" type="pres">
      <dgm:prSet presAssocID="{C654E2B2-BB92-4908-877F-9313C9FB06A6}" presName="compNode" presStyleCnt="0"/>
      <dgm:spPr/>
    </dgm:pt>
    <dgm:pt modelId="{D0A95F6E-3D38-450B-9D90-20936D17D62C}" type="pres">
      <dgm:prSet presAssocID="{C654E2B2-BB92-4908-877F-9313C9FB06A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4B9FE45-09B2-46F5-9004-6FCF04EAEC3D}" type="pres">
      <dgm:prSet presAssocID="{C654E2B2-BB92-4908-877F-9313C9FB06A6}" presName="spaceRect" presStyleCnt="0"/>
      <dgm:spPr/>
    </dgm:pt>
    <dgm:pt modelId="{19C1AD08-0A06-4EFA-B9CA-D47D5D982089}" type="pres">
      <dgm:prSet presAssocID="{C654E2B2-BB92-4908-877F-9313C9FB06A6}" presName="textRect" presStyleLbl="revTx" presStyleIdx="2" presStyleCnt="4">
        <dgm:presLayoutVars>
          <dgm:chMax val="1"/>
          <dgm:chPref val="1"/>
        </dgm:presLayoutVars>
      </dgm:prSet>
      <dgm:spPr/>
    </dgm:pt>
    <dgm:pt modelId="{7D902128-6FE8-4E6B-A5E0-E3D497EFC623}" type="pres">
      <dgm:prSet presAssocID="{FE22E3F4-8385-496A-A7EC-572ACE735316}" presName="sibTrans" presStyleCnt="0"/>
      <dgm:spPr/>
    </dgm:pt>
    <dgm:pt modelId="{315F0BF4-36BB-45A0-97E2-2FB25FCF4435}" type="pres">
      <dgm:prSet presAssocID="{AB438F2D-A33D-4BD0-8034-B8575ECB10D5}" presName="compNode" presStyleCnt="0"/>
      <dgm:spPr/>
    </dgm:pt>
    <dgm:pt modelId="{F2577B93-8351-44FF-86AB-119CA6342AC7}" type="pres">
      <dgm:prSet presAssocID="{AB438F2D-A33D-4BD0-8034-B8575ECB10D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1BECFD6B-6639-4B75-B8B8-F66E2CA5BE23}" type="pres">
      <dgm:prSet presAssocID="{AB438F2D-A33D-4BD0-8034-B8575ECB10D5}" presName="spaceRect" presStyleCnt="0"/>
      <dgm:spPr/>
    </dgm:pt>
    <dgm:pt modelId="{47D9AC97-F85A-4554-B7B0-D797D7187ED1}" type="pres">
      <dgm:prSet presAssocID="{AB438F2D-A33D-4BD0-8034-B8575ECB10D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526FF1D-F864-47F9-BBD5-4F33623755F7}" srcId="{AAD08F24-7785-4F6D-96B2-7F2042FE720B}" destId="{3F5940AB-6FC0-48C6-A806-A8A0FFC0FDBD}" srcOrd="0" destOrd="0" parTransId="{845DFE04-29F9-439F-8618-F69C14562E58}" sibTransId="{1E46E239-683C-4064-8559-36EEE529D447}"/>
    <dgm:cxn modelId="{5652352C-1D36-4DF5-B432-20BF35DD7134}" type="presOf" srcId="{3903D19C-9A68-410B-96E7-ED462F95C42D}" destId="{7E6EC10B-8373-4499-ADEE-34EE1EDF80D0}" srcOrd="0" destOrd="0" presId="urn:microsoft.com/office/officeart/2018/2/layout/IconLabelList"/>
    <dgm:cxn modelId="{2BD9CD5D-2648-4855-B13A-648A6F57921C}" srcId="{AAD08F24-7785-4F6D-96B2-7F2042FE720B}" destId="{3903D19C-9A68-410B-96E7-ED462F95C42D}" srcOrd="1" destOrd="0" parTransId="{492E8212-5AE4-455B-AAF8-98BA3F38F3BE}" sibTransId="{DA08E98E-0BDF-4487-9066-EF8F965D9C46}"/>
    <dgm:cxn modelId="{10A6584A-000B-45FF-BC3E-17EFF8149F70}" type="presOf" srcId="{C654E2B2-BB92-4908-877F-9313C9FB06A6}" destId="{19C1AD08-0A06-4EFA-B9CA-D47D5D982089}" srcOrd="0" destOrd="0" presId="urn:microsoft.com/office/officeart/2018/2/layout/IconLabelList"/>
    <dgm:cxn modelId="{D83EE36D-A892-415A-82E0-1C4C3179BEE8}" type="presOf" srcId="{AAD08F24-7785-4F6D-96B2-7F2042FE720B}" destId="{08CCEE69-0740-43E1-8E3A-50C2C75F69B3}" srcOrd="0" destOrd="0" presId="urn:microsoft.com/office/officeart/2018/2/layout/IconLabelList"/>
    <dgm:cxn modelId="{6D48B379-6C40-4A23-A2BA-666CA340CB68}" type="presOf" srcId="{3F5940AB-6FC0-48C6-A806-A8A0FFC0FDBD}" destId="{1DE56E4E-135C-452E-9A25-FCDE17C94D75}" srcOrd="0" destOrd="0" presId="urn:microsoft.com/office/officeart/2018/2/layout/IconLabelList"/>
    <dgm:cxn modelId="{1B6F1892-7098-45E3-B9D7-D4A223B32378}" type="presOf" srcId="{AB438F2D-A33D-4BD0-8034-B8575ECB10D5}" destId="{47D9AC97-F85A-4554-B7B0-D797D7187ED1}" srcOrd="0" destOrd="0" presId="urn:microsoft.com/office/officeart/2018/2/layout/IconLabelList"/>
    <dgm:cxn modelId="{3FF7C0BD-9B1F-46FF-8F28-79DD22F2D51A}" srcId="{AAD08F24-7785-4F6D-96B2-7F2042FE720B}" destId="{AB438F2D-A33D-4BD0-8034-B8575ECB10D5}" srcOrd="3" destOrd="0" parTransId="{64AD2CC6-3062-456F-B98C-388DD4F22BBE}" sibTransId="{1667594B-6558-477E-98E4-80E194A92CBC}"/>
    <dgm:cxn modelId="{E56F05D7-3D92-42B2-9049-FA4857BAAEFD}" srcId="{AAD08F24-7785-4F6D-96B2-7F2042FE720B}" destId="{C654E2B2-BB92-4908-877F-9313C9FB06A6}" srcOrd="2" destOrd="0" parTransId="{5D628681-3B89-428A-B94B-1F54BEF621E8}" sibTransId="{FE22E3F4-8385-496A-A7EC-572ACE735316}"/>
    <dgm:cxn modelId="{4F4E0B71-326D-4D07-B789-C985C4B5AE37}" type="presParOf" srcId="{08CCEE69-0740-43E1-8E3A-50C2C75F69B3}" destId="{A0E29698-E527-47C3-B74A-A9C7B691BECB}" srcOrd="0" destOrd="0" presId="urn:microsoft.com/office/officeart/2018/2/layout/IconLabelList"/>
    <dgm:cxn modelId="{1642DA56-0C69-4AB4-87DC-EEA4B82E5EEB}" type="presParOf" srcId="{A0E29698-E527-47C3-B74A-A9C7B691BECB}" destId="{47387142-7464-4B41-AB23-785428A3311A}" srcOrd="0" destOrd="0" presId="urn:microsoft.com/office/officeart/2018/2/layout/IconLabelList"/>
    <dgm:cxn modelId="{2C91FD16-8D32-44CD-8B96-927465329AE7}" type="presParOf" srcId="{A0E29698-E527-47C3-B74A-A9C7B691BECB}" destId="{604C2424-45AC-4F04-8760-38CB5AA5F6EE}" srcOrd="1" destOrd="0" presId="urn:microsoft.com/office/officeart/2018/2/layout/IconLabelList"/>
    <dgm:cxn modelId="{E440E231-8299-47C8-A4D3-97CED1209EB0}" type="presParOf" srcId="{A0E29698-E527-47C3-B74A-A9C7B691BECB}" destId="{1DE56E4E-135C-452E-9A25-FCDE17C94D75}" srcOrd="2" destOrd="0" presId="urn:microsoft.com/office/officeart/2018/2/layout/IconLabelList"/>
    <dgm:cxn modelId="{9C221D5C-79A6-4226-8ED0-7EE5DD506EB2}" type="presParOf" srcId="{08CCEE69-0740-43E1-8E3A-50C2C75F69B3}" destId="{A742E638-9C8D-43A0-86E1-829C2D26F35C}" srcOrd="1" destOrd="0" presId="urn:microsoft.com/office/officeart/2018/2/layout/IconLabelList"/>
    <dgm:cxn modelId="{0509DBCB-C18E-4301-A402-87E556BCCD14}" type="presParOf" srcId="{08CCEE69-0740-43E1-8E3A-50C2C75F69B3}" destId="{17C716BE-E67C-4225-992E-F4265E303A74}" srcOrd="2" destOrd="0" presId="urn:microsoft.com/office/officeart/2018/2/layout/IconLabelList"/>
    <dgm:cxn modelId="{EC944211-93D6-46FF-B517-C4458A5533E4}" type="presParOf" srcId="{17C716BE-E67C-4225-992E-F4265E303A74}" destId="{1D27AB24-FA96-41C5-B567-F53D267395CD}" srcOrd="0" destOrd="0" presId="urn:microsoft.com/office/officeart/2018/2/layout/IconLabelList"/>
    <dgm:cxn modelId="{56F8390F-3CD3-4E44-98AB-1F7A0E4093BD}" type="presParOf" srcId="{17C716BE-E67C-4225-992E-F4265E303A74}" destId="{CE6C8F18-7B0A-4266-A3FB-4BDDD295BF6A}" srcOrd="1" destOrd="0" presId="urn:microsoft.com/office/officeart/2018/2/layout/IconLabelList"/>
    <dgm:cxn modelId="{33F5B15C-FB86-40DA-9EB9-32C07502D8C5}" type="presParOf" srcId="{17C716BE-E67C-4225-992E-F4265E303A74}" destId="{7E6EC10B-8373-4499-ADEE-34EE1EDF80D0}" srcOrd="2" destOrd="0" presId="urn:microsoft.com/office/officeart/2018/2/layout/IconLabelList"/>
    <dgm:cxn modelId="{0F91AA2E-8EDB-45A0-B18F-D96DCF955590}" type="presParOf" srcId="{08CCEE69-0740-43E1-8E3A-50C2C75F69B3}" destId="{CD85EA9E-4A74-4F66-A65E-01301A08B5D1}" srcOrd="3" destOrd="0" presId="urn:microsoft.com/office/officeart/2018/2/layout/IconLabelList"/>
    <dgm:cxn modelId="{B5451B42-CBBD-40E4-8B9F-135002FAD31D}" type="presParOf" srcId="{08CCEE69-0740-43E1-8E3A-50C2C75F69B3}" destId="{E6CBB14B-B9D2-4C5F-8CE1-0ABC8695A728}" srcOrd="4" destOrd="0" presId="urn:microsoft.com/office/officeart/2018/2/layout/IconLabelList"/>
    <dgm:cxn modelId="{BBF48A8F-4081-456D-B9B4-F463EF94DF01}" type="presParOf" srcId="{E6CBB14B-B9D2-4C5F-8CE1-0ABC8695A728}" destId="{D0A95F6E-3D38-450B-9D90-20936D17D62C}" srcOrd="0" destOrd="0" presId="urn:microsoft.com/office/officeart/2018/2/layout/IconLabelList"/>
    <dgm:cxn modelId="{D36228B0-C3FF-41BE-8728-C73795446E08}" type="presParOf" srcId="{E6CBB14B-B9D2-4C5F-8CE1-0ABC8695A728}" destId="{B4B9FE45-09B2-46F5-9004-6FCF04EAEC3D}" srcOrd="1" destOrd="0" presId="urn:microsoft.com/office/officeart/2018/2/layout/IconLabelList"/>
    <dgm:cxn modelId="{66806760-E9A6-4B9B-9694-72302B46D29A}" type="presParOf" srcId="{E6CBB14B-B9D2-4C5F-8CE1-0ABC8695A728}" destId="{19C1AD08-0A06-4EFA-B9CA-D47D5D982089}" srcOrd="2" destOrd="0" presId="urn:microsoft.com/office/officeart/2018/2/layout/IconLabelList"/>
    <dgm:cxn modelId="{0F7B4636-4A88-429C-A124-D5D69A7B05ED}" type="presParOf" srcId="{08CCEE69-0740-43E1-8E3A-50C2C75F69B3}" destId="{7D902128-6FE8-4E6B-A5E0-E3D497EFC623}" srcOrd="5" destOrd="0" presId="urn:microsoft.com/office/officeart/2018/2/layout/IconLabelList"/>
    <dgm:cxn modelId="{16D7F759-3EA1-44CB-BBE7-62C06BB6E93F}" type="presParOf" srcId="{08CCEE69-0740-43E1-8E3A-50C2C75F69B3}" destId="{315F0BF4-36BB-45A0-97E2-2FB25FCF4435}" srcOrd="6" destOrd="0" presId="urn:microsoft.com/office/officeart/2018/2/layout/IconLabelList"/>
    <dgm:cxn modelId="{0A5BC50C-88CD-4A19-8F3A-34CADC5F4446}" type="presParOf" srcId="{315F0BF4-36BB-45A0-97E2-2FB25FCF4435}" destId="{F2577B93-8351-44FF-86AB-119CA6342AC7}" srcOrd="0" destOrd="0" presId="urn:microsoft.com/office/officeart/2018/2/layout/IconLabelList"/>
    <dgm:cxn modelId="{DC887B04-F39B-4881-A6F9-FE5AD2485594}" type="presParOf" srcId="{315F0BF4-36BB-45A0-97E2-2FB25FCF4435}" destId="{1BECFD6B-6639-4B75-B8B8-F66E2CA5BE23}" srcOrd="1" destOrd="0" presId="urn:microsoft.com/office/officeart/2018/2/layout/IconLabelList"/>
    <dgm:cxn modelId="{17A671AA-29E6-460F-8122-7220F253D061}" type="presParOf" srcId="{315F0BF4-36BB-45A0-97E2-2FB25FCF4435}" destId="{47D9AC97-F85A-4554-B7B0-D797D7187ED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87142-7464-4B41-AB23-785428A3311A}">
      <dsp:nvSpPr>
        <dsp:cNvPr id="0" name=""/>
        <dsp:cNvSpPr/>
      </dsp:nvSpPr>
      <dsp:spPr>
        <a:xfrm>
          <a:off x="1312668" y="360983"/>
          <a:ext cx="1074729" cy="10747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56E4E-135C-452E-9A25-FCDE17C94D75}">
      <dsp:nvSpPr>
        <dsp:cNvPr id="0" name=""/>
        <dsp:cNvSpPr/>
      </dsp:nvSpPr>
      <dsp:spPr>
        <a:xfrm>
          <a:off x="655888" y="1770384"/>
          <a:ext cx="23882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Manvel population is growing faster, but will take more than 10 years to get to Angleton population </a:t>
          </a:r>
        </a:p>
      </dsp:txBody>
      <dsp:txXfrm>
        <a:off x="655888" y="1770384"/>
        <a:ext cx="2388288" cy="720000"/>
      </dsp:txXfrm>
    </dsp:sp>
    <dsp:sp modelId="{1D27AB24-FA96-41C5-B567-F53D267395CD}">
      <dsp:nvSpPr>
        <dsp:cNvPr id="0" name=""/>
        <dsp:cNvSpPr/>
      </dsp:nvSpPr>
      <dsp:spPr>
        <a:xfrm>
          <a:off x="4118906" y="360983"/>
          <a:ext cx="1074729" cy="10747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EC10B-8373-4499-ADEE-34EE1EDF80D0}">
      <dsp:nvSpPr>
        <dsp:cNvPr id="0" name=""/>
        <dsp:cNvSpPr/>
      </dsp:nvSpPr>
      <dsp:spPr>
        <a:xfrm>
          <a:off x="3462127" y="1770384"/>
          <a:ext cx="23882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Because of the higher population in Angleton, I will suggest to open the restaurant in Angleton</a:t>
          </a:r>
        </a:p>
      </dsp:txBody>
      <dsp:txXfrm>
        <a:off x="3462127" y="1770384"/>
        <a:ext cx="2388288" cy="720000"/>
      </dsp:txXfrm>
    </dsp:sp>
    <dsp:sp modelId="{D0A95F6E-3D38-450B-9D90-20936D17D62C}">
      <dsp:nvSpPr>
        <dsp:cNvPr id="0" name=""/>
        <dsp:cNvSpPr/>
      </dsp:nvSpPr>
      <dsp:spPr>
        <a:xfrm>
          <a:off x="1312668" y="3087456"/>
          <a:ext cx="1074729" cy="10747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1AD08-0A06-4EFA-B9CA-D47D5D982089}">
      <dsp:nvSpPr>
        <dsp:cNvPr id="0" name=""/>
        <dsp:cNvSpPr/>
      </dsp:nvSpPr>
      <dsp:spPr>
        <a:xfrm>
          <a:off x="655888" y="4496856"/>
          <a:ext cx="23882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For future study we can look at where exactly to open the restaurant in Angleton</a:t>
          </a:r>
        </a:p>
      </dsp:txBody>
      <dsp:txXfrm>
        <a:off x="655888" y="4496856"/>
        <a:ext cx="2388288" cy="720000"/>
      </dsp:txXfrm>
    </dsp:sp>
    <dsp:sp modelId="{F2577B93-8351-44FF-86AB-119CA6342AC7}">
      <dsp:nvSpPr>
        <dsp:cNvPr id="0" name=""/>
        <dsp:cNvSpPr/>
      </dsp:nvSpPr>
      <dsp:spPr>
        <a:xfrm>
          <a:off x="4118906" y="3087456"/>
          <a:ext cx="1074729" cy="10747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9AC97-F85A-4554-B7B0-D797D7187ED1}">
      <dsp:nvSpPr>
        <dsp:cNvPr id="0" name=""/>
        <dsp:cNvSpPr/>
      </dsp:nvSpPr>
      <dsp:spPr>
        <a:xfrm>
          <a:off x="3462127" y="4496856"/>
          <a:ext cx="23882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map below group the Restaurant by Category. This will help to choose the most appropriate type of restaurant for Angleton to avoid to much competition</a:t>
          </a:r>
        </a:p>
      </dsp:txBody>
      <dsp:txXfrm>
        <a:off x="3462127" y="4496856"/>
        <a:ext cx="238828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114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2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4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9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87276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5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7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8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5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065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184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723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83F2D8-C460-455A-BE9F-5E315F1B4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8" b="12571"/>
          <a:stretch/>
        </p:blipFill>
        <p:spPr>
          <a:xfrm>
            <a:off x="20" y="1"/>
            <a:ext cx="12191981" cy="6857999"/>
          </a:xfrm>
          <a:prstGeom prst="rect">
            <a:avLst/>
          </a:prstGeom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5D115F30-A723-4699-8F95-2C5F9FFD5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EB452B0E-6610-4200-A49F-E598118DA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B740296D-31AF-45A1-B9FA-8DDE8FC9E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9AC56-8F30-4714-BA86-73C397AC8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6103" y="1207363"/>
            <a:ext cx="8361229" cy="3839576"/>
          </a:xfrm>
        </p:spPr>
        <p:txBody>
          <a:bodyPr>
            <a:normAutofit fontScale="90000"/>
          </a:bodyPr>
          <a:lstStyle/>
          <a:p>
            <a:r>
              <a:rPr lang="en-US" dirty="0"/>
              <a:t>Best Location for a new restaurant in Houston neighborhood</a:t>
            </a:r>
          </a:p>
        </p:txBody>
      </p:sp>
    </p:spTree>
    <p:extLst>
      <p:ext uri="{BB962C8B-B14F-4D97-AF65-F5344CB8AC3E}">
        <p14:creationId xmlns:p14="http://schemas.microsoft.com/office/powerpoint/2010/main" val="388600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50C9-17A9-481F-BDCA-C0CBF062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based on Neighborhood KPI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FBF5B-9A7C-40EF-8832-EF76CE72F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194699"/>
          </a:xfrm>
        </p:spPr>
        <p:txBody>
          <a:bodyPr>
            <a:normAutofit/>
          </a:bodyPr>
          <a:lstStyle/>
          <a:p>
            <a:r>
              <a:rPr lang="en-US" dirty="0"/>
              <a:t>The best Neighborhood should be ranked low in all the 4 KPI’s</a:t>
            </a:r>
          </a:p>
          <a:p>
            <a:endParaRPr lang="en-US" dirty="0"/>
          </a:p>
          <a:p>
            <a:r>
              <a:rPr lang="en-US" dirty="0"/>
              <a:t>No neighborhood appears in the 5 lowest value off all 4 KPI’s</a:t>
            </a:r>
          </a:p>
          <a:p>
            <a:endParaRPr lang="en-US" dirty="0"/>
          </a:p>
          <a:p>
            <a:r>
              <a:rPr lang="en-US" dirty="0"/>
              <a:t>Two Neighborhoods Angleton and Manvel appears low on 3 of the 4 KPI’s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Angleton and Manvel are the 2 Neighborhood to consider for opening a restaurant</a:t>
            </a:r>
          </a:p>
          <a:p>
            <a:pPr marL="0" indent="0">
              <a:buNone/>
            </a:pPr>
            <a:endParaRPr lang="en-US" dirty="0"/>
          </a:p>
          <a:p>
            <a:pPr marL="53035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04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50C9-17A9-481F-BDCA-C0CBF062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of population growth in Manvel by 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FBF5B-9A7C-40EF-8832-EF76CE72F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1946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Manvel population Expected to growth by 39% from 2019 to 2025 </a:t>
            </a:r>
          </a:p>
          <a:p>
            <a:r>
              <a:rPr lang="en-US" dirty="0"/>
              <a:t>Population estimate to be 17665 by 2025</a:t>
            </a:r>
          </a:p>
          <a:p>
            <a:pPr marL="0" indent="0">
              <a:buNone/>
            </a:pPr>
            <a:endParaRPr lang="en-US" dirty="0"/>
          </a:p>
          <a:p>
            <a:pPr marL="53035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90F4D-BF22-47AB-9297-986C36D62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5" y="2390775"/>
            <a:ext cx="33337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19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50C9-17A9-481F-BDCA-C0CBF062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of population growth in Angleton by 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FBF5B-9A7C-40EF-8832-EF76CE72F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1946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Angleton population expected to growth by 8% from 2019 to 2025 </a:t>
            </a:r>
          </a:p>
          <a:p>
            <a:r>
              <a:rPr lang="en-US" dirty="0"/>
              <a:t>Population estimate to be 33084 by 2025</a:t>
            </a:r>
          </a:p>
          <a:p>
            <a:pPr marL="0" indent="0">
              <a:buNone/>
            </a:pPr>
            <a:endParaRPr lang="en-US" dirty="0"/>
          </a:p>
          <a:p>
            <a:pPr marL="53035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77C18-404B-49D3-88FC-DA76978EE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887" y="2376487"/>
            <a:ext cx="33242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78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A958B0-EC60-4EA4-826D-922B406B8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350C9-17A9-481F-BDCA-C0CBF062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Conclusion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F20F2F-37FC-4C43-8B8C-745702F8B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023234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984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6EABEEC-5010-4D60-BA10-93EFB2683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CF9BC528-E513-43C9-ABBF-F7ED03D6A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2D7D03D-0D4C-4889-AD27-F775D20F2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26CF452-8E73-4566-8A9B-2ABC0DE8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1DD88-EBDF-4A13-8429-1A2566B1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cap="all"/>
              <a:t>5 Clusters for Houston Neighborhood Restaurant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59C1ED8B-4F88-484D-A4E7-DDC4AE340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E0AB7945-3931-4B50-AF2C-9F3137AA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DDD68B-0AE6-42A6-9361-F6BF702C4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820" y="1340841"/>
            <a:ext cx="5609628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90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24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50C9-17A9-481F-BDCA-C0CBF062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FBF5B-9A7C-40EF-8832-EF76CE72F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Foursquare source data </a:t>
            </a:r>
          </a:p>
          <a:p>
            <a:pPr lvl="1"/>
            <a:r>
              <a:rPr lang="en-US" dirty="0"/>
              <a:t>For venues in Houston neighborhood</a:t>
            </a:r>
          </a:p>
          <a:p>
            <a:pPr lvl="1"/>
            <a:endParaRPr lang="en-US" dirty="0"/>
          </a:p>
          <a:p>
            <a:r>
              <a:rPr lang="en-US" dirty="0" err="1"/>
              <a:t>StatisticalAtlas</a:t>
            </a:r>
            <a:endParaRPr lang="en-US" dirty="0"/>
          </a:p>
          <a:p>
            <a:pPr lvl="1"/>
            <a:r>
              <a:rPr lang="en-US" dirty="0"/>
              <a:t>For finding Houston county and neighborhood</a:t>
            </a:r>
          </a:p>
          <a:p>
            <a:pPr lvl="1"/>
            <a:endParaRPr lang="en-US" dirty="0"/>
          </a:p>
          <a:p>
            <a:r>
              <a:rPr lang="en-US" dirty="0"/>
              <a:t>Census Data</a:t>
            </a:r>
          </a:p>
          <a:p>
            <a:pPr lvl="1"/>
            <a:r>
              <a:rPr lang="en-US" dirty="0"/>
              <a:t>For gathering statistics about Houston Neighborhood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8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50C9-17A9-481F-BDCA-C0CBF062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FBF5B-9A7C-40EF-8832-EF76CE72F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876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Data Composition</a:t>
            </a:r>
          </a:p>
          <a:p>
            <a:pPr lvl="1"/>
            <a:r>
              <a:rPr lang="en-US" dirty="0"/>
              <a:t>62 rows representing 62 neighborhoods in Houston</a:t>
            </a:r>
          </a:p>
          <a:p>
            <a:pPr lvl="1"/>
            <a:r>
              <a:rPr lang="en-US" dirty="0"/>
              <a:t>64 columns for neighborhoods statistics</a:t>
            </a:r>
          </a:p>
          <a:p>
            <a:pPr lvl="1"/>
            <a:endParaRPr lang="en-US" dirty="0"/>
          </a:p>
          <a:p>
            <a:r>
              <a:rPr lang="en-US" dirty="0"/>
              <a:t>Handling of missing data</a:t>
            </a:r>
          </a:p>
          <a:p>
            <a:pPr lvl="1"/>
            <a:r>
              <a:rPr lang="en-US" dirty="0"/>
              <a:t>Delete columns where more than 90% values are missing</a:t>
            </a:r>
          </a:p>
          <a:p>
            <a:pPr lvl="1"/>
            <a:r>
              <a:rPr lang="en-US" dirty="0"/>
              <a:t>Replace missing values in each column by column average</a:t>
            </a:r>
          </a:p>
          <a:p>
            <a:pPr lvl="1"/>
            <a:endParaRPr lang="en-US" dirty="0"/>
          </a:p>
          <a:p>
            <a:r>
              <a:rPr lang="en-US" dirty="0"/>
              <a:t>Use of Foursquare for venues determination</a:t>
            </a:r>
          </a:p>
          <a:p>
            <a:pPr lvl="1"/>
            <a:r>
              <a:rPr lang="en-US" dirty="0"/>
              <a:t>Radius set at 5 miles for neighborhood venues evaluation</a:t>
            </a:r>
          </a:p>
          <a:p>
            <a:pPr lvl="1"/>
            <a:r>
              <a:rPr lang="en-US" dirty="0"/>
              <a:t>Limit set a 100 per neighborhood</a:t>
            </a:r>
          </a:p>
          <a:p>
            <a:pPr lvl="1"/>
            <a:r>
              <a:rPr lang="en-US" dirty="0"/>
              <a:t>4801 venues found</a:t>
            </a:r>
          </a:p>
          <a:p>
            <a:pPr lvl="1"/>
            <a:r>
              <a:rPr lang="en-US" dirty="0"/>
              <a:t>1234 restaurants extracted from all the venues</a:t>
            </a:r>
          </a:p>
          <a:p>
            <a:endParaRPr lang="en-US" dirty="0"/>
          </a:p>
          <a:p>
            <a:r>
              <a:rPr lang="en-US" dirty="0"/>
              <a:t>Neighborhoods latitudes longitudes and altitudes evaluation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94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B03C-3D65-45CB-AC2A-AAAF7CD2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7250"/>
          </a:xfrm>
        </p:spPr>
        <p:txBody>
          <a:bodyPr/>
          <a:lstStyle/>
          <a:p>
            <a:r>
              <a:rPr lang="en-US" dirty="0"/>
              <a:t>Houston map with Neighborhoods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F7B40C-57D0-41DE-AA2F-E73AA278A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0825" y="1601391"/>
            <a:ext cx="7077075" cy="522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9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50C9-17A9-481F-BDCA-C0CBF062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Performance Indicators(KPI’s) for Evaluating the Neighborhood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FBF5B-9A7C-40EF-8832-EF76CE72F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1946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Number of restaurant in each neighborhood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Number of restaurant per neighborhood </a:t>
            </a:r>
            <a:r>
              <a:rPr lang="en-US" dirty="0" err="1"/>
              <a:t>sqft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Number of restaurant per neighborhood family income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Number of restaurant per neighborhood population</a:t>
            </a:r>
          </a:p>
          <a:p>
            <a:pPr marL="0" indent="0">
              <a:buNone/>
            </a:pPr>
            <a:endParaRPr lang="en-US" dirty="0"/>
          </a:p>
          <a:p>
            <a:pPr marL="53035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0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6CEBFB-8DF5-473D-BA48-6B51D4A69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944210"/>
            <a:ext cx="11363325" cy="468296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F23AC52-072A-4913-956D-171AE539390B}"/>
              </a:ext>
            </a:extLst>
          </p:cNvPr>
          <p:cNvSpPr txBox="1">
            <a:spLocks/>
          </p:cNvSpPr>
          <p:nvPr/>
        </p:nvSpPr>
        <p:spPr>
          <a:xfrm>
            <a:off x="723900" y="1"/>
            <a:ext cx="11468100" cy="194420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Neighborhoods with least Number of Restaurants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F23AC52-072A-4913-956D-171AE539390B}"/>
              </a:ext>
            </a:extLst>
          </p:cNvPr>
          <p:cNvSpPr txBox="1">
            <a:spLocks/>
          </p:cNvSpPr>
          <p:nvPr/>
        </p:nvSpPr>
        <p:spPr>
          <a:xfrm>
            <a:off x="723900" y="1"/>
            <a:ext cx="11468100" cy="194420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Neighborhoods with least Number of Restaurants per Sqft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F010D-0FC1-404A-805C-4C8F34A97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99" y="1714501"/>
            <a:ext cx="11468101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14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F23AC52-072A-4913-956D-171AE539390B}"/>
              </a:ext>
            </a:extLst>
          </p:cNvPr>
          <p:cNvSpPr txBox="1">
            <a:spLocks/>
          </p:cNvSpPr>
          <p:nvPr/>
        </p:nvSpPr>
        <p:spPr>
          <a:xfrm>
            <a:off x="723900" y="1"/>
            <a:ext cx="11468100" cy="200977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Neighborhoods with least Number of Restaurants per Family Income </a:t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3650D2-96DB-4124-8C19-AB5899BE6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49" y="2219326"/>
            <a:ext cx="10829925" cy="403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15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F23AC52-072A-4913-956D-171AE539390B}"/>
              </a:ext>
            </a:extLst>
          </p:cNvPr>
          <p:cNvSpPr txBox="1">
            <a:spLocks/>
          </p:cNvSpPr>
          <p:nvPr/>
        </p:nvSpPr>
        <p:spPr>
          <a:xfrm>
            <a:off x="723900" y="1"/>
            <a:ext cx="11468100" cy="200977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Neighborhoods with least Number of Restaurants per Neighborhood Population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61D29A-DB17-46DB-9CCE-A77523831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791311"/>
            <a:ext cx="11391900" cy="467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737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382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Franklin Gothic Book</vt:lpstr>
      <vt:lpstr>Crop</vt:lpstr>
      <vt:lpstr>Best Location for a new restaurant in Houston neighborhood</vt:lpstr>
      <vt:lpstr>Data Source for the project</vt:lpstr>
      <vt:lpstr>Exploratory Data Analysis</vt:lpstr>
      <vt:lpstr>Houston map with Neighborhoods</vt:lpstr>
      <vt:lpstr>Key Performance Indicators(KPI’s) for Evaluating the Neighborhood </vt:lpstr>
      <vt:lpstr>PowerPoint Presentation</vt:lpstr>
      <vt:lpstr>PowerPoint Presentation</vt:lpstr>
      <vt:lpstr>PowerPoint Presentation</vt:lpstr>
      <vt:lpstr>PowerPoint Presentation</vt:lpstr>
      <vt:lpstr>Conclusion based on Neighborhood KPI </vt:lpstr>
      <vt:lpstr>Prediction of population growth in Manvel by 2025</vt:lpstr>
      <vt:lpstr>Prediction of population growth in Angleton by 2025</vt:lpstr>
      <vt:lpstr>Conclusion</vt:lpstr>
      <vt:lpstr>5 Clusters for Houston Neighborhood Restaurant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Location for a new restaurant in Houston neighborhood</dc:title>
  <dc:creator>Narcisse pokem</dc:creator>
  <cp:lastModifiedBy>Narcisse pokem</cp:lastModifiedBy>
  <cp:revision>1</cp:revision>
  <dcterms:created xsi:type="dcterms:W3CDTF">2020-07-13T23:17:49Z</dcterms:created>
  <dcterms:modified xsi:type="dcterms:W3CDTF">2020-07-13T23:21:25Z</dcterms:modified>
</cp:coreProperties>
</file>