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20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599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4946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301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5584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640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4003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811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626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080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78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186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48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12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23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650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30609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019" y="24995"/>
            <a:ext cx="9866787" cy="398925"/>
          </a:xfrm>
        </p:spPr>
        <p:txBody>
          <a:bodyPr>
            <a:normAutofit fontScale="90000"/>
          </a:bodyPr>
          <a:lstStyle/>
          <a:p>
            <a:r>
              <a:rPr lang="en-GB" sz="1600" b="1" dirty="0" smtClean="0">
                <a:solidFill>
                  <a:schemeClr val="accent1"/>
                </a:solidFill>
              </a:rPr>
              <a:t>31-03-2020 | MBR | TOPIC: </a:t>
            </a:r>
            <a:r>
              <a:rPr lang="en-US" sz="1600" b="1" dirty="0" smtClean="0">
                <a:solidFill>
                  <a:schemeClr val="accent1"/>
                </a:solidFill>
              </a:rPr>
              <a:t>PROBLEM SOLVING SKILL AT WORKPLACE</a:t>
            </a:r>
            <a:br>
              <a:rPr lang="en-US" sz="1600" b="1" dirty="0" smtClean="0">
                <a:solidFill>
                  <a:schemeClr val="accent1"/>
                </a:solidFill>
              </a:rPr>
            </a:br>
            <a:r>
              <a:rPr lang="en-US" sz="1100" dirty="0">
                <a:solidFill>
                  <a:srgbClr val="00B050"/>
                </a:solidFill>
              </a:rPr>
              <a:t>"You can never solve a problem on the level on which it was created." — Albert Einstein </a:t>
            </a:r>
            <a:endParaRPr lang="en-GB" sz="1600" b="1" dirty="0">
              <a:solidFill>
                <a:srgbClr val="00B050"/>
              </a:solidFill>
            </a:endParaRPr>
          </a:p>
        </p:txBody>
      </p:sp>
      <p:sp>
        <p:nvSpPr>
          <p:cNvPr id="3" name="Subtitle 2"/>
          <p:cNvSpPr>
            <a:spLocks noGrp="1"/>
          </p:cNvSpPr>
          <p:nvPr>
            <p:ph type="subTitle" idx="1"/>
          </p:nvPr>
        </p:nvSpPr>
        <p:spPr>
          <a:xfrm>
            <a:off x="2600697" y="423699"/>
            <a:ext cx="8772042" cy="2608832"/>
          </a:xfrm>
        </p:spPr>
        <p:txBody>
          <a:bodyPr>
            <a:noAutofit/>
          </a:bodyPr>
          <a:lstStyle/>
          <a:p>
            <a:pPr algn="just"/>
            <a:r>
              <a:rPr lang="en-GB" sz="1200" b="1" dirty="0" smtClean="0">
                <a:solidFill>
                  <a:schemeClr val="accent1"/>
                </a:solidFill>
                <a:latin typeface="Times New Roman" panose="02020603050405020304" pitchFamily="18" charset="0"/>
                <a:cs typeface="Times New Roman" panose="02020603050405020304" pitchFamily="18" charset="0"/>
              </a:rPr>
              <a:t>WHAT IS PROBLEM SOLVING?</a:t>
            </a:r>
          </a:p>
          <a:p>
            <a:pPr algn="just"/>
            <a:r>
              <a:rPr lang="en-US" sz="1200" i="1" dirty="0" smtClean="0">
                <a:latin typeface="Times New Roman" panose="02020603050405020304" pitchFamily="18" charset="0"/>
                <a:cs typeface="Times New Roman" panose="02020603050405020304" pitchFamily="18" charset="0"/>
              </a:rPr>
              <a:t>Problem </a:t>
            </a:r>
            <a:r>
              <a:rPr lang="en-US" sz="1200" i="1" dirty="0">
                <a:latin typeface="Times New Roman" panose="02020603050405020304" pitchFamily="18" charset="0"/>
                <a:cs typeface="Times New Roman" panose="02020603050405020304" pitchFamily="18" charset="0"/>
              </a:rPr>
              <a:t>solving is the process of identifying a problem, developing possible solution paths, and taking the appropriate course of action.</a:t>
            </a:r>
            <a:endParaRPr lang="en-GB" sz="1200" dirty="0">
              <a:latin typeface="Times New Roman" panose="02020603050405020304" pitchFamily="18" charset="0"/>
              <a:cs typeface="Times New Roman" panose="02020603050405020304" pitchFamily="18" charset="0"/>
            </a:endParaRPr>
          </a:p>
          <a:p>
            <a:pPr algn="just"/>
            <a:r>
              <a:rPr lang="en-US" sz="1200" dirty="0">
                <a:solidFill>
                  <a:schemeClr val="tx1"/>
                </a:solidFill>
                <a:latin typeface="Times New Roman" panose="02020603050405020304" pitchFamily="18" charset="0"/>
                <a:cs typeface="Times New Roman" panose="02020603050405020304" pitchFamily="18" charset="0"/>
              </a:rPr>
              <a:t>Problem solving is an </a:t>
            </a:r>
            <a:r>
              <a:rPr lang="en-US" sz="1200" dirty="0" smtClean="0">
                <a:solidFill>
                  <a:schemeClr val="tx1"/>
                </a:solidFill>
                <a:latin typeface="Times New Roman" panose="02020603050405020304" pitchFamily="18" charset="0"/>
                <a:cs typeface="Times New Roman" panose="02020603050405020304" pitchFamily="18" charset="0"/>
              </a:rPr>
              <a:t>essential soft skill. It </a:t>
            </a:r>
            <a:r>
              <a:rPr lang="en-US" sz="1200" dirty="0">
                <a:solidFill>
                  <a:schemeClr val="tx1"/>
                </a:solidFill>
                <a:latin typeface="Times New Roman" panose="02020603050405020304" pitchFamily="18" charset="0"/>
                <a:cs typeface="Times New Roman" panose="02020603050405020304" pitchFamily="18" charset="0"/>
              </a:rPr>
              <a:t>is the ability to recognize difficulties or complications, identify possible solutions, implement them, and finally follow up to make sure they were </a:t>
            </a:r>
            <a:r>
              <a:rPr lang="en-US" sz="1200" dirty="0" smtClean="0">
                <a:solidFill>
                  <a:schemeClr val="tx1"/>
                </a:solidFill>
                <a:latin typeface="Times New Roman" panose="02020603050405020304" pitchFamily="18" charset="0"/>
                <a:cs typeface="Times New Roman" panose="02020603050405020304" pitchFamily="18" charset="0"/>
              </a:rPr>
              <a:t>successful</a:t>
            </a:r>
            <a:r>
              <a:rPr lang="en-US" sz="1200" dirty="0">
                <a:solidFill>
                  <a:schemeClr val="tx1"/>
                </a:solidFill>
                <a:latin typeface="Times New Roman" panose="02020603050405020304" pitchFamily="18" charset="0"/>
                <a:cs typeface="Times New Roman" panose="02020603050405020304" pitchFamily="18" charset="0"/>
              </a:rPr>
              <a:t>. People who work in some careers are required to be particularly strong problem solvers, but employers value workers with problem-solving skills regardless of their occupation</a:t>
            </a:r>
            <a:r>
              <a:rPr lang="en-US" sz="1200" dirty="0" smtClean="0">
                <a:solidFill>
                  <a:schemeClr val="tx1"/>
                </a:solidFill>
                <a:latin typeface="Times New Roman" panose="02020603050405020304" pitchFamily="18" charset="0"/>
                <a:cs typeface="Times New Roman" panose="02020603050405020304" pitchFamily="18" charset="0"/>
              </a:rPr>
              <a:t>. </a:t>
            </a:r>
          </a:p>
          <a:p>
            <a:pPr algn="just"/>
            <a:r>
              <a:rPr lang="en-US" sz="1200" dirty="0">
                <a:solidFill>
                  <a:schemeClr val="tx1"/>
                </a:solidFill>
                <a:latin typeface="Times New Roman" panose="02020603050405020304" pitchFamily="18" charset="0"/>
                <a:cs typeface="Times New Roman" panose="02020603050405020304" pitchFamily="18" charset="0"/>
              </a:rPr>
              <a:t>Problems are encountered on a daily basis in everyone’s life. Some problems may be small while some may be difficult and complex. A person’s ability to face these problems and find an effective solution to these problems shows how good his interpersonal skills are</a:t>
            </a:r>
            <a:r>
              <a:rPr lang="en-US" sz="1200" dirty="0" smtClean="0">
                <a:solidFill>
                  <a:schemeClr val="tx1"/>
                </a:solidFill>
                <a:latin typeface="Times New Roman" panose="02020603050405020304" pitchFamily="18" charset="0"/>
                <a:cs typeface="Times New Roman" panose="02020603050405020304" pitchFamily="18" charset="0"/>
              </a:rPr>
              <a:t>.</a:t>
            </a:r>
          </a:p>
          <a:p>
            <a:pPr algn="just"/>
            <a:r>
              <a:rPr lang="en-US" sz="1200" dirty="0">
                <a:latin typeface="Times New Roman" panose="02020603050405020304" pitchFamily="18" charset="0"/>
                <a:cs typeface="Times New Roman" panose="02020603050405020304" pitchFamily="18" charset="0"/>
              </a:rPr>
              <a:t>Similarly, at workplace, we encounter lots of problems in our day to day work. The basic requirement for any employee is that he should be able to find an effective and optimized solution to such problems. The skill is not just limited to finding a solution, one must have ability to recognize the problem, analyze its impact on the business, prioritize it and come up with an optimum solution to resolve it.</a:t>
            </a:r>
            <a:endParaRPr lang="en-US" sz="1200" dirty="0" smtClean="0">
              <a:solidFill>
                <a:schemeClr val="tx1"/>
              </a:solidFill>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smtClean="0">
              <a:latin typeface="Times New Roman" panose="02020603050405020304" pitchFamily="18" charset="0"/>
              <a:cs typeface="Times New Roman" panose="02020603050405020304" pitchFamily="18" charset="0"/>
            </a:endParaRPr>
          </a:p>
          <a:p>
            <a:pPr algn="just"/>
            <a:endParaRPr lang="en-US" sz="1200" dirty="0" smtClean="0">
              <a:latin typeface="Times New Roman" panose="02020603050405020304" pitchFamily="18" charset="0"/>
              <a:cs typeface="Times New Roman" panose="02020603050405020304" pitchFamily="18" charset="0"/>
            </a:endParaRPr>
          </a:p>
          <a:p>
            <a:pPr algn="just"/>
            <a:endParaRPr lang="en-US" sz="1200" dirty="0" smtClean="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GB" sz="1200" dirty="0">
              <a:latin typeface="Times New Roman" panose="02020603050405020304" pitchFamily="18" charset="0"/>
              <a:cs typeface="Times New Roman" panose="02020603050405020304" pitchFamily="18" charset="0"/>
            </a:endParaRPr>
          </a:p>
        </p:txBody>
      </p:sp>
      <p:sp>
        <p:nvSpPr>
          <p:cNvPr id="12" name="Subtitle 2"/>
          <p:cNvSpPr txBox="1">
            <a:spLocks/>
          </p:cNvSpPr>
          <p:nvPr/>
        </p:nvSpPr>
        <p:spPr>
          <a:xfrm>
            <a:off x="1560525" y="4020163"/>
            <a:ext cx="5973289" cy="243444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GB" sz="1400" b="1" dirty="0" smtClean="0">
                <a:solidFill>
                  <a:schemeClr val="accent1"/>
                </a:solidFill>
                <a:latin typeface="Times New Roman" panose="02020603050405020304" pitchFamily="18" charset="0"/>
                <a:cs typeface="Times New Roman" panose="02020603050405020304" pitchFamily="18" charset="0"/>
              </a:rPr>
              <a:t>IMPORTANT OF PROBLEM SOLVING</a:t>
            </a:r>
          </a:p>
          <a:p>
            <a:pPr marL="228600" indent="-228600">
              <a:buFont typeface="+mj-lt"/>
              <a:buAutoNum type="arabicPeriod"/>
            </a:pPr>
            <a:r>
              <a:rPr lang="en-US" sz="1200" dirty="0"/>
              <a:t>Fixing things that are </a:t>
            </a:r>
            <a:r>
              <a:rPr lang="en-US" sz="1200" dirty="0" smtClean="0"/>
              <a:t>broken</a:t>
            </a:r>
          </a:p>
          <a:p>
            <a:pPr marL="228600" indent="-228600">
              <a:buFont typeface="+mj-lt"/>
              <a:buAutoNum type="arabicPeriod"/>
            </a:pPr>
            <a:r>
              <a:rPr lang="en-GB" sz="1100" dirty="0"/>
              <a:t>Addressing </a:t>
            </a:r>
            <a:r>
              <a:rPr lang="en-GB" sz="1100" dirty="0" smtClean="0"/>
              <a:t>risk</a:t>
            </a:r>
          </a:p>
          <a:p>
            <a:pPr marL="228600" indent="-228600">
              <a:buFont typeface="+mj-lt"/>
              <a:buAutoNum type="arabicPeriod"/>
            </a:pPr>
            <a:r>
              <a:rPr lang="en-GB" sz="1000" dirty="0"/>
              <a:t>Improving </a:t>
            </a:r>
            <a:r>
              <a:rPr lang="en-GB" sz="1000" dirty="0" smtClean="0"/>
              <a:t>performance</a:t>
            </a:r>
            <a:endParaRPr lang="en-GB" sz="1400" b="1" dirty="0" smtClean="0">
              <a:latin typeface="Times New Roman" panose="02020603050405020304" pitchFamily="18" charset="0"/>
              <a:cs typeface="Times New Roman" panose="02020603050405020304" pitchFamily="18" charset="0"/>
            </a:endParaRPr>
          </a:p>
          <a:p>
            <a:r>
              <a:rPr lang="en-GB" sz="1400" b="1" dirty="0" smtClean="0">
                <a:solidFill>
                  <a:schemeClr val="accent1"/>
                </a:solidFill>
                <a:latin typeface="Times New Roman" panose="02020603050405020304" pitchFamily="18" charset="0"/>
                <a:cs typeface="Times New Roman" panose="02020603050405020304" pitchFamily="18" charset="0"/>
              </a:rPr>
              <a:t>SUMMARY OF STRATEGIES</a:t>
            </a:r>
          </a:p>
          <a:p>
            <a:r>
              <a:rPr lang="en-US" sz="1400" dirty="0">
                <a:latin typeface="Times New Roman" panose="02020603050405020304" pitchFamily="18" charset="0"/>
                <a:cs typeface="Times New Roman" panose="02020603050405020304" pitchFamily="18" charset="0"/>
              </a:rPr>
              <a:t>If you are not sure how to fix the problem, it is okay to ask for help. Problem solving is a process and a skill that is learned with practice. It is important to </a:t>
            </a:r>
            <a:r>
              <a:rPr lang="en-US" sz="1400" dirty="0" smtClean="0">
                <a:latin typeface="Times New Roman" panose="02020603050405020304" pitchFamily="18" charset="0"/>
                <a:cs typeface="Times New Roman" panose="02020603050405020304" pitchFamily="18" charset="0"/>
              </a:rPr>
              <a:t>remember	r </a:t>
            </a:r>
            <a:r>
              <a:rPr lang="en-US" sz="1400" dirty="0">
                <a:latin typeface="Times New Roman" panose="02020603050405020304" pitchFamily="18" charset="0"/>
                <a:cs typeface="Times New Roman" panose="02020603050405020304" pitchFamily="18" charset="0"/>
              </a:rPr>
              <a:t>that everyone makes mistakes and that no one knows everything. Life is about learning. It is okay to ask for help when you don’t have the answer. When you collaborate to solve problems you improve workplace communication and accelerates finding solutions as similar problems arise</a:t>
            </a:r>
            <a:r>
              <a:rPr lang="en-US" sz="1400" dirty="0" smtClean="0">
                <a:latin typeface="Times New Roman" panose="02020603050405020304" pitchFamily="18" charset="0"/>
                <a:cs typeface="Times New Roman" panose="02020603050405020304" pitchFamily="18" charset="0"/>
              </a:rPr>
              <a:t>. </a:t>
            </a:r>
            <a:endParaRPr lang="en-GB" sz="1400" b="1"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rotWithShape="1">
          <a:blip r:embed="rId2"/>
          <a:srcRect l="26331" t="6886" r="26606" b="7260"/>
          <a:stretch/>
        </p:blipFill>
        <p:spPr>
          <a:xfrm>
            <a:off x="1296019" y="716119"/>
            <a:ext cx="1304678" cy="1328781"/>
          </a:xfrm>
          <a:prstGeom prst="rect">
            <a:avLst/>
          </a:prstGeom>
        </p:spPr>
      </p:pic>
      <p:sp>
        <p:nvSpPr>
          <p:cNvPr id="16" name="Subtitle 2"/>
          <p:cNvSpPr txBox="1">
            <a:spLocks/>
          </p:cNvSpPr>
          <p:nvPr/>
        </p:nvSpPr>
        <p:spPr>
          <a:xfrm>
            <a:off x="1481474" y="3032532"/>
            <a:ext cx="6131393" cy="874450"/>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1900" b="1" dirty="0" smtClean="0">
                <a:solidFill>
                  <a:schemeClr val="accent1"/>
                </a:solidFill>
                <a:latin typeface="Times New Roman" panose="02020603050405020304" pitchFamily="18" charset="0"/>
                <a:cs typeface="Times New Roman" panose="02020603050405020304" pitchFamily="18" charset="0"/>
              </a:rPr>
              <a:t>HOW TO RECOGNIZE THAT A PROBLEM EXISTS </a:t>
            </a:r>
          </a:p>
          <a:p>
            <a:pPr algn="just"/>
            <a:r>
              <a:rPr lang="en-US" dirty="0" smtClean="0">
                <a:latin typeface="Times New Roman" panose="02020603050405020304" pitchFamily="18" charset="0"/>
                <a:cs typeface="Times New Roman" panose="02020603050405020304" pitchFamily="18" charset="0"/>
              </a:rPr>
              <a:t>Problem solvers immediately realize when something has gone wrong. The best of the best can anticipate a complication before it even exists. To notice that something is amiss requires a keen sense of what is going on around you</a:t>
            </a:r>
          </a:p>
        </p:txBody>
      </p:sp>
      <p:pic>
        <p:nvPicPr>
          <p:cNvPr id="17" name="Picture 16"/>
          <p:cNvPicPr>
            <a:picLocks noChangeAspect="1"/>
          </p:cNvPicPr>
          <p:nvPr/>
        </p:nvPicPr>
        <p:blipFill rotWithShape="1">
          <a:blip r:embed="rId3"/>
          <a:srcRect l="24978" t="3049" r="28580" b="5530"/>
          <a:stretch/>
        </p:blipFill>
        <p:spPr>
          <a:xfrm>
            <a:off x="11372739" y="113790"/>
            <a:ext cx="750372" cy="835268"/>
          </a:xfrm>
          <a:prstGeom prst="rect">
            <a:avLst/>
          </a:prstGeom>
        </p:spPr>
      </p:pic>
      <p:pic>
        <p:nvPicPr>
          <p:cNvPr id="18" name="Picture 17"/>
          <p:cNvPicPr>
            <a:picLocks noChangeAspect="1"/>
          </p:cNvPicPr>
          <p:nvPr/>
        </p:nvPicPr>
        <p:blipFill>
          <a:blip r:embed="rId4"/>
          <a:stretch>
            <a:fillRect/>
          </a:stretch>
        </p:blipFill>
        <p:spPr>
          <a:xfrm>
            <a:off x="7778120" y="3351337"/>
            <a:ext cx="3594619" cy="3447326"/>
          </a:xfrm>
          <a:prstGeom prst="rect">
            <a:avLst/>
          </a:prstGeom>
        </p:spPr>
      </p:pic>
      <p:sp>
        <p:nvSpPr>
          <p:cNvPr id="20" name="Subtitle 2"/>
          <p:cNvSpPr txBox="1">
            <a:spLocks/>
          </p:cNvSpPr>
          <p:nvPr/>
        </p:nvSpPr>
        <p:spPr>
          <a:xfrm>
            <a:off x="7505205" y="2904192"/>
            <a:ext cx="4032787" cy="573998"/>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1400" b="1" dirty="0" smtClean="0">
                <a:solidFill>
                  <a:schemeClr val="accent1"/>
                </a:solidFill>
                <a:latin typeface="Times New Roman" panose="02020603050405020304" pitchFamily="18" charset="0"/>
                <a:cs typeface="Times New Roman" panose="02020603050405020304" pitchFamily="18" charset="0"/>
              </a:rPr>
              <a:t>WAYS TO IMPROVE YOUR PROBLEM SOLVING SKILLS AT WORK</a:t>
            </a:r>
            <a:endParaRPr lang="en-US" sz="1400" dirty="0">
              <a:solidFill>
                <a:schemeClr val="accent1"/>
              </a:solidFill>
              <a:latin typeface="Times New Roman" panose="02020603050405020304" pitchFamily="18" charset="0"/>
              <a:cs typeface="Times New Roman" panose="02020603050405020304" pitchFamily="18" charset="0"/>
            </a:endParaRPr>
          </a:p>
        </p:txBody>
      </p:sp>
      <p:cxnSp>
        <p:nvCxnSpPr>
          <p:cNvPr id="22" name="Straight Connector 21"/>
          <p:cNvCxnSpPr/>
          <p:nvPr/>
        </p:nvCxnSpPr>
        <p:spPr>
          <a:xfrm>
            <a:off x="190005" y="388073"/>
            <a:ext cx="1118273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630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4391</TotalTime>
  <Words>339</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Times New Roman</vt:lpstr>
      <vt:lpstr>Wingdings 3</vt:lpstr>
      <vt:lpstr>Wisp</vt:lpstr>
      <vt:lpstr>31-03-2020 | MBR | TOPIC: PROBLEM SOLVING SKILL AT WORKPLACE "You can never solve a problem on the level on which it was created." — Albert Einstein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31-03-2020 | MBR | Topic: Problem Solving</dc:title>
  <dc:creator>Samson Ajakaye</dc:creator>
  <cp:lastModifiedBy>Samson Ajakaye</cp:lastModifiedBy>
  <cp:revision>21</cp:revision>
  <cp:lastPrinted>2020-03-30T12:40:09Z</cp:lastPrinted>
  <dcterms:created xsi:type="dcterms:W3CDTF">2020-03-30T11:33:33Z</dcterms:created>
  <dcterms:modified xsi:type="dcterms:W3CDTF">2020-04-02T12:44:37Z</dcterms:modified>
</cp:coreProperties>
</file>