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handoutMasterIdLst>
    <p:handoutMasterId r:id="rId26"/>
  </p:handoutMasterIdLst>
  <p:sldIdLst>
    <p:sldId id="272" r:id="rId2"/>
    <p:sldId id="273" r:id="rId3"/>
    <p:sldId id="280" r:id="rId4"/>
    <p:sldId id="274" r:id="rId5"/>
    <p:sldId id="275" r:id="rId6"/>
    <p:sldId id="281" r:id="rId7"/>
    <p:sldId id="284" r:id="rId8"/>
    <p:sldId id="282" r:id="rId9"/>
    <p:sldId id="285" r:id="rId10"/>
    <p:sldId id="276" r:id="rId11"/>
    <p:sldId id="286" r:id="rId12"/>
    <p:sldId id="287" r:id="rId13"/>
    <p:sldId id="289" r:id="rId14"/>
    <p:sldId id="288" r:id="rId15"/>
    <p:sldId id="290" r:id="rId16"/>
    <p:sldId id="291" r:id="rId17"/>
    <p:sldId id="277" r:id="rId18"/>
    <p:sldId id="278" r:id="rId19"/>
    <p:sldId id="292" r:id="rId20"/>
    <p:sldId id="293" r:id="rId21"/>
    <p:sldId id="294" r:id="rId22"/>
    <p:sldId id="295" r:id="rId23"/>
    <p:sldId id="279" r:id="rId24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90" d="100"/>
          <a:sy n="90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CCE82-DC69-432C-BABD-63E5257FC9F5}" type="datetime1">
              <a:rPr lang="tr-TR" smtClean="0"/>
              <a:t>9.12.2018</a:t>
            </a:fld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F9922-981B-48BE-96E8-A46794BAA7E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11124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142D3-BDF4-467D-910A-DF82338AE250}" type="datetime1">
              <a:rPr lang="tr-TR" smtClean="0"/>
              <a:pPr/>
              <a:t>9.12.2018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3B0CF2-7F87-4E02-A248-870047730F99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tr-TR" smtClean="0"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65656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tr-TR" smtClean="0"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5948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tr-TR" smtClean="0"/>
              <a:t>12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00946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tr-TR" smtClean="0"/>
              <a:t>13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67686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tr-TR" smtClean="0"/>
              <a:t>14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56894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tr-TR" smtClean="0"/>
              <a:t>15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97356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tr-TR" smtClean="0"/>
              <a:t>16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674256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tr-TR" smtClean="0"/>
              <a:t>17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35149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tr-TR" smtClean="0"/>
              <a:t>18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65076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tr-TR" smtClean="0"/>
              <a:t>19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51504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63385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tr-TR" smtClean="0"/>
              <a:t>20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572258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tr-TR" smtClean="0"/>
              <a:t>21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54837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tr-TR" smtClean="0"/>
              <a:t>22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546074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tr-TR" smtClean="0"/>
              <a:t>23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86653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57455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33953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1851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2589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12518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04400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tr-TR" smtClean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6056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Dikdörtgen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tr-TR" noProof="0" dirty="0"/>
            </a:p>
          </p:txBody>
        </p:sp>
        <p:cxnSp>
          <p:nvCxnSpPr>
            <p:cNvPr id="7" name="Düz Bağlayıcı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Düz Bağlayıcı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aşlık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kumimoji="0" lang="tr-TR" noProof="0" dirty="0"/>
          </a:p>
        </p:txBody>
      </p:sp>
      <p:sp>
        <p:nvSpPr>
          <p:cNvPr id="17" name="Alt Başlık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tr-TR" noProof="0" smtClean="0"/>
              <a:t>Asıl alt başlık stilini düzenlemek için tıklayın</a:t>
            </a:r>
            <a:endParaRPr kumimoji="0" lang="tr-TR" noProof="0" dirty="0"/>
          </a:p>
        </p:txBody>
      </p:sp>
      <p:sp>
        <p:nvSpPr>
          <p:cNvPr id="30" name="Tarih Yer Tutucusu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DFDFD8-D7F7-4EA0-9E92-CC83D76048F5}" type="datetime1">
              <a:rPr lang="tr-TR" noProof="0" smtClean="0"/>
              <a:t>9.12.2018</a:t>
            </a:fld>
            <a:endParaRPr lang="tr-TR" noProof="0" dirty="0"/>
          </a:p>
        </p:txBody>
      </p:sp>
      <p:sp>
        <p:nvSpPr>
          <p:cNvPr id="19" name="Alt Bilgi Yer Tutucusu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</a:t>
            </a:r>
            <a:endParaRPr lang="tr-TR" noProof="0" dirty="0"/>
          </a:p>
        </p:txBody>
      </p:sp>
      <p:sp>
        <p:nvSpPr>
          <p:cNvPr id="27" name="Slayt Numarası Yer Tutucusu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kumimoji="0"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F3240C-5877-429D-B2A7-07D24758D3C0}" type="datetime1">
              <a:rPr lang="tr-TR" noProof="0" smtClean="0"/>
              <a:t>9.12.2018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</a:t>
            </a:r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tr-TR" noProof="0" smtClean="0"/>
              <a:t>Asıl başlık stili için tıklatın</a:t>
            </a:r>
            <a:endParaRPr kumimoji="0"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A809C7-44CB-4DD0-BCDF-A52895BB0140}" type="datetime1">
              <a:rPr lang="tr-TR" noProof="0" smtClean="0"/>
              <a:t>9.12.2018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</a:t>
            </a:r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kumimoji="0"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21F93F-375D-4AF0-AD0E-F019EB13F4AE}" type="datetime1">
              <a:rPr lang="tr-TR" noProof="0" smtClean="0"/>
              <a:t>9.12.2018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</a:t>
            </a:r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kumimoji="0"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199C05-117E-4720-822E-941CC8903464}" type="datetime1">
              <a:rPr lang="tr-TR" noProof="0" smtClean="0"/>
              <a:t>9.12.2018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</a:t>
            </a:r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kumimoji="0"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3EBEF9-3980-4384-80D3-EB4BD5F6AADC}" type="datetime1">
              <a:rPr lang="tr-TR" noProof="0" smtClean="0"/>
              <a:t>9.12.2018</a:t>
            </a:fld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</a:t>
            </a:r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kumimoji="0"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F9A8E6-B37F-47AF-A703-2BCBC9943932}" type="datetime1">
              <a:rPr lang="tr-TR" noProof="0" smtClean="0"/>
              <a:t>9.12.2018</a:t>
            </a:fld>
            <a:endParaRPr lang="tr-TR" noProof="0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</a:t>
            </a:r>
            <a:endParaRPr lang="tr-TR" noProof="0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kumimoji="0"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F71D90-410C-4B16-9BFD-EA0ECDF43110}" type="datetime1">
              <a:rPr lang="tr-TR" noProof="0" smtClean="0"/>
              <a:t>9.12.2018</a:t>
            </a:fld>
            <a:endParaRPr lang="tr-TR" noProof="0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</a:t>
            </a:r>
            <a:endParaRPr lang="tr-TR" noProof="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0A6C1C-4434-4E26-A555-54E57ED65A8F}" type="datetime1">
              <a:rPr lang="tr-TR" noProof="0" smtClean="0"/>
              <a:t>9.12.2018</a:t>
            </a:fld>
            <a:endParaRPr lang="tr-TR" noProof="0" dirty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</a:t>
            </a:r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kumimoji="0" lang="tr-TR" noProof="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6386DA-5C92-4A73-B0CF-808D08079677}" type="datetime1">
              <a:rPr lang="tr-TR" noProof="0" smtClean="0"/>
              <a:t>9.12.2018</a:t>
            </a:fld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</a:t>
            </a:r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Resim Yazısı İçeren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Kesik ve Tek Köşesi Yuvarlak Dikdörtgen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12" name="Dik Üçgen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kumimoji="0" lang="tr-TR" noProof="0" dirty="0"/>
          </a:p>
        </p:txBody>
      </p:sp>
      <p:sp>
        <p:nvSpPr>
          <p:cNvPr id="3" name="Resim Yer Tutucusu 2" descr="Resim eklemek için boş yer tutucu. Yer tutucuya tıklayın ve eklemek istediğiniz resmi seçin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tr-TR" noProof="0" dirty="0" smtClean="0"/>
              <a:t>Resim eklemek için simgeyi tıklatın</a:t>
            </a:r>
            <a:endParaRPr kumimoji="0"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B9E368-D9EF-4D44-84F6-E0AB247D1959}" type="datetime1">
              <a:rPr lang="tr-TR" noProof="0" smtClean="0"/>
              <a:t>9.12.2018</a:t>
            </a:fld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</a:t>
            </a:r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  <p:sp>
        <p:nvSpPr>
          <p:cNvPr id="10" name="Serbest 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tr-TR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erbest 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tr-TR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Dikdörtgen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 dirty="0"/>
            </a:p>
          </p:txBody>
        </p:sp>
        <p:grpSp>
          <p:nvGrpSpPr>
            <p:cNvPr id="27" name="Gr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Serbest biçi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tr-TR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Serbest 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tr-TR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Serbest 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tr-TR" sz="1800" noProof="0" dirty="0"/>
                </a:p>
              </p:txBody>
            </p:sp>
            <p:sp>
              <p:nvSpPr>
                <p:cNvPr id="33" name="Serbest 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tr-TR" sz="1800" noProof="0" dirty="0"/>
                </a:p>
              </p:txBody>
            </p:sp>
          </p:grpSp>
        </p:grpSp>
      </p:grpSp>
      <p:sp>
        <p:nvSpPr>
          <p:cNvPr id="9" name="Başlık Yer Tutucusu 8"/>
          <p:cNvSpPr>
            <a:spLocks noGrp="1"/>
          </p:cNvSpPr>
          <p:nvPr>
            <p:ph type="title"/>
          </p:nvPr>
        </p:nvSpPr>
        <p:spPr>
          <a:xfrm>
            <a:off x="609600" y="662782"/>
            <a:ext cx="10972800" cy="1184306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tr-TR" noProof="0" dirty="0" smtClean="0"/>
              <a:t>Asıl başlık stilini düzenlemek için tıklayın</a:t>
            </a:r>
            <a:endParaRPr kumimoji="0" lang="tr-TR" noProof="0" dirty="0"/>
          </a:p>
        </p:txBody>
      </p:sp>
      <p:sp>
        <p:nvSpPr>
          <p:cNvPr id="30" name="Metin Yer Tutucusu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tr-TR" noProof="0" dirty="0" smtClean="0"/>
              <a:t>Asıl metin stillerini düzenlemek için tıklayın</a:t>
            </a:r>
          </a:p>
          <a:p>
            <a:pPr lvl="1" rtl="0" eaLnBrk="1" latinLnBrk="0" hangingPunct="1"/>
            <a:r>
              <a:rPr lang="tr-TR" noProof="0" dirty="0" smtClean="0"/>
              <a:t>İkinci düzey</a:t>
            </a:r>
          </a:p>
          <a:p>
            <a:pPr lvl="2" rtl="0" eaLnBrk="1" latinLnBrk="0" hangingPunct="1"/>
            <a:r>
              <a:rPr lang="tr-TR" noProof="0" dirty="0" smtClean="0"/>
              <a:t>Üçüncü düzey</a:t>
            </a:r>
          </a:p>
          <a:p>
            <a:pPr lvl="3" rtl="0" eaLnBrk="1" latinLnBrk="0" hangingPunct="1"/>
            <a:r>
              <a:rPr lang="tr-TR" noProof="0" dirty="0" smtClean="0"/>
              <a:t>Dördüncü düzey</a:t>
            </a:r>
          </a:p>
          <a:p>
            <a:pPr lvl="4" rtl="0" eaLnBrk="1" latinLnBrk="0" hangingPunct="1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10" name="Tarih Yer Tutucusu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3193FE27-A740-43D0-8304-44C82B551D2A}" type="datetime1">
              <a:rPr lang="tr-TR" noProof="0" smtClean="0"/>
              <a:t>9.12.2018</a:t>
            </a:fld>
            <a:endParaRPr lang="tr-TR" noProof="0" dirty="0"/>
          </a:p>
        </p:txBody>
      </p:sp>
      <p:sp>
        <p:nvSpPr>
          <p:cNvPr id="22" name="Alt Bilgi Yer Tutucusu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 dirty="0" smtClean="0"/>
              <a:t>Alt bilgi ekle</a:t>
            </a:r>
            <a:endParaRPr lang="tr-TR" noProof="0" dirty="0"/>
          </a:p>
        </p:txBody>
      </p:sp>
      <p:sp>
        <p:nvSpPr>
          <p:cNvPr id="18" name="Slayt Numarası Yer Tutucusu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401CF334-2D5C-4859-84A6-CA7E6E43FAEB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lnSpc>
          <a:spcPct val="80000"/>
        </a:lnSpc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ctrTitle"/>
          </p:nvPr>
        </p:nvSpPr>
        <p:spPr>
          <a:xfrm>
            <a:off x="715264" y="1969891"/>
            <a:ext cx="10468864" cy="1828800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Implementation</a:t>
            </a:r>
            <a:r>
              <a:rPr lang="tr-TR" dirty="0" smtClean="0"/>
              <a:t> of </a:t>
            </a:r>
            <a:r>
              <a:rPr lang="en-US" dirty="0" smtClean="0"/>
              <a:t>Complementary</a:t>
            </a:r>
            <a:r>
              <a:rPr lang="tr-TR" dirty="0" smtClean="0"/>
              <a:t> </a:t>
            </a:r>
            <a:r>
              <a:rPr lang="en-US" dirty="0" smtClean="0"/>
              <a:t>Filter</a:t>
            </a: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Using</a:t>
            </a:r>
            <a:br>
              <a:rPr lang="tr-TR" dirty="0" smtClean="0"/>
            </a:br>
            <a:r>
              <a:rPr lang="en-US" dirty="0" smtClean="0"/>
              <a:t>Arduino</a:t>
            </a:r>
            <a:r>
              <a:rPr lang="tr-TR" dirty="0" smtClean="0"/>
              <a:t> Mega 2560 &amp; MPU 9255</a:t>
            </a:r>
            <a:endParaRPr lang="tr-TR" dirty="0"/>
          </a:p>
        </p:txBody>
      </p:sp>
      <p:sp>
        <p:nvSpPr>
          <p:cNvPr id="5" name="Alt Başlık 4"/>
          <p:cNvSpPr>
            <a:spLocks noGrp="1"/>
          </p:cNvSpPr>
          <p:nvPr>
            <p:ph type="subTitle" idx="1"/>
          </p:nvPr>
        </p:nvSpPr>
        <p:spPr>
          <a:xfrm>
            <a:off x="711200" y="3798691"/>
            <a:ext cx="10472928" cy="1752600"/>
          </a:xfrm>
        </p:spPr>
        <p:txBody>
          <a:bodyPr rtlCol="0"/>
          <a:lstStyle/>
          <a:p>
            <a:pPr rtl="0"/>
            <a:r>
              <a:rPr lang="tr-TR" dirty="0" smtClean="0"/>
              <a:t>Kadircan KURTULUŞ</a:t>
            </a:r>
          </a:p>
          <a:p>
            <a:pPr rtl="0"/>
            <a:r>
              <a:rPr lang="tr-TR" dirty="0" smtClean="0"/>
              <a:t>16015001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dirty="0" err="1" smtClean="0"/>
              <a:t>Dead</a:t>
            </a:r>
            <a:r>
              <a:rPr lang="tr-TR" dirty="0" smtClean="0"/>
              <a:t> </a:t>
            </a:r>
            <a:r>
              <a:rPr lang="tr-TR" dirty="0" err="1" smtClean="0"/>
              <a:t>reckoning</a:t>
            </a:r>
            <a:endParaRPr lang="tr-TR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 err="1"/>
              <a:t>Measuring</a:t>
            </a:r>
            <a:r>
              <a:rPr lang="tr-TR" dirty="0"/>
              <a:t> an </a:t>
            </a:r>
            <a:r>
              <a:rPr lang="tr-TR" dirty="0" err="1"/>
              <a:t>axis</a:t>
            </a:r>
            <a:r>
              <a:rPr lang="tr-TR" dirty="0"/>
              <a:t>’ </a:t>
            </a:r>
            <a:r>
              <a:rPr lang="tr-TR" dirty="0" err="1"/>
              <a:t>angular</a:t>
            </a:r>
            <a:r>
              <a:rPr lang="tr-TR" dirty="0"/>
              <a:t> </a:t>
            </a:r>
            <a:r>
              <a:rPr lang="tr-TR" dirty="0" err="1"/>
              <a:t>velocity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 smtClean="0"/>
              <a:t>gyroscope</a:t>
            </a:r>
            <a:r>
              <a:rPr lang="tr-TR" dirty="0" smtClean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integrating</a:t>
            </a:r>
            <a:r>
              <a:rPr lang="tr-TR" dirty="0"/>
              <a:t> it. </a:t>
            </a:r>
            <a:endParaRPr lang="tr-TR" dirty="0" smtClean="0"/>
          </a:p>
          <a:p>
            <a:pPr lvl="1"/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/>
              <a:t>algorithm</a:t>
            </a:r>
            <a:r>
              <a:rPr lang="tr-TR" dirty="0"/>
              <a:t> is </a:t>
            </a:r>
            <a:r>
              <a:rPr lang="tr-TR" dirty="0" err="1"/>
              <a:t>called</a:t>
            </a:r>
            <a:r>
              <a:rPr lang="tr-TR" dirty="0"/>
              <a:t> as «</a:t>
            </a:r>
            <a:r>
              <a:rPr lang="tr-TR" dirty="0" err="1"/>
              <a:t>dead</a:t>
            </a:r>
            <a:r>
              <a:rPr lang="tr-TR" dirty="0"/>
              <a:t> </a:t>
            </a:r>
            <a:r>
              <a:rPr lang="tr-TR" dirty="0" err="1"/>
              <a:t>reckoning</a:t>
            </a:r>
            <a:r>
              <a:rPr lang="tr-TR" dirty="0"/>
              <a:t>».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/>
              <a:t>gyroscope</a:t>
            </a:r>
            <a:r>
              <a:rPr lang="tr-TR" dirty="0"/>
              <a:t> data is </a:t>
            </a:r>
            <a:r>
              <a:rPr lang="tr-TR" dirty="0" err="1"/>
              <a:t>reliable</a:t>
            </a:r>
            <a:r>
              <a:rPr lang="tr-TR" dirty="0"/>
              <a:t> </a:t>
            </a:r>
            <a:r>
              <a:rPr lang="tr-TR" dirty="0" smtClean="0"/>
              <a:t>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short</a:t>
            </a:r>
            <a:r>
              <a:rPr lang="tr-TR" dirty="0"/>
              <a:t> </a:t>
            </a:r>
            <a:r>
              <a:rPr lang="tr-TR" dirty="0" err="1" smtClean="0"/>
              <a:t>periods</a:t>
            </a:r>
            <a:r>
              <a:rPr lang="tr-TR" dirty="0" smtClean="0"/>
              <a:t> of time.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periods</a:t>
            </a:r>
            <a:r>
              <a:rPr lang="tr-TR" dirty="0" smtClean="0"/>
              <a:t> </a:t>
            </a:r>
            <a:r>
              <a:rPr lang="tr-TR" dirty="0" err="1" smtClean="0"/>
              <a:t>depends</a:t>
            </a:r>
            <a:r>
              <a:rPr lang="tr-TR" dirty="0" smtClean="0"/>
              <a:t> on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noise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error</a:t>
            </a:r>
            <a:r>
              <a:rPr lang="tr-TR" dirty="0" smtClean="0"/>
              <a:t> </a:t>
            </a:r>
            <a:r>
              <a:rPr lang="tr-TR" dirty="0" err="1" smtClean="0"/>
              <a:t>characteristics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gyroscope</a:t>
            </a:r>
            <a:r>
              <a:rPr lang="tr-TR" dirty="0" smtClean="0"/>
              <a:t>. </a:t>
            </a:r>
            <a:r>
              <a:rPr lang="tr-TR" dirty="0" err="1" smtClean="0"/>
              <a:t>Due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integrate</a:t>
            </a:r>
            <a:r>
              <a:rPr lang="tr-TR" dirty="0" smtClean="0"/>
              <a:t>, </a:t>
            </a:r>
            <a:r>
              <a:rPr lang="tr-TR" dirty="0" err="1" smtClean="0"/>
              <a:t>any</a:t>
            </a:r>
            <a:r>
              <a:rPr lang="tr-TR" dirty="0" smtClean="0"/>
              <a:t> </a:t>
            </a:r>
            <a:r>
              <a:rPr lang="tr-TR" dirty="0" err="1" smtClean="0"/>
              <a:t>uncorrect</a:t>
            </a:r>
            <a:r>
              <a:rPr lang="tr-TR" dirty="0" smtClean="0"/>
              <a:t> </a:t>
            </a:r>
            <a:r>
              <a:rPr lang="tr-TR" dirty="0" err="1" smtClean="0"/>
              <a:t>velocity</a:t>
            </a:r>
            <a:r>
              <a:rPr lang="tr-TR" dirty="0" smtClean="0"/>
              <a:t> data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high</a:t>
            </a:r>
            <a:r>
              <a:rPr lang="tr-TR" dirty="0" smtClean="0"/>
              <a:t> </a:t>
            </a:r>
            <a:r>
              <a:rPr lang="tr-TR" dirty="0" err="1" smtClean="0"/>
              <a:t>frequency</a:t>
            </a:r>
            <a:r>
              <a:rPr lang="tr-TR" dirty="0" smtClean="0"/>
              <a:t> </a:t>
            </a:r>
            <a:r>
              <a:rPr lang="tr-TR" dirty="0" err="1" smtClean="0"/>
              <a:t>noise</a:t>
            </a:r>
            <a:r>
              <a:rPr lang="tr-TR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be </a:t>
            </a:r>
            <a:r>
              <a:rPr lang="tr-TR" dirty="0" err="1" smtClean="0"/>
              <a:t>included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</a:t>
            </a:r>
            <a:r>
              <a:rPr lang="tr-TR" dirty="0" err="1" smtClean="0"/>
              <a:t>cause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estimated</a:t>
            </a:r>
            <a:r>
              <a:rPr lang="tr-TR" dirty="0" smtClean="0"/>
              <a:t> </a:t>
            </a:r>
            <a:r>
              <a:rPr lang="tr-TR" dirty="0" err="1" smtClean="0"/>
              <a:t>angular</a:t>
            </a:r>
            <a:r>
              <a:rPr lang="tr-TR" dirty="0" smtClean="0"/>
              <a:t> </a:t>
            </a:r>
            <a:r>
              <a:rPr lang="tr-TR" dirty="0" err="1" smtClean="0"/>
              <a:t>position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drift</a:t>
            </a:r>
            <a:r>
              <a:rPr lang="tr-TR" dirty="0" smtClean="0"/>
              <a:t>.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measurement</a:t>
            </a:r>
            <a:r>
              <a:rPr lang="tr-TR" dirty="0" smtClean="0"/>
              <a:t> is </a:t>
            </a:r>
            <a:r>
              <a:rPr lang="tr-TR" dirty="0" err="1" smtClean="0"/>
              <a:t>relative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there</a:t>
            </a:r>
            <a:r>
              <a:rPr lang="tr-TR" dirty="0" smtClean="0"/>
              <a:t> is </a:t>
            </a:r>
            <a:r>
              <a:rPr lang="tr-TR" dirty="0" err="1" smtClean="0"/>
              <a:t>no</a:t>
            </a:r>
            <a:r>
              <a:rPr lang="tr-TR" dirty="0" smtClean="0"/>
              <a:t> </a:t>
            </a:r>
            <a:r>
              <a:rPr lang="tr-TR" dirty="0" err="1" smtClean="0"/>
              <a:t>absolute</a:t>
            </a:r>
            <a:r>
              <a:rPr lang="tr-TR" dirty="0" smtClean="0"/>
              <a:t> </a:t>
            </a:r>
            <a:r>
              <a:rPr lang="tr-TR" dirty="0" err="1" smtClean="0"/>
              <a:t>measurement</a:t>
            </a:r>
            <a:r>
              <a:rPr lang="tr-TR" dirty="0" smtClean="0"/>
              <a:t> 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</a:t>
            </a:r>
            <a:r>
              <a:rPr lang="tr-TR" dirty="0" err="1" smtClean="0"/>
              <a:t>correct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dirty="0" smtClean="0"/>
              <a:t>Using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accelerometer</a:t>
            </a:r>
            <a:endParaRPr lang="tr-TR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 err="1"/>
              <a:t>Measuring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axes</a:t>
            </a:r>
            <a:r>
              <a:rPr lang="tr-TR" dirty="0"/>
              <a:t>’ </a:t>
            </a:r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accelerations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accelerometer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taking</a:t>
            </a:r>
            <a:r>
              <a:rPr lang="tr-TR" dirty="0"/>
              <a:t> </a:t>
            </a:r>
            <a:r>
              <a:rPr lang="tr-TR" dirty="0" err="1"/>
              <a:t>arctangent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fraction</a:t>
            </a:r>
            <a:r>
              <a:rPr lang="tr-TR" dirty="0"/>
              <a:t> of </a:t>
            </a:r>
            <a:r>
              <a:rPr lang="tr-TR" dirty="0" err="1" smtClean="0"/>
              <a:t>these</a:t>
            </a:r>
            <a:r>
              <a:rPr lang="tr-TR" dirty="0" smtClean="0"/>
              <a:t>.</a:t>
            </a:r>
          </a:p>
          <a:p>
            <a:pPr lvl="1"/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accelerometer</a:t>
            </a:r>
            <a:r>
              <a:rPr lang="tr-TR" dirty="0" smtClean="0"/>
              <a:t> data is not </a:t>
            </a:r>
            <a:r>
              <a:rPr lang="tr-TR" dirty="0" err="1" smtClean="0"/>
              <a:t>reliable</a:t>
            </a:r>
            <a:r>
              <a:rPr lang="tr-TR" dirty="0" smtClean="0"/>
              <a:t> on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short</a:t>
            </a:r>
            <a:r>
              <a:rPr lang="tr-TR" dirty="0" smtClean="0"/>
              <a:t> </a:t>
            </a:r>
            <a:r>
              <a:rPr lang="tr-TR" dirty="0" err="1" smtClean="0"/>
              <a:t>periods</a:t>
            </a:r>
            <a:r>
              <a:rPr lang="tr-TR" dirty="0" smtClean="0"/>
              <a:t> of time, </a:t>
            </a:r>
            <a:r>
              <a:rPr lang="tr-TR" dirty="0" err="1" smtClean="0"/>
              <a:t>because</a:t>
            </a:r>
            <a:r>
              <a:rPr lang="tr-TR" dirty="0" smtClean="0"/>
              <a:t> it is </a:t>
            </a:r>
            <a:r>
              <a:rPr lang="tr-TR" dirty="0" err="1" smtClean="0"/>
              <a:t>also</a:t>
            </a:r>
            <a:r>
              <a:rPr lang="tr-TR" dirty="0" smtClean="0"/>
              <a:t> </a:t>
            </a:r>
            <a:r>
              <a:rPr lang="tr-TR" dirty="0" err="1" smtClean="0"/>
              <a:t>noisy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measures</a:t>
            </a:r>
            <a:r>
              <a:rPr lang="tr-TR" dirty="0" smtClean="0"/>
              <a:t>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accelerations</a:t>
            </a:r>
            <a:r>
              <a:rPr lang="tr-TR" dirty="0" smtClean="0"/>
              <a:t>. </a:t>
            </a:r>
            <a:r>
              <a:rPr lang="tr-TR" dirty="0" err="1" smtClean="0"/>
              <a:t>If</a:t>
            </a:r>
            <a:r>
              <a:rPr lang="tr-TR" dirty="0" smtClean="0"/>
              <a:t> IMU </a:t>
            </a:r>
            <a:r>
              <a:rPr lang="tr-TR" dirty="0" err="1" smtClean="0"/>
              <a:t>accelerates</a:t>
            </a:r>
            <a:r>
              <a:rPr lang="tr-TR" dirty="0" smtClean="0"/>
              <a:t> </a:t>
            </a:r>
            <a:r>
              <a:rPr lang="tr-TR" dirty="0"/>
              <a:t>(</a:t>
            </a:r>
            <a:r>
              <a:rPr lang="tr-TR" dirty="0" err="1"/>
              <a:t>shakes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)</a:t>
            </a:r>
            <a:r>
              <a:rPr lang="tr-TR" dirty="0" smtClean="0"/>
              <a:t> </a:t>
            </a:r>
            <a:r>
              <a:rPr lang="tr-TR" dirty="0" err="1" smtClean="0"/>
              <a:t>any</a:t>
            </a:r>
            <a:r>
              <a:rPr lang="tr-TR" dirty="0" smtClean="0"/>
              <a:t> </a:t>
            </a:r>
            <a:r>
              <a:rPr lang="tr-TR" dirty="0" err="1" smtClean="0"/>
              <a:t>direction</a:t>
            </a:r>
            <a:r>
              <a:rPr lang="tr-TR" dirty="0" smtClean="0"/>
              <a:t>,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measurement</a:t>
            </a:r>
            <a:r>
              <a:rPr lang="tr-TR" dirty="0" smtClean="0"/>
              <a:t> is </a:t>
            </a:r>
            <a:r>
              <a:rPr lang="tr-TR" dirty="0" err="1" smtClean="0"/>
              <a:t>no</a:t>
            </a:r>
            <a:r>
              <a:rPr lang="tr-TR" dirty="0" smtClean="0"/>
              <a:t> </a:t>
            </a:r>
            <a:r>
              <a:rPr lang="tr-TR" dirty="0" err="1" smtClean="0"/>
              <a:t>longer</a:t>
            </a:r>
            <a:r>
              <a:rPr lang="tr-TR" dirty="0" smtClean="0"/>
              <a:t> </a:t>
            </a:r>
            <a:r>
              <a:rPr lang="tr-TR" dirty="0" err="1" smtClean="0"/>
              <a:t>just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gravity</a:t>
            </a:r>
            <a:r>
              <a:rPr lang="tr-TR" dirty="0" smtClean="0"/>
              <a:t>. </a:t>
            </a:r>
            <a:r>
              <a:rPr lang="tr-TR" dirty="0" err="1" smtClean="0"/>
              <a:t>The</a:t>
            </a:r>
            <a:r>
              <a:rPr lang="tr-TR" dirty="0" smtClean="0"/>
              <a:t> data is </a:t>
            </a:r>
            <a:r>
              <a:rPr lang="tr-TR" dirty="0" err="1" smtClean="0"/>
              <a:t>reliable</a:t>
            </a:r>
            <a:r>
              <a:rPr lang="tr-TR" dirty="0" smtClean="0"/>
              <a:t> on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long</a:t>
            </a:r>
            <a:r>
              <a:rPr lang="tr-TR" dirty="0" smtClean="0"/>
              <a:t> </a:t>
            </a:r>
            <a:r>
              <a:rPr lang="tr-TR" dirty="0" err="1" smtClean="0"/>
              <a:t>periods</a:t>
            </a:r>
            <a:r>
              <a:rPr lang="tr-TR" dirty="0" smtClean="0"/>
              <a:t> of time, </a:t>
            </a:r>
            <a:r>
              <a:rPr lang="tr-TR" dirty="0" err="1" smtClean="0"/>
              <a:t>because</a:t>
            </a:r>
            <a:r>
              <a:rPr lang="tr-TR" dirty="0" smtClean="0"/>
              <a:t> </a:t>
            </a:r>
            <a:r>
              <a:rPr lang="tr-TR" dirty="0" err="1" smtClean="0"/>
              <a:t>gravity</a:t>
            </a:r>
            <a:r>
              <a:rPr lang="tr-TR" dirty="0" smtClean="0"/>
              <a:t> </a:t>
            </a:r>
            <a:r>
              <a:rPr lang="tr-TR" dirty="0" err="1" smtClean="0"/>
              <a:t>does</a:t>
            </a:r>
            <a:r>
              <a:rPr lang="tr-TR" dirty="0" smtClean="0"/>
              <a:t> not </a:t>
            </a:r>
            <a:r>
              <a:rPr lang="tr-TR" dirty="0" err="1" smtClean="0"/>
              <a:t>change</a:t>
            </a:r>
            <a:r>
              <a:rPr lang="tr-TR" dirty="0" smtClean="0"/>
              <a:t> in time.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5002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dirty="0" err="1" smtClean="0"/>
              <a:t>Estimation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angular</a:t>
            </a:r>
            <a:r>
              <a:rPr lang="tr-TR" dirty="0" smtClean="0"/>
              <a:t> </a:t>
            </a:r>
            <a:r>
              <a:rPr lang="tr-TR" dirty="0" err="1" smtClean="0"/>
              <a:t>position</a:t>
            </a:r>
            <a:endParaRPr lang="tr-TR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881" y="1935480"/>
            <a:ext cx="3659519" cy="4625163"/>
          </a:xfrm>
          <a:prstGeom prst="rect">
            <a:avLst/>
          </a:prstGeom>
        </p:spPr>
      </p:pic>
      <p:sp>
        <p:nvSpPr>
          <p:cNvPr id="13" name="İçerik Yer Tutucusu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Assume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a </a:t>
            </a:r>
            <a:r>
              <a:rPr lang="tr-TR" dirty="0" err="1" smtClean="0"/>
              <a:t>drone</a:t>
            </a:r>
            <a:r>
              <a:rPr lang="tr-TR" dirty="0" smtClean="0"/>
              <a:t> is </a:t>
            </a:r>
            <a:r>
              <a:rPr lang="tr-TR" dirty="0" err="1" smtClean="0"/>
              <a:t>stationary</a:t>
            </a:r>
            <a:r>
              <a:rPr lang="tr-TR" dirty="0" smtClean="0"/>
              <a:t> on </a:t>
            </a:r>
            <a:r>
              <a:rPr lang="tr-TR" dirty="0" err="1" smtClean="0"/>
              <a:t>air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Blue </a:t>
            </a:r>
            <a:r>
              <a:rPr lang="tr-TR" dirty="0" err="1" smtClean="0"/>
              <a:t>datas</a:t>
            </a:r>
            <a:r>
              <a:rPr lang="tr-TR" dirty="0" smtClean="0"/>
              <a:t> can be </a:t>
            </a:r>
            <a:r>
              <a:rPr lang="tr-TR" dirty="0" err="1" smtClean="0"/>
              <a:t>obtained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IMU.</a:t>
            </a:r>
          </a:p>
          <a:p>
            <a:r>
              <a:rPr lang="tr-TR" dirty="0" smtClean="0"/>
              <a:t>Using </a:t>
            </a:r>
            <a:r>
              <a:rPr lang="tr-TR" dirty="0" err="1" smtClean="0"/>
              <a:t>these</a:t>
            </a:r>
            <a:r>
              <a:rPr lang="tr-TR" dirty="0" smtClean="0"/>
              <a:t> </a:t>
            </a:r>
            <a:r>
              <a:rPr lang="tr-TR" dirty="0" err="1" smtClean="0"/>
              <a:t>datas</a:t>
            </a:r>
            <a:r>
              <a:rPr lang="tr-TR" dirty="0" smtClean="0"/>
              <a:t>, </a:t>
            </a:r>
            <a:r>
              <a:rPr lang="tr-TR" dirty="0" err="1" smtClean="0"/>
              <a:t>angular</a:t>
            </a:r>
            <a:r>
              <a:rPr lang="tr-TR" dirty="0" smtClean="0"/>
              <a:t> </a:t>
            </a:r>
            <a:r>
              <a:rPr lang="tr-TR" dirty="0" err="1" smtClean="0"/>
              <a:t>position</a:t>
            </a:r>
            <a:r>
              <a:rPr lang="tr-TR" dirty="0" smtClean="0"/>
              <a:t> can be </a:t>
            </a:r>
            <a:r>
              <a:rPr lang="tr-TR" dirty="0" err="1" smtClean="0"/>
              <a:t>estimated</a:t>
            </a:r>
            <a:r>
              <a:rPr lang="tr-TR" dirty="0" smtClean="0"/>
              <a:t>:</a:t>
            </a:r>
            <a:endParaRPr lang="tr-TR" dirty="0"/>
          </a:p>
        </p:txBody>
      </p:sp>
      <p:pic>
        <p:nvPicPr>
          <p:cNvPr id="14" name="İçerik Yer Tutucusu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26876"/>
            <a:ext cx="7620000" cy="164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err="1" smtClean="0"/>
              <a:t>Implementing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filter</a:t>
            </a:r>
            <a:r>
              <a:rPr lang="tr-TR" dirty="0" smtClean="0"/>
              <a:t> on s-domain</a:t>
            </a:r>
            <a:endParaRPr lang="tr-TR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datas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obtained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IMU,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ready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be </a:t>
            </a:r>
            <a:r>
              <a:rPr lang="tr-TR" dirty="0" err="1" smtClean="0"/>
              <a:t>used</a:t>
            </a:r>
            <a:r>
              <a:rPr lang="tr-TR" dirty="0" smtClean="0"/>
              <a:t>.</a:t>
            </a:r>
          </a:p>
          <a:p>
            <a:pPr rtl="0"/>
            <a:r>
              <a:rPr lang="tr-TR" dirty="0" err="1" smtClean="0"/>
              <a:t>It</a:t>
            </a:r>
            <a:r>
              <a:rPr lang="tr-TR" dirty="0" smtClean="0"/>
              <a:t> is </a:t>
            </a:r>
            <a:r>
              <a:rPr lang="tr-TR" dirty="0" err="1" smtClean="0"/>
              <a:t>known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gyroscope</a:t>
            </a:r>
            <a:r>
              <a:rPr lang="tr-TR" dirty="0" smtClean="0"/>
              <a:t> data is </a:t>
            </a:r>
            <a:r>
              <a:rPr lang="tr-TR" dirty="0" err="1" smtClean="0"/>
              <a:t>reliable</a:t>
            </a:r>
            <a:r>
              <a:rPr lang="tr-TR" dirty="0" smtClean="0"/>
              <a:t> on </a:t>
            </a:r>
            <a:r>
              <a:rPr lang="tr-TR" dirty="0" err="1" smtClean="0"/>
              <a:t>short</a:t>
            </a:r>
            <a:r>
              <a:rPr lang="tr-TR" dirty="0" smtClean="0"/>
              <a:t> </a:t>
            </a:r>
            <a:r>
              <a:rPr lang="tr-TR" dirty="0" err="1" smtClean="0"/>
              <a:t>term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accelerometer</a:t>
            </a:r>
            <a:r>
              <a:rPr lang="tr-TR" dirty="0" smtClean="0"/>
              <a:t> data is </a:t>
            </a:r>
            <a:r>
              <a:rPr lang="tr-TR" dirty="0" err="1" smtClean="0"/>
              <a:t>reliable</a:t>
            </a:r>
            <a:r>
              <a:rPr lang="tr-TR" dirty="0" smtClean="0"/>
              <a:t> on </a:t>
            </a:r>
            <a:r>
              <a:rPr lang="tr-TR" dirty="0" err="1" smtClean="0"/>
              <a:t>long</a:t>
            </a:r>
            <a:r>
              <a:rPr lang="tr-TR" dirty="0" smtClean="0"/>
              <a:t> </a:t>
            </a:r>
            <a:r>
              <a:rPr lang="tr-TR" dirty="0" err="1" smtClean="0"/>
              <a:t>term</a:t>
            </a:r>
            <a:r>
              <a:rPr lang="tr-TR" dirty="0" smtClean="0"/>
              <a:t>.</a:t>
            </a:r>
          </a:p>
          <a:p>
            <a:pPr rtl="0"/>
            <a:r>
              <a:rPr lang="tr-TR" dirty="0" err="1" smtClean="0"/>
              <a:t>So</a:t>
            </a:r>
            <a:r>
              <a:rPr lang="tr-TR" dirty="0" smtClean="0"/>
              <a:t>, it </a:t>
            </a:r>
            <a:r>
              <a:rPr lang="tr-TR" dirty="0" err="1" smtClean="0"/>
              <a:t>will</a:t>
            </a:r>
            <a:r>
              <a:rPr lang="tr-TR" dirty="0" smtClean="0"/>
              <a:t> be </a:t>
            </a:r>
            <a:r>
              <a:rPr lang="tr-TR" dirty="0" err="1" smtClean="0"/>
              <a:t>wise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keep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short</a:t>
            </a:r>
            <a:r>
              <a:rPr lang="tr-TR" dirty="0" smtClean="0"/>
              <a:t> </a:t>
            </a:r>
            <a:r>
              <a:rPr lang="tr-TR" dirty="0" err="1" smtClean="0"/>
              <a:t>term</a:t>
            </a:r>
            <a:r>
              <a:rPr lang="tr-TR" dirty="0" smtClean="0"/>
              <a:t> </a:t>
            </a:r>
            <a:r>
              <a:rPr lang="tr-TR" dirty="0" err="1" smtClean="0"/>
              <a:t>benefits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gyroscope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long</a:t>
            </a:r>
            <a:r>
              <a:rPr lang="tr-TR" dirty="0" smtClean="0"/>
              <a:t> </a:t>
            </a:r>
            <a:r>
              <a:rPr lang="tr-TR" dirty="0" err="1" smtClean="0"/>
              <a:t>term</a:t>
            </a:r>
            <a:r>
              <a:rPr lang="tr-TR" dirty="0" smtClean="0"/>
              <a:t> </a:t>
            </a:r>
            <a:r>
              <a:rPr lang="tr-TR" dirty="0" err="1" smtClean="0"/>
              <a:t>benefits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accelerometer</a:t>
            </a:r>
            <a:r>
              <a:rPr lang="tr-TR" dirty="0" smtClean="0"/>
              <a:t>.</a:t>
            </a:r>
          </a:p>
          <a:p>
            <a:pPr rtl="0"/>
            <a:r>
              <a:rPr lang="tr-TR" dirty="0" err="1" smtClean="0"/>
              <a:t>To</a:t>
            </a:r>
            <a:r>
              <a:rPr lang="tr-TR" dirty="0" smtClean="0"/>
              <a:t> do </a:t>
            </a:r>
            <a:r>
              <a:rPr lang="tr-TR" dirty="0" err="1" smtClean="0"/>
              <a:t>this</a:t>
            </a:r>
            <a:r>
              <a:rPr lang="tr-TR" dirty="0"/>
              <a:t>;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accelerometer</a:t>
            </a:r>
            <a:r>
              <a:rPr lang="tr-TR" dirty="0" smtClean="0"/>
              <a:t> data can be </a:t>
            </a:r>
            <a:r>
              <a:rPr lang="tr-TR" dirty="0" err="1" smtClean="0"/>
              <a:t>passed</a:t>
            </a:r>
            <a:r>
              <a:rPr lang="tr-TR" dirty="0" smtClean="0"/>
              <a:t> </a:t>
            </a:r>
            <a:r>
              <a:rPr lang="tr-TR" dirty="0" err="1" smtClean="0"/>
              <a:t>through</a:t>
            </a:r>
            <a:r>
              <a:rPr lang="tr-TR" dirty="0" smtClean="0"/>
              <a:t> a LPF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gyroscope</a:t>
            </a:r>
            <a:r>
              <a:rPr lang="tr-TR" dirty="0" smtClean="0"/>
              <a:t> data can be </a:t>
            </a:r>
            <a:r>
              <a:rPr lang="tr-TR" dirty="0" err="1" smtClean="0"/>
              <a:t>passed</a:t>
            </a:r>
            <a:r>
              <a:rPr lang="tr-TR" dirty="0" smtClean="0"/>
              <a:t> </a:t>
            </a:r>
            <a:r>
              <a:rPr lang="tr-TR" dirty="0" err="1" smtClean="0"/>
              <a:t>through</a:t>
            </a:r>
            <a:r>
              <a:rPr lang="tr-TR" dirty="0" smtClean="0"/>
              <a:t> a HPF.</a:t>
            </a:r>
          </a:p>
          <a:p>
            <a:pPr rtl="0"/>
            <a:r>
              <a:rPr lang="tr-TR" dirty="0" err="1" smtClean="0"/>
              <a:t>If</a:t>
            </a:r>
            <a:r>
              <a:rPr lang="tr-TR" dirty="0"/>
              <a:t> </a:t>
            </a:r>
            <a:r>
              <a:rPr lang="tr-TR" dirty="0" err="1" smtClean="0"/>
              <a:t>these</a:t>
            </a:r>
            <a:r>
              <a:rPr lang="tr-TR" dirty="0" smtClean="0"/>
              <a:t> </a:t>
            </a:r>
            <a:r>
              <a:rPr lang="tr-TR" dirty="0" err="1" smtClean="0"/>
              <a:t>filters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complementary</a:t>
            </a:r>
            <a:r>
              <a:rPr lang="tr-TR" dirty="0" smtClean="0"/>
              <a:t> of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r>
              <a:rPr lang="tr-TR" dirty="0" smtClean="0"/>
              <a:t>, </a:t>
            </a:r>
            <a:r>
              <a:rPr lang="tr-TR" dirty="0" err="1" smtClean="0"/>
              <a:t>outputs</a:t>
            </a:r>
            <a:r>
              <a:rPr lang="tr-TR" dirty="0" smtClean="0"/>
              <a:t> can be </a:t>
            </a:r>
            <a:r>
              <a:rPr lang="tr-TR" dirty="0" err="1" smtClean="0"/>
              <a:t>summed</a:t>
            </a:r>
            <a:r>
              <a:rPr lang="tr-TR" dirty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angle</a:t>
            </a:r>
            <a:r>
              <a:rPr lang="tr-TR" dirty="0" smtClean="0"/>
              <a:t> can be </a:t>
            </a:r>
            <a:r>
              <a:rPr lang="tr-TR" dirty="0" err="1" smtClean="0"/>
              <a:t>estimated</a:t>
            </a:r>
            <a:r>
              <a:rPr lang="tr-TR" dirty="0" smtClean="0"/>
              <a:t>.</a:t>
            </a:r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2153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Model 1: First </a:t>
            </a:r>
            <a:r>
              <a:rPr lang="tr-TR" dirty="0" err="1" smtClean="0"/>
              <a:t>implementation</a:t>
            </a:r>
            <a:endParaRPr lang="tr-TR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66065"/>
            <a:ext cx="10972800" cy="3908559"/>
          </a:xfrm>
        </p:spPr>
      </p:pic>
    </p:spTree>
    <p:extLst>
      <p:ext uri="{BB962C8B-B14F-4D97-AF65-F5344CB8AC3E}">
        <p14:creationId xmlns:p14="http://schemas.microsoft.com/office/powerpoint/2010/main" val="52732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Model 1: </a:t>
            </a:r>
            <a:r>
              <a:rPr lang="tr-TR" dirty="0" err="1" smtClean="0"/>
              <a:t>Details</a:t>
            </a:r>
            <a:endParaRPr lang="tr-TR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tr-TR" dirty="0" err="1" smtClean="0"/>
              <a:t>Angular</a:t>
            </a:r>
            <a:r>
              <a:rPr lang="tr-TR" dirty="0" smtClean="0"/>
              <a:t> </a:t>
            </a:r>
            <a:r>
              <a:rPr lang="tr-TR" dirty="0" err="1" smtClean="0"/>
              <a:t>position</a:t>
            </a:r>
            <a:r>
              <a:rPr lang="tr-TR" dirty="0" smtClean="0"/>
              <a:t> </a:t>
            </a:r>
            <a:r>
              <a:rPr lang="tr-TR" dirty="0" err="1" smtClean="0"/>
              <a:t>which</a:t>
            </a:r>
            <a:r>
              <a:rPr lang="tr-TR" dirty="0" smtClean="0"/>
              <a:t> is </a:t>
            </a:r>
            <a:r>
              <a:rPr lang="tr-TR" dirty="0" err="1" smtClean="0"/>
              <a:t>obtained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gyroscope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angular</a:t>
            </a:r>
            <a:r>
              <a:rPr lang="tr-TR" dirty="0" smtClean="0"/>
              <a:t> </a:t>
            </a:r>
            <a:r>
              <a:rPr lang="tr-TR" dirty="0" err="1" smtClean="0"/>
              <a:t>position</a:t>
            </a:r>
            <a:r>
              <a:rPr lang="tr-TR" dirty="0" smtClean="0"/>
              <a:t> </a:t>
            </a:r>
            <a:r>
              <a:rPr lang="tr-TR" dirty="0" err="1" smtClean="0"/>
              <a:t>which</a:t>
            </a:r>
            <a:r>
              <a:rPr lang="tr-TR" dirty="0" smtClean="0"/>
              <a:t> is </a:t>
            </a:r>
            <a:r>
              <a:rPr lang="tr-TR" dirty="0" err="1" smtClean="0"/>
              <a:t>obtained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accelerometer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 in </a:t>
            </a:r>
            <a:r>
              <a:rPr lang="tr-TR" dirty="0" err="1" smtClean="0"/>
              <a:t>theory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were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 data </a:t>
            </a:r>
            <a:r>
              <a:rPr lang="tr-TR" dirty="0" err="1" smtClean="0"/>
              <a:t>also</a:t>
            </a:r>
            <a:r>
              <a:rPr lang="tr-TR" dirty="0" smtClean="0"/>
              <a:t> </a:t>
            </a:r>
            <a:r>
              <a:rPr lang="tr-TR" dirty="0"/>
              <a:t>in </a:t>
            </a:r>
            <a:r>
              <a:rPr lang="tr-TR" dirty="0" err="1" smtClean="0"/>
              <a:t>practice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do not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filter</a:t>
            </a:r>
            <a:r>
              <a:rPr lang="tr-TR" dirty="0" smtClean="0"/>
              <a:t> at </a:t>
            </a:r>
            <a:r>
              <a:rPr lang="tr-TR" dirty="0" err="1" smtClean="0"/>
              <a:t>all</a:t>
            </a:r>
            <a:r>
              <a:rPr lang="tr-TR" dirty="0" smtClean="0"/>
              <a:t>!</a:t>
            </a:r>
          </a:p>
          <a:p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make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implementation</a:t>
            </a:r>
            <a:r>
              <a:rPr lang="tr-TR" dirty="0" smtClean="0"/>
              <a:t> </a:t>
            </a:r>
            <a:r>
              <a:rPr lang="tr-TR" dirty="0" err="1" smtClean="0"/>
              <a:t>simpler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be </a:t>
            </a:r>
            <a:r>
              <a:rPr lang="tr-TR" dirty="0" err="1" smtClean="0"/>
              <a:t>possible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digital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r>
              <a:rPr lang="tr-TR" dirty="0" smtClean="0"/>
              <a:t>, </a:t>
            </a:r>
            <a:r>
              <a:rPr lang="tr-TR" dirty="0" err="1" smtClean="0"/>
              <a:t>gain</a:t>
            </a:r>
            <a:r>
              <a:rPr lang="tr-TR" dirty="0" smtClean="0"/>
              <a:t> </a:t>
            </a:r>
            <a:r>
              <a:rPr lang="tr-TR" dirty="0" err="1" smtClean="0"/>
              <a:t>blocks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going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be </a:t>
            </a:r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tr-TR" dirty="0" err="1" smtClean="0"/>
              <a:t>instead</a:t>
            </a:r>
            <a:r>
              <a:rPr lang="tr-TR" dirty="0" smtClean="0"/>
              <a:t> of </a:t>
            </a:r>
            <a:r>
              <a:rPr lang="tr-TR" dirty="0" err="1" smtClean="0"/>
              <a:t>filters</a:t>
            </a:r>
            <a:r>
              <a:rPr lang="tr-TR" dirty="0" smtClean="0"/>
              <a:t> in Model 2.</a:t>
            </a:r>
          </a:p>
          <a:p>
            <a:r>
              <a:rPr lang="tr-TR" dirty="0" smtClean="0"/>
              <a:t>HPF </a:t>
            </a:r>
            <a:r>
              <a:rPr lang="tr-TR" dirty="0" err="1" smtClean="0"/>
              <a:t>and</a:t>
            </a:r>
            <a:r>
              <a:rPr lang="tr-TR" dirty="0" smtClean="0"/>
              <a:t> LPF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complementary</a:t>
            </a:r>
            <a:r>
              <a:rPr lang="tr-TR" dirty="0" smtClean="0"/>
              <a:t> of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r>
              <a:rPr lang="tr-TR" dirty="0" smtClean="0"/>
              <a:t>. </a:t>
            </a:r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mathematics</a:t>
            </a:r>
            <a:r>
              <a:rPr lang="tr-TR" dirty="0" smtClean="0"/>
              <a:t>: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75" y="5088572"/>
            <a:ext cx="5429693" cy="123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7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Model 2: Using </a:t>
            </a:r>
            <a:r>
              <a:rPr lang="tr-TR" dirty="0" err="1" smtClean="0"/>
              <a:t>gain</a:t>
            </a:r>
            <a:r>
              <a:rPr lang="tr-TR" dirty="0" smtClean="0"/>
              <a:t> </a:t>
            </a:r>
            <a:r>
              <a:rPr lang="tr-TR" dirty="0" err="1" smtClean="0"/>
              <a:t>blocks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45349"/>
            <a:ext cx="10972800" cy="4065890"/>
          </a:xfrm>
        </p:spPr>
      </p:pic>
    </p:spTree>
    <p:extLst>
      <p:ext uri="{BB962C8B-B14F-4D97-AF65-F5344CB8AC3E}">
        <p14:creationId xmlns:p14="http://schemas.microsoft.com/office/powerpoint/2010/main" val="419194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Model 2: </a:t>
            </a:r>
            <a:r>
              <a:rPr lang="tr-TR" dirty="0" err="1" smtClean="0"/>
              <a:t>Details</a:t>
            </a:r>
            <a:endParaRPr lang="tr-TR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potentiometer</a:t>
            </a:r>
            <a:r>
              <a:rPr lang="tr-TR" dirty="0" smtClean="0"/>
              <a:t> </a:t>
            </a:r>
            <a:r>
              <a:rPr lang="tr-TR" dirty="0" err="1" smtClean="0"/>
              <a:t>whic</a:t>
            </a:r>
            <a:r>
              <a:rPr lang="tr-TR" dirty="0" err="1" smtClean="0"/>
              <a:t>h</a:t>
            </a:r>
            <a:r>
              <a:rPr lang="tr-TR" dirty="0" smtClean="0"/>
              <a:t> is </a:t>
            </a:r>
            <a:r>
              <a:rPr lang="tr-TR" dirty="0" err="1" smtClean="0"/>
              <a:t>connected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breadboard</a:t>
            </a:r>
            <a:r>
              <a:rPr lang="tr-TR" dirty="0" smtClean="0"/>
              <a:t> is </a:t>
            </a:r>
            <a:r>
              <a:rPr lang="tr-TR" dirty="0" err="1" smtClean="0"/>
              <a:t>going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be </a:t>
            </a:r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change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gain</a:t>
            </a:r>
            <a:r>
              <a:rPr lang="tr-TR" dirty="0" smtClean="0"/>
              <a:t> P. </a:t>
            </a:r>
            <a:r>
              <a:rPr lang="tr-TR" dirty="0" err="1" smtClean="0"/>
              <a:t>Changing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gain</a:t>
            </a:r>
            <a:r>
              <a:rPr lang="tr-TR" dirty="0" smtClean="0"/>
              <a:t> P is </a:t>
            </a:r>
            <a:r>
              <a:rPr lang="tr-TR" dirty="0" err="1" smtClean="0"/>
              <a:t>going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change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usages</a:t>
            </a:r>
            <a:r>
              <a:rPr lang="tr-TR" dirty="0" smtClean="0"/>
              <a:t> of </a:t>
            </a:r>
            <a:r>
              <a:rPr lang="tr-TR" dirty="0" err="1" smtClean="0"/>
              <a:t>gyroscope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accelerometer</a:t>
            </a:r>
            <a:r>
              <a:rPr lang="tr-TR" dirty="0" smtClean="0"/>
              <a:t> </a:t>
            </a:r>
            <a:r>
              <a:rPr lang="tr-TR" dirty="0" err="1" smtClean="0"/>
              <a:t>datas</a:t>
            </a:r>
            <a:r>
              <a:rPr lang="tr-TR" dirty="0" smtClean="0"/>
              <a:t>.</a:t>
            </a:r>
            <a:endParaRPr lang="tr-TR" dirty="0" smtClean="0"/>
          </a:p>
          <a:p>
            <a:pPr rtl="0"/>
            <a:r>
              <a:rPr lang="tr-TR" dirty="0" err="1" smtClean="0"/>
              <a:t>This</a:t>
            </a:r>
            <a:r>
              <a:rPr lang="tr-TR" dirty="0" smtClean="0"/>
              <a:t> model is </a:t>
            </a:r>
            <a:r>
              <a:rPr lang="tr-TR" dirty="0" err="1" smtClean="0"/>
              <a:t>simpler</a:t>
            </a:r>
            <a:r>
              <a:rPr lang="tr-TR" dirty="0" smtClean="0"/>
              <a:t> </a:t>
            </a:r>
            <a:r>
              <a:rPr lang="tr-TR" dirty="0" err="1" smtClean="0"/>
              <a:t>than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first</a:t>
            </a:r>
            <a:r>
              <a:rPr lang="tr-TR" dirty="0" smtClean="0"/>
              <a:t> model. </a:t>
            </a:r>
            <a:r>
              <a:rPr lang="tr-TR" dirty="0" err="1" smtClean="0"/>
              <a:t>So</a:t>
            </a:r>
            <a:r>
              <a:rPr lang="tr-TR" dirty="0" smtClean="0"/>
              <a:t>, </a:t>
            </a:r>
            <a:r>
              <a:rPr lang="tr-TR" dirty="0" err="1" smtClean="0"/>
              <a:t>implementing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filter</a:t>
            </a:r>
            <a:r>
              <a:rPr lang="tr-TR" dirty="0" smtClean="0"/>
              <a:t> in s domain is </a:t>
            </a:r>
            <a:r>
              <a:rPr lang="tr-TR" dirty="0" err="1" smtClean="0"/>
              <a:t>completed</a:t>
            </a:r>
            <a:r>
              <a:rPr lang="tr-TR" dirty="0" smtClean="0"/>
              <a:t>.</a:t>
            </a:r>
          </a:p>
          <a:p>
            <a:pPr rtl="0"/>
            <a:r>
              <a:rPr lang="tr-TR" dirty="0" err="1" smtClean="0"/>
              <a:t>This</a:t>
            </a:r>
            <a:r>
              <a:rPr lang="tr-TR" dirty="0" smtClean="0"/>
              <a:t> model is </a:t>
            </a:r>
            <a:r>
              <a:rPr lang="tr-TR" dirty="0" err="1" smtClean="0"/>
              <a:t>going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be </a:t>
            </a:r>
            <a:r>
              <a:rPr lang="tr-TR" dirty="0" err="1" smtClean="0"/>
              <a:t>used</a:t>
            </a:r>
            <a:r>
              <a:rPr lang="tr-TR" dirty="0" smtClean="0"/>
              <a:t> in </a:t>
            </a:r>
            <a:r>
              <a:rPr lang="tr-TR" dirty="0" err="1" smtClean="0"/>
              <a:t>Arduino</a:t>
            </a:r>
            <a:r>
              <a:rPr lang="tr-TR" dirty="0" smtClean="0"/>
              <a:t>, </a:t>
            </a:r>
            <a:r>
              <a:rPr lang="tr-TR" dirty="0" err="1" smtClean="0"/>
              <a:t>which</a:t>
            </a:r>
            <a:r>
              <a:rPr lang="tr-TR" dirty="0" smtClean="0"/>
              <a:t> is a </a:t>
            </a:r>
            <a:r>
              <a:rPr lang="tr-TR" dirty="0" err="1" smtClean="0"/>
              <a:t>digital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r>
              <a:rPr lang="tr-TR" dirty="0" smtClean="0"/>
              <a:t>.</a:t>
            </a:r>
          </a:p>
          <a:p>
            <a:pPr rtl="0"/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model in </a:t>
            </a:r>
            <a:r>
              <a:rPr lang="tr-TR" dirty="0" err="1" smtClean="0"/>
              <a:t>Arduino</a:t>
            </a:r>
            <a:r>
              <a:rPr lang="tr-TR" dirty="0" smtClean="0"/>
              <a:t> </a:t>
            </a:r>
            <a:r>
              <a:rPr lang="tr-TR" dirty="0" err="1" smtClean="0"/>
              <a:t>like</a:t>
            </a:r>
            <a:r>
              <a:rPr lang="tr-TR" dirty="0" smtClean="0"/>
              <a:t> </a:t>
            </a:r>
            <a:r>
              <a:rPr lang="tr-TR" dirty="0" err="1" smtClean="0"/>
              <a:t>digital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r>
              <a:rPr lang="tr-TR" dirty="0" err="1" smtClean="0"/>
              <a:t>s</a:t>
            </a:r>
            <a:r>
              <a:rPr lang="tr-TR" dirty="0" smtClean="0"/>
              <a:t>, </a:t>
            </a:r>
            <a:r>
              <a:rPr lang="tr-TR" dirty="0" err="1" smtClean="0"/>
              <a:t>blocks</a:t>
            </a:r>
            <a:r>
              <a:rPr lang="tr-TR" dirty="0" smtClean="0"/>
              <a:t> in s domain </a:t>
            </a:r>
            <a:r>
              <a:rPr lang="tr-TR" dirty="0" err="1" smtClean="0"/>
              <a:t>must</a:t>
            </a:r>
            <a:r>
              <a:rPr lang="tr-TR" dirty="0" smtClean="0"/>
              <a:t> be </a:t>
            </a:r>
            <a:r>
              <a:rPr lang="tr-TR" dirty="0" err="1" smtClean="0"/>
              <a:t>transformed</a:t>
            </a:r>
            <a:r>
              <a:rPr lang="tr-TR" dirty="0" smtClean="0"/>
              <a:t> </a:t>
            </a:r>
            <a:r>
              <a:rPr lang="tr-TR" dirty="0" err="1" smtClean="0"/>
              <a:t>into</a:t>
            </a:r>
            <a:r>
              <a:rPr lang="tr-TR" dirty="0" smtClean="0"/>
              <a:t> z domain.</a:t>
            </a:r>
          </a:p>
          <a:p>
            <a:r>
              <a:rPr lang="tr-TR" dirty="0" err="1" smtClean="0"/>
              <a:t>This</a:t>
            </a:r>
            <a:r>
              <a:rPr lang="tr-TR" dirty="0" smtClean="0"/>
              <a:t> model has </a:t>
            </a:r>
            <a:r>
              <a:rPr lang="tr-TR" dirty="0" err="1" smtClean="0"/>
              <a:t>only</a:t>
            </a:r>
            <a:r>
              <a:rPr lang="tr-TR" dirty="0" smtClean="0"/>
              <a:t> a </a:t>
            </a:r>
            <a:r>
              <a:rPr lang="tr-TR" dirty="0" err="1" smtClean="0"/>
              <a:t>integrator</a:t>
            </a:r>
            <a:r>
              <a:rPr lang="tr-TR" dirty="0" smtClean="0"/>
              <a:t> in s domain. </a:t>
            </a:r>
            <a:r>
              <a:rPr lang="tr-TR" dirty="0" err="1" smtClean="0"/>
              <a:t>There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6 </a:t>
            </a:r>
            <a:r>
              <a:rPr lang="tr-TR" dirty="0" err="1" smtClean="0"/>
              <a:t>discretization</a:t>
            </a:r>
            <a:r>
              <a:rPr lang="tr-TR" dirty="0" smtClean="0"/>
              <a:t> </a:t>
            </a:r>
            <a:r>
              <a:rPr lang="tr-TR" dirty="0" err="1" smtClean="0"/>
              <a:t>methods</a:t>
            </a:r>
            <a:r>
              <a:rPr lang="tr-TR" dirty="0"/>
              <a:t> </a:t>
            </a:r>
            <a:r>
              <a:rPr lang="tr-TR" dirty="0" err="1"/>
              <a:t>commonly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smtClean="0"/>
              <a:t>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err="1" smtClean="0"/>
              <a:t>Discretization</a:t>
            </a:r>
            <a:r>
              <a:rPr lang="tr-TR" dirty="0" smtClean="0"/>
              <a:t> </a:t>
            </a:r>
            <a:r>
              <a:rPr lang="tr-TR" dirty="0" err="1" smtClean="0"/>
              <a:t>methods</a:t>
            </a:r>
            <a:endParaRPr lang="tr-TR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1"/>
            <a:r>
              <a:rPr lang="tr-TR" dirty="0" smtClean="0"/>
              <a:t>ZOH -&gt; Zero </a:t>
            </a:r>
            <a:r>
              <a:rPr lang="tr-TR" dirty="0" err="1" smtClean="0"/>
              <a:t>order</a:t>
            </a:r>
            <a:r>
              <a:rPr lang="tr-TR" dirty="0" smtClean="0"/>
              <a:t> </a:t>
            </a:r>
            <a:r>
              <a:rPr lang="tr-TR" dirty="0" err="1" smtClean="0"/>
              <a:t>hold</a:t>
            </a:r>
            <a:r>
              <a:rPr lang="tr-TR" dirty="0" smtClean="0"/>
              <a:t> on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inputs</a:t>
            </a:r>
            <a:endParaRPr lang="tr-TR" dirty="0" smtClean="0"/>
          </a:p>
          <a:p>
            <a:pPr lvl="1"/>
            <a:r>
              <a:rPr lang="tr-TR" dirty="0" smtClean="0"/>
              <a:t>FOH -&gt; First </a:t>
            </a:r>
            <a:r>
              <a:rPr lang="tr-TR" dirty="0" err="1" smtClean="0"/>
              <a:t>order</a:t>
            </a:r>
            <a:r>
              <a:rPr lang="tr-TR" dirty="0" smtClean="0"/>
              <a:t> </a:t>
            </a:r>
            <a:r>
              <a:rPr lang="tr-TR" dirty="0" err="1" smtClean="0"/>
              <a:t>hold</a:t>
            </a:r>
            <a:r>
              <a:rPr lang="tr-TR" dirty="0" smtClean="0"/>
              <a:t> on</a:t>
            </a:r>
            <a:r>
              <a:rPr lang="tr-TR" dirty="0" smtClean="0"/>
              <a:t> (</a:t>
            </a:r>
            <a:r>
              <a:rPr lang="tr-TR" dirty="0" err="1" smtClean="0"/>
              <a:t>linear</a:t>
            </a:r>
            <a:r>
              <a:rPr lang="tr-TR" dirty="0" smtClean="0"/>
              <a:t> </a:t>
            </a:r>
            <a:r>
              <a:rPr lang="tr-TR" dirty="0" err="1" smtClean="0"/>
              <a:t>interpolation</a:t>
            </a:r>
            <a:r>
              <a:rPr lang="tr-TR" dirty="0" smtClean="0"/>
              <a:t> of) </a:t>
            </a:r>
            <a:r>
              <a:rPr lang="tr-TR" dirty="0" err="1" smtClean="0"/>
              <a:t>inputs</a:t>
            </a:r>
            <a:endParaRPr lang="tr-TR" dirty="0" smtClean="0"/>
          </a:p>
          <a:p>
            <a:pPr lvl="1"/>
            <a:r>
              <a:rPr lang="tr-TR" dirty="0" err="1" smtClean="0"/>
              <a:t>Impulse</a:t>
            </a:r>
            <a:r>
              <a:rPr lang="tr-TR" dirty="0" smtClean="0"/>
              <a:t> -&gt; </a:t>
            </a:r>
            <a:r>
              <a:rPr lang="tr-TR" dirty="0" err="1" smtClean="0"/>
              <a:t>Impulse-invariant</a:t>
            </a:r>
            <a:r>
              <a:rPr lang="tr-TR" dirty="0" smtClean="0"/>
              <a:t> </a:t>
            </a:r>
            <a:r>
              <a:rPr lang="tr-TR" dirty="0" err="1" smtClean="0"/>
              <a:t>discretization</a:t>
            </a:r>
            <a:endParaRPr lang="tr-TR" dirty="0" smtClean="0"/>
          </a:p>
          <a:p>
            <a:pPr lvl="1"/>
            <a:r>
              <a:rPr lang="tr-TR" dirty="0" err="1" smtClean="0"/>
              <a:t>Tustin</a:t>
            </a:r>
            <a:r>
              <a:rPr lang="tr-TR" dirty="0" smtClean="0"/>
              <a:t> -&gt; </a:t>
            </a:r>
            <a:r>
              <a:rPr lang="tr-TR" dirty="0" err="1" smtClean="0"/>
              <a:t>Bilinear</a:t>
            </a:r>
            <a:r>
              <a:rPr lang="tr-TR" dirty="0" smtClean="0"/>
              <a:t> </a:t>
            </a:r>
            <a:r>
              <a:rPr lang="tr-TR" dirty="0" err="1" smtClean="0"/>
              <a:t>approximation</a:t>
            </a:r>
            <a:r>
              <a:rPr lang="tr-TR" dirty="0" smtClean="0"/>
              <a:t>.</a:t>
            </a:r>
          </a:p>
          <a:p>
            <a:pPr lvl="1"/>
            <a:r>
              <a:rPr lang="tr-TR" dirty="0" err="1" smtClean="0"/>
              <a:t>Matched</a:t>
            </a:r>
            <a:r>
              <a:rPr lang="tr-TR" dirty="0" smtClean="0"/>
              <a:t> -&gt; </a:t>
            </a:r>
            <a:r>
              <a:rPr lang="tr-TR" dirty="0" err="1" smtClean="0"/>
              <a:t>Matched</a:t>
            </a:r>
            <a:r>
              <a:rPr lang="tr-TR" dirty="0" smtClean="0"/>
              <a:t> </a:t>
            </a:r>
            <a:r>
              <a:rPr lang="tr-TR" dirty="0" err="1" smtClean="0"/>
              <a:t>pole-zero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endParaRPr lang="tr-TR" dirty="0" smtClean="0"/>
          </a:p>
          <a:p>
            <a:pPr lvl="1"/>
            <a:r>
              <a:rPr lang="tr-TR" dirty="0" err="1" smtClean="0"/>
              <a:t>Least</a:t>
            </a:r>
            <a:r>
              <a:rPr lang="tr-TR" dirty="0" smtClean="0"/>
              <a:t> </a:t>
            </a:r>
            <a:r>
              <a:rPr lang="tr-TR" dirty="0" err="1" smtClean="0"/>
              <a:t>Squares</a:t>
            </a:r>
            <a:r>
              <a:rPr lang="tr-TR" dirty="0" smtClean="0"/>
              <a:t> -&gt; </a:t>
            </a:r>
            <a:r>
              <a:rPr lang="en-US" dirty="0"/>
              <a:t>Least-squares minimization of the error </a:t>
            </a:r>
            <a:r>
              <a:rPr lang="en-US" dirty="0" smtClean="0"/>
              <a:t>between</a:t>
            </a:r>
            <a:r>
              <a:rPr lang="tr-TR" dirty="0" smtClean="0"/>
              <a:t> </a:t>
            </a:r>
            <a:r>
              <a:rPr lang="en-US" dirty="0" smtClean="0"/>
              <a:t>frequency </a:t>
            </a:r>
            <a:r>
              <a:rPr lang="en-US" dirty="0"/>
              <a:t>responses of the continuous </a:t>
            </a:r>
            <a:r>
              <a:rPr lang="en-US" dirty="0" smtClean="0"/>
              <a:t>and </a:t>
            </a:r>
            <a:r>
              <a:rPr lang="en-US" dirty="0"/>
              <a:t>discrete </a:t>
            </a:r>
            <a:r>
              <a:rPr lang="en-US" dirty="0" smtClean="0"/>
              <a:t>system</a:t>
            </a:r>
            <a:r>
              <a:rPr lang="tr-T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err="1" smtClean="0"/>
              <a:t>Bilinear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endParaRPr lang="tr-TR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 err="1" smtClean="0"/>
              <a:t>Bilinear</a:t>
            </a:r>
            <a:r>
              <a:rPr lang="tr-TR" dirty="0" smtClean="0"/>
              <a:t> </a:t>
            </a:r>
            <a:r>
              <a:rPr lang="tr-TR" dirty="0" err="1"/>
              <a:t>method</a:t>
            </a:r>
            <a:r>
              <a:rPr lang="tr-TR" dirty="0"/>
              <a:t> is </a:t>
            </a:r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tr-TR" dirty="0"/>
              <a:t>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project</a:t>
            </a:r>
            <a:r>
              <a:rPr lang="tr-TR" dirty="0"/>
              <a:t>. </a:t>
            </a:r>
            <a:r>
              <a:rPr lang="tr-TR" dirty="0" err="1"/>
              <a:t>Integrator</a:t>
            </a:r>
            <a:r>
              <a:rPr lang="tr-TR" dirty="0"/>
              <a:t> in s domain </a:t>
            </a:r>
            <a:r>
              <a:rPr lang="tr-TR" dirty="0" err="1"/>
              <a:t>transforms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z domain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 smtClean="0"/>
              <a:t>: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Model 3 is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discretizated</a:t>
            </a:r>
            <a:r>
              <a:rPr lang="tr-TR" dirty="0" smtClean="0"/>
              <a:t> model of Model 2.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69206"/>
            <a:ext cx="10972800" cy="123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3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smtClean="0"/>
              <a:t>W</a:t>
            </a:r>
            <a:r>
              <a:rPr lang="en-US" dirty="0" smtClean="0"/>
              <a:t>hat </a:t>
            </a:r>
            <a:r>
              <a:rPr lang="en-US" dirty="0"/>
              <a:t>have we talked about so </a:t>
            </a:r>
            <a:r>
              <a:rPr lang="en-US" dirty="0" smtClean="0"/>
              <a:t>far</a:t>
            </a:r>
            <a:r>
              <a:rPr lang="tr-TR" dirty="0" smtClean="0"/>
              <a:t>?</a:t>
            </a:r>
            <a:endParaRPr lang="tr-TR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 smtClean="0"/>
              <a:t>The</a:t>
            </a:r>
            <a:r>
              <a:rPr lang="tr-TR" dirty="0" smtClean="0"/>
              <a:t> general </a:t>
            </a:r>
            <a:r>
              <a:rPr lang="en-US" dirty="0" smtClean="0"/>
              <a:t>structure</a:t>
            </a:r>
            <a:r>
              <a:rPr lang="tr-TR" dirty="0" smtClean="0"/>
              <a:t> of an </a:t>
            </a:r>
            <a:r>
              <a:rPr lang="en-US" dirty="0" smtClean="0"/>
              <a:t>accelerometer</a:t>
            </a:r>
            <a:r>
              <a:rPr lang="tr-TR" dirty="0" smtClean="0"/>
              <a:t> </a:t>
            </a:r>
            <a:r>
              <a:rPr lang="en-US" dirty="0" smtClean="0"/>
              <a:t>and</a:t>
            </a:r>
            <a:r>
              <a:rPr lang="tr-TR" dirty="0" smtClean="0"/>
              <a:t> a </a:t>
            </a:r>
            <a:r>
              <a:rPr lang="en-US" dirty="0" smtClean="0"/>
              <a:t>gyroscope</a:t>
            </a:r>
          </a:p>
          <a:p>
            <a:pPr rtl="0"/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measurement</a:t>
            </a:r>
            <a:r>
              <a:rPr lang="tr-TR" dirty="0" smtClean="0"/>
              <a:t> of 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acceleration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angular</a:t>
            </a:r>
            <a:r>
              <a:rPr lang="tr-TR" dirty="0" smtClean="0"/>
              <a:t> </a:t>
            </a:r>
            <a:r>
              <a:rPr lang="tr-TR" dirty="0" err="1" smtClean="0"/>
              <a:t>velocity</a:t>
            </a:r>
            <a:endParaRPr lang="tr-TR" dirty="0" smtClean="0"/>
          </a:p>
          <a:p>
            <a:pPr rtl="0"/>
            <a:r>
              <a:rPr lang="tr-TR" dirty="0" smtClean="0"/>
              <a:t>An </a:t>
            </a:r>
            <a:r>
              <a:rPr lang="tr-TR" dirty="0" err="1" smtClean="0"/>
              <a:t>introduction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Complementary</a:t>
            </a:r>
            <a:r>
              <a:rPr lang="tr-TR" dirty="0" smtClean="0"/>
              <a:t> </a:t>
            </a:r>
            <a:r>
              <a:rPr lang="tr-TR" dirty="0" err="1" smtClean="0"/>
              <a:t>Filter</a:t>
            </a:r>
            <a:endParaRPr lang="tr-TR" dirty="0" smtClean="0"/>
          </a:p>
          <a:p>
            <a:pPr rtl="0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054" y="4127346"/>
            <a:ext cx="3069193" cy="1737109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609599" y="6139934"/>
            <a:ext cx="459710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err="1" smtClean="0"/>
              <a:t>Figure</a:t>
            </a:r>
            <a:r>
              <a:rPr lang="tr-TR" dirty="0" smtClean="0"/>
              <a:t> 1. </a:t>
            </a:r>
            <a:r>
              <a:rPr lang="tr-TR" dirty="0" err="1" smtClean="0"/>
              <a:t>Waveshare</a:t>
            </a:r>
            <a:r>
              <a:rPr lang="tr-TR" dirty="0" smtClean="0"/>
              <a:t> 10 DOF IMU Sensor ©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038" y="3403686"/>
            <a:ext cx="4245908" cy="3184430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6434698" y="6139934"/>
            <a:ext cx="3130587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err="1" smtClean="0"/>
              <a:t>Figure</a:t>
            </a:r>
            <a:r>
              <a:rPr lang="tr-TR" dirty="0" smtClean="0"/>
              <a:t> </a:t>
            </a:r>
            <a:r>
              <a:rPr lang="tr-TR" dirty="0" smtClean="0"/>
              <a:t>2. </a:t>
            </a:r>
            <a:r>
              <a:rPr lang="tr-TR" dirty="0" err="1" smtClean="0"/>
              <a:t>Arduino</a:t>
            </a:r>
            <a:r>
              <a:rPr lang="tr-TR" dirty="0" smtClean="0"/>
              <a:t> Mega 2560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smtClean="0"/>
              <a:t>Model 3: </a:t>
            </a:r>
            <a:r>
              <a:rPr lang="tr-TR" dirty="0" err="1" smtClean="0"/>
              <a:t>Discretizated</a:t>
            </a:r>
            <a:r>
              <a:rPr lang="tr-TR" dirty="0" smtClean="0"/>
              <a:t> Model</a:t>
            </a:r>
            <a:endParaRPr lang="tr-TR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21527"/>
            <a:ext cx="10972800" cy="4062767"/>
          </a:xfrm>
        </p:spPr>
      </p:pic>
    </p:spTree>
    <p:extLst>
      <p:ext uri="{BB962C8B-B14F-4D97-AF65-F5344CB8AC3E}">
        <p14:creationId xmlns:p14="http://schemas.microsoft.com/office/powerpoint/2010/main" val="217315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Model 3: </a:t>
            </a:r>
            <a:r>
              <a:rPr lang="tr-TR" dirty="0" err="1" smtClean="0"/>
              <a:t>Details</a:t>
            </a:r>
            <a:endParaRPr lang="tr-TR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tr-TR" dirty="0" err="1" smtClean="0"/>
              <a:t>This</a:t>
            </a:r>
            <a:r>
              <a:rPr lang="tr-TR" dirty="0" smtClean="0"/>
              <a:t> is </a:t>
            </a:r>
            <a:r>
              <a:rPr lang="tr-TR" dirty="0" err="1" smtClean="0"/>
              <a:t>the</a:t>
            </a:r>
            <a:r>
              <a:rPr lang="tr-TR" dirty="0" smtClean="0"/>
              <a:t> main model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 in </a:t>
            </a:r>
            <a:r>
              <a:rPr lang="tr-TR" dirty="0" err="1" smtClean="0"/>
              <a:t>Arduino</a:t>
            </a:r>
            <a:r>
              <a:rPr lang="tr-TR" dirty="0" smtClean="0"/>
              <a:t>.</a:t>
            </a:r>
          </a:p>
          <a:p>
            <a:pPr rtl="0"/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implement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filter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Arduino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need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obtain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differance</a:t>
            </a:r>
            <a:r>
              <a:rPr lang="tr-TR" dirty="0" smtClean="0"/>
              <a:t> </a:t>
            </a:r>
            <a:r>
              <a:rPr lang="tr-TR" dirty="0" err="1" smtClean="0"/>
              <a:t>equation</a:t>
            </a:r>
            <a:r>
              <a:rPr lang="tr-TR" dirty="0" smtClean="0"/>
              <a:t> of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integrator</a:t>
            </a:r>
            <a:r>
              <a:rPr lang="tr-TR" dirty="0" smtClean="0"/>
              <a:t> </a:t>
            </a:r>
            <a:r>
              <a:rPr lang="tr-TR" dirty="0" err="1" smtClean="0"/>
              <a:t>block</a:t>
            </a:r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3283304"/>
            <a:ext cx="7257859" cy="295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0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smtClean="0"/>
              <a:t>Model 4: </a:t>
            </a:r>
            <a:r>
              <a:rPr lang="tr-TR" dirty="0" err="1" smtClean="0"/>
              <a:t>Last</a:t>
            </a:r>
            <a:r>
              <a:rPr lang="tr-TR" dirty="0" smtClean="0"/>
              <a:t> model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209" y="1847088"/>
            <a:ext cx="9821581" cy="4433087"/>
          </a:xfrm>
        </p:spPr>
      </p:pic>
    </p:spTree>
    <p:extLst>
      <p:ext uri="{BB962C8B-B14F-4D97-AF65-F5344CB8AC3E}">
        <p14:creationId xmlns:p14="http://schemas.microsoft.com/office/powerpoint/2010/main" val="413161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Model 4: </a:t>
            </a:r>
            <a:r>
              <a:rPr lang="tr-TR" dirty="0" err="1" smtClean="0"/>
              <a:t>Details</a:t>
            </a:r>
            <a:endParaRPr lang="tr-TR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tr-TR" dirty="0" err="1"/>
              <a:t>D</a:t>
            </a:r>
            <a:r>
              <a:rPr lang="tr-TR" dirty="0" err="1" smtClean="0"/>
              <a:t>ifference</a:t>
            </a:r>
            <a:r>
              <a:rPr lang="tr-TR" dirty="0" smtClean="0"/>
              <a:t> </a:t>
            </a:r>
            <a:r>
              <a:rPr lang="tr-TR" dirty="0" err="1" smtClean="0"/>
              <a:t>equation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integrator</a:t>
            </a:r>
            <a:r>
              <a:rPr lang="tr-TR" dirty="0" smtClean="0"/>
              <a:t> can be </a:t>
            </a:r>
            <a:r>
              <a:rPr lang="tr-TR" dirty="0" err="1" smtClean="0"/>
              <a:t>seen</a:t>
            </a:r>
            <a:r>
              <a:rPr lang="tr-TR" dirty="0" smtClean="0"/>
              <a:t> on </a:t>
            </a:r>
            <a:r>
              <a:rPr lang="tr-TR" dirty="0" err="1" smtClean="0"/>
              <a:t>this</a:t>
            </a:r>
            <a:r>
              <a:rPr lang="tr-TR" dirty="0" smtClean="0"/>
              <a:t> mode</a:t>
            </a:r>
            <a:r>
              <a:rPr lang="tr-TR" dirty="0" smtClean="0"/>
              <a:t>l </a:t>
            </a:r>
            <a:r>
              <a:rPr lang="tr-TR" dirty="0" err="1" smtClean="0"/>
              <a:t>easily</a:t>
            </a:r>
            <a:r>
              <a:rPr lang="tr-TR" dirty="0" smtClean="0"/>
              <a:t>.</a:t>
            </a:r>
          </a:p>
          <a:p>
            <a:pPr rtl="0"/>
            <a:r>
              <a:rPr lang="tr-TR" dirty="0" err="1" smtClean="0"/>
              <a:t>This</a:t>
            </a:r>
            <a:r>
              <a:rPr lang="tr-TR" dirty="0" smtClean="0"/>
              <a:t> is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detailed</a:t>
            </a:r>
            <a:r>
              <a:rPr lang="tr-TR" dirty="0" smtClean="0"/>
              <a:t> model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 in </a:t>
            </a:r>
            <a:r>
              <a:rPr lang="tr-TR" dirty="0" err="1" smtClean="0"/>
              <a:t>Arduino</a:t>
            </a:r>
            <a:r>
              <a:rPr lang="tr-TR" dirty="0" smtClean="0"/>
              <a:t>.</a:t>
            </a:r>
          </a:p>
          <a:p>
            <a:pPr rtl="0"/>
            <a:r>
              <a:rPr lang="tr-TR" dirty="0" err="1" smtClean="0"/>
              <a:t>Now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going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model on </a:t>
            </a:r>
            <a:r>
              <a:rPr lang="tr-TR" dirty="0" err="1" smtClean="0"/>
              <a:t>Arduino</a:t>
            </a:r>
            <a:r>
              <a:rPr lang="tr-TR" dirty="0" smtClean="0"/>
              <a:t>.</a:t>
            </a:r>
          </a:p>
          <a:p>
            <a:pPr rtl="0"/>
            <a:endParaRPr lang="tr-TR" dirty="0"/>
          </a:p>
          <a:p>
            <a:pPr rtl="0"/>
            <a:r>
              <a:rPr lang="tr-TR" dirty="0" err="1" smtClean="0"/>
              <a:t>Switching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Arduino</a:t>
            </a:r>
            <a:r>
              <a:rPr lang="tr-TR" dirty="0" smtClean="0"/>
              <a:t> IDE…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err="1" smtClean="0"/>
              <a:t>What</a:t>
            </a:r>
            <a:r>
              <a:rPr lang="tr-TR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talk </a:t>
            </a:r>
            <a:r>
              <a:rPr lang="tr-TR" dirty="0" err="1" smtClean="0"/>
              <a:t>about</a:t>
            </a:r>
            <a:r>
              <a:rPr lang="tr-TR" dirty="0" smtClean="0"/>
              <a:t> </a:t>
            </a:r>
            <a:r>
              <a:rPr lang="tr-TR" dirty="0" err="1" smtClean="0"/>
              <a:t>next</a:t>
            </a:r>
            <a:r>
              <a:rPr lang="tr-TR" dirty="0" smtClean="0"/>
              <a:t>?</a:t>
            </a:r>
            <a:endParaRPr lang="tr-TR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tr-TR" dirty="0" err="1" smtClean="0"/>
              <a:t>Features</a:t>
            </a:r>
            <a:r>
              <a:rPr lang="tr-TR" dirty="0" smtClean="0"/>
              <a:t> of MPU9255</a:t>
            </a:r>
            <a:endParaRPr lang="tr-TR" dirty="0" smtClean="0"/>
          </a:p>
          <a:p>
            <a:pPr rtl="0"/>
            <a:r>
              <a:rPr lang="tr-TR" dirty="0" err="1" smtClean="0"/>
              <a:t>Introduction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I2C </a:t>
            </a:r>
            <a:r>
              <a:rPr lang="tr-TR" dirty="0" err="1" smtClean="0"/>
              <a:t>interface</a:t>
            </a:r>
            <a:endParaRPr lang="tr-TR" dirty="0" smtClean="0"/>
          </a:p>
          <a:p>
            <a:r>
              <a:rPr lang="tr-TR" dirty="0" err="1" smtClean="0"/>
              <a:t>Wiring</a:t>
            </a:r>
            <a:r>
              <a:rPr lang="tr-TR" dirty="0" smtClean="0"/>
              <a:t> </a:t>
            </a:r>
            <a:r>
              <a:rPr lang="tr-TR" dirty="0" err="1" smtClean="0"/>
              <a:t>diagram</a:t>
            </a:r>
            <a:r>
              <a:rPr lang="tr-TR" dirty="0" smtClean="0"/>
              <a:t> </a:t>
            </a:r>
            <a:r>
              <a:rPr lang="tr-TR" dirty="0"/>
              <a:t>of </a:t>
            </a:r>
            <a:r>
              <a:rPr lang="tr-TR" dirty="0" err="1"/>
              <a:t>Arduino</a:t>
            </a:r>
            <a:r>
              <a:rPr lang="tr-TR" dirty="0"/>
              <a:t> Mega 2560 &amp; MPU9255</a:t>
            </a:r>
            <a:endParaRPr lang="tr-TR" dirty="0" smtClean="0"/>
          </a:p>
          <a:p>
            <a:pPr rtl="0"/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/>
              <a:t>i</a:t>
            </a:r>
            <a:r>
              <a:rPr lang="tr-TR" dirty="0" err="1" smtClean="0"/>
              <a:t>mplementation</a:t>
            </a:r>
            <a:r>
              <a:rPr lang="tr-TR" dirty="0" smtClean="0"/>
              <a:t> of </a:t>
            </a:r>
            <a:r>
              <a:rPr lang="tr-TR" dirty="0" err="1" smtClean="0"/>
              <a:t>complementary</a:t>
            </a:r>
            <a:r>
              <a:rPr lang="tr-TR" dirty="0" smtClean="0"/>
              <a:t> </a:t>
            </a:r>
            <a:r>
              <a:rPr lang="tr-TR" dirty="0" err="1" smtClean="0"/>
              <a:t>filter</a:t>
            </a:r>
            <a:r>
              <a:rPr lang="tr-TR" dirty="0" smtClean="0"/>
              <a:t> on s-domain</a:t>
            </a:r>
            <a:endParaRPr lang="tr-TR" dirty="0" smtClean="0"/>
          </a:p>
          <a:p>
            <a:pPr rtl="0"/>
            <a:r>
              <a:rPr lang="tr-TR" dirty="0" smtClean="0"/>
              <a:t>Conversion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/>
              <a:t>i</a:t>
            </a:r>
            <a:r>
              <a:rPr lang="tr-TR" dirty="0" err="1" smtClean="0"/>
              <a:t>mplementation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z-domain</a:t>
            </a:r>
            <a:endParaRPr lang="tr-TR" dirty="0" smtClean="0"/>
          </a:p>
          <a:p>
            <a:pPr rtl="0"/>
            <a:r>
              <a:rPr lang="tr-TR" dirty="0" err="1" smtClean="0"/>
              <a:t>Writing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r>
              <a:rPr lang="tr-TR" dirty="0" smtClean="0"/>
              <a:t> on </a:t>
            </a:r>
            <a:r>
              <a:rPr lang="tr-TR" dirty="0" err="1" smtClean="0"/>
              <a:t>Arduino</a:t>
            </a:r>
            <a:r>
              <a:rPr lang="tr-TR" dirty="0" smtClean="0"/>
              <a:t> Mega 2560 in C++</a:t>
            </a:r>
          </a:p>
          <a:p>
            <a:pPr rtl="0"/>
            <a:r>
              <a:rPr lang="tr-TR" dirty="0" err="1" smtClean="0"/>
              <a:t>Visualizing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data on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computer</a:t>
            </a:r>
            <a:r>
              <a:rPr lang="tr-TR" dirty="0" smtClean="0"/>
              <a:t> program </a:t>
            </a:r>
            <a:r>
              <a:rPr lang="tr-TR" dirty="0" err="1" smtClean="0"/>
              <a:t>written</a:t>
            </a:r>
            <a:r>
              <a:rPr lang="tr-TR" dirty="0" smtClean="0"/>
              <a:t> in C#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2741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/>
              <a:t>Waveshare</a:t>
            </a:r>
            <a:r>
              <a:rPr lang="tr-TR" dirty="0"/>
              <a:t> 10 DOF IMU Sensor © </a:t>
            </a:r>
            <a:endParaRPr lang="tr-TR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tr-TR" dirty="0" err="1" smtClean="0"/>
              <a:t>Waveshare</a:t>
            </a:r>
            <a:r>
              <a:rPr lang="tr-TR" dirty="0" smtClean="0"/>
              <a:t> 10 DOF IMU Sensor © is </a:t>
            </a:r>
            <a:r>
              <a:rPr lang="tr-TR" dirty="0" err="1" smtClean="0"/>
              <a:t>used</a:t>
            </a:r>
            <a:r>
              <a:rPr lang="tr-TR" dirty="0" smtClean="0"/>
              <a:t> on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/>
              <a:t>p</a:t>
            </a:r>
            <a:r>
              <a:rPr lang="tr-TR" dirty="0" err="1" smtClean="0"/>
              <a:t>roject</a:t>
            </a:r>
            <a:r>
              <a:rPr lang="tr-TR" dirty="0" smtClean="0"/>
              <a:t>.</a:t>
            </a:r>
          </a:p>
          <a:p>
            <a:pPr rtl="0"/>
            <a:r>
              <a:rPr lang="tr-TR" dirty="0" err="1" smtClean="0"/>
              <a:t>This</a:t>
            </a:r>
            <a:r>
              <a:rPr lang="tr-TR" dirty="0" smtClean="0"/>
              <a:t> sensor </a:t>
            </a:r>
            <a:r>
              <a:rPr lang="tr-TR" dirty="0" err="1" smtClean="0"/>
              <a:t>supports</a:t>
            </a:r>
            <a:r>
              <a:rPr lang="tr-TR" dirty="0" smtClean="0"/>
              <a:t> I2C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consists</a:t>
            </a:r>
            <a:r>
              <a:rPr lang="tr-TR" dirty="0" smtClean="0"/>
              <a:t> of 2 </a:t>
            </a:r>
            <a:r>
              <a:rPr lang="tr-TR" dirty="0" err="1" smtClean="0"/>
              <a:t>integrated</a:t>
            </a:r>
            <a:r>
              <a:rPr lang="tr-TR" dirty="0" smtClean="0"/>
              <a:t> </a:t>
            </a:r>
            <a:r>
              <a:rPr lang="tr-TR" dirty="0" err="1" smtClean="0"/>
              <a:t>circuits</a:t>
            </a:r>
            <a:r>
              <a:rPr lang="tr-TR" dirty="0" smtClean="0"/>
              <a:t>:</a:t>
            </a:r>
          </a:p>
          <a:p>
            <a:pPr lvl="1"/>
            <a:r>
              <a:rPr lang="tr-TR" dirty="0" smtClean="0"/>
              <a:t>MPU9255 (3-axis </a:t>
            </a:r>
            <a:r>
              <a:rPr lang="tr-TR" dirty="0" err="1" smtClean="0"/>
              <a:t>accelerometer</a:t>
            </a:r>
            <a:r>
              <a:rPr lang="tr-TR" dirty="0" smtClean="0"/>
              <a:t>, </a:t>
            </a:r>
            <a:r>
              <a:rPr lang="tr-TR" dirty="0" err="1" smtClean="0"/>
              <a:t>gyroscope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digital</a:t>
            </a:r>
            <a:r>
              <a:rPr lang="tr-TR" dirty="0" smtClean="0"/>
              <a:t> </a:t>
            </a:r>
            <a:r>
              <a:rPr lang="tr-TR" dirty="0" err="1" smtClean="0"/>
              <a:t>compass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BMP280 (</a:t>
            </a:r>
            <a:r>
              <a:rPr lang="tr-TR" dirty="0" err="1" smtClean="0"/>
              <a:t>Digital</a:t>
            </a:r>
            <a:r>
              <a:rPr lang="tr-TR" dirty="0" smtClean="0"/>
              <a:t> </a:t>
            </a:r>
            <a:r>
              <a:rPr lang="tr-TR" dirty="0" err="1" smtClean="0"/>
              <a:t>pressure</a:t>
            </a:r>
            <a:r>
              <a:rPr lang="tr-TR" dirty="0" smtClean="0"/>
              <a:t> sensor)</a:t>
            </a:r>
          </a:p>
          <a:p>
            <a:pPr rtl="0"/>
            <a:r>
              <a:rPr lang="tr-TR" dirty="0" err="1"/>
              <a:t>D</a:t>
            </a:r>
            <a:r>
              <a:rPr lang="tr-TR" dirty="0" err="1" smtClean="0"/>
              <a:t>igital</a:t>
            </a:r>
            <a:r>
              <a:rPr lang="tr-TR" dirty="0" smtClean="0"/>
              <a:t> </a:t>
            </a:r>
            <a:r>
              <a:rPr lang="tr-TR" dirty="0" err="1" smtClean="0"/>
              <a:t>compass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second</a:t>
            </a:r>
            <a:r>
              <a:rPr lang="tr-TR" dirty="0" smtClean="0"/>
              <a:t> IC </a:t>
            </a:r>
            <a:r>
              <a:rPr lang="tr-TR" dirty="0" err="1" smtClean="0"/>
              <a:t>are</a:t>
            </a:r>
            <a:r>
              <a:rPr lang="tr-TR" dirty="0" smtClean="0"/>
              <a:t> not </a:t>
            </a:r>
            <a:r>
              <a:rPr lang="tr-TR" dirty="0" err="1" smtClean="0"/>
              <a:t>used</a:t>
            </a:r>
            <a:r>
              <a:rPr lang="tr-TR" dirty="0" smtClean="0"/>
              <a:t> on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r>
              <a:rPr lang="tr-TR" dirty="0" smtClean="0"/>
              <a:t>.</a:t>
            </a:r>
          </a:p>
          <a:p>
            <a:pPr rtl="0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861" y="4608391"/>
            <a:ext cx="1847850" cy="1628775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3409556" y="5099611"/>
            <a:ext cx="248921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err="1" smtClean="0"/>
              <a:t>Figure</a:t>
            </a:r>
            <a:r>
              <a:rPr lang="tr-TR" dirty="0" smtClean="0"/>
              <a:t> </a:t>
            </a:r>
            <a:r>
              <a:rPr lang="tr-TR" dirty="0"/>
              <a:t>3</a:t>
            </a:r>
            <a:r>
              <a:rPr lang="tr-TR" dirty="0" smtClean="0"/>
              <a:t>. </a:t>
            </a:r>
            <a:r>
              <a:rPr lang="tr-TR" dirty="0" err="1" smtClean="0"/>
              <a:t>Oriantation</a:t>
            </a:r>
            <a:r>
              <a:rPr lang="tr-TR" dirty="0" err="1" smtClean="0"/>
              <a:t>s</a:t>
            </a:r>
            <a:r>
              <a:rPr lang="tr-TR" dirty="0" smtClean="0"/>
              <a:t> of </a:t>
            </a:r>
            <a:r>
              <a:rPr lang="tr-TR" dirty="0" err="1" smtClean="0"/>
              <a:t>axes</a:t>
            </a:r>
            <a:r>
              <a:rPr lang="tr-TR" dirty="0" smtClean="0"/>
              <a:t> of MPU9255</a:t>
            </a:r>
            <a:endParaRPr lang="tr-TR" dirty="0" smtClean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620" y="4794886"/>
            <a:ext cx="1524003" cy="1255779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8056468" y="5099611"/>
            <a:ext cx="2539814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err="1" smtClean="0"/>
              <a:t>Figure</a:t>
            </a:r>
            <a:r>
              <a:rPr lang="tr-TR" dirty="0" smtClean="0"/>
              <a:t> </a:t>
            </a:r>
            <a:r>
              <a:rPr lang="tr-TR" dirty="0" smtClean="0"/>
              <a:t>4</a:t>
            </a:r>
            <a:r>
              <a:rPr lang="tr-TR" dirty="0" smtClean="0"/>
              <a:t>. BMP280 </a:t>
            </a:r>
            <a:r>
              <a:rPr lang="tr-TR" dirty="0" err="1" smtClean="0"/>
              <a:t>Digital</a:t>
            </a:r>
            <a:r>
              <a:rPr lang="tr-TR" dirty="0" smtClean="0"/>
              <a:t> </a:t>
            </a:r>
            <a:r>
              <a:rPr lang="tr-TR" dirty="0" err="1" smtClean="0"/>
              <a:t>pressure</a:t>
            </a:r>
            <a:r>
              <a:rPr lang="tr-TR" dirty="0" smtClean="0"/>
              <a:t> sensor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MPU9255</a:t>
            </a:r>
            <a:endParaRPr lang="tr-TR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tr-TR" dirty="0" err="1" smtClean="0"/>
              <a:t>This</a:t>
            </a:r>
            <a:r>
              <a:rPr lang="tr-TR" dirty="0" smtClean="0"/>
              <a:t> IC:</a:t>
            </a:r>
          </a:p>
          <a:p>
            <a:pPr lvl="1"/>
            <a:r>
              <a:rPr lang="tr-TR" dirty="0" smtClean="0"/>
              <a:t>is </a:t>
            </a:r>
            <a:r>
              <a:rPr lang="tr-TR" dirty="0" err="1" smtClean="0"/>
              <a:t>built</a:t>
            </a:r>
            <a:r>
              <a:rPr lang="tr-TR" dirty="0" smtClean="0"/>
              <a:t>-in 16 bit ADC.</a:t>
            </a:r>
          </a:p>
          <a:p>
            <a:pPr lvl="1"/>
            <a:r>
              <a:rPr lang="tr-TR" dirty="0" smtClean="0"/>
              <a:t>has</a:t>
            </a:r>
            <a:r>
              <a:rPr lang="fr-FR" dirty="0" smtClean="0"/>
              <a:t> </a:t>
            </a:r>
            <a:r>
              <a:rPr lang="fr-FR" dirty="0"/>
              <a:t>±250, ±500, ±</a:t>
            </a:r>
            <a:r>
              <a:rPr lang="fr-FR" dirty="0" smtClean="0"/>
              <a:t>1000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fr-FR" dirty="0" smtClean="0"/>
              <a:t> </a:t>
            </a:r>
            <a:r>
              <a:rPr lang="fr-FR" dirty="0"/>
              <a:t>±2000°/</a:t>
            </a:r>
            <a:r>
              <a:rPr lang="fr-FR" dirty="0" smtClean="0"/>
              <a:t>s</a:t>
            </a:r>
            <a:r>
              <a:rPr lang="tr-TR" dirty="0" smtClean="0"/>
              <a:t> </a:t>
            </a:r>
            <a:r>
              <a:rPr lang="tr-TR" dirty="0" err="1" smtClean="0"/>
              <a:t>gyroscope</a:t>
            </a:r>
            <a:r>
              <a:rPr lang="tr-TR" dirty="0" smtClean="0"/>
              <a:t> </a:t>
            </a:r>
            <a:r>
              <a:rPr lang="tr-TR" dirty="0" err="1" smtClean="0"/>
              <a:t>ranges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has </a:t>
            </a:r>
            <a:r>
              <a:rPr lang="fr-FR" dirty="0"/>
              <a:t>±</a:t>
            </a:r>
            <a:r>
              <a:rPr lang="fr-FR" dirty="0" smtClean="0"/>
              <a:t>2, ±</a:t>
            </a:r>
            <a:r>
              <a:rPr lang="tr-TR" dirty="0"/>
              <a:t>4</a:t>
            </a:r>
            <a:r>
              <a:rPr lang="fr-FR" dirty="0" smtClean="0"/>
              <a:t>, ±</a:t>
            </a:r>
            <a:r>
              <a:rPr lang="tr-TR" dirty="0" smtClean="0"/>
              <a:t>8 </a:t>
            </a:r>
            <a:r>
              <a:rPr lang="tr-TR" dirty="0" err="1" smtClean="0"/>
              <a:t>and</a:t>
            </a:r>
            <a:r>
              <a:rPr lang="fr-FR" dirty="0" smtClean="0"/>
              <a:t> ±</a:t>
            </a:r>
            <a:r>
              <a:rPr lang="tr-TR" dirty="0" smtClean="0"/>
              <a:t>16</a:t>
            </a:r>
            <a:r>
              <a:rPr lang="tr-TR" dirty="0"/>
              <a:t>g</a:t>
            </a:r>
            <a:r>
              <a:rPr lang="tr-TR" dirty="0" smtClean="0"/>
              <a:t> </a:t>
            </a:r>
            <a:r>
              <a:rPr lang="tr-TR" dirty="0" err="1"/>
              <a:t>gyroscope</a:t>
            </a:r>
            <a:r>
              <a:rPr lang="tr-TR" dirty="0"/>
              <a:t> </a:t>
            </a:r>
            <a:r>
              <a:rPr lang="tr-TR" dirty="0" err="1"/>
              <a:t>ranges</a:t>
            </a:r>
            <a:r>
              <a:rPr lang="tr-TR" dirty="0"/>
              <a:t>.</a:t>
            </a:r>
          </a:p>
          <a:p>
            <a:pPr lvl="1"/>
            <a:r>
              <a:rPr lang="tr-TR" dirty="0" smtClean="0"/>
              <a:t>has </a:t>
            </a:r>
            <a:r>
              <a:rPr lang="fr-FR" dirty="0" smtClean="0"/>
              <a:t>±</a:t>
            </a:r>
            <a:r>
              <a:rPr lang="tr-TR" dirty="0" smtClean="0"/>
              <a:t>4.8mT </a:t>
            </a:r>
            <a:r>
              <a:rPr lang="tr-TR" dirty="0" err="1" smtClean="0"/>
              <a:t>compass</a:t>
            </a:r>
            <a:r>
              <a:rPr lang="tr-TR" dirty="0" smtClean="0"/>
              <a:t> </a:t>
            </a:r>
            <a:r>
              <a:rPr lang="tr-TR" dirty="0" err="1" smtClean="0"/>
              <a:t>range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can be </a:t>
            </a:r>
            <a:r>
              <a:rPr lang="tr-TR" dirty="0" err="1" smtClean="0"/>
              <a:t>used</a:t>
            </a:r>
            <a:r>
              <a:rPr lang="tr-TR" dirty="0" smtClean="0"/>
              <a:t> on </a:t>
            </a:r>
            <a:r>
              <a:rPr lang="tr-TR" dirty="0" err="1" smtClean="0"/>
              <a:t>quadcopters</a:t>
            </a:r>
            <a:r>
              <a:rPr lang="tr-TR" dirty="0" smtClean="0"/>
              <a:t>, </a:t>
            </a:r>
            <a:r>
              <a:rPr lang="tr-TR" dirty="0" err="1" smtClean="0"/>
              <a:t>action</a:t>
            </a:r>
            <a:r>
              <a:rPr lang="tr-TR" dirty="0" smtClean="0"/>
              <a:t> </a:t>
            </a:r>
            <a:r>
              <a:rPr lang="tr-TR" dirty="0" err="1" smtClean="0"/>
              <a:t>game</a:t>
            </a:r>
            <a:r>
              <a:rPr lang="tr-TR" dirty="0" smtClean="0"/>
              <a:t> </a:t>
            </a:r>
            <a:r>
              <a:rPr lang="tr-TR" dirty="0" err="1" smtClean="0"/>
              <a:t>controllers</a:t>
            </a:r>
            <a:r>
              <a:rPr lang="tr-T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err="1" smtClean="0"/>
              <a:t>Pin</a:t>
            </a:r>
            <a:r>
              <a:rPr lang="tr-TR" dirty="0" smtClean="0"/>
              <a:t> </a:t>
            </a:r>
            <a:r>
              <a:rPr lang="tr-TR" dirty="0" err="1" smtClean="0"/>
              <a:t>descriptions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I2C </a:t>
            </a:r>
            <a:r>
              <a:rPr lang="tr-TR" dirty="0" err="1" smtClean="0"/>
              <a:t>interface</a:t>
            </a:r>
            <a:endParaRPr lang="tr-TR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tr-TR" dirty="0" err="1" smtClean="0"/>
              <a:t>Vcc</a:t>
            </a:r>
            <a:r>
              <a:rPr lang="tr-TR" dirty="0" smtClean="0"/>
              <a:t> -&gt; 3.3V </a:t>
            </a:r>
            <a:r>
              <a:rPr lang="tr-TR" dirty="0" err="1" smtClean="0"/>
              <a:t>or</a:t>
            </a:r>
            <a:r>
              <a:rPr lang="tr-TR" dirty="0" smtClean="0"/>
              <a:t> 5V </a:t>
            </a:r>
            <a:r>
              <a:rPr lang="tr-TR" dirty="0" err="1" smtClean="0"/>
              <a:t>power</a:t>
            </a:r>
            <a:r>
              <a:rPr lang="tr-TR" dirty="0" smtClean="0"/>
              <a:t> </a:t>
            </a:r>
            <a:r>
              <a:rPr lang="tr-TR" dirty="0" err="1" smtClean="0"/>
              <a:t>supply</a:t>
            </a:r>
            <a:endParaRPr lang="tr-TR" dirty="0" smtClean="0"/>
          </a:p>
          <a:p>
            <a:r>
              <a:rPr lang="tr-TR" dirty="0" smtClean="0"/>
              <a:t>GND -&gt; </a:t>
            </a:r>
            <a:r>
              <a:rPr lang="tr-TR" dirty="0" err="1" smtClean="0"/>
              <a:t>Supply</a:t>
            </a:r>
            <a:r>
              <a:rPr lang="tr-TR" dirty="0" smtClean="0"/>
              <a:t> </a:t>
            </a:r>
            <a:r>
              <a:rPr lang="tr-TR" dirty="0" err="1" smtClean="0"/>
              <a:t>ground</a:t>
            </a:r>
            <a:endParaRPr lang="tr-TR" dirty="0" smtClean="0"/>
          </a:p>
          <a:p>
            <a:r>
              <a:rPr lang="tr-TR" dirty="0" smtClean="0"/>
              <a:t>SDA -&gt; I2C </a:t>
            </a:r>
            <a:r>
              <a:rPr lang="tr-TR" dirty="0" err="1" smtClean="0"/>
              <a:t>serial</a:t>
            </a:r>
            <a:r>
              <a:rPr lang="tr-TR" dirty="0" smtClean="0"/>
              <a:t> </a:t>
            </a:r>
            <a:r>
              <a:rPr lang="tr-TR" dirty="0" err="1" smtClean="0"/>
              <a:t>bus</a:t>
            </a:r>
            <a:r>
              <a:rPr lang="tr-TR" dirty="0" smtClean="0"/>
              <a:t> data (</a:t>
            </a:r>
            <a:r>
              <a:rPr lang="tr-TR" dirty="0" err="1" smtClean="0"/>
              <a:t>Serial</a:t>
            </a:r>
            <a:r>
              <a:rPr lang="tr-TR" dirty="0" smtClean="0"/>
              <a:t> Data)</a:t>
            </a:r>
            <a:endParaRPr lang="tr-TR" dirty="0" smtClean="0"/>
          </a:p>
          <a:p>
            <a:r>
              <a:rPr lang="tr-TR" dirty="0" smtClean="0"/>
              <a:t>SCL -&gt; I2C </a:t>
            </a:r>
            <a:r>
              <a:rPr lang="tr-TR" dirty="0" err="1" smtClean="0"/>
              <a:t>serial</a:t>
            </a:r>
            <a:r>
              <a:rPr lang="tr-TR" dirty="0" smtClean="0"/>
              <a:t> </a:t>
            </a:r>
            <a:r>
              <a:rPr lang="tr-TR" dirty="0" err="1" smtClean="0"/>
              <a:t>bus</a:t>
            </a:r>
            <a:r>
              <a:rPr lang="tr-TR" dirty="0" smtClean="0"/>
              <a:t> </a:t>
            </a:r>
            <a:r>
              <a:rPr lang="tr-TR" dirty="0" err="1" smtClean="0"/>
              <a:t>clock</a:t>
            </a:r>
            <a:r>
              <a:rPr lang="tr-TR" dirty="0" smtClean="0"/>
              <a:t> </a:t>
            </a:r>
            <a:r>
              <a:rPr lang="tr-TR" dirty="0" err="1" smtClean="0"/>
              <a:t>input</a:t>
            </a:r>
            <a:r>
              <a:rPr lang="tr-TR" dirty="0" smtClean="0"/>
              <a:t> (</a:t>
            </a:r>
            <a:r>
              <a:rPr lang="tr-TR" dirty="0" err="1" smtClean="0"/>
              <a:t>Serial</a:t>
            </a:r>
            <a:r>
              <a:rPr lang="tr-TR" dirty="0" smtClean="0"/>
              <a:t> </a:t>
            </a:r>
            <a:r>
              <a:rPr lang="tr-TR" dirty="0" err="1" smtClean="0"/>
              <a:t>Clock</a:t>
            </a:r>
            <a:r>
              <a:rPr lang="tr-TR" dirty="0" smtClean="0"/>
              <a:t>)</a:t>
            </a:r>
          </a:p>
          <a:p>
            <a:endParaRPr lang="tr-TR" dirty="0" smtClean="0"/>
          </a:p>
          <a:p>
            <a:r>
              <a:rPr lang="tr-TR" dirty="0" smtClean="0"/>
              <a:t>I2C is a </a:t>
            </a:r>
            <a:r>
              <a:rPr lang="tr-TR" dirty="0" err="1" smtClean="0"/>
              <a:t>synchronous</a:t>
            </a:r>
            <a:r>
              <a:rPr lang="tr-TR" dirty="0" smtClean="0"/>
              <a:t> </a:t>
            </a:r>
            <a:r>
              <a:rPr lang="tr-TR" dirty="0" err="1" smtClean="0"/>
              <a:t>serial</a:t>
            </a:r>
            <a:r>
              <a:rPr lang="tr-TR" dirty="0" smtClean="0"/>
              <a:t> </a:t>
            </a:r>
            <a:r>
              <a:rPr lang="tr-TR" dirty="0" err="1" smtClean="0"/>
              <a:t>communication</a:t>
            </a:r>
            <a:r>
              <a:rPr lang="tr-TR" dirty="0" smtClean="0"/>
              <a:t> </a:t>
            </a:r>
            <a:r>
              <a:rPr lang="tr-TR" dirty="0" err="1" smtClean="0"/>
              <a:t>protocol</a:t>
            </a:r>
            <a:r>
              <a:rPr lang="tr-TR" dirty="0" smtClean="0"/>
              <a:t>. </a:t>
            </a:r>
            <a:r>
              <a:rPr lang="tr-TR" dirty="0" err="1" smtClean="0"/>
              <a:t>So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, data is </a:t>
            </a:r>
            <a:r>
              <a:rPr lang="tr-TR" dirty="0" err="1" smtClean="0"/>
              <a:t>transferred</a:t>
            </a:r>
            <a:r>
              <a:rPr lang="tr-TR" dirty="0" smtClean="0"/>
              <a:t> bit </a:t>
            </a:r>
            <a:r>
              <a:rPr lang="tr-TR" dirty="0" err="1" smtClean="0"/>
              <a:t>by</a:t>
            </a:r>
            <a:r>
              <a:rPr lang="tr-TR" dirty="0" smtClean="0"/>
              <a:t> bit </a:t>
            </a:r>
            <a:r>
              <a:rPr lang="tr-TR" dirty="0" err="1" smtClean="0"/>
              <a:t>along</a:t>
            </a:r>
            <a:r>
              <a:rPr lang="tr-TR" dirty="0" smtClean="0"/>
              <a:t> a </a:t>
            </a:r>
            <a:r>
              <a:rPr lang="tr-TR" dirty="0" err="1" smtClean="0"/>
              <a:t>single</a:t>
            </a:r>
            <a:r>
              <a:rPr lang="tr-TR" dirty="0" smtClean="0"/>
              <a:t> SDA </a:t>
            </a:r>
            <a:r>
              <a:rPr lang="tr-TR" dirty="0" err="1" smtClean="0"/>
              <a:t>wire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masters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slaves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synchronized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SCL </a:t>
            </a:r>
            <a:r>
              <a:rPr lang="tr-TR" dirty="0" err="1" smtClean="0"/>
              <a:t>clock</a:t>
            </a:r>
            <a:r>
              <a:rPr lang="tr-TR" dirty="0" smtClean="0"/>
              <a:t> </a:t>
            </a:r>
            <a:r>
              <a:rPr lang="tr-TR" dirty="0" err="1" smtClean="0"/>
              <a:t>signal</a:t>
            </a:r>
            <a:r>
              <a:rPr lang="tr-TR" dirty="0" smtClean="0"/>
              <a:t>. On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r>
              <a:rPr lang="tr-TR" dirty="0" smtClean="0"/>
              <a:t>, </a:t>
            </a:r>
            <a:r>
              <a:rPr lang="tr-TR" dirty="0" err="1" smtClean="0"/>
              <a:t>Arduino</a:t>
            </a:r>
            <a:r>
              <a:rPr lang="tr-TR" dirty="0" smtClean="0"/>
              <a:t> is </a:t>
            </a:r>
            <a:r>
              <a:rPr lang="tr-TR" dirty="0" err="1" smtClean="0"/>
              <a:t>used</a:t>
            </a:r>
            <a:r>
              <a:rPr lang="tr-TR" dirty="0" smtClean="0"/>
              <a:t> as a </a:t>
            </a:r>
            <a:r>
              <a:rPr lang="tr-TR" dirty="0" err="1" smtClean="0"/>
              <a:t>master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master</a:t>
            </a:r>
            <a:r>
              <a:rPr lang="tr-TR" dirty="0" smtClean="0"/>
              <a:t> </a:t>
            </a:r>
            <a:r>
              <a:rPr lang="tr-TR" dirty="0" err="1" smtClean="0"/>
              <a:t>controls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clock</a:t>
            </a:r>
            <a:r>
              <a:rPr lang="tr-TR" dirty="0" smtClean="0"/>
              <a:t> </a:t>
            </a:r>
            <a:r>
              <a:rPr lang="tr-TR" dirty="0" err="1" smtClean="0"/>
              <a:t>signal</a:t>
            </a:r>
            <a:r>
              <a:rPr lang="tr-TR" dirty="0" smtClean="0"/>
              <a:t>.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49792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err="1" smtClean="0"/>
              <a:t>Wiring</a:t>
            </a:r>
            <a:r>
              <a:rPr lang="tr-TR" dirty="0" smtClean="0"/>
              <a:t> </a:t>
            </a:r>
            <a:r>
              <a:rPr lang="tr-TR" dirty="0" err="1" smtClean="0"/>
              <a:t>descriptions</a:t>
            </a:r>
            <a:endParaRPr lang="tr-TR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tr-TR" dirty="0" smtClean="0"/>
              <a:t>IMU Sensor </a:t>
            </a:r>
            <a:r>
              <a:rPr lang="tr-TR" dirty="0" err="1" smtClean="0"/>
              <a:t>Vcc</a:t>
            </a:r>
            <a:r>
              <a:rPr lang="tr-TR" dirty="0" smtClean="0"/>
              <a:t> -&gt; </a:t>
            </a:r>
            <a:r>
              <a:rPr lang="tr-TR" dirty="0" err="1" smtClean="0"/>
              <a:t>Arduino</a:t>
            </a:r>
            <a:r>
              <a:rPr lang="tr-TR" dirty="0" smtClean="0"/>
              <a:t> Mega 2560 5V</a:t>
            </a:r>
          </a:p>
          <a:p>
            <a:pPr rtl="0"/>
            <a:r>
              <a:rPr lang="tr-TR" dirty="0" smtClean="0"/>
              <a:t>IMU Sensor GND -&gt; </a:t>
            </a:r>
            <a:r>
              <a:rPr lang="tr-TR" dirty="0" err="1" smtClean="0"/>
              <a:t>Arduino</a:t>
            </a:r>
            <a:r>
              <a:rPr lang="tr-TR" dirty="0" smtClean="0"/>
              <a:t> Mega 2560 GND</a:t>
            </a:r>
          </a:p>
          <a:p>
            <a:pPr rtl="0"/>
            <a:r>
              <a:rPr lang="tr-TR" dirty="0" smtClean="0"/>
              <a:t>IMU Sensor SDA –&gt; </a:t>
            </a:r>
            <a:r>
              <a:rPr lang="tr-TR" dirty="0" err="1" smtClean="0"/>
              <a:t>Arduino</a:t>
            </a:r>
            <a:r>
              <a:rPr lang="tr-TR" dirty="0" smtClean="0"/>
              <a:t> Mega 2560 </a:t>
            </a:r>
            <a:r>
              <a:rPr lang="tr-TR" dirty="0" err="1" smtClean="0"/>
              <a:t>Pin</a:t>
            </a:r>
            <a:r>
              <a:rPr lang="tr-TR" dirty="0" smtClean="0"/>
              <a:t> 20 (SDA)</a:t>
            </a:r>
          </a:p>
          <a:p>
            <a:r>
              <a:rPr lang="tr-TR" dirty="0"/>
              <a:t>IMU Sensor </a:t>
            </a:r>
            <a:r>
              <a:rPr lang="tr-TR" dirty="0" smtClean="0"/>
              <a:t>SCL </a:t>
            </a:r>
            <a:r>
              <a:rPr lang="tr-TR" dirty="0"/>
              <a:t>–&gt; </a:t>
            </a:r>
            <a:r>
              <a:rPr lang="tr-TR" dirty="0" err="1"/>
              <a:t>Arduino</a:t>
            </a:r>
            <a:r>
              <a:rPr lang="tr-TR" dirty="0"/>
              <a:t> Mega 2560 </a:t>
            </a:r>
            <a:r>
              <a:rPr lang="tr-TR" dirty="0" err="1"/>
              <a:t>Pin</a:t>
            </a:r>
            <a:r>
              <a:rPr lang="tr-TR" dirty="0"/>
              <a:t> </a:t>
            </a:r>
            <a:r>
              <a:rPr lang="tr-TR" dirty="0" smtClean="0"/>
              <a:t>21 </a:t>
            </a:r>
            <a:r>
              <a:rPr lang="tr-TR" dirty="0"/>
              <a:t>(</a:t>
            </a:r>
            <a:r>
              <a:rPr lang="tr-TR" dirty="0" smtClean="0"/>
              <a:t>SCL)</a:t>
            </a:r>
            <a:endParaRPr lang="tr-TR" dirty="0"/>
          </a:p>
          <a:p>
            <a:pPr rtl="0"/>
            <a:r>
              <a:rPr lang="tr-TR" dirty="0" err="1" smtClean="0"/>
              <a:t>Potentiometer</a:t>
            </a:r>
            <a:r>
              <a:rPr lang="tr-TR" dirty="0" smtClean="0"/>
              <a:t> </a:t>
            </a:r>
            <a:r>
              <a:rPr lang="tr-TR" dirty="0" err="1" smtClean="0"/>
              <a:t>Pin</a:t>
            </a:r>
            <a:r>
              <a:rPr lang="tr-TR" dirty="0" smtClean="0"/>
              <a:t> 1 -&gt; </a:t>
            </a:r>
            <a:r>
              <a:rPr lang="tr-TR" dirty="0" err="1" smtClean="0"/>
              <a:t>Arduino</a:t>
            </a:r>
            <a:r>
              <a:rPr lang="tr-TR" dirty="0" smtClean="0"/>
              <a:t> Mega 2560 5V</a:t>
            </a:r>
          </a:p>
          <a:p>
            <a:r>
              <a:rPr lang="tr-TR" dirty="0" err="1"/>
              <a:t>Potentiometer</a:t>
            </a:r>
            <a:r>
              <a:rPr lang="tr-TR" dirty="0"/>
              <a:t> </a:t>
            </a:r>
            <a:r>
              <a:rPr lang="tr-TR" dirty="0" err="1"/>
              <a:t>Pin</a:t>
            </a:r>
            <a:r>
              <a:rPr lang="tr-TR" dirty="0"/>
              <a:t> </a:t>
            </a:r>
            <a:r>
              <a:rPr lang="tr-TR" dirty="0" smtClean="0"/>
              <a:t>2 </a:t>
            </a:r>
            <a:r>
              <a:rPr lang="tr-TR" dirty="0"/>
              <a:t>-&gt; </a:t>
            </a:r>
            <a:r>
              <a:rPr lang="tr-TR" dirty="0" err="1"/>
              <a:t>Arduino</a:t>
            </a:r>
            <a:r>
              <a:rPr lang="tr-TR" dirty="0"/>
              <a:t> Mega 2560 </a:t>
            </a:r>
            <a:r>
              <a:rPr lang="tr-TR" dirty="0" err="1" smtClean="0"/>
              <a:t>Pin</a:t>
            </a:r>
            <a:r>
              <a:rPr lang="tr-TR" dirty="0" smtClean="0"/>
              <a:t> A0</a:t>
            </a:r>
            <a:endParaRPr lang="tr-TR" dirty="0" smtClean="0"/>
          </a:p>
          <a:p>
            <a:r>
              <a:rPr lang="tr-TR" dirty="0" err="1"/>
              <a:t>Potentiometer</a:t>
            </a:r>
            <a:r>
              <a:rPr lang="tr-TR" dirty="0"/>
              <a:t> </a:t>
            </a:r>
            <a:r>
              <a:rPr lang="tr-TR" dirty="0" err="1"/>
              <a:t>Pin</a:t>
            </a:r>
            <a:r>
              <a:rPr lang="tr-TR" dirty="0"/>
              <a:t> </a:t>
            </a:r>
            <a:r>
              <a:rPr lang="tr-TR" dirty="0" smtClean="0"/>
              <a:t>3 </a:t>
            </a:r>
            <a:r>
              <a:rPr lang="tr-TR" dirty="0"/>
              <a:t>-&gt; </a:t>
            </a:r>
            <a:r>
              <a:rPr lang="tr-TR" dirty="0" err="1"/>
              <a:t>Arduino</a:t>
            </a:r>
            <a:r>
              <a:rPr lang="tr-TR" dirty="0"/>
              <a:t> Mega 2560 </a:t>
            </a:r>
            <a:r>
              <a:rPr lang="tr-TR" dirty="0" smtClean="0"/>
              <a:t>GND</a:t>
            </a:r>
            <a:endParaRPr lang="tr-TR" dirty="0"/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1747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5996"/>
            <a:ext cx="12192000" cy="6043897"/>
          </a:xfrm>
          <a:prstGeom prst="rect">
            <a:avLst/>
          </a:prstGeom>
        </p:spPr>
      </p:pic>
      <p:sp>
        <p:nvSpPr>
          <p:cNvPr id="7" name="Başlık 2"/>
          <p:cNvSpPr>
            <a:spLocks noGrp="1"/>
          </p:cNvSpPr>
          <p:nvPr>
            <p:ph type="title"/>
          </p:nvPr>
        </p:nvSpPr>
        <p:spPr>
          <a:xfrm>
            <a:off x="618533" y="380932"/>
            <a:ext cx="10972800" cy="1184306"/>
          </a:xfrm>
        </p:spPr>
        <p:txBody>
          <a:bodyPr rtlCol="0"/>
          <a:lstStyle/>
          <a:p>
            <a:pPr rtl="0"/>
            <a:r>
              <a:rPr lang="tr-TR" dirty="0" err="1" smtClean="0"/>
              <a:t>Wiring</a:t>
            </a:r>
            <a:r>
              <a:rPr lang="tr-TR" dirty="0" smtClean="0"/>
              <a:t> </a:t>
            </a:r>
            <a:r>
              <a:rPr lang="tr-TR" dirty="0" err="1" smtClean="0"/>
              <a:t>diagram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5497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err="1" smtClean="0"/>
              <a:t>Obtaining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angular</a:t>
            </a:r>
            <a:r>
              <a:rPr lang="tr-TR" dirty="0" smtClean="0"/>
              <a:t> </a:t>
            </a:r>
            <a:r>
              <a:rPr lang="tr-TR" dirty="0" err="1" smtClean="0"/>
              <a:t>position</a:t>
            </a:r>
            <a:endParaRPr lang="tr-TR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tr-TR" dirty="0" err="1" smtClean="0"/>
              <a:t>Our</a:t>
            </a:r>
            <a:r>
              <a:rPr lang="tr-TR" dirty="0" smtClean="0"/>
              <a:t> </a:t>
            </a:r>
            <a:r>
              <a:rPr lang="tr-TR" dirty="0" err="1" smtClean="0"/>
              <a:t>aim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r>
              <a:rPr lang="tr-TR" dirty="0" smtClean="0"/>
              <a:t> is </a:t>
            </a:r>
            <a:r>
              <a:rPr lang="tr-TR" dirty="0" err="1" smtClean="0"/>
              <a:t>measuring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angular</a:t>
            </a:r>
            <a:r>
              <a:rPr lang="tr-TR" dirty="0" smtClean="0"/>
              <a:t> (</a:t>
            </a:r>
            <a:r>
              <a:rPr lang="tr-TR" dirty="0" err="1" smtClean="0"/>
              <a:t>torsional</a:t>
            </a:r>
            <a:r>
              <a:rPr lang="tr-TR" dirty="0" smtClean="0"/>
              <a:t>) </a:t>
            </a:r>
            <a:r>
              <a:rPr lang="tr-TR" dirty="0" err="1" smtClean="0"/>
              <a:t>vibration</a:t>
            </a:r>
            <a:r>
              <a:rPr lang="tr-TR" dirty="0" smtClean="0"/>
              <a:t>.</a:t>
            </a:r>
          </a:p>
          <a:p>
            <a:pPr rtl="0"/>
            <a:r>
              <a:rPr lang="tr-TR" dirty="0" err="1" smtClean="0"/>
              <a:t>To</a:t>
            </a:r>
            <a:r>
              <a:rPr lang="tr-TR" dirty="0" smtClean="0"/>
              <a:t> do </a:t>
            </a:r>
            <a:r>
              <a:rPr lang="tr-TR" dirty="0" err="1" smtClean="0"/>
              <a:t>this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need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measure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angular</a:t>
            </a:r>
            <a:r>
              <a:rPr lang="tr-TR" dirty="0" smtClean="0"/>
              <a:t> </a:t>
            </a:r>
            <a:r>
              <a:rPr lang="tr-TR" dirty="0" err="1" smtClean="0"/>
              <a:t>position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IMU.</a:t>
            </a:r>
          </a:p>
          <a:p>
            <a:pPr rtl="0"/>
            <a:r>
              <a:rPr lang="tr-TR" dirty="0" err="1" smtClean="0"/>
              <a:t>There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2 </a:t>
            </a:r>
            <a:r>
              <a:rPr lang="tr-TR" dirty="0" err="1" smtClean="0"/>
              <a:t>algorithms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obtain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angular</a:t>
            </a:r>
            <a:r>
              <a:rPr lang="tr-TR" dirty="0" smtClean="0"/>
              <a:t> </a:t>
            </a:r>
            <a:r>
              <a:rPr lang="tr-TR" dirty="0" err="1" smtClean="0"/>
              <a:t>position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IMU:</a:t>
            </a:r>
          </a:p>
        </p:txBody>
      </p:sp>
    </p:spTree>
    <p:extLst>
      <p:ext uri="{BB962C8B-B14F-4D97-AF65-F5344CB8AC3E}">
        <p14:creationId xmlns:p14="http://schemas.microsoft.com/office/powerpoint/2010/main" val="223490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yin fırtınası hakkında sunu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852_TF03460637" id="{0832DA4E-A202-43F2-A5EE-27E99C173A88}" vid="{7A43FF2D-0693-42F6-A231-BFAA64C80588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Profesyonel beyin fırtınası sunusu</Template>
  <TotalTime>663</TotalTime>
  <Words>1158</Words>
  <Application>Microsoft Office PowerPoint</Application>
  <PresentationFormat>Geniş ekran</PresentationFormat>
  <Paragraphs>128</Paragraphs>
  <Slides>23</Slides>
  <Notes>23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8" baseType="lpstr">
      <vt:lpstr>Calibri</vt:lpstr>
      <vt:lpstr>Century Gothic</vt:lpstr>
      <vt:lpstr>Palatino Linotype</vt:lpstr>
      <vt:lpstr>Wingdings 2</vt:lpstr>
      <vt:lpstr>Beyin fırtınası hakkında sunu</vt:lpstr>
      <vt:lpstr>The Implementation of Complementary Filter Using Arduino Mega 2560 &amp; MPU 9255</vt:lpstr>
      <vt:lpstr>What have we talked about so far?</vt:lpstr>
      <vt:lpstr>What will we talk about next?</vt:lpstr>
      <vt:lpstr>Waveshare 10 DOF IMU Sensor © </vt:lpstr>
      <vt:lpstr>MPU9255</vt:lpstr>
      <vt:lpstr>Pin descriptions and I2C interface</vt:lpstr>
      <vt:lpstr>Wiring descriptions</vt:lpstr>
      <vt:lpstr>Wiring diagram</vt:lpstr>
      <vt:lpstr>Obtaining the angular position</vt:lpstr>
      <vt:lpstr>Dead reckoning</vt:lpstr>
      <vt:lpstr>Using the accelerometer</vt:lpstr>
      <vt:lpstr>Estimation of the angular position</vt:lpstr>
      <vt:lpstr>Implementing the filter on s-domain</vt:lpstr>
      <vt:lpstr>Model 1: First implementation</vt:lpstr>
      <vt:lpstr>Model 1: Details</vt:lpstr>
      <vt:lpstr>Model 2: Using gain blocks</vt:lpstr>
      <vt:lpstr>Model 2: Details</vt:lpstr>
      <vt:lpstr>Discretization methods</vt:lpstr>
      <vt:lpstr>Bilinear Method</vt:lpstr>
      <vt:lpstr>Model 3: Discretizated Model</vt:lpstr>
      <vt:lpstr>Model 3: Details</vt:lpstr>
      <vt:lpstr>Model 4: Last model</vt:lpstr>
      <vt:lpstr>Model 4: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Implementation of Complementary Filter Using Arduino Mega 2560</dc:title>
  <dc:creator>Fabi Kadir</dc:creator>
  <cp:lastModifiedBy>Fabi Kadir</cp:lastModifiedBy>
  <cp:revision>50</cp:revision>
  <dcterms:created xsi:type="dcterms:W3CDTF">2018-12-09T11:12:14Z</dcterms:created>
  <dcterms:modified xsi:type="dcterms:W3CDTF">2018-12-09T22:16:39Z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