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7" r:id="rId6"/>
    <p:sldId id="268" r:id="rId7"/>
    <p:sldId id="270" r:id="rId8"/>
    <p:sldId id="261" r:id="rId9"/>
    <p:sldId id="272" r:id="rId10"/>
    <p:sldId id="269" r:id="rId11"/>
    <p:sldId id="264" r:id="rId12"/>
    <p:sldId id="262" r:id="rId13"/>
    <p:sldId id="263" r:id="rId14"/>
    <p:sldId id="266" r:id="rId15"/>
    <p:sldId id="26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showGuides="1">
      <p:cViewPr>
        <p:scale>
          <a:sx n="66" d="100"/>
          <a:sy n="66" d="100"/>
        </p:scale>
        <p:origin x="636"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0F37C-1D19-4E2B-80CA-3EB32A49EC2F}" type="datetimeFigureOut">
              <a:rPr lang="en-US" smtClean="0"/>
              <a:t>11/29/2022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55478-C844-4D60-A410-4B4DD511DD6B}" type="slidenum">
              <a:rPr lang="en-US" smtClean="0"/>
              <a:t>‹#›</a:t>
            </a:fld>
            <a:endParaRPr lang="en-US"/>
          </a:p>
        </p:txBody>
      </p:sp>
    </p:spTree>
    <p:extLst>
      <p:ext uri="{BB962C8B-B14F-4D97-AF65-F5344CB8AC3E}">
        <p14:creationId xmlns:p14="http://schemas.microsoft.com/office/powerpoint/2010/main" val="120740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2E455478-C844-4D60-A410-4B4DD511DD6B}" type="slidenum">
              <a:rPr lang="en-US" smtClean="0"/>
              <a:t>6</a:t>
            </a:fld>
            <a:endParaRPr lang="en-US"/>
          </a:p>
        </p:txBody>
      </p:sp>
    </p:spTree>
    <p:extLst>
      <p:ext uri="{BB962C8B-B14F-4D97-AF65-F5344CB8AC3E}">
        <p14:creationId xmlns:p14="http://schemas.microsoft.com/office/powerpoint/2010/main" val="27344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L,19,1dt,0.0512hole_den,0.No,0T,16.Omega,1.2dinit,-10.gapinit,10.gapcrit,0.24gapfin,4.8dcrit,1.2dfin,6.tinflect,10.5</a:t>
            </a:r>
          </a:p>
        </p:txBody>
      </p:sp>
      <p:sp>
        <p:nvSpPr>
          <p:cNvPr id="4" name="灯片编号占位符 3"/>
          <p:cNvSpPr>
            <a:spLocks noGrp="1"/>
          </p:cNvSpPr>
          <p:nvPr>
            <p:ph type="sldNum" sz="quarter" idx="5"/>
          </p:nvPr>
        </p:nvSpPr>
        <p:spPr/>
        <p:txBody>
          <a:bodyPr/>
          <a:lstStyle/>
          <a:p>
            <a:fld id="{2E455478-C844-4D60-A410-4B4DD511DD6B}" type="slidenum">
              <a:rPr lang="en-US" smtClean="0"/>
              <a:t>7</a:t>
            </a:fld>
            <a:endParaRPr lang="en-US"/>
          </a:p>
        </p:txBody>
      </p:sp>
    </p:spTree>
    <p:extLst>
      <p:ext uri="{BB962C8B-B14F-4D97-AF65-F5344CB8AC3E}">
        <p14:creationId xmlns:p14="http://schemas.microsoft.com/office/powerpoint/2010/main" val="3477599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2E455478-C844-4D60-A410-4B4DD511DD6B}" type="slidenum">
              <a:rPr lang="en-US" smtClean="0"/>
              <a:t>9</a:t>
            </a:fld>
            <a:endParaRPr lang="en-US"/>
          </a:p>
        </p:txBody>
      </p:sp>
    </p:spTree>
    <p:extLst>
      <p:ext uri="{BB962C8B-B14F-4D97-AF65-F5344CB8AC3E}">
        <p14:creationId xmlns:p14="http://schemas.microsoft.com/office/powerpoint/2010/main" val="263682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4FAC3-9055-7B03-B37B-84645C00A1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D2453748-773F-5432-35F6-A69E240FB5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55649B2-EC57-99B8-5DF3-D56EE9D45995}"/>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5" name="页脚占位符 4">
            <a:extLst>
              <a:ext uri="{FF2B5EF4-FFF2-40B4-BE49-F238E27FC236}">
                <a16:creationId xmlns:a16="http://schemas.microsoft.com/office/drawing/2014/main" id="{8494ED16-5201-93C3-9D4B-AA0D9FBD6AE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E713A1A-DDE9-0603-4F5D-4E4EF940D6BA}"/>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42349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58A4D-D851-029E-77F3-7D4A206A571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9099A183-5A18-B569-08C2-DD67CED1811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BFEDEBC-4861-18F4-DCF0-AD16368671E2}"/>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5" name="页脚占位符 4">
            <a:extLst>
              <a:ext uri="{FF2B5EF4-FFF2-40B4-BE49-F238E27FC236}">
                <a16:creationId xmlns:a16="http://schemas.microsoft.com/office/drawing/2014/main" id="{567F88D1-D0D9-69A0-3DB2-EC945AD4DCC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41D192D-B638-5549-3FE0-6CB36F807CA6}"/>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27955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8016A4-C2A1-396D-DF49-D4246A6CC4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589C344-3A23-1FD1-75BB-406F7E0D6B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C3E6FC0-29F0-E677-5486-FAF0D90EF1FA}"/>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5" name="页脚占位符 4">
            <a:extLst>
              <a:ext uri="{FF2B5EF4-FFF2-40B4-BE49-F238E27FC236}">
                <a16:creationId xmlns:a16="http://schemas.microsoft.com/office/drawing/2014/main" id="{5FAE727E-AF3F-E112-C2C1-581B20F1D98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F3AA8CB-DD94-5ED0-7FEB-302C0C3D5882}"/>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193710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8D175-1807-B38B-A549-1D4C936BFB5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36E18A4-8B18-0C6C-EACB-2215CAB746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3B932E8-2BF8-2D79-5C0D-0E16FB5833C8}"/>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5" name="页脚占位符 4">
            <a:extLst>
              <a:ext uri="{FF2B5EF4-FFF2-40B4-BE49-F238E27FC236}">
                <a16:creationId xmlns:a16="http://schemas.microsoft.com/office/drawing/2014/main" id="{58BEF96C-F333-72EB-2BC4-421F28B3DBC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356580C-7B3D-1CCD-05A6-A4A01065F963}"/>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290088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B79FC-9340-95B1-0BDB-87DB1F0B3B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391A7B0-0121-EDB1-A2D4-F6713FF9C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763907-BBD6-2A64-9365-B2D13CE24FFB}"/>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5" name="页脚占位符 4">
            <a:extLst>
              <a:ext uri="{FF2B5EF4-FFF2-40B4-BE49-F238E27FC236}">
                <a16:creationId xmlns:a16="http://schemas.microsoft.com/office/drawing/2014/main" id="{E9F8E24A-FCCA-01BD-85F2-192E8BBE267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7ECD36-48E2-C7E9-E955-F807BB6021F9}"/>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280518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837B3-0340-5A23-6012-C012501405D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B8A635F-2EFB-EC6C-3CF5-284E60BF496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A9FACC47-010D-CB88-4B63-70154F2828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6621FBE4-0F92-7B59-1638-F696FD0D1F78}"/>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6" name="页脚占位符 5">
            <a:extLst>
              <a:ext uri="{FF2B5EF4-FFF2-40B4-BE49-F238E27FC236}">
                <a16:creationId xmlns:a16="http://schemas.microsoft.com/office/drawing/2014/main" id="{19BDFA4D-8436-EC0E-0B32-A6E511B4C84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0C628AC-4FEB-876F-9D9E-2F5974BDDFC7}"/>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261249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96C10-919E-F6B0-C53E-6AF72909F29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CE1B85A-F069-1790-086E-84988FB69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0AF2E6-2BCA-9F49-64B2-63F89C202B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D78A715C-8019-32BA-6DB4-543C7B093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3A780F-29B4-C569-5B34-ACDDF0144D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252A35AC-6F15-DF9C-2C51-5557ED816248}"/>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8" name="页脚占位符 7">
            <a:extLst>
              <a:ext uri="{FF2B5EF4-FFF2-40B4-BE49-F238E27FC236}">
                <a16:creationId xmlns:a16="http://schemas.microsoft.com/office/drawing/2014/main" id="{69047A4E-4FF6-988E-1965-2414C01988D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7FE678D8-015A-BFED-2F35-1098456733A9}"/>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54339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B165A-BB46-2988-2D64-AA7EBFCB4F03}"/>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9C40086-6086-E238-168C-EC08BC9A6B4C}"/>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4" name="页脚占位符 3">
            <a:extLst>
              <a:ext uri="{FF2B5EF4-FFF2-40B4-BE49-F238E27FC236}">
                <a16:creationId xmlns:a16="http://schemas.microsoft.com/office/drawing/2014/main" id="{A6A25B79-B3BB-C6E0-03DD-97B2A7A9AF7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BFFB389A-3425-7915-D786-FCBD123CD0B0}"/>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159573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55B696-9D70-29B7-B1D1-BBA0AF45D30A}"/>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3" name="页脚占位符 2">
            <a:extLst>
              <a:ext uri="{FF2B5EF4-FFF2-40B4-BE49-F238E27FC236}">
                <a16:creationId xmlns:a16="http://schemas.microsoft.com/office/drawing/2014/main" id="{41397760-E9FB-3C45-3DE2-8D1DA5016341}"/>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E83C5333-C908-34CC-93C6-8B92428A168D}"/>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91595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F32EC-76F8-F490-E685-25ECC6965B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A2E333B-ED24-D207-080C-BB62B3E729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C8904F7A-51B0-2515-A08B-674986093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7ADD7C-7E76-B6C2-9FBA-1D8811B7430E}"/>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6" name="页脚占位符 5">
            <a:extLst>
              <a:ext uri="{FF2B5EF4-FFF2-40B4-BE49-F238E27FC236}">
                <a16:creationId xmlns:a16="http://schemas.microsoft.com/office/drawing/2014/main" id="{7B4A1E3A-AFE7-EB46-267C-433A76BB200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7959AB5-FF94-D069-5DA6-EC213EF26FDB}"/>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231003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95012-A63D-B75A-EB78-3183C87F47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1BDEC07-E6C0-4823-E9EE-6D190FE64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DA55823E-118A-F1CE-2F4A-E1E3E2FDF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77FB14-881C-1E42-BF62-00EE63F00943}"/>
              </a:ext>
            </a:extLst>
          </p:cNvPr>
          <p:cNvSpPr>
            <a:spLocks noGrp="1"/>
          </p:cNvSpPr>
          <p:nvPr>
            <p:ph type="dt" sz="half" idx="10"/>
          </p:nvPr>
        </p:nvSpPr>
        <p:spPr/>
        <p:txBody>
          <a:bodyPr/>
          <a:lstStyle/>
          <a:p>
            <a:fld id="{79031DA0-28F9-431C-9F4D-A6BDA1B1A7F1}" type="datetimeFigureOut">
              <a:rPr lang="en-US" smtClean="0"/>
              <a:t>11/28/2022</a:t>
            </a:fld>
            <a:endParaRPr lang="en-US"/>
          </a:p>
        </p:txBody>
      </p:sp>
      <p:sp>
        <p:nvSpPr>
          <p:cNvPr id="6" name="页脚占位符 5">
            <a:extLst>
              <a:ext uri="{FF2B5EF4-FFF2-40B4-BE49-F238E27FC236}">
                <a16:creationId xmlns:a16="http://schemas.microsoft.com/office/drawing/2014/main" id="{43A8554F-A2DE-092D-5EB1-7E52B4EC6AA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5BF5DE9-4128-B551-5FAB-0487699E1D15}"/>
              </a:ext>
            </a:extLst>
          </p:cNvPr>
          <p:cNvSpPr>
            <a:spLocks noGrp="1"/>
          </p:cNvSpPr>
          <p:nvPr>
            <p:ph type="sldNum" sz="quarter" idx="12"/>
          </p:nvPr>
        </p:nvSpPr>
        <p:spPr/>
        <p:txBody>
          <a:bodyPr/>
          <a:lstStyle/>
          <a:p>
            <a:fld id="{7C620636-36C7-4C56-8AD4-FCFB4254FCA5}" type="slidenum">
              <a:rPr lang="en-US" smtClean="0"/>
              <a:t>‹#›</a:t>
            </a:fld>
            <a:endParaRPr lang="en-US"/>
          </a:p>
        </p:txBody>
      </p:sp>
    </p:spTree>
    <p:extLst>
      <p:ext uri="{BB962C8B-B14F-4D97-AF65-F5344CB8AC3E}">
        <p14:creationId xmlns:p14="http://schemas.microsoft.com/office/powerpoint/2010/main" val="163065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3B9CF7-3BDB-C3B7-0B04-12189B6E4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B6DA90E-AD98-ED91-4210-5E8F5F6EE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134B9D4-F68C-6F00-1DFA-6550DAEF8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31DA0-28F9-431C-9F4D-A6BDA1B1A7F1}" type="datetimeFigureOut">
              <a:rPr lang="en-US" smtClean="0"/>
              <a:t>11/28/2022</a:t>
            </a:fld>
            <a:endParaRPr lang="en-US"/>
          </a:p>
        </p:txBody>
      </p:sp>
      <p:sp>
        <p:nvSpPr>
          <p:cNvPr id="5" name="页脚占位符 4">
            <a:extLst>
              <a:ext uri="{FF2B5EF4-FFF2-40B4-BE49-F238E27FC236}">
                <a16:creationId xmlns:a16="http://schemas.microsoft.com/office/drawing/2014/main" id="{F7F42B5A-060C-CC4F-7C6B-D04D5B3F3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C540F3AD-9C30-811A-176C-B8D2A4507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20636-36C7-4C56-8AD4-FCFB4254FCA5}" type="slidenum">
              <a:rPr lang="en-US" smtClean="0"/>
              <a:t>‹#›</a:t>
            </a:fld>
            <a:endParaRPr lang="en-US"/>
          </a:p>
        </p:txBody>
      </p:sp>
    </p:spTree>
    <p:extLst>
      <p:ext uri="{BB962C8B-B14F-4D97-AF65-F5344CB8AC3E}">
        <p14:creationId xmlns:p14="http://schemas.microsoft.com/office/powerpoint/2010/main" val="4093589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AB439-D236-4C7E-294E-8FBA5A49064E}"/>
              </a:ext>
            </a:extLst>
          </p:cNvPr>
          <p:cNvSpPr>
            <a:spLocks noGrp="1"/>
          </p:cNvSpPr>
          <p:nvPr>
            <p:ph type="ctrTitle"/>
          </p:nvPr>
        </p:nvSpPr>
        <p:spPr/>
        <p:txBody>
          <a:bodyPr/>
          <a:lstStyle/>
          <a:p>
            <a:r>
              <a:rPr lang="en-US" dirty="0"/>
              <a:t>Numerical results for 1D chain </a:t>
            </a:r>
          </a:p>
        </p:txBody>
      </p:sp>
    </p:spTree>
    <p:extLst>
      <p:ext uri="{BB962C8B-B14F-4D97-AF65-F5344CB8AC3E}">
        <p14:creationId xmlns:p14="http://schemas.microsoft.com/office/powerpoint/2010/main" val="355239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FA3F7-226E-2599-809C-BBBB9D9CA4E9}"/>
              </a:ext>
            </a:extLst>
          </p:cNvPr>
          <p:cNvSpPr>
            <a:spLocks noGrp="1"/>
          </p:cNvSpPr>
          <p:nvPr>
            <p:ph type="title"/>
          </p:nvPr>
        </p:nvSpPr>
        <p:spPr/>
        <p:txBody>
          <a:bodyPr/>
          <a:lstStyle/>
          <a:p>
            <a:r>
              <a:rPr lang="en-US" dirty="0" err="1"/>
              <a:t>DiLILA</a:t>
            </a:r>
            <a:r>
              <a:rPr lang="en-US" dirty="0"/>
              <a:t> dynamics analysis(3) </a:t>
            </a:r>
          </a:p>
        </p:txBody>
      </p:sp>
      <p:pic>
        <p:nvPicPr>
          <p:cNvPr id="5" name="内容占位符 4">
            <a:extLst>
              <a:ext uri="{FF2B5EF4-FFF2-40B4-BE49-F238E27FC236}">
                <a16:creationId xmlns:a16="http://schemas.microsoft.com/office/drawing/2014/main" id="{A93295BB-5DCC-35CB-ED12-126E0774C2F3}"/>
              </a:ext>
            </a:extLst>
          </p:cNvPr>
          <p:cNvPicPr>
            <a:picLocks noGrp="1" noChangeAspect="1"/>
          </p:cNvPicPr>
          <p:nvPr>
            <p:ph idx="1"/>
          </p:nvPr>
        </p:nvPicPr>
        <p:blipFill>
          <a:blip r:embed="rId2"/>
          <a:stretch>
            <a:fillRect/>
          </a:stretch>
        </p:blipFill>
        <p:spPr>
          <a:xfrm>
            <a:off x="466451" y="1538447"/>
            <a:ext cx="5679116" cy="3391694"/>
          </a:xfrm>
        </p:spPr>
      </p:pic>
      <p:sp>
        <p:nvSpPr>
          <p:cNvPr id="6" name="文本框 5">
            <a:extLst>
              <a:ext uri="{FF2B5EF4-FFF2-40B4-BE49-F238E27FC236}">
                <a16:creationId xmlns:a16="http://schemas.microsoft.com/office/drawing/2014/main" id="{32B56792-3087-A624-2AF7-6694E5DA61F6}"/>
              </a:ext>
            </a:extLst>
          </p:cNvPr>
          <p:cNvSpPr txBox="1"/>
          <p:nvPr/>
        </p:nvSpPr>
        <p:spPr>
          <a:xfrm>
            <a:off x="552414" y="1984137"/>
            <a:ext cx="3512820" cy="369332"/>
          </a:xfrm>
          <a:prstGeom prst="rect">
            <a:avLst/>
          </a:prstGeom>
          <a:noFill/>
        </p:spPr>
        <p:txBody>
          <a:bodyPr wrap="square" rtlCol="0">
            <a:spAutoFit/>
          </a:bodyPr>
          <a:lstStyle/>
          <a:p>
            <a:r>
              <a:rPr lang="en-US" altLang="zh-CN" dirty="0"/>
              <a:t>Simulated with 15 sites</a:t>
            </a:r>
            <a:endParaRPr lang="en-US" dirty="0"/>
          </a:p>
        </p:txBody>
      </p:sp>
      <p:sp>
        <p:nvSpPr>
          <p:cNvPr id="11" name="文本框 10">
            <a:extLst>
              <a:ext uri="{FF2B5EF4-FFF2-40B4-BE49-F238E27FC236}">
                <a16:creationId xmlns:a16="http://schemas.microsoft.com/office/drawing/2014/main" id="{A646BAC5-51BB-0CF3-C828-45FF5C84EF56}"/>
              </a:ext>
            </a:extLst>
          </p:cNvPr>
          <p:cNvSpPr txBox="1"/>
          <p:nvPr/>
        </p:nvSpPr>
        <p:spPr>
          <a:xfrm>
            <a:off x="312420" y="4985600"/>
            <a:ext cx="11292840" cy="1754326"/>
          </a:xfrm>
          <a:prstGeom prst="rect">
            <a:avLst/>
          </a:prstGeom>
          <a:noFill/>
        </p:spPr>
        <p:txBody>
          <a:bodyPr wrap="square">
            <a:spAutoFit/>
          </a:bodyPr>
          <a:lstStyle/>
          <a:p>
            <a:r>
              <a:rPr lang="en-US" dirty="0"/>
              <a:t>The main issue here is the initial overlap, suggesting we are not deep enough in the disordered phase.</a:t>
            </a:r>
          </a:p>
          <a:p>
            <a:r>
              <a:rPr lang="en-US" dirty="0" err="1"/>
              <a:t>Dilila</a:t>
            </a:r>
            <a:r>
              <a:rPr lang="en-US" dirty="0"/>
              <a:t> ramps with different initial detuning proves that large initial detuning helps the initial overlap, which will be mostly kept after the LILA ramp. </a:t>
            </a:r>
          </a:p>
          <a:p>
            <a:r>
              <a:rPr lang="en-US" dirty="0"/>
              <a:t>However, a large initial detuning is not realistic in experiment </a:t>
            </a:r>
            <a:r>
              <a:rPr lang="en-US" altLang="zh-CN" dirty="0"/>
              <a:t>since a minimum initial detuning given a certain initial overlap grows as the system size. For example, to increase the initial overlap by 8% for 15 sites we need to go from -10MHZ to -20MHz, while for 19sites, we need to go from -10MHz to -30MHz. </a:t>
            </a:r>
            <a:endParaRPr lang="en-US" dirty="0"/>
          </a:p>
        </p:txBody>
      </p:sp>
      <p:pic>
        <p:nvPicPr>
          <p:cNvPr id="13" name="图片 12">
            <a:extLst>
              <a:ext uri="{FF2B5EF4-FFF2-40B4-BE49-F238E27FC236}">
                <a16:creationId xmlns:a16="http://schemas.microsoft.com/office/drawing/2014/main" id="{7DE514C2-F829-E92D-D66B-FBA0694C48DE}"/>
              </a:ext>
            </a:extLst>
          </p:cNvPr>
          <p:cNvPicPr>
            <a:picLocks noChangeAspect="1"/>
          </p:cNvPicPr>
          <p:nvPr/>
        </p:nvPicPr>
        <p:blipFill>
          <a:blip r:embed="rId3"/>
          <a:stretch>
            <a:fillRect/>
          </a:stretch>
        </p:blipFill>
        <p:spPr>
          <a:xfrm>
            <a:off x="6006545" y="1482091"/>
            <a:ext cx="5789216" cy="3549543"/>
          </a:xfrm>
          <a:prstGeom prst="rect">
            <a:avLst/>
          </a:prstGeom>
        </p:spPr>
      </p:pic>
      <p:sp>
        <p:nvSpPr>
          <p:cNvPr id="9" name="文本框 8">
            <a:extLst>
              <a:ext uri="{FF2B5EF4-FFF2-40B4-BE49-F238E27FC236}">
                <a16:creationId xmlns:a16="http://schemas.microsoft.com/office/drawing/2014/main" id="{E15F6193-C44F-4191-A550-621FA6D800AF}"/>
              </a:ext>
            </a:extLst>
          </p:cNvPr>
          <p:cNvSpPr txBox="1"/>
          <p:nvPr/>
        </p:nvSpPr>
        <p:spPr>
          <a:xfrm>
            <a:off x="6145567" y="2002155"/>
            <a:ext cx="3512820" cy="369332"/>
          </a:xfrm>
          <a:prstGeom prst="rect">
            <a:avLst/>
          </a:prstGeom>
          <a:noFill/>
        </p:spPr>
        <p:txBody>
          <a:bodyPr wrap="square" rtlCol="0">
            <a:spAutoFit/>
          </a:bodyPr>
          <a:lstStyle/>
          <a:p>
            <a:r>
              <a:rPr lang="en-US" altLang="zh-CN" dirty="0"/>
              <a:t>Simulated with 19 sites</a:t>
            </a:r>
            <a:endParaRPr lang="en-US" dirty="0"/>
          </a:p>
        </p:txBody>
      </p:sp>
    </p:spTree>
    <p:extLst>
      <p:ext uri="{BB962C8B-B14F-4D97-AF65-F5344CB8AC3E}">
        <p14:creationId xmlns:p14="http://schemas.microsoft.com/office/powerpoint/2010/main" val="54221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EFE12-26F6-A079-6378-517AF660236E}"/>
              </a:ext>
            </a:extLst>
          </p:cNvPr>
          <p:cNvSpPr>
            <a:spLocks noGrp="1"/>
          </p:cNvSpPr>
          <p:nvPr>
            <p:ph type="title"/>
          </p:nvPr>
        </p:nvSpPr>
        <p:spPr/>
        <p:txBody>
          <a:bodyPr/>
          <a:lstStyle/>
          <a:p>
            <a:r>
              <a:rPr lang="en-US" dirty="0" err="1"/>
              <a:t>DiLILA</a:t>
            </a:r>
            <a:r>
              <a:rPr lang="en-US" dirty="0"/>
              <a:t> dynamics analysis(3) </a:t>
            </a:r>
          </a:p>
        </p:txBody>
      </p:sp>
      <p:sp>
        <p:nvSpPr>
          <p:cNvPr id="3" name="内容占位符 2">
            <a:extLst>
              <a:ext uri="{FF2B5EF4-FFF2-40B4-BE49-F238E27FC236}">
                <a16:creationId xmlns:a16="http://schemas.microsoft.com/office/drawing/2014/main" id="{E22AC05F-D77E-F3F9-4FB5-8DC4CFDA3A81}"/>
              </a:ext>
            </a:extLst>
          </p:cNvPr>
          <p:cNvSpPr>
            <a:spLocks noGrp="1"/>
          </p:cNvSpPr>
          <p:nvPr>
            <p:ph idx="1"/>
          </p:nvPr>
        </p:nvSpPr>
        <p:spPr>
          <a:xfrm>
            <a:off x="657450" y="1825625"/>
            <a:ext cx="11353800" cy="4351338"/>
          </a:xfrm>
        </p:spPr>
        <p:txBody>
          <a:bodyPr>
            <a:normAutofit/>
          </a:bodyPr>
          <a:lstStyle/>
          <a:p>
            <a:r>
              <a:rPr lang="en-US" dirty="0"/>
              <a:t>The overlap between our evolved state and the ground state is not large enough so that one cannot see the expected power law. </a:t>
            </a:r>
          </a:p>
          <a:p>
            <a:r>
              <a:rPr lang="en-US" dirty="0"/>
              <a:t>The main issue here is the initial overlap.</a:t>
            </a:r>
          </a:p>
          <a:p>
            <a:r>
              <a:rPr lang="en-US" dirty="0"/>
              <a:t>Total length of the DILILA Ramp does not help to improve the initial overlap. </a:t>
            </a:r>
          </a:p>
          <a:p>
            <a:r>
              <a:rPr lang="en-US" dirty="0"/>
              <a:t>Increasing the initial detuning helps but the it works less efficiently in larger system.</a:t>
            </a:r>
          </a:p>
          <a:p>
            <a:r>
              <a:rPr lang="en-US" dirty="0"/>
              <a:t>Is there another way to boost up the initial overlap? </a:t>
            </a:r>
          </a:p>
        </p:txBody>
      </p:sp>
    </p:spTree>
    <p:extLst>
      <p:ext uri="{BB962C8B-B14F-4D97-AF65-F5344CB8AC3E}">
        <p14:creationId xmlns:p14="http://schemas.microsoft.com/office/powerpoint/2010/main" val="307943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0F68083-B266-593D-117E-64AFA65F1558}"/>
              </a:ext>
            </a:extLst>
          </p:cNvPr>
          <p:cNvSpPr txBox="1"/>
          <p:nvPr/>
        </p:nvSpPr>
        <p:spPr>
          <a:xfrm>
            <a:off x="753762" y="529471"/>
            <a:ext cx="6953003" cy="369332"/>
          </a:xfrm>
          <a:prstGeom prst="rect">
            <a:avLst/>
          </a:prstGeom>
          <a:noFill/>
        </p:spPr>
        <p:txBody>
          <a:bodyPr wrap="square" rtlCol="0">
            <a:spAutoFit/>
          </a:bodyPr>
          <a:lstStyle/>
          <a:p>
            <a:r>
              <a:rPr lang="en-US" altLang="zh-CN" dirty="0"/>
              <a:t>Rabi Scan</a:t>
            </a:r>
            <a:r>
              <a:rPr lang="zh-CN" altLang="en-US" dirty="0"/>
              <a:t>（</a:t>
            </a:r>
            <a:r>
              <a:rPr lang="en-US" altLang="zh-CN" dirty="0"/>
              <a:t>0</a:t>
            </a:r>
            <a:r>
              <a:rPr lang="zh-CN" altLang="en-US" dirty="0"/>
              <a:t>）</a:t>
            </a:r>
            <a:r>
              <a:rPr lang="en-US" altLang="zh-CN" dirty="0"/>
              <a:t> </a:t>
            </a:r>
            <a:endParaRPr 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BAD9EA8-C07F-91A0-5E06-3084AD8BFBC4}"/>
                  </a:ext>
                </a:extLst>
              </p:cNvPr>
              <p:cNvSpPr txBox="1"/>
              <p:nvPr/>
            </p:nvSpPr>
            <p:spPr>
              <a:xfrm>
                <a:off x="7706765" y="898803"/>
                <a:ext cx="3859480" cy="5693866"/>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overlap of the evolved state during the </a:t>
                </a:r>
                <a:r>
                  <a:rPr lang="en-US" sz="1600" dirty="0" err="1"/>
                  <a:t>DiLILA</a:t>
                </a:r>
                <a:r>
                  <a:rPr lang="en-US" sz="1600" dirty="0"/>
                  <a:t> ramp with the system ground state can be improved by adding a rabi ramp before the </a:t>
                </a:r>
                <a:r>
                  <a:rPr lang="en-US" sz="1600" dirty="0" err="1"/>
                  <a:t>DiLILA</a:t>
                </a:r>
                <a:r>
                  <a:rPr lang="en-US" sz="1600" dirty="0"/>
                  <a:t> ramp.</a:t>
                </a:r>
              </a:p>
              <a:p>
                <a:pPr marL="285750" indent="-285750">
                  <a:buFont typeface="Arial" panose="020B0604020202020204" pitchFamily="34" charset="0"/>
                  <a:buChar char="•"/>
                </a:pPr>
                <a:r>
                  <a:rPr lang="en-US" dirty="0"/>
                  <a:t>The mechanism is following:</a:t>
                </a:r>
              </a:p>
              <a:p>
                <a:r>
                  <a:rPr lang="en-US" sz="1400" dirty="0"/>
                  <a:t>When the rabi is turned off, the ground state of the system is our initial state(</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𝑔𝑔𝑔</m:t>
                    </m:r>
                    <m:r>
                      <a:rPr lang="en-US" sz="1400" b="0" i="1" smtClean="0">
                        <a:latin typeface="Cambria Math" panose="02040503050406030204" pitchFamily="18" charset="0"/>
                      </a:rPr>
                      <m:t>..&gt;</m:t>
                    </m:r>
                  </m:oMath>
                </a14:m>
                <a:r>
                  <a:rPr lang="en-US" sz="1400" dirty="0"/>
                  <a:t>).A linear rabi ramp help bring this state to the real system ground state.</a:t>
                </a:r>
              </a:p>
              <a:p>
                <a:pPr marL="285750" indent="-285750">
                  <a:buFont typeface="Arial" panose="020B0604020202020204" pitchFamily="34" charset="0"/>
                  <a:buChar char="•"/>
                </a:pPr>
                <a:r>
                  <a:rPr lang="en-US" sz="1400" dirty="0"/>
                  <a:t>We </a:t>
                </a:r>
                <a:r>
                  <a:rPr lang="en-US" sz="1600" dirty="0"/>
                  <a:t>see that, this overlap improves for different cases.  different initial detuning and different rabi scan duration. For case1(initial detuning =-10MHz Rabi scan duration =1us), it improves from 82% to 99.7%. For case 2(initial detuning =-4.7MHz Rabi scan duration =0.2us),it improves from 49% to 99.5%.</a:t>
                </a:r>
              </a:p>
              <a:p>
                <a:pPr marL="285750" indent="-285750">
                  <a:buFont typeface="Arial" panose="020B0604020202020204" pitchFamily="34" charset="0"/>
                  <a:buChar char="•"/>
                </a:pPr>
                <a:r>
                  <a:rPr lang="en-US" sz="1600" dirty="0"/>
                  <a:t>We could tune the initial detuning and the different rabi scan duration. In experiment we want the rabi scan duration and the initial detuning to be small due to the coherence time limit. </a:t>
                </a:r>
                <a:endParaRPr lang="en-US" sz="1400" dirty="0"/>
              </a:p>
              <a:p>
                <a:endParaRPr lang="en-US" dirty="0"/>
              </a:p>
            </p:txBody>
          </p:sp>
        </mc:Choice>
        <mc:Fallback xmlns="">
          <p:sp>
            <p:nvSpPr>
              <p:cNvPr id="11" name="文本框 10">
                <a:extLst>
                  <a:ext uri="{FF2B5EF4-FFF2-40B4-BE49-F238E27FC236}">
                    <a16:creationId xmlns:a16="http://schemas.microsoft.com/office/drawing/2014/main" id="{BBAD9EA8-C07F-91A0-5E06-3084AD8BFBC4}"/>
                  </a:ext>
                </a:extLst>
              </p:cNvPr>
              <p:cNvSpPr txBox="1">
                <a:spLocks noRot="1" noChangeAspect="1" noMove="1" noResize="1" noEditPoints="1" noAdjustHandles="1" noChangeArrowheads="1" noChangeShapeType="1" noTextEdit="1"/>
              </p:cNvSpPr>
              <p:nvPr/>
            </p:nvSpPr>
            <p:spPr>
              <a:xfrm>
                <a:off x="7706765" y="898803"/>
                <a:ext cx="3859480" cy="5693866"/>
              </a:xfrm>
              <a:prstGeom prst="rect">
                <a:avLst/>
              </a:prstGeom>
              <a:blipFill>
                <a:blip r:embed="rId4"/>
                <a:stretch>
                  <a:fillRect l="-948" t="-321" r="-1896"/>
                </a:stretch>
              </a:blipFill>
            </p:spPr>
            <p:txBody>
              <a:bodyPr/>
              <a:lstStyle/>
              <a:p>
                <a:r>
                  <a:rPr lang="en-US">
                    <a:noFill/>
                  </a:rPr>
                  <a:t> </a:t>
                </a:r>
              </a:p>
            </p:txBody>
          </p:sp>
        </mc:Fallback>
      </mc:AlternateContent>
      <p:pic>
        <p:nvPicPr>
          <p:cNvPr id="13" name="图片 12">
            <a:extLst>
              <a:ext uri="{FF2B5EF4-FFF2-40B4-BE49-F238E27FC236}">
                <a16:creationId xmlns:a16="http://schemas.microsoft.com/office/drawing/2014/main" id="{DD04E4A7-7DCD-37F2-D345-1E6CAF700634}"/>
              </a:ext>
            </a:extLst>
          </p:cNvPr>
          <p:cNvPicPr>
            <a:picLocks noChangeAspect="1"/>
          </p:cNvPicPr>
          <p:nvPr/>
        </p:nvPicPr>
        <p:blipFill>
          <a:blip r:embed="rId5"/>
          <a:stretch>
            <a:fillRect/>
          </a:stretch>
        </p:blipFill>
        <p:spPr>
          <a:xfrm>
            <a:off x="753762" y="3898407"/>
            <a:ext cx="6716405" cy="2837983"/>
          </a:xfrm>
          <a:prstGeom prst="rect">
            <a:avLst/>
          </a:prstGeom>
        </p:spPr>
      </p:pic>
      <p:pic>
        <p:nvPicPr>
          <p:cNvPr id="15" name="图片 14">
            <a:extLst>
              <a:ext uri="{FF2B5EF4-FFF2-40B4-BE49-F238E27FC236}">
                <a16:creationId xmlns:a16="http://schemas.microsoft.com/office/drawing/2014/main" id="{1A1E0242-0DDC-D4CC-E534-B4776C790BA4}"/>
              </a:ext>
            </a:extLst>
          </p:cNvPr>
          <p:cNvPicPr>
            <a:picLocks noChangeAspect="1"/>
          </p:cNvPicPr>
          <p:nvPr/>
        </p:nvPicPr>
        <p:blipFill>
          <a:blip r:embed="rId6"/>
          <a:stretch>
            <a:fillRect/>
          </a:stretch>
        </p:blipFill>
        <p:spPr>
          <a:xfrm>
            <a:off x="635462" y="948432"/>
            <a:ext cx="6953003" cy="2949975"/>
          </a:xfrm>
          <a:prstGeom prst="rect">
            <a:avLst/>
          </a:prstGeom>
        </p:spPr>
      </p:pic>
    </p:spTree>
    <p:extLst>
      <p:ext uri="{BB962C8B-B14F-4D97-AF65-F5344CB8AC3E}">
        <p14:creationId xmlns:p14="http://schemas.microsoft.com/office/powerpoint/2010/main" val="62923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ED449C27-E2F6-EF48-A519-FB4CADCCC48F}"/>
              </a:ext>
            </a:extLst>
          </p:cNvPr>
          <p:cNvSpPr txBox="1"/>
          <p:nvPr/>
        </p:nvSpPr>
        <p:spPr>
          <a:xfrm>
            <a:off x="310464" y="228458"/>
            <a:ext cx="6094970" cy="369332"/>
          </a:xfrm>
          <a:prstGeom prst="rect">
            <a:avLst/>
          </a:prstGeom>
          <a:noFill/>
        </p:spPr>
        <p:txBody>
          <a:bodyPr wrap="square">
            <a:spAutoFit/>
          </a:bodyPr>
          <a:lstStyle/>
          <a:p>
            <a:r>
              <a:rPr lang="en-US" altLang="zh-CN" dirty="0"/>
              <a:t>Rabi Scan</a:t>
            </a:r>
            <a:r>
              <a:rPr lang="zh-CN" altLang="en-US" dirty="0"/>
              <a:t>（</a:t>
            </a:r>
            <a:r>
              <a:rPr lang="en-US" altLang="zh-CN" dirty="0"/>
              <a:t>1</a:t>
            </a:r>
            <a:r>
              <a:rPr lang="zh-CN" altLang="en-US" dirty="0"/>
              <a:t>）</a:t>
            </a:r>
            <a:r>
              <a:rPr lang="en-US" altLang="zh-CN" dirty="0"/>
              <a:t> </a:t>
            </a:r>
            <a:endParaRPr lang="en-US" dirty="0"/>
          </a:p>
        </p:txBody>
      </p:sp>
      <p:sp>
        <p:nvSpPr>
          <p:cNvPr id="14" name="文本框 13">
            <a:extLst>
              <a:ext uri="{FF2B5EF4-FFF2-40B4-BE49-F238E27FC236}">
                <a16:creationId xmlns:a16="http://schemas.microsoft.com/office/drawing/2014/main" id="{B3E66A5C-565C-0DBE-D6BC-2068E79F8734}"/>
              </a:ext>
            </a:extLst>
          </p:cNvPr>
          <p:cNvSpPr txBox="1"/>
          <p:nvPr/>
        </p:nvSpPr>
        <p:spPr>
          <a:xfrm>
            <a:off x="6499654" y="597790"/>
            <a:ext cx="4479324" cy="4801314"/>
          </a:xfrm>
          <a:prstGeom prst="rect">
            <a:avLst/>
          </a:prstGeom>
          <a:noFill/>
        </p:spPr>
        <p:txBody>
          <a:bodyPr wrap="square" rtlCol="0">
            <a:spAutoFit/>
          </a:bodyPr>
          <a:lstStyle/>
          <a:p>
            <a:r>
              <a:rPr lang="en-US" altLang="zh-CN" dirty="0"/>
              <a:t>Here we tune those two parameters: </a:t>
            </a:r>
          </a:p>
          <a:p>
            <a:pPr marL="342900" indent="-342900">
              <a:buAutoNum type="arabicPeriod"/>
            </a:pPr>
            <a:r>
              <a:rPr lang="en-US" dirty="0"/>
              <a:t>For a given initial detuning, we sweep the duration of the rabi scan and we see that even the rabi ramp is very short(0.2us), it still keeps the improvement of the overlapping comparing to no sweep. </a:t>
            </a:r>
          </a:p>
          <a:p>
            <a:pPr marL="342900" indent="-342900">
              <a:buAutoNum type="arabicPeriod"/>
            </a:pPr>
            <a:r>
              <a:rPr lang="en-US" dirty="0"/>
              <a:t>We keep the rabi scan to be 0.2 us and sweep the initial detuning. Intuitively we would expect the small initial detuning(absolute value) will result in a poor overlap. According to the simulation, this effect is visible only when the initial detuning is greater than -2.2MHz.</a:t>
            </a:r>
          </a:p>
          <a:p>
            <a:pPr marL="342900" indent="-342900">
              <a:buAutoNum type="arabicPeriod"/>
            </a:pPr>
            <a:r>
              <a:rPr lang="en-US" dirty="0"/>
              <a:t>So we prove that a rabi scan is much more effective than the starting from deep in the disordered phase. For comparison: </a:t>
            </a:r>
          </a:p>
          <a:p>
            <a:endParaRPr lang="en-US" dirty="0"/>
          </a:p>
        </p:txBody>
      </p:sp>
      <p:sp>
        <p:nvSpPr>
          <p:cNvPr id="15" name="文本框 14">
            <a:extLst>
              <a:ext uri="{FF2B5EF4-FFF2-40B4-BE49-F238E27FC236}">
                <a16:creationId xmlns:a16="http://schemas.microsoft.com/office/drawing/2014/main" id="{16F4DC72-A18F-70B3-5823-C56B9F0E188B}"/>
              </a:ext>
            </a:extLst>
          </p:cNvPr>
          <p:cNvSpPr txBox="1"/>
          <p:nvPr/>
        </p:nvSpPr>
        <p:spPr>
          <a:xfrm>
            <a:off x="5637770" y="2971800"/>
            <a:ext cx="914400" cy="914400"/>
          </a:xfrm>
          <a:prstGeom prst="rect">
            <a:avLst/>
          </a:prstGeom>
          <a:noFill/>
        </p:spPr>
        <p:txBody>
          <a:bodyPr wrap="square" rtlCol="0">
            <a:spAutoFit/>
          </a:bodyPr>
          <a:lstStyle/>
          <a:p>
            <a:endParaRPr lang="en-US" dirty="0"/>
          </a:p>
        </p:txBody>
      </p:sp>
      <p:graphicFrame>
        <p:nvGraphicFramePr>
          <p:cNvPr id="16" name="表格 16">
            <a:extLst>
              <a:ext uri="{FF2B5EF4-FFF2-40B4-BE49-F238E27FC236}">
                <a16:creationId xmlns:a16="http://schemas.microsoft.com/office/drawing/2014/main" id="{98694D47-F09D-8284-BD95-6525B210CA98}"/>
              </a:ext>
            </a:extLst>
          </p:cNvPr>
          <p:cNvGraphicFramePr>
            <a:graphicFrameLocks noGrp="1"/>
          </p:cNvGraphicFramePr>
          <p:nvPr>
            <p:extLst>
              <p:ext uri="{D42A27DB-BD31-4B8C-83A1-F6EECF244321}">
                <p14:modId xmlns:p14="http://schemas.microsoft.com/office/powerpoint/2010/main" val="2473826578"/>
              </p:ext>
            </p:extLst>
          </p:nvPr>
        </p:nvGraphicFramePr>
        <p:xfrm>
          <a:off x="6552170" y="5044836"/>
          <a:ext cx="5141097" cy="1788160"/>
        </p:xfrm>
        <a:graphic>
          <a:graphicData uri="http://schemas.openxmlformats.org/drawingml/2006/table">
            <a:tbl>
              <a:tblPr firstRow="1" bandRow="1">
                <a:tableStyleId>{5C22544A-7EE6-4342-B048-85BDC9FD1C3A}</a:tableStyleId>
              </a:tblPr>
              <a:tblGrid>
                <a:gridCol w="1713699">
                  <a:extLst>
                    <a:ext uri="{9D8B030D-6E8A-4147-A177-3AD203B41FA5}">
                      <a16:colId xmlns:a16="http://schemas.microsoft.com/office/drawing/2014/main" val="1774146997"/>
                    </a:ext>
                  </a:extLst>
                </a:gridCol>
                <a:gridCol w="1808661">
                  <a:extLst>
                    <a:ext uri="{9D8B030D-6E8A-4147-A177-3AD203B41FA5}">
                      <a16:colId xmlns:a16="http://schemas.microsoft.com/office/drawing/2014/main" val="111510300"/>
                    </a:ext>
                  </a:extLst>
                </a:gridCol>
                <a:gridCol w="1618737">
                  <a:extLst>
                    <a:ext uri="{9D8B030D-6E8A-4147-A177-3AD203B41FA5}">
                      <a16:colId xmlns:a16="http://schemas.microsoft.com/office/drawing/2014/main" val="3116661266"/>
                    </a:ext>
                  </a:extLst>
                </a:gridCol>
              </a:tblGrid>
              <a:tr h="0">
                <a:tc>
                  <a:txBody>
                    <a:bodyPr/>
                    <a:lstStyle/>
                    <a:p>
                      <a:endParaRPr lang="en-US" sz="1400" dirty="0"/>
                    </a:p>
                  </a:txBody>
                  <a:tcPr/>
                </a:tc>
                <a:tc>
                  <a:txBody>
                    <a:bodyPr/>
                    <a:lstStyle/>
                    <a:p>
                      <a:r>
                        <a:rPr lang="en-US" sz="1400" dirty="0"/>
                        <a:t>Initial detuning </a:t>
                      </a:r>
                    </a:p>
                  </a:txBody>
                  <a:tcPr/>
                </a:tc>
                <a:tc>
                  <a:txBody>
                    <a:bodyPr/>
                    <a:lstStyle/>
                    <a:p>
                      <a:r>
                        <a:rPr lang="en-US" sz="1400" dirty="0"/>
                        <a:t>Overlap</a:t>
                      </a:r>
                    </a:p>
                  </a:txBody>
                  <a:tcPr/>
                </a:tc>
                <a:extLst>
                  <a:ext uri="{0D108BD9-81ED-4DB2-BD59-A6C34878D82A}">
                    <a16:rowId xmlns:a16="http://schemas.microsoft.com/office/drawing/2014/main" val="3592410230"/>
                  </a:ext>
                </a:extLst>
              </a:tr>
              <a:tr h="370840">
                <a:tc>
                  <a:txBody>
                    <a:bodyPr/>
                    <a:lstStyle/>
                    <a:p>
                      <a:r>
                        <a:rPr lang="en-US" sz="1400" dirty="0"/>
                        <a:t>No Rabi ramp</a:t>
                      </a:r>
                    </a:p>
                  </a:txBody>
                  <a:tcPr/>
                </a:tc>
                <a:tc>
                  <a:txBody>
                    <a:bodyPr/>
                    <a:lstStyle/>
                    <a:p>
                      <a:r>
                        <a:rPr lang="en-US" sz="1400" dirty="0"/>
                        <a:t>-10MHz </a:t>
                      </a:r>
                    </a:p>
                  </a:txBody>
                  <a:tcPr/>
                </a:tc>
                <a:tc>
                  <a:txBody>
                    <a:bodyPr/>
                    <a:lstStyle/>
                    <a:p>
                      <a:r>
                        <a:rPr lang="en-US" sz="1400" dirty="0"/>
                        <a:t>82%</a:t>
                      </a:r>
                    </a:p>
                  </a:txBody>
                  <a:tcPr/>
                </a:tc>
                <a:extLst>
                  <a:ext uri="{0D108BD9-81ED-4DB2-BD59-A6C34878D82A}">
                    <a16:rowId xmlns:a16="http://schemas.microsoft.com/office/drawing/2014/main" val="3723476808"/>
                  </a:ext>
                </a:extLst>
              </a:tr>
              <a:tr h="370840">
                <a:tc>
                  <a:txBody>
                    <a:bodyPr/>
                    <a:lstStyle/>
                    <a:p>
                      <a:r>
                        <a:rPr lang="en-US" sz="1400" dirty="0"/>
                        <a:t>No Rabi ramp</a:t>
                      </a:r>
                    </a:p>
                  </a:txBody>
                  <a:tcPr/>
                </a:tc>
                <a:tc>
                  <a:txBody>
                    <a:bodyPr/>
                    <a:lstStyle/>
                    <a:p>
                      <a:r>
                        <a:rPr lang="en-US" sz="1400" dirty="0"/>
                        <a:t>-4.7MHz</a:t>
                      </a:r>
                    </a:p>
                  </a:txBody>
                  <a:tcPr/>
                </a:tc>
                <a:tc>
                  <a:txBody>
                    <a:bodyPr/>
                    <a:lstStyle/>
                    <a:p>
                      <a:r>
                        <a:rPr lang="en-US" sz="1400" dirty="0"/>
                        <a:t>49%</a:t>
                      </a:r>
                    </a:p>
                  </a:txBody>
                  <a:tcPr/>
                </a:tc>
                <a:extLst>
                  <a:ext uri="{0D108BD9-81ED-4DB2-BD59-A6C34878D82A}">
                    <a16:rowId xmlns:a16="http://schemas.microsoft.com/office/drawing/2014/main" val="1879422133"/>
                  </a:ext>
                </a:extLst>
              </a:tr>
              <a:tr h="370840">
                <a:tc>
                  <a:txBody>
                    <a:bodyPr/>
                    <a:lstStyle/>
                    <a:p>
                      <a:r>
                        <a:rPr lang="en-US" sz="1400" dirty="0"/>
                        <a:t>0.2us Rabi ramp</a:t>
                      </a:r>
                    </a:p>
                  </a:txBody>
                  <a:tcPr/>
                </a:tc>
                <a:tc>
                  <a:txBody>
                    <a:bodyPr/>
                    <a:lstStyle/>
                    <a:p>
                      <a:r>
                        <a:rPr lang="en-US" sz="1400" dirty="0"/>
                        <a:t>-10MHz </a:t>
                      </a:r>
                    </a:p>
                  </a:txBody>
                  <a:tcPr/>
                </a:tc>
                <a:tc>
                  <a:txBody>
                    <a:bodyPr/>
                    <a:lstStyle/>
                    <a:p>
                      <a:r>
                        <a:rPr lang="en-US" sz="1400" dirty="0"/>
                        <a:t>99.98%</a:t>
                      </a:r>
                    </a:p>
                  </a:txBody>
                  <a:tcPr/>
                </a:tc>
                <a:extLst>
                  <a:ext uri="{0D108BD9-81ED-4DB2-BD59-A6C34878D82A}">
                    <a16:rowId xmlns:a16="http://schemas.microsoft.com/office/drawing/2014/main" val="474569076"/>
                  </a:ext>
                </a:extLst>
              </a:tr>
              <a:tr h="370840">
                <a:tc>
                  <a:txBody>
                    <a:bodyPr/>
                    <a:lstStyle/>
                    <a:p>
                      <a:r>
                        <a:rPr lang="en-US" sz="1400" dirty="0"/>
                        <a:t>0.2us Rabi ramp</a:t>
                      </a:r>
                    </a:p>
                  </a:txBody>
                  <a:tcPr/>
                </a:tc>
                <a:tc>
                  <a:txBody>
                    <a:bodyPr/>
                    <a:lstStyle/>
                    <a:p>
                      <a:r>
                        <a:rPr lang="en-US" sz="1400" dirty="0"/>
                        <a:t>-4.7MHz</a:t>
                      </a:r>
                    </a:p>
                  </a:txBody>
                  <a:tcPr/>
                </a:tc>
                <a:tc>
                  <a:txBody>
                    <a:bodyPr/>
                    <a:lstStyle/>
                    <a:p>
                      <a:r>
                        <a:rPr lang="en-US" sz="1400" dirty="0"/>
                        <a:t>99.6%</a:t>
                      </a:r>
                    </a:p>
                  </a:txBody>
                  <a:tcPr/>
                </a:tc>
                <a:extLst>
                  <a:ext uri="{0D108BD9-81ED-4DB2-BD59-A6C34878D82A}">
                    <a16:rowId xmlns:a16="http://schemas.microsoft.com/office/drawing/2014/main" val="2288303524"/>
                  </a:ext>
                </a:extLst>
              </a:tr>
            </a:tbl>
          </a:graphicData>
        </a:graphic>
      </p:graphicFrame>
      <p:pic>
        <p:nvPicPr>
          <p:cNvPr id="3" name="图片 2">
            <a:extLst>
              <a:ext uri="{FF2B5EF4-FFF2-40B4-BE49-F238E27FC236}">
                <a16:creationId xmlns:a16="http://schemas.microsoft.com/office/drawing/2014/main" id="{10051845-422B-224D-EC50-B9BC972A2200}"/>
              </a:ext>
            </a:extLst>
          </p:cNvPr>
          <p:cNvPicPr>
            <a:picLocks noChangeAspect="1"/>
          </p:cNvPicPr>
          <p:nvPr/>
        </p:nvPicPr>
        <p:blipFill>
          <a:blip r:embed="rId2"/>
          <a:stretch>
            <a:fillRect/>
          </a:stretch>
        </p:blipFill>
        <p:spPr>
          <a:xfrm>
            <a:off x="282033" y="541427"/>
            <a:ext cx="5923921" cy="2832270"/>
          </a:xfrm>
          <a:prstGeom prst="rect">
            <a:avLst/>
          </a:prstGeom>
        </p:spPr>
      </p:pic>
      <p:pic>
        <p:nvPicPr>
          <p:cNvPr id="8" name="图片 7">
            <a:extLst>
              <a:ext uri="{FF2B5EF4-FFF2-40B4-BE49-F238E27FC236}">
                <a16:creationId xmlns:a16="http://schemas.microsoft.com/office/drawing/2014/main" id="{0DE193B1-AEF4-0591-E613-E793C7C0E389}"/>
              </a:ext>
            </a:extLst>
          </p:cNvPr>
          <p:cNvPicPr>
            <a:picLocks noChangeAspect="1"/>
          </p:cNvPicPr>
          <p:nvPr/>
        </p:nvPicPr>
        <p:blipFill>
          <a:blip r:embed="rId3"/>
          <a:stretch>
            <a:fillRect/>
          </a:stretch>
        </p:blipFill>
        <p:spPr>
          <a:xfrm>
            <a:off x="334254" y="3404331"/>
            <a:ext cx="5761746" cy="3225211"/>
          </a:xfrm>
          <a:prstGeom prst="rect">
            <a:avLst/>
          </a:prstGeom>
        </p:spPr>
      </p:pic>
    </p:spTree>
    <p:extLst>
      <p:ext uri="{BB962C8B-B14F-4D97-AF65-F5344CB8AC3E}">
        <p14:creationId xmlns:p14="http://schemas.microsoft.com/office/powerpoint/2010/main" val="80575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ED449C27-E2F6-EF48-A519-FB4CADCCC48F}"/>
              </a:ext>
            </a:extLst>
          </p:cNvPr>
          <p:cNvSpPr txBox="1"/>
          <p:nvPr/>
        </p:nvSpPr>
        <p:spPr>
          <a:xfrm>
            <a:off x="310464" y="228458"/>
            <a:ext cx="6094970" cy="369332"/>
          </a:xfrm>
          <a:prstGeom prst="rect">
            <a:avLst/>
          </a:prstGeom>
          <a:noFill/>
        </p:spPr>
        <p:txBody>
          <a:bodyPr wrap="square">
            <a:spAutoFit/>
          </a:bodyPr>
          <a:lstStyle/>
          <a:p>
            <a:r>
              <a:rPr lang="en-US" altLang="zh-CN" dirty="0"/>
              <a:t>Rabi Scan</a:t>
            </a:r>
            <a:r>
              <a:rPr lang="zh-CN" altLang="en-US" dirty="0"/>
              <a:t>（</a:t>
            </a:r>
            <a:r>
              <a:rPr lang="en-US" altLang="zh-CN" dirty="0"/>
              <a:t>2</a:t>
            </a:r>
            <a:r>
              <a:rPr lang="zh-CN" altLang="en-US" dirty="0"/>
              <a:t>）</a:t>
            </a:r>
            <a:r>
              <a:rPr lang="en-US" altLang="zh-CN" dirty="0"/>
              <a:t> </a:t>
            </a:r>
            <a:endParaRPr lang="en-US" dirty="0"/>
          </a:p>
        </p:txBody>
      </p:sp>
      <p:sp>
        <p:nvSpPr>
          <p:cNvPr id="15" name="文本框 14">
            <a:extLst>
              <a:ext uri="{FF2B5EF4-FFF2-40B4-BE49-F238E27FC236}">
                <a16:creationId xmlns:a16="http://schemas.microsoft.com/office/drawing/2014/main" id="{16F4DC72-A18F-70B3-5823-C56B9F0E188B}"/>
              </a:ext>
            </a:extLst>
          </p:cNvPr>
          <p:cNvSpPr txBox="1"/>
          <p:nvPr/>
        </p:nvSpPr>
        <p:spPr>
          <a:xfrm>
            <a:off x="5637770" y="2971800"/>
            <a:ext cx="914400" cy="914400"/>
          </a:xfrm>
          <a:prstGeom prst="rect">
            <a:avLst/>
          </a:prstGeom>
          <a:noFill/>
        </p:spPr>
        <p:txBody>
          <a:bodyPr wrap="square" rtlCol="0">
            <a:spAutoFit/>
          </a:bodyPr>
          <a:lstStyle/>
          <a:p>
            <a:endParaRPr lang="en-US" dirty="0"/>
          </a:p>
        </p:txBody>
      </p:sp>
      <p:sp>
        <p:nvSpPr>
          <p:cNvPr id="2" name="文本框 1">
            <a:extLst>
              <a:ext uri="{FF2B5EF4-FFF2-40B4-BE49-F238E27FC236}">
                <a16:creationId xmlns:a16="http://schemas.microsoft.com/office/drawing/2014/main" id="{081A77D7-2093-C6B1-3DD8-2BCE4C736EF4}"/>
              </a:ext>
            </a:extLst>
          </p:cNvPr>
          <p:cNvSpPr txBox="1"/>
          <p:nvPr/>
        </p:nvSpPr>
        <p:spPr>
          <a:xfrm>
            <a:off x="261037" y="4970567"/>
            <a:ext cx="10328704" cy="2031325"/>
          </a:xfrm>
          <a:prstGeom prst="rect">
            <a:avLst/>
          </a:prstGeom>
          <a:noFill/>
        </p:spPr>
        <p:txBody>
          <a:bodyPr wrap="square" rtlCol="0">
            <a:spAutoFit/>
          </a:bodyPr>
          <a:lstStyle/>
          <a:p>
            <a:r>
              <a:rPr lang="en-US" dirty="0"/>
              <a:t>Since we proved that the rabi scan greatly improve the initial overlap, we try to reduce the total length of the </a:t>
            </a:r>
            <a:r>
              <a:rPr lang="en-US" dirty="0" err="1"/>
              <a:t>dilila</a:t>
            </a:r>
            <a:r>
              <a:rPr lang="en-US" dirty="0"/>
              <a:t> ramp with a initial rabi scan.  </a:t>
            </a:r>
          </a:p>
          <a:p>
            <a:r>
              <a:rPr lang="en-US" dirty="0"/>
              <a:t>Here we show that the longer the scan is, the overlap is better(due to the improvement of the adiabaticity ). </a:t>
            </a:r>
          </a:p>
          <a:p>
            <a:r>
              <a:rPr lang="en-US" dirty="0"/>
              <a:t>However, though we are limited by coherence time, since the initial overlap is already improved, the system still has a very large overlap with the ground state at the critical point. </a:t>
            </a:r>
          </a:p>
          <a:p>
            <a:r>
              <a:rPr lang="en-US" dirty="0"/>
              <a:t>(Here I vary the total duration T of the </a:t>
            </a:r>
            <a:r>
              <a:rPr lang="en-US" dirty="0" err="1"/>
              <a:t>dilila</a:t>
            </a:r>
            <a:r>
              <a:rPr lang="en-US" dirty="0"/>
              <a:t> ramp and keep the time to reach the critical point at 2/3 T)</a:t>
            </a:r>
          </a:p>
          <a:p>
            <a:endParaRPr lang="en-US" dirty="0"/>
          </a:p>
        </p:txBody>
      </p:sp>
      <p:pic>
        <p:nvPicPr>
          <p:cNvPr id="7" name="图片 6">
            <a:extLst>
              <a:ext uri="{FF2B5EF4-FFF2-40B4-BE49-F238E27FC236}">
                <a16:creationId xmlns:a16="http://schemas.microsoft.com/office/drawing/2014/main" id="{1A783584-52A8-B1A0-6B2A-130693464AE2}"/>
              </a:ext>
            </a:extLst>
          </p:cNvPr>
          <p:cNvPicPr>
            <a:picLocks noChangeAspect="1"/>
          </p:cNvPicPr>
          <p:nvPr/>
        </p:nvPicPr>
        <p:blipFill>
          <a:blip r:embed="rId2"/>
          <a:stretch>
            <a:fillRect/>
          </a:stretch>
        </p:blipFill>
        <p:spPr>
          <a:xfrm>
            <a:off x="594096" y="512838"/>
            <a:ext cx="9841069" cy="4542682"/>
          </a:xfrm>
          <a:prstGeom prst="rect">
            <a:avLst/>
          </a:prstGeom>
        </p:spPr>
      </p:pic>
    </p:spTree>
    <p:extLst>
      <p:ext uri="{BB962C8B-B14F-4D97-AF65-F5344CB8AC3E}">
        <p14:creationId xmlns:p14="http://schemas.microsoft.com/office/powerpoint/2010/main" val="376472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0FE92-CEBD-B365-9DFF-F692C94BCE0C}"/>
              </a:ext>
            </a:extLst>
          </p:cNvPr>
          <p:cNvSpPr>
            <a:spLocks noGrp="1"/>
          </p:cNvSpPr>
          <p:nvPr>
            <p:ph type="title"/>
          </p:nvPr>
        </p:nvSpPr>
        <p:spPr>
          <a:xfrm>
            <a:off x="232718" y="105634"/>
            <a:ext cx="7162801" cy="889086"/>
          </a:xfrm>
        </p:spPr>
        <p:txBody>
          <a:bodyPr>
            <a:normAutofit/>
          </a:bodyPr>
          <a:lstStyle/>
          <a:p>
            <a:r>
              <a:rPr lang="en-US" dirty="0"/>
              <a:t>Experimental scheme</a:t>
            </a:r>
          </a:p>
        </p:txBody>
      </p:sp>
      <p:sp>
        <p:nvSpPr>
          <p:cNvPr id="3" name="内容占位符 2">
            <a:extLst>
              <a:ext uri="{FF2B5EF4-FFF2-40B4-BE49-F238E27FC236}">
                <a16:creationId xmlns:a16="http://schemas.microsoft.com/office/drawing/2014/main" id="{4B2BE360-30FB-05AE-B45D-EAEC53C74EB1}"/>
              </a:ext>
            </a:extLst>
          </p:cNvPr>
          <p:cNvSpPr>
            <a:spLocks noGrp="1"/>
          </p:cNvSpPr>
          <p:nvPr>
            <p:ph idx="1"/>
          </p:nvPr>
        </p:nvSpPr>
        <p:spPr>
          <a:xfrm>
            <a:off x="128790" y="1084872"/>
            <a:ext cx="3155323" cy="5380321"/>
          </a:xfrm>
        </p:spPr>
        <p:txBody>
          <a:bodyPr>
            <a:normAutofit lnSpcReduction="10000"/>
          </a:bodyPr>
          <a:lstStyle/>
          <a:p>
            <a:r>
              <a:rPr lang="en-US" sz="2200" dirty="0"/>
              <a:t>If we have a coherence time of 10~15us</a:t>
            </a:r>
          </a:p>
          <a:p>
            <a:r>
              <a:rPr lang="en-US" sz="2200" dirty="0"/>
              <a:t>We could set the experimental pulse like following:</a:t>
            </a:r>
          </a:p>
          <a:p>
            <a:pPr lvl="1"/>
            <a:r>
              <a:rPr lang="en-US" sz="1900" dirty="0"/>
              <a:t>A rabi ramp from 0 to 1.2MHz in 0.2us</a:t>
            </a:r>
          </a:p>
          <a:p>
            <a:pPr lvl="1"/>
            <a:r>
              <a:rPr lang="en-US" sz="1900" dirty="0"/>
              <a:t>A </a:t>
            </a:r>
            <a:r>
              <a:rPr lang="en-US" sz="1900" dirty="0" err="1"/>
              <a:t>UniLILA</a:t>
            </a:r>
            <a:r>
              <a:rPr lang="en-US" sz="1900" dirty="0"/>
              <a:t> ramp from -2.8MHz to critical point in 4us (corresponding to a 6us DILILA ramp).</a:t>
            </a:r>
          </a:p>
          <a:p>
            <a:pPr lvl="1"/>
            <a:r>
              <a:rPr lang="en-US" sz="1900" dirty="0"/>
              <a:t>We expect the system has a 99.5% overlap with the system ground state(follows the power law)</a:t>
            </a:r>
          </a:p>
          <a:p>
            <a:pPr lvl="1"/>
            <a:r>
              <a:rPr lang="en-US" altLang="zh-CN" sz="1900" dirty="0"/>
              <a:t>The limitation here is the system size. </a:t>
            </a:r>
            <a:endParaRPr lang="en-US" sz="1900" dirty="0"/>
          </a:p>
          <a:p>
            <a:pPr marL="0" indent="0">
              <a:buNone/>
            </a:pPr>
            <a:endParaRPr lang="en-US" dirty="0"/>
          </a:p>
        </p:txBody>
      </p:sp>
      <p:pic>
        <p:nvPicPr>
          <p:cNvPr id="5" name="图片 4">
            <a:extLst>
              <a:ext uri="{FF2B5EF4-FFF2-40B4-BE49-F238E27FC236}">
                <a16:creationId xmlns:a16="http://schemas.microsoft.com/office/drawing/2014/main" id="{E6A318E4-351C-8B13-11BA-817A115253A6}"/>
              </a:ext>
            </a:extLst>
          </p:cNvPr>
          <p:cNvPicPr>
            <a:picLocks noChangeAspect="1"/>
          </p:cNvPicPr>
          <p:nvPr/>
        </p:nvPicPr>
        <p:blipFill>
          <a:blip r:embed="rId2"/>
          <a:stretch>
            <a:fillRect/>
          </a:stretch>
        </p:blipFill>
        <p:spPr>
          <a:xfrm>
            <a:off x="3342848" y="994720"/>
            <a:ext cx="8352244" cy="5113463"/>
          </a:xfrm>
          <a:prstGeom prst="rect">
            <a:avLst/>
          </a:prstGeom>
        </p:spPr>
      </p:pic>
    </p:spTree>
    <p:extLst>
      <p:ext uri="{BB962C8B-B14F-4D97-AF65-F5344CB8AC3E}">
        <p14:creationId xmlns:p14="http://schemas.microsoft.com/office/powerpoint/2010/main" val="2749791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9EEFB-009B-9EEC-5BB7-546D9BA75E5A}"/>
              </a:ext>
            </a:extLst>
          </p:cNvPr>
          <p:cNvSpPr>
            <a:spLocks noGrp="1"/>
          </p:cNvSpPr>
          <p:nvPr>
            <p:ph type="title"/>
          </p:nvPr>
        </p:nvSpPr>
        <p:spPr/>
        <p:txBody>
          <a:bodyPr/>
          <a:lstStyle/>
          <a:p>
            <a:r>
              <a:rPr lang="en-US" dirty="0"/>
              <a:t>Back up 1 </a:t>
            </a:r>
          </a:p>
        </p:txBody>
      </p:sp>
      <p:pic>
        <p:nvPicPr>
          <p:cNvPr id="5" name="图片 4">
            <a:extLst>
              <a:ext uri="{FF2B5EF4-FFF2-40B4-BE49-F238E27FC236}">
                <a16:creationId xmlns:a16="http://schemas.microsoft.com/office/drawing/2014/main" id="{5C90A692-1455-951F-BBCE-3636BDEBBB2A}"/>
              </a:ext>
            </a:extLst>
          </p:cNvPr>
          <p:cNvPicPr>
            <a:picLocks noChangeAspect="1"/>
          </p:cNvPicPr>
          <p:nvPr/>
        </p:nvPicPr>
        <p:blipFill>
          <a:blip r:embed="rId2"/>
          <a:stretch>
            <a:fillRect/>
          </a:stretch>
        </p:blipFill>
        <p:spPr>
          <a:xfrm>
            <a:off x="442812" y="1532926"/>
            <a:ext cx="5403421" cy="3691971"/>
          </a:xfrm>
          <a:prstGeom prst="rect">
            <a:avLst/>
          </a:prstGeom>
        </p:spPr>
      </p:pic>
    </p:spTree>
    <p:extLst>
      <p:ext uri="{BB962C8B-B14F-4D97-AF65-F5344CB8AC3E}">
        <p14:creationId xmlns:p14="http://schemas.microsoft.com/office/powerpoint/2010/main" val="264772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CCF2C-77DD-5E90-C7DA-62025D060E6F}"/>
              </a:ext>
            </a:extLst>
          </p:cNvPr>
          <p:cNvSpPr>
            <a:spLocks noGrp="1"/>
          </p:cNvSpPr>
          <p:nvPr>
            <p:ph type="title"/>
          </p:nvPr>
        </p:nvSpPr>
        <p:spPr/>
        <p:txBody>
          <a:bodyPr/>
          <a:lstStyle/>
          <a:p>
            <a:r>
              <a:rPr lang="en-US" dirty="0"/>
              <a:t>Energy gap(0)</a:t>
            </a:r>
          </a:p>
        </p:txBody>
      </p:sp>
      <p:pic>
        <p:nvPicPr>
          <p:cNvPr id="5" name="内容占位符 4">
            <a:extLst>
              <a:ext uri="{FF2B5EF4-FFF2-40B4-BE49-F238E27FC236}">
                <a16:creationId xmlns:a16="http://schemas.microsoft.com/office/drawing/2014/main" id="{288BC175-2E1D-B10A-8666-964FDFC23D82}"/>
              </a:ext>
            </a:extLst>
          </p:cNvPr>
          <p:cNvPicPr>
            <a:picLocks noGrp="1" noChangeAspect="1"/>
          </p:cNvPicPr>
          <p:nvPr>
            <p:ph idx="1"/>
          </p:nvPr>
        </p:nvPicPr>
        <p:blipFill>
          <a:blip r:embed="rId2"/>
          <a:stretch>
            <a:fillRect/>
          </a:stretch>
        </p:blipFill>
        <p:spPr>
          <a:xfrm>
            <a:off x="628135" y="1401879"/>
            <a:ext cx="5162112" cy="1983871"/>
          </a:xfrm>
        </p:spPr>
      </p:pic>
      <p:pic>
        <p:nvPicPr>
          <p:cNvPr id="9" name="图片 8">
            <a:extLst>
              <a:ext uri="{FF2B5EF4-FFF2-40B4-BE49-F238E27FC236}">
                <a16:creationId xmlns:a16="http://schemas.microsoft.com/office/drawing/2014/main" id="{B4857113-11C0-5530-A313-0E10B927A1B6}"/>
              </a:ext>
            </a:extLst>
          </p:cNvPr>
          <p:cNvPicPr>
            <a:picLocks noChangeAspect="1"/>
          </p:cNvPicPr>
          <p:nvPr/>
        </p:nvPicPr>
        <p:blipFill>
          <a:blip r:embed="rId3"/>
          <a:stretch>
            <a:fillRect/>
          </a:stretch>
        </p:blipFill>
        <p:spPr>
          <a:xfrm>
            <a:off x="721841" y="3478428"/>
            <a:ext cx="5068406" cy="1933112"/>
          </a:xfrm>
          <a:prstGeom prst="rect">
            <a:avLst/>
          </a:prstGeom>
        </p:spPr>
      </p:pic>
      <p:pic>
        <p:nvPicPr>
          <p:cNvPr id="11" name="图片 10">
            <a:extLst>
              <a:ext uri="{FF2B5EF4-FFF2-40B4-BE49-F238E27FC236}">
                <a16:creationId xmlns:a16="http://schemas.microsoft.com/office/drawing/2014/main" id="{737C0ED7-BABA-998A-7815-6ACC9B8A593D}"/>
              </a:ext>
            </a:extLst>
          </p:cNvPr>
          <p:cNvPicPr>
            <a:picLocks noChangeAspect="1"/>
          </p:cNvPicPr>
          <p:nvPr/>
        </p:nvPicPr>
        <p:blipFill>
          <a:blip r:embed="rId4"/>
          <a:stretch>
            <a:fillRect/>
          </a:stretch>
        </p:blipFill>
        <p:spPr>
          <a:xfrm>
            <a:off x="6096000" y="1306264"/>
            <a:ext cx="5705093" cy="2175099"/>
          </a:xfrm>
          <a:prstGeom prst="rect">
            <a:avLst/>
          </a:prstGeom>
        </p:spPr>
      </p:pic>
      <p:pic>
        <p:nvPicPr>
          <p:cNvPr id="13" name="图片 12">
            <a:extLst>
              <a:ext uri="{FF2B5EF4-FFF2-40B4-BE49-F238E27FC236}">
                <a16:creationId xmlns:a16="http://schemas.microsoft.com/office/drawing/2014/main" id="{05266792-CC51-8F85-28F3-453D86C70D01}"/>
              </a:ext>
            </a:extLst>
          </p:cNvPr>
          <p:cNvPicPr>
            <a:picLocks noChangeAspect="1"/>
          </p:cNvPicPr>
          <p:nvPr/>
        </p:nvPicPr>
        <p:blipFill>
          <a:blip r:embed="rId5"/>
          <a:stretch>
            <a:fillRect/>
          </a:stretch>
        </p:blipFill>
        <p:spPr>
          <a:xfrm>
            <a:off x="6116383" y="3478428"/>
            <a:ext cx="5684710" cy="2073308"/>
          </a:xfrm>
          <a:prstGeom prst="rect">
            <a:avLst/>
          </a:prstGeom>
        </p:spPr>
      </p:pic>
      <p:sp>
        <p:nvSpPr>
          <p:cNvPr id="14" name="文本框 13">
            <a:extLst>
              <a:ext uri="{FF2B5EF4-FFF2-40B4-BE49-F238E27FC236}">
                <a16:creationId xmlns:a16="http://schemas.microsoft.com/office/drawing/2014/main" id="{40C180C7-367B-3DDA-7A6C-D93AF97E3B24}"/>
              </a:ext>
            </a:extLst>
          </p:cNvPr>
          <p:cNvSpPr txBox="1"/>
          <p:nvPr/>
        </p:nvSpPr>
        <p:spPr>
          <a:xfrm>
            <a:off x="562232" y="5708822"/>
            <a:ext cx="7655011" cy="923330"/>
          </a:xfrm>
          <a:prstGeom prst="rect">
            <a:avLst/>
          </a:prstGeom>
          <a:noFill/>
        </p:spPr>
        <p:txBody>
          <a:bodyPr wrap="square" rtlCol="0">
            <a:spAutoFit/>
          </a:bodyPr>
          <a:lstStyle/>
          <a:p>
            <a:r>
              <a:rPr lang="en-US" dirty="0"/>
              <a:t>The energy of the system with a 1D chain configuration(Yu’s results) is the same with an open chain configuration in the circle(Kenneth’s result) for different system size</a:t>
            </a:r>
            <a:r>
              <a:rPr lang="en-US" altLang="zh-CN" dirty="0"/>
              <a:t>s</a:t>
            </a:r>
            <a:r>
              <a:rPr lang="en-US" dirty="0"/>
              <a:t>.  </a:t>
            </a:r>
          </a:p>
        </p:txBody>
      </p:sp>
    </p:spTree>
    <p:extLst>
      <p:ext uri="{BB962C8B-B14F-4D97-AF65-F5344CB8AC3E}">
        <p14:creationId xmlns:p14="http://schemas.microsoft.com/office/powerpoint/2010/main" val="252769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8E12B-C92C-3741-A12E-AA4C887E1CC7}"/>
              </a:ext>
            </a:extLst>
          </p:cNvPr>
          <p:cNvSpPr>
            <a:spLocks noGrp="1"/>
          </p:cNvSpPr>
          <p:nvPr>
            <p:ph type="title"/>
          </p:nvPr>
        </p:nvSpPr>
        <p:spPr/>
        <p:txBody>
          <a:bodyPr/>
          <a:lstStyle/>
          <a:p>
            <a:r>
              <a:rPr lang="en-US" dirty="0"/>
              <a:t>Energy gap(1)</a:t>
            </a:r>
          </a:p>
        </p:txBody>
      </p:sp>
      <p:sp>
        <p:nvSpPr>
          <p:cNvPr id="3" name="内容占位符 2">
            <a:extLst>
              <a:ext uri="{FF2B5EF4-FFF2-40B4-BE49-F238E27FC236}">
                <a16:creationId xmlns:a16="http://schemas.microsoft.com/office/drawing/2014/main" id="{0540977B-A529-10E8-7C06-972A013D0EEE}"/>
              </a:ext>
            </a:extLst>
          </p:cNvPr>
          <p:cNvSpPr>
            <a:spLocks noGrp="1"/>
          </p:cNvSpPr>
          <p:nvPr>
            <p:ph idx="1"/>
          </p:nvPr>
        </p:nvSpPr>
        <p:spPr>
          <a:xfrm>
            <a:off x="6236046" y="1825625"/>
            <a:ext cx="5117754" cy="4351338"/>
          </a:xfrm>
        </p:spPr>
        <p:txBody>
          <a:bodyPr>
            <a:normAutofit/>
          </a:bodyPr>
          <a:lstStyle/>
          <a:p>
            <a:r>
              <a:rPr lang="en-US" altLang="zh-CN" sz="2000" dirty="0"/>
              <a:t>With a finer scan, we find the critical point for different system size based on the criteria of minimizing the energy gap</a:t>
            </a:r>
          </a:p>
          <a:p>
            <a:r>
              <a:rPr lang="en-US" sz="2000" b="0" i="0" dirty="0">
                <a:effectLst/>
                <a:latin typeface="Slack-Lato"/>
              </a:rPr>
              <a:t>gap scales like 1/L</a:t>
            </a:r>
            <a:endParaRPr lang="en-US" sz="2000" dirty="0"/>
          </a:p>
        </p:txBody>
      </p:sp>
      <p:pic>
        <p:nvPicPr>
          <p:cNvPr id="5" name="图片 4">
            <a:extLst>
              <a:ext uri="{FF2B5EF4-FFF2-40B4-BE49-F238E27FC236}">
                <a16:creationId xmlns:a16="http://schemas.microsoft.com/office/drawing/2014/main" id="{B58F728D-0A41-EC15-FF91-271B7DF2A075}"/>
              </a:ext>
            </a:extLst>
          </p:cNvPr>
          <p:cNvPicPr>
            <a:picLocks noChangeAspect="1"/>
          </p:cNvPicPr>
          <p:nvPr/>
        </p:nvPicPr>
        <p:blipFill>
          <a:blip r:embed="rId2"/>
          <a:stretch>
            <a:fillRect/>
          </a:stretch>
        </p:blipFill>
        <p:spPr>
          <a:xfrm>
            <a:off x="416766" y="1406497"/>
            <a:ext cx="5539190" cy="5189593"/>
          </a:xfrm>
          <a:prstGeom prst="rect">
            <a:avLst/>
          </a:prstGeom>
        </p:spPr>
      </p:pic>
      <p:pic>
        <p:nvPicPr>
          <p:cNvPr id="7" name="图片 6">
            <a:extLst>
              <a:ext uri="{FF2B5EF4-FFF2-40B4-BE49-F238E27FC236}">
                <a16:creationId xmlns:a16="http://schemas.microsoft.com/office/drawing/2014/main" id="{D318ECEF-4A0F-3648-9BA9-39F1AFEC0CF9}"/>
              </a:ext>
            </a:extLst>
          </p:cNvPr>
          <p:cNvPicPr>
            <a:picLocks noChangeAspect="1"/>
          </p:cNvPicPr>
          <p:nvPr/>
        </p:nvPicPr>
        <p:blipFill>
          <a:blip r:embed="rId3"/>
          <a:stretch>
            <a:fillRect/>
          </a:stretch>
        </p:blipFill>
        <p:spPr>
          <a:xfrm>
            <a:off x="6346682" y="3429000"/>
            <a:ext cx="1635783" cy="2836001"/>
          </a:xfrm>
          <a:prstGeom prst="rect">
            <a:avLst/>
          </a:prstGeom>
        </p:spPr>
      </p:pic>
    </p:spTree>
    <p:extLst>
      <p:ext uri="{BB962C8B-B14F-4D97-AF65-F5344CB8AC3E}">
        <p14:creationId xmlns:p14="http://schemas.microsoft.com/office/powerpoint/2010/main" val="19586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A5D8E-2B14-57F7-9032-8C5D0419CCBE}"/>
              </a:ext>
            </a:extLst>
          </p:cNvPr>
          <p:cNvSpPr>
            <a:spLocks noGrp="1"/>
          </p:cNvSpPr>
          <p:nvPr>
            <p:ph type="title"/>
          </p:nvPr>
        </p:nvSpPr>
        <p:spPr/>
        <p:txBody>
          <a:bodyPr/>
          <a:lstStyle/>
          <a:p>
            <a:r>
              <a:rPr lang="en-US" altLang="zh-CN" dirty="0"/>
              <a:t>Eigenstate analysis(0)</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108BB12-A509-38F3-AFBE-756BFF214969}"/>
                  </a:ext>
                </a:extLst>
              </p:cNvPr>
              <p:cNvSpPr>
                <a:spLocks noGrp="1"/>
              </p:cNvSpPr>
              <p:nvPr>
                <p:ph idx="1"/>
              </p:nvPr>
            </p:nvSpPr>
            <p:spPr/>
            <p:txBody>
              <a:bodyPr/>
              <a:lstStyle/>
              <a:p>
                <a:r>
                  <a:rPr lang="en-US" dirty="0"/>
                  <a:t>For each detuning, I diagonalize the </a:t>
                </a:r>
                <a:r>
                  <a:rPr lang="en-US" altLang="zh-CN" dirty="0"/>
                  <a:t>Hamiltonian and calculated the ground state. And I calculate the connected correlator of the sigma field for the ground state.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p>
              <a:p>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𝑗</m:t>
                                </m:r>
                              </m:sub>
                            </m:sSub>
                          </m:e>
                        </m:d>
                      </m:e>
                      <m:sub>
                        <m:r>
                          <m:rPr>
                            <m:sty m:val="p"/>
                          </m:rPr>
                          <a:rPr lang="en-US" b="0" i="0" smtClean="0">
                            <a:latin typeface="Cambria Math" panose="02040503050406030204" pitchFamily="18" charset="0"/>
                          </a:rPr>
                          <m:t>c</m:t>
                        </m:r>
                      </m:sub>
                    </m:sSub>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𝑗</m:t>
                            </m:r>
                          </m:sub>
                        </m:sSub>
                      </m:e>
                    </m:d>
                  </m:oMath>
                </a14:m>
                <a:endParaRPr lang="en-US" dirty="0"/>
              </a:p>
              <a:p>
                <a:r>
                  <a:rPr lang="en-US" dirty="0"/>
                  <a:t>We expect a power law of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𝑗</m:t>
                                </m:r>
                              </m:sub>
                            </m:sSub>
                          </m:e>
                        </m:d>
                      </m:e>
                      <m:sub>
                        <m:r>
                          <m:rPr>
                            <m:sty m:val="p"/>
                          </m:rPr>
                          <a:rPr lang="en-US" b="0" i="0" smtClean="0">
                            <a:latin typeface="Cambria Math" panose="02040503050406030204" pitchFamily="18" charset="0"/>
                          </a:rPr>
                          <m:t>c</m:t>
                        </m:r>
                      </m:sub>
                    </m:sSub>
                  </m:oMath>
                </a14:m>
                <a:r>
                  <a:rPr lang="en-US" dirty="0"/>
                  <a:t> as a function of the distance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oMath>
                </a14:m>
                <a:r>
                  <a:rPr lang="en-US" dirty="0"/>
                  <a:t> </a:t>
                </a:r>
                <a:r>
                  <a:rPr lang="en-US" altLang="zh-CN" dirty="0"/>
                  <a:t>in the thermal limit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en-US" altLang="zh-CN" dirty="0"/>
                  <a:t>. </a:t>
                </a:r>
                <a:endParaRPr lang="en-US" dirty="0"/>
              </a:p>
            </p:txBody>
          </p:sp>
        </mc:Choice>
        <mc:Fallback xmlns="">
          <p:sp>
            <p:nvSpPr>
              <p:cNvPr id="3" name="内容占位符 2">
                <a:extLst>
                  <a:ext uri="{FF2B5EF4-FFF2-40B4-BE49-F238E27FC236}">
                    <a16:creationId xmlns:a16="http://schemas.microsoft.com/office/drawing/2014/main" id="{A108BB12-A509-38F3-AFBE-756BFF21496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7889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D3A0-B75C-18CF-9932-AFE402E887B0}"/>
              </a:ext>
            </a:extLst>
          </p:cNvPr>
          <p:cNvSpPr>
            <a:spLocks noGrp="1"/>
          </p:cNvSpPr>
          <p:nvPr>
            <p:ph type="title"/>
          </p:nvPr>
        </p:nvSpPr>
        <p:spPr/>
        <p:txBody>
          <a:bodyPr>
            <a:normAutofit/>
          </a:bodyPr>
          <a:lstStyle/>
          <a:p>
            <a:r>
              <a:rPr lang="en-US" altLang="zh-CN" sz="2800" dirty="0"/>
              <a:t>Eigenstate analysis(1): </a:t>
            </a:r>
            <a:r>
              <a:rPr lang="en-US" sz="2800" dirty="0"/>
              <a:t>The ground state of the 21 sites 1D chain</a:t>
            </a:r>
          </a:p>
        </p:txBody>
      </p:sp>
      <p:pic>
        <p:nvPicPr>
          <p:cNvPr id="5" name="图片 4">
            <a:extLst>
              <a:ext uri="{FF2B5EF4-FFF2-40B4-BE49-F238E27FC236}">
                <a16:creationId xmlns:a16="http://schemas.microsoft.com/office/drawing/2014/main" id="{0FE697AA-AB94-76C9-99ED-C2101FB5AE81}"/>
              </a:ext>
            </a:extLst>
          </p:cNvPr>
          <p:cNvPicPr>
            <a:picLocks noChangeAspect="1"/>
          </p:cNvPicPr>
          <p:nvPr/>
        </p:nvPicPr>
        <p:blipFill>
          <a:blip r:embed="rId2"/>
          <a:stretch>
            <a:fillRect/>
          </a:stretch>
        </p:blipFill>
        <p:spPr>
          <a:xfrm>
            <a:off x="590502" y="1498501"/>
            <a:ext cx="4606338" cy="4763016"/>
          </a:xfrm>
          <a:prstGeom prst="rect">
            <a:avLst/>
          </a:prstGeom>
        </p:spPr>
      </p:pic>
      <p:pic>
        <p:nvPicPr>
          <p:cNvPr id="7" name="图片 6">
            <a:extLst>
              <a:ext uri="{FF2B5EF4-FFF2-40B4-BE49-F238E27FC236}">
                <a16:creationId xmlns:a16="http://schemas.microsoft.com/office/drawing/2014/main" id="{0CF7ADDE-16C1-7FC4-B0ED-C3E254C04856}"/>
              </a:ext>
            </a:extLst>
          </p:cNvPr>
          <p:cNvPicPr>
            <a:picLocks noChangeAspect="1"/>
          </p:cNvPicPr>
          <p:nvPr/>
        </p:nvPicPr>
        <p:blipFill>
          <a:blip r:embed="rId3"/>
          <a:stretch>
            <a:fillRect/>
          </a:stretch>
        </p:blipFill>
        <p:spPr>
          <a:xfrm>
            <a:off x="5750380" y="1498501"/>
            <a:ext cx="4927960" cy="3221761"/>
          </a:xfrm>
          <a:prstGeom prst="rect">
            <a:avLst/>
          </a:prstGeom>
        </p:spPr>
      </p:pic>
    </p:spTree>
    <p:extLst>
      <p:ext uri="{BB962C8B-B14F-4D97-AF65-F5344CB8AC3E}">
        <p14:creationId xmlns:p14="http://schemas.microsoft.com/office/powerpoint/2010/main" val="67649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43999-FDA1-9F62-E144-6490E3743CC5}"/>
              </a:ext>
            </a:extLst>
          </p:cNvPr>
          <p:cNvSpPr>
            <a:spLocks noGrp="1"/>
          </p:cNvSpPr>
          <p:nvPr>
            <p:ph type="title"/>
          </p:nvPr>
        </p:nvSpPr>
        <p:spPr>
          <a:xfrm>
            <a:off x="649337" y="222935"/>
            <a:ext cx="11018520" cy="1325563"/>
          </a:xfrm>
        </p:spPr>
        <p:txBody>
          <a:bodyPr>
            <a:normAutofit/>
          </a:bodyPr>
          <a:lstStyle/>
          <a:p>
            <a:r>
              <a:rPr lang="en-US" altLang="zh-CN" sz="3200" dirty="0"/>
              <a:t>Eigenstate analysis(1): </a:t>
            </a:r>
            <a:r>
              <a:rPr lang="en-US" sz="3200" dirty="0"/>
              <a:t>The chain1</a:t>
            </a:r>
            <a:r>
              <a:rPr lang="en-US" sz="3200" baseline="30000" dirty="0"/>
              <a:t>st </a:t>
            </a:r>
            <a:r>
              <a:rPr lang="en-US" sz="3200" dirty="0"/>
              <a:t>and 2</a:t>
            </a:r>
            <a:r>
              <a:rPr lang="en-US" sz="3200" baseline="30000" dirty="0"/>
              <a:t>nd</a:t>
            </a:r>
            <a:r>
              <a:rPr lang="en-US" sz="3200" dirty="0"/>
              <a:t> excited state of the 21 sites 1D chain</a:t>
            </a:r>
          </a:p>
        </p:txBody>
      </p:sp>
      <p:pic>
        <p:nvPicPr>
          <p:cNvPr id="5" name="图片 4">
            <a:extLst>
              <a:ext uri="{FF2B5EF4-FFF2-40B4-BE49-F238E27FC236}">
                <a16:creationId xmlns:a16="http://schemas.microsoft.com/office/drawing/2014/main" id="{4C571FE4-4217-7E53-10EB-171A0DE90B9C}"/>
              </a:ext>
            </a:extLst>
          </p:cNvPr>
          <p:cNvPicPr>
            <a:picLocks noChangeAspect="1"/>
          </p:cNvPicPr>
          <p:nvPr/>
        </p:nvPicPr>
        <p:blipFill>
          <a:blip r:embed="rId3"/>
          <a:stretch>
            <a:fillRect/>
          </a:stretch>
        </p:blipFill>
        <p:spPr>
          <a:xfrm>
            <a:off x="524143" y="1338921"/>
            <a:ext cx="4367897" cy="4447842"/>
          </a:xfrm>
          <a:prstGeom prst="rect">
            <a:avLst/>
          </a:prstGeom>
        </p:spPr>
      </p:pic>
      <p:pic>
        <p:nvPicPr>
          <p:cNvPr id="7" name="图片 6">
            <a:extLst>
              <a:ext uri="{FF2B5EF4-FFF2-40B4-BE49-F238E27FC236}">
                <a16:creationId xmlns:a16="http://schemas.microsoft.com/office/drawing/2014/main" id="{0CF7B570-9DE6-2F94-2B44-2977192D4376}"/>
              </a:ext>
            </a:extLst>
          </p:cNvPr>
          <p:cNvPicPr>
            <a:picLocks noChangeAspect="1"/>
          </p:cNvPicPr>
          <p:nvPr/>
        </p:nvPicPr>
        <p:blipFill>
          <a:blip r:embed="rId4"/>
          <a:stretch>
            <a:fillRect/>
          </a:stretch>
        </p:blipFill>
        <p:spPr>
          <a:xfrm>
            <a:off x="5122276" y="1420860"/>
            <a:ext cx="4266677" cy="4365903"/>
          </a:xfrm>
          <a:prstGeom prst="rect">
            <a:avLst/>
          </a:prstGeom>
        </p:spPr>
      </p:pic>
      <p:sp>
        <p:nvSpPr>
          <p:cNvPr id="9" name="文本框 8">
            <a:extLst>
              <a:ext uri="{FF2B5EF4-FFF2-40B4-BE49-F238E27FC236}">
                <a16:creationId xmlns:a16="http://schemas.microsoft.com/office/drawing/2014/main" id="{631C0893-D7C2-2180-94EE-B17E643A15CE}"/>
              </a:ext>
            </a:extLst>
          </p:cNvPr>
          <p:cNvSpPr txBox="1"/>
          <p:nvPr/>
        </p:nvSpPr>
        <p:spPr>
          <a:xfrm>
            <a:off x="524143" y="5988734"/>
            <a:ext cx="10515600" cy="646331"/>
          </a:xfrm>
          <a:prstGeom prst="rect">
            <a:avLst/>
          </a:prstGeom>
          <a:noFill/>
        </p:spPr>
        <p:txBody>
          <a:bodyPr wrap="square">
            <a:spAutoFit/>
          </a:bodyPr>
          <a:lstStyle/>
          <a:p>
            <a:r>
              <a:rPr lang="en-US" dirty="0"/>
              <a:t>The ground state of the system follows the power law while the excited states have very different behavior.</a:t>
            </a:r>
          </a:p>
          <a:p>
            <a:r>
              <a:rPr lang="en-US" dirty="0"/>
              <a:t>We want to maximize the overlap of our evolved state with the ground state to see the power law. </a:t>
            </a:r>
          </a:p>
        </p:txBody>
      </p:sp>
    </p:spTree>
    <p:extLst>
      <p:ext uri="{BB962C8B-B14F-4D97-AF65-F5344CB8AC3E}">
        <p14:creationId xmlns:p14="http://schemas.microsoft.com/office/powerpoint/2010/main" val="210249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A69FF6B-BC1C-5275-492F-7DD94CB77157}"/>
              </a:ext>
            </a:extLst>
          </p:cNvPr>
          <p:cNvPicPr>
            <a:picLocks noChangeAspect="1"/>
          </p:cNvPicPr>
          <p:nvPr/>
        </p:nvPicPr>
        <p:blipFill>
          <a:blip r:embed="rId3"/>
          <a:stretch>
            <a:fillRect/>
          </a:stretch>
        </p:blipFill>
        <p:spPr>
          <a:xfrm>
            <a:off x="5447901" y="2081423"/>
            <a:ext cx="6744099" cy="3377623"/>
          </a:xfrm>
          <a:prstGeom prst="rect">
            <a:avLst/>
          </a:prstGeom>
        </p:spPr>
      </p:pic>
      <p:sp>
        <p:nvSpPr>
          <p:cNvPr id="2" name="标题 1">
            <a:extLst>
              <a:ext uri="{FF2B5EF4-FFF2-40B4-BE49-F238E27FC236}">
                <a16:creationId xmlns:a16="http://schemas.microsoft.com/office/drawing/2014/main" id="{DB141FF4-0685-02FF-D55B-E7A85B29EDCA}"/>
              </a:ext>
            </a:extLst>
          </p:cNvPr>
          <p:cNvSpPr>
            <a:spLocks noGrp="1"/>
          </p:cNvSpPr>
          <p:nvPr>
            <p:ph type="title"/>
          </p:nvPr>
        </p:nvSpPr>
        <p:spPr/>
        <p:txBody>
          <a:bodyPr/>
          <a:lstStyle/>
          <a:p>
            <a:r>
              <a:rPr lang="en-US" dirty="0" err="1"/>
              <a:t>DiLILA</a:t>
            </a:r>
            <a:r>
              <a:rPr lang="en-US" dirty="0"/>
              <a:t> dynamics analysis(0)</a:t>
            </a:r>
          </a:p>
        </p:txBody>
      </p:sp>
      <p:sp>
        <p:nvSpPr>
          <p:cNvPr id="3" name="内容占位符 2">
            <a:extLst>
              <a:ext uri="{FF2B5EF4-FFF2-40B4-BE49-F238E27FC236}">
                <a16:creationId xmlns:a16="http://schemas.microsoft.com/office/drawing/2014/main" id="{BC21C4F9-E842-676A-006B-57CE676958B2}"/>
              </a:ext>
            </a:extLst>
          </p:cNvPr>
          <p:cNvSpPr>
            <a:spLocks noGrp="1"/>
          </p:cNvSpPr>
          <p:nvPr>
            <p:ph idx="1"/>
          </p:nvPr>
        </p:nvSpPr>
        <p:spPr>
          <a:xfrm>
            <a:off x="838200" y="1825625"/>
            <a:ext cx="4788877" cy="4351338"/>
          </a:xfrm>
        </p:spPr>
        <p:txBody>
          <a:bodyPr>
            <a:normAutofit lnSpcReduction="10000"/>
          </a:bodyPr>
          <a:lstStyle/>
          <a:p>
            <a:r>
              <a:rPr lang="en-US" dirty="0"/>
              <a:t>Here is a typical result with a </a:t>
            </a:r>
            <a:r>
              <a:rPr lang="en-US" dirty="0" err="1"/>
              <a:t>Dilila</a:t>
            </a:r>
            <a:r>
              <a:rPr lang="en-US" dirty="0"/>
              <a:t> ramp(T=16us, Rabi= 2.4MHz)</a:t>
            </a:r>
            <a:r>
              <a:rPr lang="zh-CN" altLang="en-US" dirty="0"/>
              <a:t> </a:t>
            </a:r>
            <a:r>
              <a:rPr lang="en-US" dirty="0"/>
              <a:t>. It seems at the critical point the evolved state does not agree with the power law very well, which means the system is not at the ground state during the ramp. </a:t>
            </a:r>
          </a:p>
          <a:p>
            <a:r>
              <a:rPr lang="en-US" dirty="0"/>
              <a:t>We want to tune the ramp parameters to optimize the overlap with the ground state. </a:t>
            </a:r>
          </a:p>
        </p:txBody>
      </p:sp>
    </p:spTree>
    <p:extLst>
      <p:ext uri="{BB962C8B-B14F-4D97-AF65-F5344CB8AC3E}">
        <p14:creationId xmlns:p14="http://schemas.microsoft.com/office/powerpoint/2010/main" val="63026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DB9B0-155E-2086-4C6B-0148C2AF6FEF}"/>
              </a:ext>
            </a:extLst>
          </p:cNvPr>
          <p:cNvSpPr>
            <a:spLocks noGrp="1"/>
          </p:cNvSpPr>
          <p:nvPr>
            <p:ph type="title"/>
          </p:nvPr>
        </p:nvSpPr>
        <p:spPr/>
        <p:txBody>
          <a:bodyPr/>
          <a:lstStyle/>
          <a:p>
            <a:r>
              <a:rPr lang="en-US" dirty="0" err="1"/>
              <a:t>DiLILA</a:t>
            </a:r>
            <a:r>
              <a:rPr lang="en-US" dirty="0"/>
              <a:t> dynamics analysis(1) </a:t>
            </a:r>
          </a:p>
        </p:txBody>
      </p:sp>
      <p:sp>
        <p:nvSpPr>
          <p:cNvPr id="3" name="内容占位符 2">
            <a:extLst>
              <a:ext uri="{FF2B5EF4-FFF2-40B4-BE49-F238E27FC236}">
                <a16:creationId xmlns:a16="http://schemas.microsoft.com/office/drawing/2014/main" id="{F906319E-B17E-96D3-9B7C-5B0AE2C71A74}"/>
              </a:ext>
            </a:extLst>
          </p:cNvPr>
          <p:cNvSpPr>
            <a:spLocks noGrp="1"/>
          </p:cNvSpPr>
          <p:nvPr>
            <p:ph idx="1"/>
          </p:nvPr>
        </p:nvSpPr>
        <p:spPr/>
        <p:txBody>
          <a:bodyPr/>
          <a:lstStyle/>
          <a:p>
            <a:r>
              <a:rPr lang="en-US" dirty="0"/>
              <a:t> </a:t>
            </a:r>
          </a:p>
        </p:txBody>
      </p:sp>
      <p:pic>
        <p:nvPicPr>
          <p:cNvPr id="5" name="图片 4">
            <a:extLst>
              <a:ext uri="{FF2B5EF4-FFF2-40B4-BE49-F238E27FC236}">
                <a16:creationId xmlns:a16="http://schemas.microsoft.com/office/drawing/2014/main" id="{5036E974-013C-DEDC-130B-A04760DBA4F7}"/>
              </a:ext>
            </a:extLst>
          </p:cNvPr>
          <p:cNvPicPr>
            <a:picLocks noChangeAspect="1"/>
          </p:cNvPicPr>
          <p:nvPr/>
        </p:nvPicPr>
        <p:blipFill>
          <a:blip r:embed="rId2"/>
          <a:stretch>
            <a:fillRect/>
          </a:stretch>
        </p:blipFill>
        <p:spPr>
          <a:xfrm>
            <a:off x="410982" y="1486675"/>
            <a:ext cx="6873569" cy="4191952"/>
          </a:xfrm>
          <a:prstGeom prst="rect">
            <a:avLst/>
          </a:prstGeom>
        </p:spPr>
      </p:pic>
      <p:sp>
        <p:nvSpPr>
          <p:cNvPr id="6" name="文本框 5">
            <a:extLst>
              <a:ext uri="{FF2B5EF4-FFF2-40B4-BE49-F238E27FC236}">
                <a16:creationId xmlns:a16="http://schemas.microsoft.com/office/drawing/2014/main" id="{F97AA101-BDD0-13EA-C8F4-97A3190083BF}"/>
              </a:ext>
            </a:extLst>
          </p:cNvPr>
          <p:cNvSpPr txBox="1"/>
          <p:nvPr/>
        </p:nvSpPr>
        <p:spPr>
          <a:xfrm>
            <a:off x="662940" y="6012180"/>
            <a:ext cx="3512820" cy="369332"/>
          </a:xfrm>
          <a:prstGeom prst="rect">
            <a:avLst/>
          </a:prstGeom>
          <a:noFill/>
        </p:spPr>
        <p:txBody>
          <a:bodyPr wrap="square" rtlCol="0">
            <a:spAutoFit/>
          </a:bodyPr>
          <a:lstStyle/>
          <a:p>
            <a:r>
              <a:rPr lang="en-US" altLang="zh-CN" dirty="0"/>
              <a:t>Simulated with 19 sites</a:t>
            </a:r>
            <a:endParaRPr lang="en-US" dirty="0"/>
          </a:p>
        </p:txBody>
      </p:sp>
      <p:sp>
        <p:nvSpPr>
          <p:cNvPr id="8" name="文本框 7">
            <a:extLst>
              <a:ext uri="{FF2B5EF4-FFF2-40B4-BE49-F238E27FC236}">
                <a16:creationId xmlns:a16="http://schemas.microsoft.com/office/drawing/2014/main" id="{4106680D-04B5-B022-1785-065827B573A4}"/>
              </a:ext>
            </a:extLst>
          </p:cNvPr>
          <p:cNvSpPr txBox="1"/>
          <p:nvPr/>
        </p:nvSpPr>
        <p:spPr>
          <a:xfrm>
            <a:off x="7200900" y="1486675"/>
            <a:ext cx="4152900" cy="3416320"/>
          </a:xfrm>
          <a:prstGeom prst="rect">
            <a:avLst/>
          </a:prstGeom>
          <a:noFill/>
        </p:spPr>
        <p:txBody>
          <a:bodyPr wrap="square">
            <a:spAutoFit/>
          </a:bodyPr>
          <a:lstStyle/>
          <a:p>
            <a:r>
              <a:rPr lang="en-US" altLang="zh-CN" dirty="0"/>
              <a:t>Fix the initial and final detuning</a:t>
            </a:r>
          </a:p>
          <a:p>
            <a:r>
              <a:rPr lang="en-US" altLang="zh-CN" dirty="0"/>
              <a:t>Vary the length of the </a:t>
            </a:r>
            <a:r>
              <a:rPr lang="en-US" altLang="zh-CN" dirty="0" err="1"/>
              <a:t>Dilila</a:t>
            </a:r>
            <a:r>
              <a:rPr lang="en-US" altLang="zh-CN" dirty="0"/>
              <a:t> ramp</a:t>
            </a:r>
          </a:p>
          <a:p>
            <a:r>
              <a:rPr lang="en-US" altLang="zh-CN" dirty="0"/>
              <a:t>(Rabi = 2.4MHZ(corrected by Avery) ) </a:t>
            </a:r>
          </a:p>
          <a:p>
            <a:endParaRPr lang="en-US" altLang="zh-CN" dirty="0"/>
          </a:p>
          <a:p>
            <a:r>
              <a:rPr lang="en-US" dirty="0"/>
              <a:t>Though the length of the </a:t>
            </a:r>
            <a:r>
              <a:rPr lang="en-US" dirty="0" err="1"/>
              <a:t>Dilila</a:t>
            </a:r>
            <a:r>
              <a:rPr lang="en-US" dirty="0"/>
              <a:t> ramp extends significantly from 6us to 30us, the initial overlap does NOT improve. </a:t>
            </a:r>
          </a:p>
          <a:p>
            <a:endParaRPr lang="en-US" dirty="0"/>
          </a:p>
          <a:p>
            <a:r>
              <a:rPr lang="en-US" b="1" dirty="0"/>
              <a:t>Conclusion:</a:t>
            </a:r>
            <a:r>
              <a:rPr lang="en-US" dirty="0"/>
              <a:t> the limiting factor of the overlap is NOT the adiabaticity close to the critical point (if we ignore the decoherence effect). </a:t>
            </a:r>
          </a:p>
        </p:txBody>
      </p:sp>
    </p:spTree>
    <p:extLst>
      <p:ext uri="{BB962C8B-B14F-4D97-AF65-F5344CB8AC3E}">
        <p14:creationId xmlns:p14="http://schemas.microsoft.com/office/powerpoint/2010/main" val="285887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943F9-79AC-4C23-6A21-E747EC28257C}"/>
              </a:ext>
            </a:extLst>
          </p:cNvPr>
          <p:cNvSpPr>
            <a:spLocks noGrp="1"/>
          </p:cNvSpPr>
          <p:nvPr>
            <p:ph type="title"/>
          </p:nvPr>
        </p:nvSpPr>
        <p:spPr/>
        <p:txBody>
          <a:bodyPr/>
          <a:lstStyle/>
          <a:p>
            <a:r>
              <a:rPr lang="en-US" dirty="0" err="1"/>
              <a:t>DiLILA</a:t>
            </a:r>
            <a:r>
              <a:rPr lang="en-US" dirty="0"/>
              <a:t> dynamics analysis(2) </a:t>
            </a:r>
          </a:p>
        </p:txBody>
      </p:sp>
      <p:pic>
        <p:nvPicPr>
          <p:cNvPr id="5" name="内容占位符 4">
            <a:extLst>
              <a:ext uri="{FF2B5EF4-FFF2-40B4-BE49-F238E27FC236}">
                <a16:creationId xmlns:a16="http://schemas.microsoft.com/office/drawing/2014/main" id="{A201A778-54F6-62F7-E36C-37AE7A1ED3AF}"/>
              </a:ext>
            </a:extLst>
          </p:cNvPr>
          <p:cNvPicPr>
            <a:picLocks noGrp="1" noChangeAspect="1"/>
          </p:cNvPicPr>
          <p:nvPr>
            <p:ph idx="1"/>
          </p:nvPr>
        </p:nvPicPr>
        <p:blipFill>
          <a:blip r:embed="rId3"/>
          <a:stretch>
            <a:fillRect/>
          </a:stretch>
        </p:blipFill>
        <p:spPr>
          <a:xfrm>
            <a:off x="538502" y="1395245"/>
            <a:ext cx="11010630" cy="4059044"/>
          </a:xfrm>
        </p:spPr>
      </p:pic>
      <p:sp>
        <p:nvSpPr>
          <p:cNvPr id="7" name="文本框 6">
            <a:extLst>
              <a:ext uri="{FF2B5EF4-FFF2-40B4-BE49-F238E27FC236}">
                <a16:creationId xmlns:a16="http://schemas.microsoft.com/office/drawing/2014/main" id="{CC1A9058-2C64-3929-C031-E011A4E63B38}"/>
              </a:ext>
            </a:extLst>
          </p:cNvPr>
          <p:cNvSpPr txBox="1"/>
          <p:nvPr/>
        </p:nvSpPr>
        <p:spPr>
          <a:xfrm>
            <a:off x="642868" y="1538301"/>
            <a:ext cx="6096000" cy="369332"/>
          </a:xfrm>
          <a:prstGeom prst="rect">
            <a:avLst/>
          </a:prstGeom>
          <a:noFill/>
        </p:spPr>
        <p:txBody>
          <a:bodyPr wrap="square">
            <a:spAutoFit/>
          </a:bodyPr>
          <a:lstStyle/>
          <a:p>
            <a:r>
              <a:rPr lang="en-US" altLang="zh-CN" dirty="0"/>
              <a:t>Simulated with 15 sites</a:t>
            </a:r>
            <a:endParaRPr lang="en-US" dirty="0"/>
          </a:p>
        </p:txBody>
      </p:sp>
      <p:sp>
        <p:nvSpPr>
          <p:cNvPr id="9" name="文本框 8">
            <a:extLst>
              <a:ext uri="{FF2B5EF4-FFF2-40B4-BE49-F238E27FC236}">
                <a16:creationId xmlns:a16="http://schemas.microsoft.com/office/drawing/2014/main" id="{DF473BE7-E86E-6538-07CB-1F065A19D633}"/>
              </a:ext>
            </a:extLst>
          </p:cNvPr>
          <p:cNvSpPr txBox="1"/>
          <p:nvPr/>
        </p:nvSpPr>
        <p:spPr>
          <a:xfrm>
            <a:off x="609001" y="5319699"/>
            <a:ext cx="8501132" cy="923330"/>
          </a:xfrm>
          <a:prstGeom prst="rect">
            <a:avLst/>
          </a:prstGeom>
          <a:noFill/>
        </p:spPr>
        <p:txBody>
          <a:bodyPr wrap="square">
            <a:spAutoFit/>
          </a:bodyPr>
          <a:lstStyle/>
          <a:p>
            <a:r>
              <a:rPr lang="en-US" b="1" dirty="0"/>
              <a:t>A further proof of this conclusion:</a:t>
            </a:r>
          </a:p>
          <a:p>
            <a:r>
              <a:rPr lang="en-US" dirty="0"/>
              <a:t>Starting from the real ground state will result in a better overlap at the critical point and final AFM state preparation with the same ramp compared to starting form the FM state. </a:t>
            </a:r>
          </a:p>
        </p:txBody>
      </p:sp>
    </p:spTree>
    <p:extLst>
      <p:ext uri="{BB962C8B-B14F-4D97-AF65-F5344CB8AC3E}">
        <p14:creationId xmlns:p14="http://schemas.microsoft.com/office/powerpoint/2010/main" val="944969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12464</TotalTime>
  <Words>1199</Words>
  <Application>Microsoft Office PowerPoint</Application>
  <PresentationFormat>宽屏</PresentationFormat>
  <Paragraphs>86</Paragraphs>
  <Slides>16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Slack-Lato</vt:lpstr>
      <vt:lpstr>Arial</vt:lpstr>
      <vt:lpstr>Calibri</vt:lpstr>
      <vt:lpstr>Calibri Light</vt:lpstr>
      <vt:lpstr>Cambria Math</vt:lpstr>
      <vt:lpstr>Office 主题​​</vt:lpstr>
      <vt:lpstr>Numerical results for 1D chain </vt:lpstr>
      <vt:lpstr>Energy gap(0)</vt:lpstr>
      <vt:lpstr>Energy gap(1)</vt:lpstr>
      <vt:lpstr>Eigenstate analysis(0)</vt:lpstr>
      <vt:lpstr>Eigenstate analysis(1): The ground state of the 21 sites 1D chain</vt:lpstr>
      <vt:lpstr>Eigenstate analysis(1): The chain1st and 2nd excited state of the 21 sites 1D chain</vt:lpstr>
      <vt:lpstr>DiLILA dynamics analysis(0)</vt:lpstr>
      <vt:lpstr>DiLILA dynamics analysis(1) </vt:lpstr>
      <vt:lpstr>DiLILA dynamics analysis(2) </vt:lpstr>
      <vt:lpstr>DiLILA dynamics analysis(3) </vt:lpstr>
      <vt:lpstr>DiLILA dynamics analysis(3) </vt:lpstr>
      <vt:lpstr>PowerPoint 演示文稿</vt:lpstr>
      <vt:lpstr>PowerPoint 演示文稿</vt:lpstr>
      <vt:lpstr>PowerPoint 演示文稿</vt:lpstr>
      <vt:lpstr>Experimental scheme</vt:lpstr>
      <vt:lpstr>Back up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dc:creator>
  <cp:lastModifiedBy>Wang, Yu</cp:lastModifiedBy>
  <cp:revision>42</cp:revision>
  <dcterms:created xsi:type="dcterms:W3CDTF">2022-11-23T22:26:01Z</dcterms:created>
  <dcterms:modified xsi:type="dcterms:W3CDTF">2022-12-02T16:05:07Z</dcterms:modified>
</cp:coreProperties>
</file>