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6" r:id="rId3"/>
    <p:sldId id="258" r:id="rId4"/>
    <p:sldId id="257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2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9" autoAdjust="0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2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7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8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4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1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6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42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17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6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7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5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5247-77FD-514F-9429-20F04992FE9C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B9C0-24CB-964D-95F1-97C03C5C7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2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验收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回答问题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报告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算法原理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伪代码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图表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补交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0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使用信息增益：</a:t>
            </a:r>
            <a:r>
              <a:rPr kumimoji="1" lang="en-US" altLang="zh-CN" dirty="0" smtClean="0"/>
              <a:t>ID3</a:t>
            </a:r>
          </a:p>
          <a:p>
            <a:r>
              <a:rPr kumimoji="1" lang="zh-CN" altLang="en-US" dirty="0" smtClean="0"/>
              <a:t>使用信息增益率：</a:t>
            </a:r>
            <a:r>
              <a:rPr kumimoji="1" lang="en-US" altLang="zh-CN" dirty="0" smtClean="0"/>
              <a:t>C4.5</a:t>
            </a:r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GINI</a:t>
            </a:r>
            <a:r>
              <a:rPr kumimoji="1" lang="zh-CN" altLang="en-US" dirty="0" smtClean="0"/>
              <a:t>指数：</a:t>
            </a:r>
            <a:r>
              <a:rPr kumimoji="1" lang="en-US" altLang="zh-CN" dirty="0" smtClean="0"/>
              <a:t>CART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56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ID3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16515" cy="48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C4.5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5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C4.5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00935" cy="46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CART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29600" cy="4800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74299" y="42886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越醇值越小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9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CART</a:t>
            </a:r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39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处理连续型特征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000" dirty="0" smtClean="0"/>
                  <a:t>以上的例子中，遇到的都是离散型特征。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离散型特征：取值可以看成一个有限集合，比如 </a:t>
                </a:r>
                <a:r>
                  <a:rPr kumimoji="1" lang="en-US" altLang="zh-CN" sz="2000" dirty="0" smtClean="0"/>
                  <a:t>{yes,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no}</a:t>
                </a:r>
                <a:r>
                  <a:rPr kumimoji="1" lang="zh-CN" altLang="en-US" sz="2000" dirty="0" smtClean="0"/>
                  <a:t> 或 </a:t>
                </a:r>
                <a:r>
                  <a:rPr kumimoji="1" lang="en-US" altLang="zh-CN" sz="2000" dirty="0" smtClean="0"/>
                  <a:t>{high,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medium,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low}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连续型特征：取值可以看成一个区间，比如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smtClean="0"/>
                  <a:t>[0,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10]</a:t>
                </a:r>
                <a:r>
                  <a:rPr kumimoji="1" lang="zh-CN" altLang="en-US" sz="2000" dirty="0" smtClean="0"/>
                  <a:t> 或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∞,+∞</m:t>
                        </m:r>
                      </m:e>
                    </m:d>
                  </m:oMath>
                </a14:m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问题：连续型特征的取值理论上是无穷多的，这样就要求无穷多个子结点，如何处理？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15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处理连续型特征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000" dirty="0" smtClean="0"/>
                  <a:t>方法：把连续型特征当作离散型处理。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举例：某一特征所有取值为 </a:t>
                </a:r>
                <a:r>
                  <a:rPr kumimoji="1" lang="en-US" altLang="zh-CN" sz="2000" dirty="0" smtClean="0"/>
                  <a:t>{0.15,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0.21,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0.32,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0.39,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0.53}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这样的特征虽然是连续型的，但由于数据集有限，所以出现的取值也有限，所以可以当成离散型来处理。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用两个数的中位数来划分：</a:t>
                </a:r>
                <a:r>
                  <a:rPr lang="nb-NO" altLang="zh-CN" sz="2000" dirty="0"/>
                  <a:t> </a:t>
                </a:r>
                <a:r>
                  <a:rPr lang="nb-NO" altLang="zh-CN" sz="2000" dirty="0" smtClean="0"/>
                  <a:t>0.18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 </a:t>
                </a:r>
                <a:r>
                  <a:rPr lang="nb-NO" altLang="zh-CN" sz="2000" dirty="0" smtClean="0"/>
                  <a:t>0.265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 </a:t>
                </a:r>
                <a:r>
                  <a:rPr lang="nb-NO" altLang="zh-CN" sz="2000" dirty="0" smtClean="0"/>
                  <a:t>0.355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 </a:t>
                </a:r>
                <a:r>
                  <a:rPr lang="nb-NO" altLang="zh-CN" sz="2000" dirty="0" smtClean="0"/>
                  <a:t>0.46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kumimoji="1" lang="zh-CN" altLang="en-US" sz="2000" dirty="0" smtClean="0"/>
                  <a:t>小于</a:t>
                </a:r>
                <a:r>
                  <a:rPr kumimoji="1" lang="en-US" altLang="zh-CN" sz="2000" dirty="0" smtClean="0"/>
                  <a:t>0.18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0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0.18-0.265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1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0.265-0.355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2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0.355-0.46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3</a:t>
                </a:r>
                <a:r>
                  <a:rPr kumimoji="1" lang="zh-CN" altLang="en-US" sz="2000" dirty="0" smtClean="0"/>
                  <a:t>，大于</a:t>
                </a:r>
                <a:r>
                  <a:rPr kumimoji="1" lang="en-US" altLang="zh-CN" sz="2000" dirty="0" smtClean="0"/>
                  <a:t>0.46</a:t>
                </a:r>
                <a:r>
                  <a:rPr kumimoji="1" lang="zh-CN" altLang="en-US" sz="2000" dirty="0" smtClean="0"/>
                  <a:t>则为</a:t>
                </a:r>
                <a:r>
                  <a:rPr kumimoji="1" lang="en-US" altLang="zh-CN" sz="2000" dirty="0" smtClean="0"/>
                  <a:t>4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这样，该特征的取值变为了 </a:t>
                </a:r>
                <a:r>
                  <a:rPr kumimoji="1" lang="en-US" altLang="zh-CN" sz="2000" dirty="0" smtClean="0"/>
                  <a:t>{0,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1,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2,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3,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4}</a:t>
                </a:r>
                <a:r>
                  <a:rPr kumimoji="1" lang="zh-CN" altLang="en-US" sz="2000" dirty="0" smtClean="0"/>
                  <a:t>。</a:t>
                </a:r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该方法可以改进，比如只用</a:t>
                </a:r>
                <a:r>
                  <a:rPr kumimoji="1" lang="en-US" altLang="zh-CN" sz="2000" dirty="0" smtClean="0"/>
                  <a:t>0.15</a:t>
                </a:r>
                <a:r>
                  <a:rPr kumimoji="1" lang="zh-CN" altLang="en-US" sz="2000" dirty="0" smtClean="0"/>
                  <a:t>和</a:t>
                </a:r>
                <a:r>
                  <a:rPr kumimoji="1" lang="en-US" altLang="zh-CN" sz="2000" dirty="0" smtClean="0"/>
                  <a:t>0.53</a:t>
                </a:r>
                <a:r>
                  <a:rPr kumimoji="1" lang="zh-CN" altLang="en-US" sz="2000" dirty="0" smtClean="0"/>
                  <a:t>的中位数</a:t>
                </a:r>
                <a:r>
                  <a:rPr kumimoji="1" lang="en-US" altLang="zh-CN" sz="2000" dirty="0" smtClean="0"/>
                  <a:t>0.34</a:t>
                </a:r>
                <a:r>
                  <a:rPr kumimoji="1" lang="zh-CN" altLang="en-US" sz="2000" dirty="0" smtClean="0"/>
                  <a:t>来划分，则该特征只有两种取值：     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kumimoji="1" lang="en-US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0.34,</m:t>
                    </m:r>
                    <m:r>
                      <a:rPr kumimoji="1"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kumimoji="1"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&gt;0.34}</m:t>
                    </m:r>
                  </m:oMath>
                </a14:m>
                <a:r>
                  <a:rPr kumimoji="1" lang="zh-CN" altLang="en-US" sz="2000" dirty="0" smtClean="0"/>
                  <a:t>。这样树的分支会更少，树的结构会更简单。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7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作用：提升泛化性能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方法：使用验证集</a:t>
            </a:r>
            <a:endParaRPr kumimoji="1" lang="en-US" altLang="zh-CN" dirty="0" smtClean="0"/>
          </a:p>
          <a:p>
            <a:r>
              <a:rPr kumimoji="1" lang="zh-CN" altLang="en-US" dirty="0" smtClean="0"/>
              <a:t>种类：预剪枝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后剪枝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2400" dirty="0" smtClean="0"/>
              <a:t>网上有更多的剪枝方法，这里只讲最简单的两种，参考周志华</a:t>
            </a:r>
            <a:r>
              <a:rPr kumimoji="1" lang="en-US" altLang="zh-CN" sz="2400" dirty="0" smtClean="0"/>
              <a:t>《</a:t>
            </a:r>
            <a:r>
              <a:rPr kumimoji="1" lang="zh-CN" altLang="en-US" sz="2400" dirty="0" smtClean="0"/>
              <a:t>机器学习</a:t>
            </a:r>
            <a:r>
              <a:rPr kumimoji="1" lang="en-US" altLang="zh-CN" sz="2400" dirty="0" smtClean="0"/>
              <a:t>》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提升模型的泛化性能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控制模型强度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避免过拟合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5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决策树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0110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2000" dirty="0" smtClean="0"/>
              <a:t>PPT</a:t>
            </a:r>
            <a:r>
              <a:rPr kumimoji="1" lang="zh-CN" altLang="en-US" sz="2000" dirty="0" smtClean="0"/>
              <a:t>制作：陈昱夫，毛润泽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10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在决策树生成过程中进行。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对于当前的结点，判断是否应当继续划分。如果无需划分，则直接将当前结点设置为叶子结点。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如何判断：假设基于</a:t>
            </a:r>
            <a:r>
              <a:rPr kumimoji="1" lang="en-US" altLang="zh-CN" dirty="0" smtClean="0"/>
              <a:t>ID3</a:t>
            </a:r>
            <a:r>
              <a:rPr kumimoji="1" lang="zh-CN" altLang="en-US" dirty="0" smtClean="0"/>
              <a:t>，选择了某个特征进行划分。如果划分后，决策树在验证集上的准确率不提高，则无需划分。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72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先生成完整的决策树，再自底向上地对非叶结点进行考察。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后序遍历。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对于某个非叶结点，假如将它变成叶子结点，决策树在验证集上的准确率不降低，则将它变成叶子结点。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smtClean="0"/>
              <a:t>控制层数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1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决策树有哪些避免过拟合的方法？</a:t>
            </a:r>
            <a:endParaRPr lang="en-US" altLang="zh-CN" dirty="0" smtClean="0"/>
          </a:p>
          <a:p>
            <a:r>
              <a:rPr kumimoji="1" lang="en-US" altLang="zh-CN" dirty="0" smtClean="0"/>
              <a:t>C4.5</a:t>
            </a:r>
            <a:r>
              <a:rPr kumimoji="1" lang="zh-CN" altLang="en-US" dirty="0" smtClean="0"/>
              <a:t>相比于</a:t>
            </a:r>
            <a:r>
              <a:rPr kumimoji="1" lang="en-US" altLang="zh-CN" dirty="0" smtClean="0"/>
              <a:t>ID3</a:t>
            </a:r>
            <a:r>
              <a:rPr kumimoji="1" lang="zh-CN" altLang="en-US" dirty="0" smtClean="0"/>
              <a:t>的优点是什么？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如何用决策树来判断特征的重要性？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52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实验要求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 smtClean="0"/>
                  <a:t>实现</a:t>
                </a:r>
                <a:r>
                  <a:rPr kumimoji="1" lang="en-US" altLang="zh-CN" dirty="0" smtClean="0"/>
                  <a:t>ID3,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C4.5,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CART</a:t>
                </a:r>
                <a:r>
                  <a:rPr kumimoji="1" lang="zh-CN" altLang="en-US" dirty="0" smtClean="0"/>
                  <a:t>三种决策树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不要求实现连续型数据的处理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不要求实现剪枝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本次数据分为 </a:t>
                </a:r>
                <a:r>
                  <a:rPr kumimoji="1" lang="en-US" altLang="zh-CN" dirty="0" err="1" smtClean="0"/>
                  <a:t>train.csv</a:t>
                </a:r>
                <a:r>
                  <a:rPr kumimoji="1" lang="zh-CN" altLang="en-US" dirty="0" smtClean="0"/>
                  <a:t> 和 </a:t>
                </a:r>
                <a:r>
                  <a:rPr kumimoji="1" lang="en-US" altLang="zh-CN" dirty="0" err="1" smtClean="0"/>
                  <a:t>test.csv</a:t>
                </a:r>
                <a:r>
                  <a:rPr kumimoji="1" lang="zh-CN" altLang="en-US" dirty="0" smtClean="0"/>
                  <a:t>。每个文件有</a:t>
                </a:r>
                <a:r>
                  <a:rPr kumimoji="1" lang="en-US" altLang="zh-CN" dirty="0" smtClean="0"/>
                  <a:t>10</a:t>
                </a:r>
                <a:r>
                  <a:rPr kumimoji="1" lang="zh-CN" altLang="en-US" dirty="0" smtClean="0"/>
                  <a:t>列，前</a:t>
                </a:r>
                <a:r>
                  <a:rPr kumimoji="1" lang="en-US" altLang="zh-CN" dirty="0" smtClean="0"/>
                  <a:t>9</a:t>
                </a:r>
                <a:r>
                  <a:rPr kumimoji="1" lang="zh-CN" altLang="en-US" dirty="0" smtClean="0"/>
                  <a:t>列为特征（都为离散型），最后一列是标签（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kumimoji="1" lang="zh-CN" altLang="en-US" dirty="0" smtClean="0"/>
                  <a:t>）。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请自行分好验证集（在报告里说明怎么分的），评测指标为验证集上的准确率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提交文件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测试集结果：</a:t>
                </a:r>
                <a:r>
                  <a:rPr kumimoji="1" lang="en-US" altLang="zh-CN" dirty="0" smtClean="0"/>
                  <a:t>15</a:t>
                </a:r>
                <a:r>
                  <a:rPr kumimoji="1" lang="zh-CN" altLang="en-US" dirty="0" smtClean="0"/>
                  <a:t>******</a:t>
                </a:r>
                <a:r>
                  <a:rPr kumimoji="1" lang="en-US" altLang="zh-CN" dirty="0" smtClean="0"/>
                  <a:t>_</a:t>
                </a:r>
                <a:r>
                  <a:rPr kumimoji="1" lang="en-US" altLang="zh-CN" dirty="0" err="1" smtClean="0"/>
                  <a:t>wangxiaoming.txt</a:t>
                </a:r>
                <a:r>
                  <a:rPr kumimoji="1" lang="zh-CN" altLang="en-US" dirty="0"/>
                  <a:t>。</a:t>
                </a:r>
                <a:r>
                  <a:rPr kumimoji="1" lang="zh-CN" altLang="en-US" dirty="0" smtClean="0"/>
                  <a:t>每一行对应的是测试样例的标签。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实验报告：</a:t>
                </a:r>
                <a:r>
                  <a:rPr kumimoji="1" lang="en-US" altLang="zh-CN" dirty="0"/>
                  <a:t>15</a:t>
                </a:r>
                <a:r>
                  <a:rPr kumimoji="1" lang="zh-CN" altLang="en-US" dirty="0"/>
                  <a:t>*****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_</a:t>
                </a:r>
                <a:r>
                  <a:rPr kumimoji="1" lang="en-US" altLang="zh-CN" dirty="0" err="1" smtClean="0"/>
                  <a:t>wangxiaoming.pdf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代码：</a:t>
                </a:r>
                <a:r>
                  <a:rPr kumimoji="1" lang="en-US" altLang="zh-CN" dirty="0"/>
                  <a:t>15</a:t>
                </a:r>
                <a:r>
                  <a:rPr kumimoji="1" lang="zh-CN" altLang="en-US" dirty="0"/>
                  <a:t>*****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_</a:t>
                </a:r>
                <a:r>
                  <a:rPr kumimoji="1" lang="en-US" altLang="zh-CN" dirty="0" err="1" smtClean="0"/>
                  <a:t>wangxiaoming.zip</a:t>
                </a:r>
                <a:r>
                  <a:rPr kumimoji="1" lang="zh-CN" altLang="en-US" dirty="0" smtClean="0"/>
                  <a:t>。如果代码分成多个文件，最好写份</a:t>
                </a:r>
                <a:r>
                  <a:rPr kumimoji="1" lang="en-US" altLang="zh-CN" dirty="0" smtClean="0"/>
                  <a:t>readme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DDL: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2017-11-15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smtClean="0"/>
                  <a:t>23:59:59</a:t>
                </a: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1797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简单回顾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建树步骤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处理连续型特征</a:t>
            </a:r>
            <a:endParaRPr kumimoji="1" lang="en-US" altLang="zh-CN" dirty="0" smtClean="0"/>
          </a:p>
          <a:p>
            <a:r>
              <a:rPr kumimoji="1" lang="zh-CN" altLang="en-US" dirty="0" smtClean="0"/>
              <a:t>剪枝</a:t>
            </a:r>
            <a:endParaRPr kumimoji="1" lang="en-US" altLang="zh-CN" dirty="0" smtClean="0"/>
          </a:p>
          <a:p>
            <a:r>
              <a:rPr kumimoji="1" lang="zh-CN" altLang="en-US" dirty="0" smtClean="0"/>
              <a:t>思考题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实验要求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有监督 </a:t>
            </a:r>
            <a:r>
              <a:rPr kumimoji="1" lang="en-US" altLang="zh-CN" dirty="0" smtClean="0"/>
              <a:t>(supervised)</a:t>
            </a:r>
          </a:p>
          <a:p>
            <a:r>
              <a:rPr kumimoji="1" lang="zh-CN" altLang="en-US" dirty="0" smtClean="0"/>
              <a:t>分类模型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ID3,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C4.5,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CART</a:t>
            </a:r>
          </a:p>
          <a:p>
            <a:r>
              <a:rPr kumimoji="1" lang="zh-CN" altLang="en-US" dirty="0" smtClean="0"/>
              <a:t>树形结构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3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建树步骤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651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初始化：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创建根结点，它拥有全部数据集和全部特征。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选择特征：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遍历当前结点的</a:t>
            </a:r>
            <a:r>
              <a:rPr kumimoji="1" lang="zh-CN" altLang="en-US" dirty="0"/>
              <a:t>数据集</a:t>
            </a:r>
            <a:r>
              <a:rPr kumimoji="1" lang="zh-CN" altLang="en-US" dirty="0" smtClean="0"/>
              <a:t>和特征，根据某种原则，选择</a:t>
            </a:r>
            <a:r>
              <a:rPr kumimoji="1" lang="zh-CN" altLang="en-US" dirty="0"/>
              <a:t>一个</a:t>
            </a:r>
            <a:r>
              <a:rPr kumimoji="1" lang="zh-CN" altLang="en-US" dirty="0" smtClean="0"/>
              <a:t>特征。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划分数据：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根据这个特征的取值，将当前数据集划分为若干个子数据集。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创建结点：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为每个子数据集创建一个子结点，并删去刚刚选中的特征。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递归建树：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对每个子结点，回到第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步。直到达到边界条件，则回溯。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完成建树：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叶子结点采用多数投票的方式判定自身的类别。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递归的边界条件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假设当前结点的数据集为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，特征集为</a:t>
            </a:r>
            <a:r>
              <a:rPr kumimoji="1" lang="en-US" altLang="zh-CN" dirty="0" smtClean="0"/>
              <a:t>A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中的样本属于同一类别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，则将当前结点标记为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类叶结点。</a:t>
            </a:r>
            <a:endParaRPr kumimoji="1"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为空集，或</a:t>
            </a: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中所有样本在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中所有特征上取值相同，此时无法划分。将当前结点标记为叶结点，类别为</a:t>
            </a: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中出现最多的类。</a:t>
            </a:r>
            <a:endParaRPr kumimoji="1"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 smtClean="0"/>
              <a:t>D</a:t>
            </a:r>
            <a:r>
              <a:rPr kumimoji="1" lang="zh-CN" altLang="en-US" sz="2400" dirty="0" smtClean="0"/>
              <a:t>为空集，则将当前结点标记为叶结点，类别为父结点中出现最多的类。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158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1435" cy="46021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1988" y="3022272"/>
            <a:ext cx="471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假设选定特征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该特征有三种取值：</a:t>
            </a:r>
            <a:r>
              <a:rPr kumimoji="1" lang="en-US" altLang="zh-CN" dirty="0" smtClean="0"/>
              <a:t>&lt;=30,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31-40,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&gt;40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那么，为根结点添加三个子结点。</a:t>
            </a:r>
            <a:endParaRPr kumimoji="1"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7687445" y="2126613"/>
            <a:ext cx="687297" cy="5316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41988" y="1722898"/>
            <a:ext cx="235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首先创建</a:t>
            </a:r>
            <a:r>
              <a:rPr kumimoji="1" lang="zh-CN" altLang="en-US" smtClean="0"/>
              <a:t>根结点</a:t>
            </a:r>
            <a:r>
              <a:rPr kumimoji="1" lang="zh-CN" altLang="en-US"/>
              <a:t>：</a:t>
            </a:r>
            <a:endParaRPr kumimoji="1" lang="en-US" altLang="zh-CN" dirty="0" smtClean="0"/>
          </a:p>
        </p:txBody>
      </p:sp>
      <p:grpSp>
        <p:nvGrpSpPr>
          <p:cNvPr id="30" name="组 29"/>
          <p:cNvGrpSpPr/>
          <p:nvPr/>
        </p:nvGrpSpPr>
        <p:grpSpPr>
          <a:xfrm>
            <a:off x="6852182" y="4309587"/>
            <a:ext cx="2402160" cy="1760530"/>
            <a:chOff x="6852182" y="4309587"/>
            <a:chExt cx="2402160" cy="1760530"/>
          </a:xfrm>
        </p:grpSpPr>
        <p:sp>
          <p:nvSpPr>
            <p:cNvPr id="12" name="椭圆 11"/>
            <p:cNvSpPr/>
            <p:nvPr/>
          </p:nvSpPr>
          <p:spPr>
            <a:xfrm>
              <a:off x="7677625" y="4309587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52182" y="5538443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687819" y="5538443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513263" y="5538443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2" idx="4"/>
              <a:endCxn id="13" idx="0"/>
            </p:cNvCxnSpPr>
            <p:nvPr/>
          </p:nvCxnSpPr>
          <p:spPr>
            <a:xfrm flipH="1">
              <a:off x="7195831" y="4841261"/>
              <a:ext cx="825443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12" idx="4"/>
              <a:endCxn id="15" idx="0"/>
            </p:cNvCxnSpPr>
            <p:nvPr/>
          </p:nvCxnSpPr>
          <p:spPr>
            <a:xfrm>
              <a:off x="8021274" y="4841261"/>
              <a:ext cx="10194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2" idx="4"/>
              <a:endCxn id="16" idx="0"/>
            </p:cNvCxnSpPr>
            <p:nvPr/>
          </p:nvCxnSpPr>
          <p:spPr>
            <a:xfrm>
              <a:off x="8021274" y="4841261"/>
              <a:ext cx="835638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6944052" y="4930436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&lt;=30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59493" y="5154327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30-40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39093" y="4968044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&gt;40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59301" y="4372690"/>
              <a:ext cx="7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age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403"/>
            <a:ext cx="5372100" cy="516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4024" y="1690688"/>
            <a:ext cx="4579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如左图所示，根据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特征的不同取值，将数据集划分为三个子数据集。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如下图所示，每个子数据集分配给一个子结点。左结点和右结点都可以继续划分，而中间结点的数据标签全为</a:t>
            </a:r>
            <a:r>
              <a:rPr kumimoji="1" lang="en-US" altLang="zh-CN" dirty="0" smtClean="0"/>
              <a:t>`yes`</a:t>
            </a:r>
            <a:r>
              <a:rPr kumimoji="1" lang="zh-CN" altLang="en-US" dirty="0" smtClean="0"/>
              <a:t>，无需划分。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90" y="3724932"/>
            <a:ext cx="2845843" cy="23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grpSp>
        <p:nvGrpSpPr>
          <p:cNvPr id="34" name="组 33"/>
          <p:cNvGrpSpPr/>
          <p:nvPr/>
        </p:nvGrpSpPr>
        <p:grpSpPr>
          <a:xfrm>
            <a:off x="8008248" y="951195"/>
            <a:ext cx="3345552" cy="3282385"/>
            <a:chOff x="8008248" y="365125"/>
            <a:chExt cx="3345552" cy="3282385"/>
          </a:xfrm>
        </p:grpSpPr>
        <p:sp>
          <p:nvSpPr>
            <p:cNvPr id="4" name="椭圆 3"/>
            <p:cNvSpPr/>
            <p:nvPr/>
          </p:nvSpPr>
          <p:spPr>
            <a:xfrm>
              <a:off x="9777083" y="365125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695546" y="1593981"/>
              <a:ext cx="943392" cy="702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787277" y="1593981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0612721" y="1593981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/>
            <p:nvPr/>
          </p:nvCxnSpPr>
          <p:spPr>
            <a:xfrm flipH="1">
              <a:off x="9295289" y="896799"/>
              <a:ext cx="825443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10120732" y="896799"/>
              <a:ext cx="10194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10120732" y="896799"/>
              <a:ext cx="835638" cy="697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043510" y="985974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&lt;=30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58951" y="1209865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30-40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538551" y="1023582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&gt;40</a:t>
              </a:r>
              <a:endParaRPr kumimoji="1" lang="zh-CN" altLang="en-US" dirty="0"/>
            </a:p>
          </p:txBody>
        </p:sp>
        <p:cxnSp>
          <p:nvCxnSpPr>
            <p:cNvPr id="14" name="直线连接符 13"/>
            <p:cNvCxnSpPr>
              <a:stCxn id="5" idx="4"/>
              <a:endCxn id="21" idx="0"/>
            </p:cNvCxnSpPr>
            <p:nvPr/>
          </p:nvCxnSpPr>
          <p:spPr>
            <a:xfrm flipH="1">
              <a:off x="8351897" y="2296001"/>
              <a:ext cx="815345" cy="819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5" idx="4"/>
              <a:endCxn id="23" idx="0"/>
            </p:cNvCxnSpPr>
            <p:nvPr/>
          </p:nvCxnSpPr>
          <p:spPr>
            <a:xfrm>
              <a:off x="9167242" y="2296001"/>
              <a:ext cx="1074838" cy="819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8008248" y="3115836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898431" y="3115836"/>
              <a:ext cx="687297" cy="531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53892" y="438384"/>
              <a:ext cx="7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age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08892" y="2734878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yes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638937" y="2746504"/>
              <a:ext cx="81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no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748247" y="1768410"/>
              <a:ext cx="103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student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507319" y="4819651"/>
            <a:ext cx="9177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现在对上一步中的左结点进一步划分。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该结点的数据，应当是上一步中，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特征</a:t>
            </a:r>
            <a:r>
              <a:rPr kumimoji="1" lang="en-US" altLang="zh-CN" dirty="0" smtClean="0"/>
              <a:t>&lt;=30</a:t>
            </a:r>
            <a:r>
              <a:rPr kumimoji="1" lang="zh-CN" altLang="en-US" dirty="0" smtClean="0"/>
              <a:t>的那些数据，即如左图所示。注意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特征已被删去。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假设从剩下的特征中，选中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特征来划分这些数据。它有</a:t>
            </a:r>
            <a:r>
              <a:rPr kumimoji="1" lang="en-US" altLang="zh-CN" dirty="0" smtClean="0"/>
              <a:t>yes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两种取值，所以为左结点添加两个子结点。结果如右图所示。</a:t>
            </a:r>
            <a:endParaRPr kumimoji="1"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84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1054</Words>
  <Application>Microsoft Office PowerPoint</Application>
  <PresentationFormat>宽屏</PresentationFormat>
  <Paragraphs>130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DengXian</vt:lpstr>
      <vt:lpstr>DengXian Light</vt:lpstr>
      <vt:lpstr>Arial</vt:lpstr>
      <vt:lpstr>Cambria Math</vt:lpstr>
      <vt:lpstr>Office 主题</vt:lpstr>
      <vt:lpstr>注意事项</vt:lpstr>
      <vt:lpstr>决策树</vt:lpstr>
      <vt:lpstr>目录</vt:lpstr>
      <vt:lpstr>简单回顾</vt:lpstr>
      <vt:lpstr>建树步骤</vt:lpstr>
      <vt:lpstr>递归的边界条件</vt:lpstr>
      <vt:lpstr>举例</vt:lpstr>
      <vt:lpstr>举例</vt:lpstr>
      <vt:lpstr>举例</vt:lpstr>
      <vt:lpstr>特征选择</vt:lpstr>
      <vt:lpstr>ID3</vt:lpstr>
      <vt:lpstr>ID3举例</vt:lpstr>
      <vt:lpstr>C4.5</vt:lpstr>
      <vt:lpstr>C4.5举例</vt:lpstr>
      <vt:lpstr>CART</vt:lpstr>
      <vt:lpstr>CART举例</vt:lpstr>
      <vt:lpstr>处理连续型特征</vt:lpstr>
      <vt:lpstr>处理连续型特征</vt:lpstr>
      <vt:lpstr>剪枝</vt:lpstr>
      <vt:lpstr>预剪枝</vt:lpstr>
      <vt:lpstr>后剪枝</vt:lpstr>
      <vt:lpstr>思考题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Microsoft Office 用户</dc:creator>
  <cp:lastModifiedBy>景韬</cp:lastModifiedBy>
  <cp:revision>60</cp:revision>
  <dcterms:created xsi:type="dcterms:W3CDTF">2017-10-21T10:10:12Z</dcterms:created>
  <dcterms:modified xsi:type="dcterms:W3CDTF">2017-10-26T09:01:53Z</dcterms:modified>
</cp:coreProperties>
</file>