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Josefin Sans Bold" charset="1" panose="00000800000000000000"/>
      <p:regular r:id="rId25"/>
    </p:embeddedFont>
    <p:embeddedFont>
      <p:font typeface="Josefin Sans"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2262357"/>
            <a:ext cx="8217084" cy="5762285"/>
            <a:chOff x="0" y="0"/>
            <a:chExt cx="10956112" cy="7683047"/>
          </a:xfrm>
        </p:grpSpPr>
        <p:sp>
          <p:nvSpPr>
            <p:cNvPr name="TextBox 3" id="3"/>
            <p:cNvSpPr txBox="true"/>
            <p:nvPr/>
          </p:nvSpPr>
          <p:spPr>
            <a:xfrm rot="0">
              <a:off x="0" y="1679214"/>
              <a:ext cx="10956112" cy="4282736"/>
            </a:xfrm>
            <a:prstGeom prst="rect">
              <a:avLst/>
            </a:prstGeom>
          </p:spPr>
          <p:txBody>
            <a:bodyPr anchor="t" rtlCol="false" tIns="0" lIns="0" bIns="0" rIns="0">
              <a:spAutoFit/>
            </a:bodyPr>
            <a:lstStyle/>
            <a:p>
              <a:pPr algn="l">
                <a:lnSpc>
                  <a:spcPts val="8372"/>
                </a:lnSpc>
              </a:pPr>
              <a:r>
                <a:rPr lang="en-US" sz="7475" b="true">
                  <a:solidFill>
                    <a:srgbClr val="F7B4A7"/>
                  </a:solidFill>
                  <a:latin typeface="Josefin Sans Bold"/>
                  <a:ea typeface="Josefin Sans Bold"/>
                  <a:cs typeface="Josefin Sans Bold"/>
                  <a:sym typeface="Josefin Sans Bold"/>
                </a:rPr>
                <a:t>Asynchronous Request-Reply pattern</a:t>
              </a:r>
            </a:p>
          </p:txBody>
        </p:sp>
        <p:sp>
          <p:nvSpPr>
            <p:cNvPr name="TextBox 4" id="4"/>
            <p:cNvSpPr txBox="true"/>
            <p:nvPr/>
          </p:nvSpPr>
          <p:spPr>
            <a:xfrm rot="0">
              <a:off x="0" y="-71755"/>
              <a:ext cx="10956112" cy="544195"/>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ea typeface="Josefin Sans"/>
                  <a:cs typeface="Josefin Sans"/>
                  <a:sym typeface="Josefin Sans"/>
                </a:rPr>
                <a:t>GIẢI PHÁP LẬP TRÌNH BẤT ĐỒNG BỘ</a:t>
              </a:r>
            </a:p>
          </p:txBody>
        </p:sp>
        <p:sp>
          <p:nvSpPr>
            <p:cNvPr name="TextBox 5" id="5"/>
            <p:cNvSpPr txBox="true"/>
            <p:nvPr/>
          </p:nvSpPr>
          <p:spPr>
            <a:xfrm rot="0">
              <a:off x="0" y="6927820"/>
              <a:ext cx="10956112" cy="761153"/>
            </a:xfrm>
            <a:prstGeom prst="rect">
              <a:avLst/>
            </a:prstGeom>
          </p:spPr>
          <p:txBody>
            <a:bodyPr anchor="t" rtlCol="false" tIns="0" lIns="0" bIns="0" rIns="0">
              <a:spAutoFit/>
            </a:bodyPr>
            <a:lstStyle/>
            <a:p>
              <a:pPr algn="l">
                <a:lnSpc>
                  <a:spcPts val="4760"/>
                </a:lnSpc>
              </a:pPr>
              <a:r>
                <a:rPr lang="en-US" sz="3400">
                  <a:solidFill>
                    <a:srgbClr val="94DDDE"/>
                  </a:solidFill>
                  <a:latin typeface="Josefin Sans"/>
                  <a:ea typeface="Josefin Sans"/>
                  <a:cs typeface="Josefin Sans"/>
                  <a:sym typeface="Josefin Sans"/>
                </a:rPr>
                <a:t>Trong Kiến trúc phần mềm</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107504"/>
            <a:ext cx="3489749" cy="2861594"/>
          </a:xfrm>
          <a:custGeom>
            <a:avLst/>
            <a:gdLst/>
            <a:ahLst/>
            <a:cxnLst/>
            <a:rect r="r" b="b" t="t" l="l"/>
            <a:pathLst>
              <a:path h="2861594" w="3489749">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34247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73577" y="2435010"/>
            <a:ext cx="9421378" cy="5237944"/>
            <a:chOff x="0" y="0"/>
            <a:chExt cx="12561837" cy="6983925"/>
          </a:xfrm>
        </p:grpSpPr>
        <p:sp>
          <p:nvSpPr>
            <p:cNvPr name="TextBox 5" id="5"/>
            <p:cNvSpPr txBox="true"/>
            <p:nvPr/>
          </p:nvSpPr>
          <p:spPr>
            <a:xfrm rot="0">
              <a:off x="0" y="2361548"/>
              <a:ext cx="12380964" cy="45842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Response với status </a:t>
              </a:r>
              <a:r>
                <a:rPr lang="en-US" b="true" sz="2825">
                  <a:solidFill>
                    <a:srgbClr val="2B4B82"/>
                  </a:solidFill>
                  <a:latin typeface="Josefin Sans Bold"/>
                  <a:ea typeface="Josefin Sans Bold"/>
                  <a:cs typeface="Josefin Sans Bold"/>
                  <a:sym typeface="Josefin Sans Bold"/>
                </a:rPr>
                <a:t>202 </a:t>
              </a:r>
              <a:r>
                <a:rPr lang="en-US" sz="2825">
                  <a:solidFill>
                    <a:srgbClr val="2B4B82"/>
                  </a:solidFill>
                  <a:latin typeface="Josefin Sans"/>
                  <a:ea typeface="Josefin Sans"/>
                  <a:cs typeface="Josefin Sans"/>
                  <a:sym typeface="Josefin Sans"/>
                </a:rPr>
                <a:t>(Accepted)</a:t>
              </a:r>
              <a:r>
                <a:rPr lang="en-US" b="true" sz="2825">
                  <a:solidFill>
                    <a:srgbClr val="2B4B82"/>
                  </a:solidFill>
                  <a:latin typeface="Josefin Sans Bold"/>
                  <a:ea typeface="Josefin Sans Bold"/>
                  <a:cs typeface="Josefin Sans Bold"/>
                  <a:sym typeface="Josefin Sans Bold"/>
                </a:rPr>
                <a:t> </a:t>
              </a:r>
              <a:r>
                <a:rPr lang="en-US" sz="2825">
                  <a:solidFill>
                    <a:srgbClr val="2B4B82"/>
                  </a:solidFill>
                  <a:latin typeface="Josefin Sans"/>
                  <a:ea typeface="Josefin Sans"/>
                  <a:cs typeface="Josefin Sans"/>
                  <a:sym typeface="Josefin Sans"/>
                </a:rPr>
                <a:t>nên trả về:</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Đ</a:t>
              </a:r>
              <a:r>
                <a:rPr lang="en-US" sz="2825">
                  <a:solidFill>
                    <a:srgbClr val="2B4B82"/>
                  </a:solidFill>
                  <a:latin typeface="Josefin Sans"/>
                  <a:ea typeface="Josefin Sans"/>
                  <a:cs typeface="Josefin Sans"/>
                  <a:sym typeface="Josefin Sans"/>
                </a:rPr>
                <a:t>ịa chỉ của status endpoint.</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K</a:t>
              </a:r>
              <a:r>
                <a:rPr lang="en-US" sz="2825">
                  <a:solidFill>
                    <a:srgbClr val="2B4B82"/>
                  </a:solidFill>
                  <a:latin typeface="Josefin Sans"/>
                  <a:ea typeface="Josefin Sans"/>
                  <a:cs typeface="Josefin Sans"/>
                  <a:sym typeface="Josefin Sans"/>
                </a:rPr>
                <a:t>hoảng thời gian delay giữa các lần gọi status endpoint.</a:t>
              </a:r>
            </a:p>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Cơ chế hủy yêu cầu:</a:t>
              </a:r>
            </a:p>
            <a:p>
              <a:pPr algn="l" marL="1219835" indent="-406612" lvl="2">
                <a:lnSpc>
                  <a:spcPts val="3954"/>
                </a:lnSpc>
                <a:buFont typeface="Arial"/>
                <a:buChar char="⚬"/>
              </a:pPr>
              <a:r>
                <a:rPr lang="en-US" sz="2824">
                  <a:solidFill>
                    <a:srgbClr val="2B4B82"/>
                  </a:solidFill>
                  <a:latin typeface="Josefin Sans"/>
                  <a:ea typeface="Josefin Sans"/>
                  <a:cs typeface="Josefin Sans"/>
                  <a:sym typeface="Josefin Sans"/>
                </a:rPr>
                <a:t>Có thể cung cấp cho client một endpoint riêng để hủy tác vụ đang xử lý.</a:t>
              </a:r>
            </a:p>
          </p:txBody>
        </p:sp>
        <p:sp>
          <p:nvSpPr>
            <p:cNvPr name="TextBox 6" id="6"/>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1939710"/>
            <a:ext cx="9421378" cy="6228544"/>
            <a:chOff x="0" y="0"/>
            <a:chExt cx="12561837" cy="8304725"/>
          </a:xfrm>
        </p:grpSpPr>
        <p:sp>
          <p:nvSpPr>
            <p:cNvPr name="TextBox 3" id="3"/>
            <p:cNvSpPr txBox="true"/>
            <p:nvPr/>
          </p:nvSpPr>
          <p:spPr>
            <a:xfrm rot="0">
              <a:off x="0" y="2361548"/>
              <a:ext cx="12380964" cy="59050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Xử lý lỗi và Khả năng chịu lỗi:</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Polling thất bại:</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Retry (thử lại) với chiến lược exponential backoff - khoảng thời gian giữa các lần thử lại tăng dần theo từng lần thất bại, VD: 1 giây, 2 giây, 4 giây, 8 giây, v.v.</a:t>
              </a:r>
            </a:p>
            <a:p>
              <a:pPr algn="l" marL="1829752" indent="-457438" lvl="3">
                <a:lnSpc>
                  <a:spcPts val="3954"/>
                </a:lnSpc>
                <a:buFont typeface="Arial"/>
                <a:buChar char="￭"/>
              </a:pPr>
              <a:r>
                <a:rPr lang="en-US" sz="2824">
                  <a:solidFill>
                    <a:srgbClr val="2B4B82"/>
                  </a:solidFill>
                  <a:latin typeface="Josefin Sans"/>
                  <a:ea typeface="Josefin Sans"/>
                  <a:cs typeface="Josefin Sans"/>
                  <a:sym typeface="Josefin Sans"/>
                </a:rPr>
                <a:t>Retry vẫn không thành công, client nên ra thông báo lỗi cho User, có thể tạm dừng yêu cầu hoặc lưu lại để xử lý sau.</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2508134"/>
            <a:ext cx="5989468" cy="5270732"/>
          </a:xfrm>
          <a:custGeom>
            <a:avLst/>
            <a:gdLst/>
            <a:ahLst/>
            <a:cxnLst/>
            <a:rect r="r" b="b" t="t" l="l"/>
            <a:pathLst>
              <a:path h="5270732" w="5989468">
                <a:moveTo>
                  <a:pt x="0" y="0"/>
                </a:moveTo>
                <a:lnTo>
                  <a:pt x="5989468" y="0"/>
                </a:lnTo>
                <a:lnTo>
                  <a:pt x="5989468" y="5270732"/>
                </a:lnTo>
                <a:lnTo>
                  <a:pt x="0" y="5270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1196760"/>
            <a:ext cx="9421378" cy="7714443"/>
            <a:chOff x="0" y="0"/>
            <a:chExt cx="12561837" cy="10285925"/>
          </a:xfrm>
        </p:grpSpPr>
        <p:sp>
          <p:nvSpPr>
            <p:cNvPr name="TextBox 3" id="3"/>
            <p:cNvSpPr txBox="true"/>
            <p:nvPr/>
          </p:nvSpPr>
          <p:spPr>
            <a:xfrm rot="0">
              <a:off x="0" y="2361548"/>
              <a:ext cx="12380964" cy="78862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Xử lý lỗi và Khả năng chịu lỗi:</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Lỗi từ phía Server:</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Tác vụ phía backend lỗi trong quá trình xử lý,  Server cần:</a:t>
              </a:r>
            </a:p>
            <a:p>
              <a:pPr algn="l" marL="2439672" indent="-487934" lvl="4">
                <a:lnSpc>
                  <a:spcPts val="3955"/>
                </a:lnSpc>
                <a:buFont typeface="Arial"/>
                <a:buChar char="•"/>
              </a:pPr>
              <a:r>
                <a:rPr lang="en-US" sz="2825">
                  <a:solidFill>
                    <a:srgbClr val="2B4B82"/>
                  </a:solidFill>
                  <a:latin typeface="Josefin Sans"/>
                  <a:ea typeface="Josefin Sans"/>
                  <a:cs typeface="Josefin Sans"/>
                  <a:sym typeface="Josefin Sans"/>
                </a:rPr>
                <a:t>Trả về status thích hợp, như </a:t>
              </a:r>
              <a:r>
                <a:rPr lang="en-US" b="true" sz="2825">
                  <a:solidFill>
                    <a:srgbClr val="2B4B82"/>
                  </a:solidFill>
                  <a:latin typeface="Josefin Sans Bold"/>
                  <a:ea typeface="Josefin Sans Bold"/>
                  <a:cs typeface="Josefin Sans Bold"/>
                  <a:sym typeface="Josefin Sans Bold"/>
                </a:rPr>
                <a:t>500 </a:t>
              </a:r>
              <a:r>
                <a:rPr lang="en-US" sz="2825">
                  <a:solidFill>
                    <a:srgbClr val="2B4B82"/>
                  </a:solidFill>
                  <a:latin typeface="Josefin Sans"/>
                  <a:ea typeface="Josefin Sans"/>
                  <a:cs typeface="Josefin Sans"/>
                  <a:sym typeface="Josefin Sans"/>
                </a:rPr>
                <a:t>(Internal Server Error), kèm thông báo lỗi chi tiết.</a:t>
              </a:r>
            </a:p>
            <a:p>
              <a:pPr algn="l" marL="2439672" indent="-487934" lvl="4">
                <a:lnSpc>
                  <a:spcPts val="3955"/>
                </a:lnSpc>
                <a:buFont typeface="Arial"/>
                <a:buChar char="•"/>
              </a:pPr>
              <a:r>
                <a:rPr lang="en-US" sz="2825">
                  <a:solidFill>
                    <a:srgbClr val="2B4B82"/>
                  </a:solidFill>
                  <a:latin typeface="Josefin Sans"/>
                  <a:ea typeface="Josefin Sans"/>
                  <a:cs typeface="Josefin Sans"/>
                  <a:sym typeface="Josefin Sans"/>
                </a:rPr>
                <a:t>Status</a:t>
              </a:r>
              <a:r>
                <a:rPr lang="en-US" sz="2825">
                  <a:solidFill>
                    <a:srgbClr val="2B4B82"/>
                  </a:solidFill>
                  <a:latin typeface="Josefin Sans"/>
                  <a:ea typeface="Josefin Sans"/>
                  <a:cs typeface="Josefin Sans"/>
                  <a:sym typeface="Josefin Sans"/>
                </a:rPr>
                <a:t> </a:t>
              </a:r>
              <a:r>
                <a:rPr lang="en-US" b="true" sz="2825">
                  <a:solidFill>
                    <a:srgbClr val="2B4B82"/>
                  </a:solidFill>
                  <a:latin typeface="Josefin Sans Bold"/>
                  <a:ea typeface="Josefin Sans Bold"/>
                  <a:cs typeface="Josefin Sans Bold"/>
                  <a:sym typeface="Josefin Sans Bold"/>
                </a:rPr>
                <a:t>503 </a:t>
              </a:r>
              <a:r>
                <a:rPr lang="en-US" sz="2825">
                  <a:solidFill>
                    <a:srgbClr val="2B4B82"/>
                  </a:solidFill>
                  <a:latin typeface="Josefin Sans"/>
                  <a:ea typeface="Josefin Sans"/>
                  <a:cs typeface="Josefin Sans"/>
                  <a:sym typeface="Josefin Sans"/>
                </a:rPr>
                <a:t>(Service Unavailable) nếu lỗi tạm thời và hệ thống có thể phục hồi trong tương lai.</a:t>
              </a:r>
            </a:p>
            <a:p>
              <a:pPr algn="l" marL="2439672" indent="-487934" lvl="4">
                <a:lnSpc>
                  <a:spcPts val="3955"/>
                </a:lnSpc>
                <a:buFont typeface="Arial"/>
                <a:buChar char="•"/>
              </a:pPr>
              <a:r>
                <a:rPr lang="en-US" sz="2825">
                  <a:solidFill>
                    <a:srgbClr val="2B4B82"/>
                  </a:solidFill>
                  <a:latin typeface="Josefin Sans"/>
                  <a:ea typeface="Josefin Sans"/>
                  <a:cs typeface="Josefin Sans"/>
                  <a:sym typeface="Josefin Sans"/>
                </a:rPr>
                <a:t>Server nên có cơ chế ghi log chi tiết mỗi lần xảy ra lỗi để đội ngũ vận hành có thể phát hiện và khắc phục sớm.</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2508134"/>
            <a:ext cx="5989468" cy="5270732"/>
          </a:xfrm>
          <a:custGeom>
            <a:avLst/>
            <a:gdLst/>
            <a:ahLst/>
            <a:cxnLst/>
            <a:rect r="r" b="b" t="t" l="l"/>
            <a:pathLst>
              <a:path h="5270732" w="5989468">
                <a:moveTo>
                  <a:pt x="0" y="0"/>
                </a:moveTo>
                <a:lnTo>
                  <a:pt x="5989468" y="0"/>
                </a:lnTo>
                <a:lnTo>
                  <a:pt x="5989468" y="5270732"/>
                </a:lnTo>
                <a:lnTo>
                  <a:pt x="0" y="5270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2682660"/>
            <a:ext cx="9421378" cy="4742643"/>
            <a:chOff x="0" y="0"/>
            <a:chExt cx="12561837" cy="6323525"/>
          </a:xfrm>
        </p:grpSpPr>
        <p:sp>
          <p:nvSpPr>
            <p:cNvPr name="TextBox 3" id="3"/>
            <p:cNvSpPr txBox="true"/>
            <p:nvPr/>
          </p:nvSpPr>
          <p:spPr>
            <a:xfrm rot="0">
              <a:off x="0" y="2361548"/>
              <a:ext cx="12380964" cy="39238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Xử lý lỗi và Khả năng chịu lỗi:</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Timeout và việc quản lý thời gian chờ:</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Đ</a:t>
              </a:r>
              <a:r>
                <a:rPr lang="en-US" sz="2825">
                  <a:solidFill>
                    <a:srgbClr val="2B4B82"/>
                  </a:solidFill>
                  <a:latin typeface="Josefin Sans"/>
                  <a:ea typeface="Josefin Sans"/>
                  <a:cs typeface="Josefin Sans"/>
                  <a:sym typeface="Josefin Sans"/>
                </a:rPr>
                <a:t>ặt timeout khi polling. Thời gian chờ vượt quá một khoảng thời gian (VD: 30 giây hoặc 1 phút) -&gt; client ngừng chờ và thông báo lỗi cho User.</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2508134"/>
            <a:ext cx="5989468" cy="5270732"/>
          </a:xfrm>
          <a:custGeom>
            <a:avLst/>
            <a:gdLst/>
            <a:ahLst/>
            <a:cxnLst/>
            <a:rect r="r" b="b" t="t" l="l"/>
            <a:pathLst>
              <a:path h="5270732" w="5989468">
                <a:moveTo>
                  <a:pt x="0" y="0"/>
                </a:moveTo>
                <a:lnTo>
                  <a:pt x="5989468" y="0"/>
                </a:lnTo>
                <a:lnTo>
                  <a:pt x="5989468" y="5270732"/>
                </a:lnTo>
                <a:lnTo>
                  <a:pt x="0" y="5270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1692060"/>
            <a:ext cx="9421378" cy="6723843"/>
            <a:chOff x="0" y="0"/>
            <a:chExt cx="12561837" cy="8965125"/>
          </a:xfrm>
        </p:grpSpPr>
        <p:sp>
          <p:nvSpPr>
            <p:cNvPr name="TextBox 3" id="3"/>
            <p:cNvSpPr txBox="true"/>
            <p:nvPr/>
          </p:nvSpPr>
          <p:spPr>
            <a:xfrm rot="0">
              <a:off x="0" y="2361548"/>
              <a:ext cx="12380964" cy="65654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Bảo mật:</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Xác thực và phân quyền</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Yêu </a:t>
              </a:r>
              <a:r>
                <a:rPr lang="en-US" sz="2825">
                  <a:solidFill>
                    <a:srgbClr val="2B4B82"/>
                  </a:solidFill>
                  <a:latin typeface="Josefin Sans"/>
                  <a:ea typeface="Josefin Sans"/>
                  <a:cs typeface="Josefin Sans"/>
                  <a:sym typeface="Josefin Sans"/>
                </a:rPr>
                <a:t>cầu polling cần được xác thực để đảm bảo rằng chỉ người dùng hoặc ứng dụng được ủy quyền mới có thể kiểm tra trạng thái của tác vụ.</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Phân quyền (authorization) cũng quan trọng. Mỗi client chỉ được phép kiểm tra trạng thái những tác vụ mà họ khởi tạo, tránh việc client này xem thông tin tác vụ của client khác.</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1892436"/>
            <a:ext cx="4965262" cy="6502129"/>
          </a:xfrm>
          <a:custGeom>
            <a:avLst/>
            <a:gdLst/>
            <a:ahLst/>
            <a:cxnLst/>
            <a:rect r="r" b="b" t="t" l="l"/>
            <a:pathLst>
              <a:path h="6502129" w="4965262">
                <a:moveTo>
                  <a:pt x="0" y="0"/>
                </a:moveTo>
                <a:lnTo>
                  <a:pt x="4965262" y="0"/>
                </a:lnTo>
                <a:lnTo>
                  <a:pt x="4965262" y="6502128"/>
                </a:lnTo>
                <a:lnTo>
                  <a:pt x="0" y="6502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1692060"/>
            <a:ext cx="9421378" cy="6723843"/>
            <a:chOff x="0" y="0"/>
            <a:chExt cx="12561837" cy="8965125"/>
          </a:xfrm>
        </p:grpSpPr>
        <p:sp>
          <p:nvSpPr>
            <p:cNvPr name="TextBox 3" id="3"/>
            <p:cNvSpPr txBox="true"/>
            <p:nvPr/>
          </p:nvSpPr>
          <p:spPr>
            <a:xfrm rot="0">
              <a:off x="0" y="2361548"/>
              <a:ext cx="12380964" cy="65654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Bảo mật:</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Phòng chống tấn công lặp lại (Replay Attack)</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Mỗi</a:t>
              </a:r>
              <a:r>
                <a:rPr lang="en-US" sz="2825">
                  <a:solidFill>
                    <a:srgbClr val="2B4B82"/>
                  </a:solidFill>
                  <a:latin typeface="Josefin Sans"/>
                  <a:ea typeface="Josefin Sans"/>
                  <a:cs typeface="Josefin Sans"/>
                  <a:sym typeface="Josefin Sans"/>
                </a:rPr>
                <a:t> yêu cầu polling phải đi kèm một token hoặc ID duy nhất, liên quan đến tác vụ ban đầu.</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Token có thể chứa các thông tin về thời gian hoặc ngữ cảnh phiên làm việc (session) của client, giúp Server xác định yêu cầu đến từ client hợp lệ và không lặp lại bởi bên thứ ba không được ủy quyền</a:t>
              </a:r>
              <a:r>
                <a:rPr lang="en-US" sz="2825">
                  <a:solidFill>
                    <a:srgbClr val="2B4B82"/>
                  </a:solidFill>
                  <a:latin typeface="Josefin Sans"/>
                  <a:ea typeface="Josefin Sans"/>
                  <a:cs typeface="Josefin Sans"/>
                  <a:sym typeface="Josefin Sans"/>
                </a:rPr>
                <a:t>.</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1892436"/>
            <a:ext cx="4965262" cy="6502129"/>
          </a:xfrm>
          <a:custGeom>
            <a:avLst/>
            <a:gdLst/>
            <a:ahLst/>
            <a:cxnLst/>
            <a:rect r="r" b="b" t="t" l="l"/>
            <a:pathLst>
              <a:path h="6502129" w="4965262">
                <a:moveTo>
                  <a:pt x="0" y="0"/>
                </a:moveTo>
                <a:lnTo>
                  <a:pt x="4965262" y="0"/>
                </a:lnTo>
                <a:lnTo>
                  <a:pt x="4965262" y="6502128"/>
                </a:lnTo>
                <a:lnTo>
                  <a:pt x="0" y="6502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973577" y="2930310"/>
            <a:ext cx="9421378" cy="4247343"/>
            <a:chOff x="0" y="0"/>
            <a:chExt cx="12561837" cy="5663125"/>
          </a:xfrm>
        </p:grpSpPr>
        <p:sp>
          <p:nvSpPr>
            <p:cNvPr name="TextBox 3" id="3"/>
            <p:cNvSpPr txBox="true"/>
            <p:nvPr/>
          </p:nvSpPr>
          <p:spPr>
            <a:xfrm rot="0">
              <a:off x="0" y="2361548"/>
              <a:ext cx="12380964" cy="3263477"/>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Bảo mật:</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Mã hóa giao tiếp (Encryption)</a:t>
              </a:r>
            </a:p>
            <a:p>
              <a:pPr algn="l" marL="1829754" indent="-457439" lvl="3">
                <a:lnSpc>
                  <a:spcPts val="3955"/>
                </a:lnSpc>
                <a:buFont typeface="Arial"/>
                <a:buChar char="￭"/>
              </a:pPr>
              <a:r>
                <a:rPr lang="en-US" sz="2825">
                  <a:solidFill>
                    <a:srgbClr val="2B4B82"/>
                  </a:solidFill>
                  <a:latin typeface="Josefin Sans"/>
                  <a:ea typeface="Josefin Sans"/>
                  <a:cs typeface="Josefin Sans"/>
                  <a:sym typeface="Josefin Sans"/>
                </a:rPr>
                <a:t>Bảo mật dữ liệu</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Quản lý Polling endpoint</a:t>
              </a:r>
            </a:p>
            <a:p>
              <a:pPr algn="l" marL="1219836" indent="-406612" lvl="2">
                <a:lnSpc>
                  <a:spcPts val="3955"/>
                </a:lnSpc>
                <a:buFont typeface="Arial"/>
                <a:buChar char="⚬"/>
              </a:pPr>
              <a:r>
                <a:rPr lang="en-US" sz="2825">
                  <a:solidFill>
                    <a:srgbClr val="2B4B82"/>
                  </a:solidFill>
                  <a:latin typeface="Josefin Sans"/>
                  <a:ea typeface="Josefin Sans"/>
                  <a:cs typeface="Josefin Sans"/>
                  <a:sym typeface="Josefin Sans"/>
                </a:rPr>
                <a:t>Theo dõi và ghi log (Monitoring &amp; Logging)</a:t>
              </a:r>
            </a:p>
          </p:txBody>
        </p:sp>
        <p:sp>
          <p:nvSpPr>
            <p:cNvPr name="TextBox 4" id="4"/>
            <p:cNvSpPr txBox="true"/>
            <p:nvPr/>
          </p:nvSpPr>
          <p:spPr>
            <a:xfrm rot="0">
              <a:off x="180873" y="-99060"/>
              <a:ext cx="12380964" cy="106299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Issues and considerations</a:t>
              </a:r>
            </a:p>
          </p:txBody>
        </p:sp>
      </p:grpSp>
      <p:sp>
        <p:nvSpPr>
          <p:cNvPr name="Freeform 5" id="5"/>
          <p:cNvSpPr/>
          <p:nvPr/>
        </p:nvSpPr>
        <p:spPr>
          <a:xfrm flipH="false" flipV="false" rot="0">
            <a:off x="1028700" y="1892436"/>
            <a:ext cx="4965262" cy="6502129"/>
          </a:xfrm>
          <a:custGeom>
            <a:avLst/>
            <a:gdLst/>
            <a:ahLst/>
            <a:cxnLst/>
            <a:rect r="r" b="b" t="t" l="l"/>
            <a:pathLst>
              <a:path h="6502129" w="4965262">
                <a:moveTo>
                  <a:pt x="0" y="0"/>
                </a:moveTo>
                <a:lnTo>
                  <a:pt x="4965262" y="0"/>
                </a:lnTo>
                <a:lnTo>
                  <a:pt x="4965262" y="6502128"/>
                </a:lnTo>
                <a:lnTo>
                  <a:pt x="0" y="6502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187452" y="1394747"/>
            <a:ext cx="7079577" cy="3717320"/>
            <a:chOff x="0" y="0"/>
            <a:chExt cx="9439436" cy="4956427"/>
          </a:xfrm>
        </p:grpSpPr>
        <p:sp>
          <p:nvSpPr>
            <p:cNvPr name="TextBox 3" id="3"/>
            <p:cNvSpPr txBox="true"/>
            <p:nvPr/>
          </p:nvSpPr>
          <p:spPr>
            <a:xfrm rot="0">
              <a:off x="0" y="-19050"/>
              <a:ext cx="9439436" cy="2609850"/>
            </a:xfrm>
            <a:prstGeom prst="rect">
              <a:avLst/>
            </a:prstGeom>
          </p:spPr>
          <p:txBody>
            <a:bodyPr anchor="t" rtlCol="false" tIns="0" lIns="0" bIns="0" rIns="0">
              <a:spAutoFit/>
            </a:bodyPr>
            <a:lstStyle/>
            <a:p>
              <a:pPr algn="l">
                <a:lnSpc>
                  <a:spcPts val="7680"/>
                </a:lnSpc>
              </a:pPr>
              <a:r>
                <a:rPr lang="en-US" sz="6400" b="true">
                  <a:solidFill>
                    <a:srgbClr val="94DDDE"/>
                  </a:solidFill>
                  <a:latin typeface="Josefin Sans Bold"/>
                  <a:ea typeface="Josefin Sans Bold"/>
                  <a:cs typeface="Josefin Sans Bold"/>
                  <a:sym typeface="Josefin Sans Bold"/>
                </a:rPr>
                <a:t>Khi nào nên sử dụng</a:t>
              </a:r>
            </a:p>
          </p:txBody>
        </p:sp>
        <p:sp>
          <p:nvSpPr>
            <p:cNvPr name="TextBox 4" id="4"/>
            <p:cNvSpPr txBox="true"/>
            <p:nvPr/>
          </p:nvSpPr>
          <p:spPr>
            <a:xfrm rot="0">
              <a:off x="0" y="2901440"/>
              <a:ext cx="7324815" cy="2086737"/>
            </a:xfrm>
            <a:prstGeom prst="rect">
              <a:avLst/>
            </a:prstGeom>
          </p:spPr>
          <p:txBody>
            <a:bodyPr anchor="t" rtlCol="false" tIns="0" lIns="0" bIns="0" rIns="0">
              <a:spAutoFit/>
            </a:bodyPr>
            <a:lstStyle/>
            <a:p>
              <a:pPr algn="l">
                <a:lnSpc>
                  <a:spcPts val="4262"/>
                </a:lnSpc>
              </a:pPr>
              <a:r>
                <a:rPr lang="en-US" sz="2899" spc="579">
                  <a:solidFill>
                    <a:srgbClr val="94DDDE"/>
                  </a:solidFill>
                  <a:latin typeface="Josefin Sans"/>
                  <a:ea typeface="Josefin Sans"/>
                  <a:cs typeface="Josefin Sans"/>
                  <a:sym typeface="Josefin Sans"/>
                </a:rPr>
                <a:t>ASYNCHRONOUS REQUEST-REPLY PATTERN</a:t>
              </a:r>
            </a:p>
          </p:txBody>
        </p:sp>
      </p:grpSp>
      <p:grpSp>
        <p:nvGrpSpPr>
          <p:cNvPr name="Group 5" id="5"/>
          <p:cNvGrpSpPr/>
          <p:nvPr/>
        </p:nvGrpSpPr>
        <p:grpSpPr>
          <a:xfrm rot="0">
            <a:off x="9144000" y="1388397"/>
            <a:ext cx="7714897" cy="1466752"/>
            <a:chOff x="0" y="0"/>
            <a:chExt cx="10286529" cy="1955669"/>
          </a:xfrm>
        </p:grpSpPr>
        <p:sp>
          <p:nvSpPr>
            <p:cNvPr name="TextBox 6" id="6"/>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b="true">
                  <a:solidFill>
                    <a:srgbClr val="94DDDE"/>
                  </a:solidFill>
                  <a:latin typeface="Josefin Sans Bold"/>
                  <a:ea typeface="Josefin Sans Bold"/>
                  <a:cs typeface="Josefin Sans Bold"/>
                  <a:sym typeface="Josefin Sans Bold"/>
                </a:rPr>
                <a:t>Khó có thể cung cấp Call-back endpoint</a:t>
              </a:r>
            </a:p>
          </p:txBody>
        </p:sp>
        <p:sp>
          <p:nvSpPr>
            <p:cNvPr name="TextBox 7" id="7"/>
            <p:cNvSpPr txBox="true"/>
            <p:nvPr/>
          </p:nvSpPr>
          <p:spPr>
            <a:xfrm rot="0">
              <a:off x="0" y="872995"/>
              <a:ext cx="10286529" cy="1102995"/>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Khi khó có thể cung cấp </a:t>
              </a:r>
              <a:r>
                <a:rPr lang="en-US" sz="2400" b="true">
                  <a:solidFill>
                    <a:srgbClr val="FEFEFE"/>
                  </a:solidFill>
                  <a:latin typeface="Josefin Sans Bold"/>
                  <a:ea typeface="Josefin Sans Bold"/>
                  <a:cs typeface="Josefin Sans Bold"/>
                  <a:sym typeface="Josefin Sans Bold"/>
                </a:rPr>
                <a:t>Call-back endpoints </a:t>
              </a:r>
              <a:r>
                <a:rPr lang="en-US" sz="2400">
                  <a:solidFill>
                    <a:srgbClr val="FEFEFE"/>
                  </a:solidFill>
                  <a:latin typeface="Josefin Sans"/>
                  <a:ea typeface="Josefin Sans"/>
                  <a:cs typeface="Josefin Sans"/>
                  <a:sym typeface="Josefin Sans"/>
                </a:rPr>
                <a:t>hoặc sử dụng kết nối dài hạn.</a:t>
              </a:r>
            </a:p>
          </p:txBody>
        </p:sp>
      </p:grpSp>
      <p:grpSp>
        <p:nvGrpSpPr>
          <p:cNvPr name="Group 8" id="8"/>
          <p:cNvGrpSpPr/>
          <p:nvPr/>
        </p:nvGrpSpPr>
        <p:grpSpPr>
          <a:xfrm rot="0">
            <a:off x="9144000" y="4323628"/>
            <a:ext cx="7714897" cy="1880772"/>
            <a:chOff x="0" y="0"/>
            <a:chExt cx="10286529" cy="2507696"/>
          </a:xfrm>
        </p:grpSpPr>
        <p:sp>
          <p:nvSpPr>
            <p:cNvPr name="TextBox 9" id="9"/>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b="true">
                  <a:solidFill>
                    <a:srgbClr val="94DDDE"/>
                  </a:solidFill>
                  <a:latin typeface="Josefin Sans Bold"/>
                  <a:ea typeface="Josefin Sans Bold"/>
                  <a:cs typeface="Josefin Sans Bold"/>
                  <a:sym typeface="Josefin Sans Bold"/>
                </a:rPr>
                <a:t>Xử lý các tác vụ lâu dài </a:t>
              </a:r>
            </a:p>
          </p:txBody>
        </p:sp>
        <p:sp>
          <p:nvSpPr>
            <p:cNvPr name="TextBox 10" id="10"/>
            <p:cNvSpPr txBox="true"/>
            <p:nvPr/>
          </p:nvSpPr>
          <p:spPr>
            <a:xfrm rot="0">
              <a:off x="0" y="876381"/>
              <a:ext cx="10286529" cy="1661795"/>
            </a:xfrm>
            <a:prstGeom prst="rect">
              <a:avLst/>
            </a:prstGeom>
          </p:spPr>
          <p:txBody>
            <a:bodyPr anchor="t" rtlCol="false" tIns="0" lIns="0" bIns="0" rIns="0">
              <a:spAutoFit/>
            </a:bodyPr>
            <a:lstStyle/>
            <a:p>
              <a:pPr algn="l">
                <a:lnSpc>
                  <a:spcPts val="3359"/>
                </a:lnSpc>
              </a:pPr>
              <a:r>
                <a:rPr lang="en-US" sz="2400">
                  <a:solidFill>
                    <a:srgbClr val="FEFEFE"/>
                  </a:solidFill>
                  <a:latin typeface="Josefin Sans"/>
                  <a:ea typeface="Josefin Sans"/>
                  <a:cs typeface="Josefin Sans"/>
                  <a:sym typeface="Josefin Sans"/>
                </a:rPr>
                <a:t>Xử lý hàng loạt (batch processing), tạo báo cáo, xử lý dữ liệu lớn, hoặc bất kỳ tác vụ nào có thời gian hoàn thành không thể đoán trước.</a:t>
              </a:r>
              <a:r>
                <a:rPr lang="en-US" sz="2400">
                  <a:solidFill>
                    <a:srgbClr val="FEFEFE"/>
                  </a:solidFill>
                  <a:latin typeface="Josefin Sans"/>
                  <a:ea typeface="Josefin Sans"/>
                  <a:cs typeface="Josefin Sans"/>
                  <a:sym typeface="Josefin Sans"/>
                </a:rPr>
                <a:t> </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6E426A"/>
        </a:solidFill>
      </p:bgPr>
    </p:bg>
    <p:spTree>
      <p:nvGrpSpPr>
        <p:cNvPr id="1" name=""/>
        <p:cNvGrpSpPr/>
        <p:nvPr/>
      </p:nvGrpSpPr>
      <p:grpSpPr>
        <a:xfrm>
          <a:off x="0" y="0"/>
          <a:ext cx="0" cy="0"/>
          <a:chOff x="0" y="0"/>
          <a:chExt cx="0" cy="0"/>
        </a:xfrm>
      </p:grpSpPr>
      <p:grpSp>
        <p:nvGrpSpPr>
          <p:cNvPr name="Group 2" id="2"/>
          <p:cNvGrpSpPr/>
          <p:nvPr/>
        </p:nvGrpSpPr>
        <p:grpSpPr>
          <a:xfrm rot="0">
            <a:off x="1187452" y="1394747"/>
            <a:ext cx="7079577" cy="3717320"/>
            <a:chOff x="0" y="0"/>
            <a:chExt cx="9439436" cy="4956427"/>
          </a:xfrm>
        </p:grpSpPr>
        <p:sp>
          <p:nvSpPr>
            <p:cNvPr name="TextBox 3" id="3"/>
            <p:cNvSpPr txBox="true"/>
            <p:nvPr/>
          </p:nvSpPr>
          <p:spPr>
            <a:xfrm rot="0">
              <a:off x="0" y="-19050"/>
              <a:ext cx="9439436" cy="2609850"/>
            </a:xfrm>
            <a:prstGeom prst="rect">
              <a:avLst/>
            </a:prstGeom>
          </p:spPr>
          <p:txBody>
            <a:bodyPr anchor="t" rtlCol="false" tIns="0" lIns="0" bIns="0" rIns="0">
              <a:spAutoFit/>
            </a:bodyPr>
            <a:lstStyle/>
            <a:p>
              <a:pPr algn="l">
                <a:lnSpc>
                  <a:spcPts val="7680"/>
                </a:lnSpc>
              </a:pPr>
              <a:r>
                <a:rPr lang="en-US" sz="6400" b="true">
                  <a:solidFill>
                    <a:srgbClr val="F7B4A7"/>
                  </a:solidFill>
                  <a:latin typeface="Josefin Sans Bold"/>
                  <a:ea typeface="Josefin Sans Bold"/>
                  <a:cs typeface="Josefin Sans Bold"/>
                  <a:sym typeface="Josefin Sans Bold"/>
                </a:rPr>
                <a:t>Các trường không phù hợp sử dụng </a:t>
              </a:r>
            </a:p>
          </p:txBody>
        </p:sp>
        <p:sp>
          <p:nvSpPr>
            <p:cNvPr name="TextBox 4" id="4"/>
            <p:cNvSpPr txBox="true"/>
            <p:nvPr/>
          </p:nvSpPr>
          <p:spPr>
            <a:xfrm rot="0">
              <a:off x="0" y="2901440"/>
              <a:ext cx="7324815" cy="2086737"/>
            </a:xfrm>
            <a:prstGeom prst="rect">
              <a:avLst/>
            </a:prstGeom>
          </p:spPr>
          <p:txBody>
            <a:bodyPr anchor="t" rtlCol="false" tIns="0" lIns="0" bIns="0" rIns="0">
              <a:spAutoFit/>
            </a:bodyPr>
            <a:lstStyle/>
            <a:p>
              <a:pPr algn="l">
                <a:lnSpc>
                  <a:spcPts val="4262"/>
                </a:lnSpc>
              </a:pPr>
              <a:r>
                <a:rPr lang="en-US" sz="2899" spc="579">
                  <a:solidFill>
                    <a:srgbClr val="EFEFEF"/>
                  </a:solidFill>
                  <a:latin typeface="Josefin Sans"/>
                  <a:ea typeface="Josefin Sans"/>
                  <a:cs typeface="Josefin Sans"/>
                  <a:sym typeface="Josefin Sans"/>
                </a:rPr>
                <a:t>ASYNCHRONOUS REQUEST-REPLY PATTERN</a:t>
              </a:r>
            </a:p>
          </p:txBody>
        </p:sp>
      </p:grpSp>
      <p:grpSp>
        <p:nvGrpSpPr>
          <p:cNvPr name="Group 5" id="5"/>
          <p:cNvGrpSpPr/>
          <p:nvPr/>
        </p:nvGrpSpPr>
        <p:grpSpPr>
          <a:xfrm rot="0">
            <a:off x="9144000" y="1388397"/>
            <a:ext cx="7714897" cy="2381152"/>
            <a:chOff x="0" y="0"/>
            <a:chExt cx="10286529" cy="3174869"/>
          </a:xfrm>
        </p:grpSpPr>
        <p:sp>
          <p:nvSpPr>
            <p:cNvPr name="TextBox 6" id="6"/>
            <p:cNvSpPr txBox="true"/>
            <p:nvPr/>
          </p:nvSpPr>
          <p:spPr>
            <a:xfrm rot="0">
              <a:off x="0" y="-57150"/>
              <a:ext cx="10286529" cy="1283123"/>
            </a:xfrm>
            <a:prstGeom prst="rect">
              <a:avLst/>
            </a:prstGeom>
          </p:spPr>
          <p:txBody>
            <a:bodyPr anchor="t" rtlCol="false" tIns="0" lIns="0" bIns="0" rIns="0">
              <a:spAutoFit/>
            </a:bodyPr>
            <a:lstStyle/>
            <a:p>
              <a:pPr algn="l">
                <a:lnSpc>
                  <a:spcPts val="3919"/>
                </a:lnSpc>
              </a:pPr>
              <a:r>
                <a:rPr lang="en-US" sz="2800" b="true">
                  <a:solidFill>
                    <a:srgbClr val="F7B4A7"/>
                  </a:solidFill>
                  <a:latin typeface="Josefin Sans Bold"/>
                  <a:ea typeface="Josefin Sans Bold"/>
                  <a:cs typeface="Josefin Sans Bold"/>
                  <a:sym typeface="Josefin Sans Bold"/>
                </a:rPr>
                <a:t>Response cần trả về trong thời gian thực về phía client</a:t>
              </a:r>
            </a:p>
          </p:txBody>
        </p:sp>
        <p:sp>
          <p:nvSpPr>
            <p:cNvPr name="TextBox 7" id="7"/>
            <p:cNvSpPr txBox="true"/>
            <p:nvPr/>
          </p:nvSpPr>
          <p:spPr>
            <a:xfrm rot="0">
              <a:off x="0" y="1533395"/>
              <a:ext cx="10286529" cy="1661795"/>
            </a:xfrm>
            <a:prstGeom prst="rect">
              <a:avLst/>
            </a:prstGeom>
          </p:spPr>
          <p:txBody>
            <a:bodyPr anchor="t" rtlCol="false" tIns="0" lIns="0" bIns="0" rIns="0">
              <a:spAutoFit/>
            </a:bodyPr>
            <a:lstStyle/>
            <a:p>
              <a:pPr algn="l">
                <a:lnSpc>
                  <a:spcPts val="3359"/>
                </a:lnSpc>
              </a:pPr>
              <a:r>
                <a:rPr lang="en-US" sz="2400">
                  <a:solidFill>
                    <a:srgbClr val="EFEFEF"/>
                  </a:solidFill>
                  <a:latin typeface="Josefin Sans"/>
                  <a:ea typeface="Josefin Sans"/>
                  <a:cs typeface="Josefin Sans"/>
                  <a:sym typeface="Josefin Sans"/>
                </a:rPr>
                <a:t>Ví dụ: Các giao dịch tài chính, tương tác trực tiếp với người dùng, hoặc các hệ thống yêu cầu phản hồi nhanh chóng.</a:t>
              </a:r>
            </a:p>
          </p:txBody>
        </p:sp>
      </p:grpSp>
      <p:grpSp>
        <p:nvGrpSpPr>
          <p:cNvPr name="Group 8" id="8"/>
          <p:cNvGrpSpPr/>
          <p:nvPr/>
        </p:nvGrpSpPr>
        <p:grpSpPr>
          <a:xfrm rot="0">
            <a:off x="9144000" y="4323628"/>
            <a:ext cx="7714897" cy="1461672"/>
            <a:chOff x="0" y="0"/>
            <a:chExt cx="10286529" cy="1948896"/>
          </a:xfrm>
        </p:grpSpPr>
        <p:sp>
          <p:nvSpPr>
            <p:cNvPr name="TextBox 9" id="9"/>
            <p:cNvSpPr txBox="true"/>
            <p:nvPr/>
          </p:nvSpPr>
          <p:spPr>
            <a:xfrm rot="0">
              <a:off x="0" y="-57150"/>
              <a:ext cx="10286529" cy="622723"/>
            </a:xfrm>
            <a:prstGeom prst="rect">
              <a:avLst/>
            </a:prstGeom>
          </p:spPr>
          <p:txBody>
            <a:bodyPr anchor="t" rtlCol="false" tIns="0" lIns="0" bIns="0" rIns="0">
              <a:spAutoFit/>
            </a:bodyPr>
            <a:lstStyle/>
            <a:p>
              <a:pPr algn="l">
                <a:lnSpc>
                  <a:spcPts val="3919"/>
                </a:lnSpc>
              </a:pPr>
              <a:r>
                <a:rPr lang="en-US" sz="2800" b="true">
                  <a:solidFill>
                    <a:srgbClr val="F7B4A7"/>
                  </a:solidFill>
                  <a:latin typeface="Josefin Sans Bold"/>
                  <a:ea typeface="Josefin Sans Bold"/>
                  <a:cs typeface="Josefin Sans Bold"/>
                  <a:sym typeface="Josefin Sans Bold"/>
                </a:rPr>
                <a:t>Cần thông báo cho người dùng nhanh chóng</a:t>
              </a:r>
            </a:p>
          </p:txBody>
        </p:sp>
        <p:sp>
          <p:nvSpPr>
            <p:cNvPr name="TextBox 10" id="10"/>
            <p:cNvSpPr txBox="true"/>
            <p:nvPr/>
          </p:nvSpPr>
          <p:spPr>
            <a:xfrm rot="0">
              <a:off x="0" y="876381"/>
              <a:ext cx="10286529" cy="1102995"/>
            </a:xfrm>
            <a:prstGeom prst="rect">
              <a:avLst/>
            </a:prstGeom>
          </p:spPr>
          <p:txBody>
            <a:bodyPr anchor="t" rtlCol="false" tIns="0" lIns="0" bIns="0" rIns="0">
              <a:spAutoFit/>
            </a:bodyPr>
            <a:lstStyle/>
            <a:p>
              <a:pPr algn="l">
                <a:lnSpc>
                  <a:spcPts val="3359"/>
                </a:lnSpc>
              </a:pPr>
              <a:r>
                <a:rPr lang="en-US" sz="2400">
                  <a:solidFill>
                    <a:srgbClr val="EFEFEF"/>
                  </a:solidFill>
                  <a:latin typeface="Josefin Sans"/>
                  <a:ea typeface="Josefin Sans"/>
                  <a:cs typeface="Josefin Sans"/>
                  <a:sym typeface="Josefin Sans"/>
                </a:rPr>
                <a:t>Hệ thống đã có sẵn infrastructure cho webhook hoặc các công nghệ push notification</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565158" y="3916889"/>
            <a:ext cx="7312717" cy="2453221"/>
            <a:chOff x="0" y="0"/>
            <a:chExt cx="9750289" cy="3270962"/>
          </a:xfrm>
        </p:grpSpPr>
        <p:sp>
          <p:nvSpPr>
            <p:cNvPr name="TextBox 3" id="3"/>
            <p:cNvSpPr txBox="true"/>
            <p:nvPr/>
          </p:nvSpPr>
          <p:spPr>
            <a:xfrm rot="0">
              <a:off x="0" y="177588"/>
              <a:ext cx="9750289" cy="1441238"/>
            </a:xfrm>
            <a:prstGeom prst="rect">
              <a:avLst/>
            </a:prstGeom>
          </p:spPr>
          <p:txBody>
            <a:bodyPr anchor="t" rtlCol="false" tIns="0" lIns="0" bIns="0" rIns="0">
              <a:spAutoFit/>
            </a:bodyPr>
            <a:lstStyle/>
            <a:p>
              <a:pPr algn="l">
                <a:lnSpc>
                  <a:spcPts val="7519"/>
                </a:lnSpc>
              </a:pPr>
              <a:r>
                <a:rPr lang="en-US" sz="8000" spc="-88" b="true">
                  <a:solidFill>
                    <a:srgbClr val="2B4B82"/>
                  </a:solidFill>
                  <a:latin typeface="Josefin Sans Bold"/>
                  <a:ea typeface="Josefin Sans Bold"/>
                  <a:cs typeface="Josefin Sans Bold"/>
                  <a:sym typeface="Josefin Sans Bold"/>
                </a:rPr>
                <a:t>DEMO</a:t>
              </a:r>
            </a:p>
          </p:txBody>
        </p:sp>
        <p:sp>
          <p:nvSpPr>
            <p:cNvPr name="TextBox 4" id="4"/>
            <p:cNvSpPr txBox="true"/>
            <p:nvPr/>
          </p:nvSpPr>
          <p:spPr>
            <a:xfrm rot="0">
              <a:off x="0" y="2594687"/>
              <a:ext cx="9750289" cy="676275"/>
            </a:xfrm>
            <a:prstGeom prst="rect">
              <a:avLst/>
            </a:prstGeom>
          </p:spPr>
          <p:txBody>
            <a:bodyPr anchor="t" rtlCol="false" tIns="0" lIns="0" bIns="0" rIns="0">
              <a:spAutoFit/>
            </a:bodyPr>
            <a:lstStyle/>
            <a:p>
              <a:pPr algn="l">
                <a:lnSpc>
                  <a:spcPts val="4200"/>
                </a:lnSpc>
              </a:pPr>
              <a:r>
                <a:rPr lang="en-US" sz="3000">
                  <a:solidFill>
                    <a:srgbClr val="2B4B82"/>
                  </a:solidFill>
                  <a:latin typeface="Josefin Sans"/>
                  <a:ea typeface="Josefin Sans"/>
                  <a:cs typeface="Josefin Sans"/>
                  <a:sym typeface="Josefin Sans"/>
                </a:rPr>
                <a:t>Asynchronous Request-Reply pattern</a:t>
              </a: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302264" y="1684366"/>
            <a:ext cx="8592473" cy="6858289"/>
            <a:chOff x="0" y="0"/>
            <a:chExt cx="11456630" cy="9144385"/>
          </a:xfrm>
        </p:grpSpPr>
        <p:sp>
          <p:nvSpPr>
            <p:cNvPr name="TextBox 3" id="3"/>
            <p:cNvSpPr txBox="true"/>
            <p:nvPr/>
          </p:nvSpPr>
          <p:spPr>
            <a:xfrm rot="0">
              <a:off x="481673" y="-9525"/>
              <a:ext cx="6723775" cy="1289685"/>
            </a:xfrm>
            <a:prstGeom prst="rect">
              <a:avLst/>
            </a:prstGeom>
          </p:spPr>
          <p:txBody>
            <a:bodyPr anchor="t" rtlCol="false" tIns="0" lIns="0" bIns="0" rIns="0">
              <a:spAutoFit/>
            </a:bodyPr>
            <a:lstStyle/>
            <a:p>
              <a:pPr algn="l">
                <a:lnSpc>
                  <a:spcPts val="7559"/>
                </a:lnSpc>
              </a:pPr>
              <a:r>
                <a:rPr lang="en-US" sz="6299" b="true">
                  <a:solidFill>
                    <a:srgbClr val="F7B4A7"/>
                  </a:solidFill>
                  <a:latin typeface="Josefin Sans Bold"/>
                  <a:ea typeface="Josefin Sans Bold"/>
                  <a:cs typeface="Josefin Sans Bold"/>
                  <a:sym typeface="Josefin Sans Bold"/>
                </a:rPr>
                <a:t>Chương trình</a:t>
              </a:r>
            </a:p>
          </p:txBody>
        </p:sp>
        <p:sp>
          <p:nvSpPr>
            <p:cNvPr name="TextBox 4" id="4"/>
            <p:cNvSpPr txBox="true"/>
            <p:nvPr/>
          </p:nvSpPr>
          <p:spPr>
            <a:xfrm rot="0">
              <a:off x="481673" y="2327394"/>
              <a:ext cx="7537706" cy="988060"/>
            </a:xfrm>
            <a:prstGeom prst="rect">
              <a:avLst/>
            </a:prstGeom>
          </p:spPr>
          <p:txBody>
            <a:bodyPr anchor="t" rtlCol="false" tIns="0" lIns="0" bIns="0" rIns="0">
              <a:spAutoFit/>
            </a:bodyPr>
            <a:lstStyle/>
            <a:p>
              <a:pPr algn="l">
                <a:lnSpc>
                  <a:spcPts val="3052"/>
                </a:lnSpc>
              </a:pPr>
              <a:r>
                <a:rPr lang="en-US" sz="1849" spc="221">
                  <a:solidFill>
                    <a:srgbClr val="94DDDE"/>
                  </a:solidFill>
                  <a:latin typeface="Josefin Sans"/>
                  <a:ea typeface="Josefin Sans"/>
                  <a:cs typeface="Josefin Sans"/>
                  <a:sym typeface="Josefin Sans"/>
                </a:rPr>
                <a:t>CÁC CHỦ ĐỀ CHÍNH ĐƯỢC THẢO LUẬN TRONG BẢN THUYẾT TRÌNH NÀY</a:t>
              </a:r>
            </a:p>
          </p:txBody>
        </p:sp>
        <p:sp>
          <p:nvSpPr>
            <p:cNvPr name="TextBox 5" id="5"/>
            <p:cNvSpPr txBox="true"/>
            <p:nvPr/>
          </p:nvSpPr>
          <p:spPr>
            <a:xfrm rot="0">
              <a:off x="0" y="4555028"/>
              <a:ext cx="11456630" cy="4254077"/>
            </a:xfrm>
            <a:prstGeom prst="rect">
              <a:avLst/>
            </a:prstGeom>
          </p:spPr>
          <p:txBody>
            <a:bodyPr anchor="t" rtlCol="false" tIns="0" lIns="0" bIns="0" rIns="0">
              <a:spAutoFit/>
            </a:bodyPr>
            <a:lstStyle/>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Bối cảnh và vấn đề</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Giải pháp</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Issues and considerations</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Khi nào nên sử dụng pattern</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Demo</a:t>
              </a:r>
            </a:p>
            <a:p>
              <a:pPr algn="just">
                <a:lnSpc>
                  <a:spcPts val="3955"/>
                </a:lnSpc>
              </a:pPr>
            </a:p>
          </p:txBody>
        </p:sp>
      </p:grpSp>
      <p:sp>
        <p:nvSpPr>
          <p:cNvPr name="Freeform 6" id="6"/>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362279"/>
            <a:ext cx="9768230" cy="3505496"/>
            <a:chOff x="0" y="0"/>
            <a:chExt cx="13024306" cy="467399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Bối cảnh và vấn đề</a:t>
              </a:r>
            </a:p>
          </p:txBody>
        </p:sp>
        <p:sp>
          <p:nvSpPr>
            <p:cNvPr name="TextBox 5" id="5"/>
            <p:cNvSpPr txBox="true"/>
            <p:nvPr/>
          </p:nvSpPr>
          <p:spPr>
            <a:xfrm rot="0">
              <a:off x="0" y="3216670"/>
              <a:ext cx="12478551" cy="1762125"/>
            </a:xfrm>
            <a:prstGeom prst="rect">
              <a:avLst/>
            </a:prstGeom>
          </p:spPr>
          <p:txBody>
            <a:bodyPr anchor="t" rtlCol="false" tIns="0" lIns="0" bIns="0" rIns="0">
              <a:spAutoFit/>
            </a:bodyPr>
            <a:lstStyle/>
            <a:p>
              <a:pPr algn="l">
                <a:lnSpc>
                  <a:spcPts val="3480"/>
                </a:lnSpc>
              </a:pPr>
              <a:r>
                <a:rPr lang="en-US" sz="2900">
                  <a:solidFill>
                    <a:srgbClr val="2B4B82"/>
                  </a:solidFill>
                  <a:latin typeface="Josefin Sans"/>
                  <a:ea typeface="Josefin Sans"/>
                  <a:cs typeface="Josefin Sans"/>
                  <a:sym typeface="Josefin Sans"/>
                </a:rPr>
                <a:t>Trong bối cảnh hiện tại, ứng dụng phía client phụ thuộc vào API để cung cấp các business logic, thường các API calls hoạt động trên giao thức HTTP(s)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118313"/>
            <a:ext cx="9768230" cy="5993426"/>
            <a:chOff x="0" y="0"/>
            <a:chExt cx="13024306" cy="799123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Bối cảnh và vấn đề</a:t>
              </a:r>
            </a:p>
          </p:txBody>
        </p:sp>
        <p:sp>
          <p:nvSpPr>
            <p:cNvPr name="TextBox 5" id="5"/>
            <p:cNvSpPr txBox="true"/>
            <p:nvPr/>
          </p:nvSpPr>
          <p:spPr>
            <a:xfrm rot="0">
              <a:off x="0" y="3216670"/>
              <a:ext cx="12478551" cy="5079365"/>
            </a:xfrm>
            <a:prstGeom prst="rect">
              <a:avLst/>
            </a:prstGeom>
          </p:spPr>
          <p:txBody>
            <a:bodyPr anchor="t" rtlCol="false" tIns="0" lIns="0" bIns="0" rIns="0">
              <a:spAutoFit/>
            </a:bodyPr>
            <a:lstStyle/>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Hầu hết các trường hợp, API phản hồi rất nhanh (100 ms hoặc nhanh hơn).</a:t>
              </a:r>
            </a:p>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Rất nhiều yếu tố có thể ảnh hưởng tới tốc độ phản hồi:</a:t>
              </a:r>
            </a:p>
            <a:p>
              <a:pPr algn="l" marL="1252221" indent="-417407" lvl="2">
                <a:lnSpc>
                  <a:spcPts val="3480"/>
                </a:lnSpc>
                <a:buFont typeface="Arial"/>
                <a:buChar char="⚬"/>
              </a:pPr>
              <a:r>
                <a:rPr lang="en-US" sz="2900">
                  <a:solidFill>
                    <a:srgbClr val="2B4B82"/>
                  </a:solidFill>
                  <a:latin typeface="Josefin Sans"/>
                  <a:ea typeface="Josefin Sans"/>
                  <a:cs typeface="Josefin Sans"/>
                  <a:sym typeface="Josefin Sans"/>
                </a:rPr>
                <a:t>Các lớp bảo mật</a:t>
              </a:r>
            </a:p>
            <a:p>
              <a:pPr algn="l" marL="1252221" indent="-417407" lvl="2">
                <a:lnSpc>
                  <a:spcPts val="3480"/>
                </a:lnSpc>
                <a:buFont typeface="Arial"/>
                <a:buChar char="⚬"/>
              </a:pPr>
              <a:r>
                <a:rPr lang="en-US" sz="2900">
                  <a:solidFill>
                    <a:srgbClr val="2B4B82"/>
                  </a:solidFill>
                  <a:latin typeface="Josefin Sans"/>
                  <a:ea typeface="Josefin Sans"/>
                  <a:cs typeface="Josefin Sans"/>
                  <a:sym typeface="Josefin Sans"/>
                </a:rPr>
                <a:t>Hạ tầng mạng</a:t>
              </a:r>
            </a:p>
            <a:p>
              <a:pPr algn="l" marL="1252221" indent="-417407" lvl="2">
                <a:lnSpc>
                  <a:spcPts val="3480"/>
                </a:lnSpc>
                <a:buFont typeface="Arial"/>
                <a:buChar char="⚬"/>
              </a:pPr>
              <a:r>
                <a:rPr lang="en-US" sz="2900">
                  <a:solidFill>
                    <a:srgbClr val="2B4B82"/>
                  </a:solidFill>
                  <a:latin typeface="Josefin Sans"/>
                  <a:ea typeface="Josefin Sans"/>
                  <a:cs typeface="Josefin Sans"/>
                  <a:sym typeface="Josefin Sans"/>
                </a:rPr>
                <a:t>Kích thước nội dung trả về</a:t>
              </a:r>
            </a:p>
            <a:p>
              <a:pPr algn="l" marL="1252220" indent="-417407" lvl="2">
                <a:lnSpc>
                  <a:spcPts val="3480"/>
                </a:lnSpc>
                <a:buFont typeface="Arial"/>
                <a:buChar char="⚬"/>
              </a:pPr>
              <a:r>
                <a:rPr lang="en-US" sz="2900">
                  <a:solidFill>
                    <a:srgbClr val="2B4B82"/>
                  </a:solidFill>
                  <a:latin typeface="Josefin Sans"/>
                  <a:ea typeface="Josefin Sans"/>
                  <a:cs typeface="Josefin Sans"/>
                  <a:sym typeface="Josefin Sans"/>
                </a:rPr>
                <a:t>Thời gian mà phía backend xử lí request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655524"/>
            <a:ext cx="9768230" cy="4919006"/>
            <a:chOff x="0" y="0"/>
            <a:chExt cx="13024306" cy="655867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Bối cảnh và vấn đề</a:t>
              </a:r>
            </a:p>
          </p:txBody>
        </p:sp>
        <p:sp>
          <p:nvSpPr>
            <p:cNvPr name="TextBox 5" id="5"/>
            <p:cNvSpPr txBox="true"/>
            <p:nvPr/>
          </p:nvSpPr>
          <p:spPr>
            <a:xfrm rot="0">
              <a:off x="0" y="3216670"/>
              <a:ext cx="12478551" cy="3646805"/>
            </a:xfrm>
            <a:prstGeom prst="rect">
              <a:avLst/>
            </a:prstGeom>
          </p:spPr>
          <p:txBody>
            <a:bodyPr anchor="t" rtlCol="false" tIns="0" lIns="0" bIns="0" rIns="0">
              <a:spAutoFit/>
            </a:bodyPr>
            <a:lstStyle/>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Trường hợp phía backend cần xử lí công việc nào đó tốn nhiều thời gian (vài phút, vài giờ, vài ngày).</a:t>
              </a:r>
            </a:p>
            <a:p>
              <a:pPr algn="l" marL="626110" indent="-313055" lvl="1">
                <a:lnSpc>
                  <a:spcPts val="3480"/>
                </a:lnSpc>
                <a:buFont typeface="Arial"/>
                <a:buChar char="•"/>
              </a:pPr>
              <a:r>
                <a:rPr lang="en-US" sz="2900">
                  <a:solidFill>
                    <a:srgbClr val="2B4B82"/>
                  </a:solidFill>
                  <a:latin typeface="Josefin Sans"/>
                  <a:ea typeface="Josefin Sans"/>
                  <a:cs typeface="Josefin Sans"/>
                  <a:sym typeface="Josefin Sans"/>
                </a:rPr>
                <a:t>Khi đó, không thể đợi đến khi phần việc hoàn thành rồi mới phản hồi lại, đây là 1 vấn đề nghiêm trọng cho bất kì hệ thống sử dụng mẫu thiết kế phản hồi đồng bộ.</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436449"/>
            <a:ext cx="9768230" cy="5357156"/>
            <a:chOff x="0" y="0"/>
            <a:chExt cx="13024306" cy="714287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Giải pháp</a:t>
              </a:r>
            </a:p>
          </p:txBody>
        </p:sp>
        <p:sp>
          <p:nvSpPr>
            <p:cNvPr name="TextBox 5" id="5"/>
            <p:cNvSpPr txBox="true"/>
            <p:nvPr/>
          </p:nvSpPr>
          <p:spPr>
            <a:xfrm rot="0">
              <a:off x="0" y="3216670"/>
              <a:ext cx="12478551" cy="4231005"/>
            </a:xfrm>
            <a:prstGeom prst="rect">
              <a:avLst/>
            </a:prstGeom>
          </p:spPr>
          <p:txBody>
            <a:bodyPr anchor="t" rtlCol="false" tIns="0" lIns="0" bIns="0" rIns="0">
              <a:spAutoFit/>
            </a:bodyPr>
            <a:lstStyle/>
            <a:p>
              <a:pPr algn="l" marL="626111" indent="-313055" lvl="1">
                <a:lnSpc>
                  <a:spcPts val="3480"/>
                </a:lnSpc>
                <a:buFont typeface="Arial"/>
                <a:buChar char="•"/>
              </a:pPr>
              <a:r>
                <a:rPr lang="en-US" b="true" sz="2900">
                  <a:solidFill>
                    <a:srgbClr val="2B4B82"/>
                  </a:solidFill>
                  <a:latin typeface="Josefin Sans Bold"/>
                  <a:ea typeface="Josefin Sans Bold"/>
                  <a:cs typeface="Josefin Sans Bold"/>
                  <a:sym typeface="Josefin Sans Bold"/>
                </a:rPr>
                <a:t>HTTP polling</a:t>
              </a:r>
              <a:r>
                <a:rPr lang="en-US" sz="2900">
                  <a:solidFill>
                    <a:srgbClr val="2B4B82"/>
                  </a:solidFill>
                  <a:latin typeface="Josefin Sans"/>
                  <a:ea typeface="Josefin Sans"/>
                  <a:cs typeface="Josefin Sans"/>
                  <a:sym typeface="Josefin Sans"/>
                </a:rPr>
                <a:t>. Polling hữu dụng cho phía client, khi khó có thể cung cấp </a:t>
              </a:r>
              <a:r>
                <a:rPr lang="en-US" b="true" sz="2900">
                  <a:solidFill>
                    <a:srgbClr val="2B4B82"/>
                  </a:solidFill>
                  <a:latin typeface="Josefin Sans Bold"/>
                  <a:ea typeface="Josefin Sans Bold"/>
                  <a:cs typeface="Josefin Sans Bold"/>
                  <a:sym typeface="Josefin Sans Bold"/>
                </a:rPr>
                <a:t>Call-back endpoints </a:t>
              </a:r>
              <a:r>
                <a:rPr lang="en-US" sz="2900">
                  <a:solidFill>
                    <a:srgbClr val="2B4B82"/>
                  </a:solidFill>
                  <a:latin typeface="Josefin Sans"/>
                  <a:ea typeface="Josefin Sans"/>
                  <a:cs typeface="Josefin Sans"/>
                  <a:sym typeface="Josefin Sans"/>
                </a:rPr>
                <a:t>hoặc sử dụng các </a:t>
              </a:r>
              <a:r>
                <a:rPr lang="en-US" b="true" sz="2900">
                  <a:solidFill>
                    <a:srgbClr val="2B4B82"/>
                  </a:solidFill>
                  <a:latin typeface="Josefin Sans Bold"/>
                  <a:ea typeface="Josefin Sans Bold"/>
                  <a:cs typeface="Josefin Sans Bold"/>
                  <a:sym typeface="Josefin Sans Bold"/>
                </a:rPr>
                <a:t>kết nối dài hạn </a:t>
              </a:r>
              <a:r>
                <a:rPr lang="en-US" sz="2900">
                  <a:solidFill>
                    <a:srgbClr val="2B4B82"/>
                  </a:solidFill>
                  <a:latin typeface="Josefin Sans"/>
                  <a:ea typeface="Josefin Sans"/>
                  <a:cs typeface="Josefin Sans"/>
                  <a:sym typeface="Josefin Sans"/>
                </a:rPr>
                <a:t>(Long running connections).</a:t>
              </a:r>
            </a:p>
            <a:p>
              <a:pPr algn="l" marL="626110" indent="-313055" lvl="1">
                <a:lnSpc>
                  <a:spcPts val="3480"/>
                </a:lnSpc>
                <a:buFont typeface="Arial"/>
                <a:buChar char="•"/>
              </a:pPr>
              <a:r>
                <a:rPr lang="en-US" sz="2900">
                  <a:solidFill>
                    <a:srgbClr val="2B4B82"/>
                  </a:solidFill>
                  <a:latin typeface="Josefin Sans"/>
                  <a:ea typeface="Josefin Sans"/>
                  <a:cs typeface="Josefin Sans"/>
                  <a:sym typeface="Josefin Sans"/>
                </a:rPr>
                <a:t>Kể cả khi có thể sử dụng </a:t>
              </a:r>
              <a:r>
                <a:rPr lang="en-US" b="true" sz="2900">
                  <a:solidFill>
                    <a:srgbClr val="2B4B82"/>
                  </a:solidFill>
                  <a:latin typeface="Josefin Sans Bold"/>
                  <a:ea typeface="Josefin Sans Bold"/>
                  <a:cs typeface="Josefin Sans Bold"/>
                  <a:sym typeface="Josefin Sans Bold"/>
                </a:rPr>
                <a:t>Call-back endpoints</a:t>
              </a:r>
              <a:r>
                <a:rPr lang="en-US" sz="2900">
                  <a:solidFill>
                    <a:srgbClr val="2B4B82"/>
                  </a:solidFill>
                  <a:latin typeface="Josefin Sans"/>
                  <a:ea typeface="Josefin Sans"/>
                  <a:cs typeface="Josefin Sans"/>
                  <a:sym typeface="Josefin Sans"/>
                </a:rPr>
                <a:t>, sẽ cần nhiều thư viện, dịch vụ và đôi lúc làm tăng độ phức tạp.</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028700" y="2660798"/>
            <a:ext cx="7531168" cy="4807838"/>
            <a:chOff x="0" y="0"/>
            <a:chExt cx="10041557" cy="6410450"/>
          </a:xfrm>
        </p:grpSpPr>
        <p:sp>
          <p:nvSpPr>
            <p:cNvPr name="TextBox 7" id="7"/>
            <p:cNvSpPr txBox="true"/>
            <p:nvPr/>
          </p:nvSpPr>
          <p:spPr>
            <a:xfrm rot="0">
              <a:off x="0" y="-19050"/>
              <a:ext cx="10041557" cy="1314450"/>
            </a:xfrm>
            <a:prstGeom prst="rect">
              <a:avLst/>
            </a:prstGeom>
          </p:spPr>
          <p:txBody>
            <a:bodyPr anchor="t" rtlCol="false" tIns="0" lIns="0" bIns="0" rIns="0">
              <a:spAutoFit/>
            </a:bodyPr>
            <a:lstStyle/>
            <a:p>
              <a:pPr algn="l">
                <a:lnSpc>
                  <a:spcPts val="7680"/>
                </a:lnSpc>
              </a:pPr>
              <a:r>
                <a:rPr lang="en-US" sz="6400" b="true">
                  <a:solidFill>
                    <a:srgbClr val="2B4B82"/>
                  </a:solidFill>
                  <a:latin typeface="Josefin Sans Bold"/>
                  <a:ea typeface="Josefin Sans Bold"/>
                  <a:cs typeface="Josefin Sans Bold"/>
                  <a:sym typeface="Josefin Sans Bold"/>
                </a:rPr>
                <a:t>HTTP polling</a:t>
              </a:r>
            </a:p>
          </p:txBody>
        </p:sp>
        <p:sp>
          <p:nvSpPr>
            <p:cNvPr name="TextBox 8" id="8"/>
            <p:cNvSpPr txBox="true"/>
            <p:nvPr/>
          </p:nvSpPr>
          <p:spPr>
            <a:xfrm rot="0">
              <a:off x="0" y="3248997"/>
              <a:ext cx="10041557" cy="3161453"/>
            </a:xfrm>
            <a:prstGeom prst="rect">
              <a:avLst/>
            </a:prstGeom>
          </p:spPr>
          <p:txBody>
            <a:bodyPr anchor="t" rtlCol="false" tIns="0" lIns="0" bIns="0" rIns="0">
              <a:spAutoFit/>
            </a:bodyPr>
            <a:lstStyle/>
            <a:p>
              <a:pPr algn="l">
                <a:lnSpc>
                  <a:spcPts val="4759"/>
                </a:lnSpc>
              </a:pPr>
              <a:r>
                <a:rPr lang="en-US" sz="3399">
                  <a:solidFill>
                    <a:srgbClr val="2B4B82"/>
                  </a:solidFill>
                  <a:latin typeface="Josefin Sans"/>
                  <a:ea typeface="Josefin Sans"/>
                  <a:cs typeface="Josefin Sans"/>
                  <a:sym typeface="Josefin Sans"/>
                </a:rPr>
                <a:t>Là phương pháp client định kỳ gửi các yêu cầu HTTP tới server để kiểm tra xem một tác vụ dài đang chạy trên server đã hoàn thành hay chưa.</a:t>
              </a:r>
            </a:p>
          </p:txBody>
        </p:sp>
      </p:grpSp>
      <p:grpSp>
        <p:nvGrpSpPr>
          <p:cNvPr name="Group 9" id="9"/>
          <p:cNvGrpSpPr/>
          <p:nvPr/>
        </p:nvGrpSpPr>
        <p:grpSpPr>
          <a:xfrm rot="0">
            <a:off x="9319278" y="2660798"/>
            <a:ext cx="7940022" cy="4807838"/>
            <a:chOff x="0" y="0"/>
            <a:chExt cx="10586696" cy="6410450"/>
          </a:xfrm>
        </p:grpSpPr>
        <p:sp>
          <p:nvSpPr>
            <p:cNvPr name="TextBox 10" id="10"/>
            <p:cNvSpPr txBox="true"/>
            <p:nvPr/>
          </p:nvSpPr>
          <p:spPr>
            <a:xfrm rot="0">
              <a:off x="0" y="-19050"/>
              <a:ext cx="10586696" cy="1314450"/>
            </a:xfrm>
            <a:prstGeom prst="rect">
              <a:avLst/>
            </a:prstGeom>
          </p:spPr>
          <p:txBody>
            <a:bodyPr anchor="t" rtlCol="false" tIns="0" lIns="0" bIns="0" rIns="0">
              <a:spAutoFit/>
            </a:bodyPr>
            <a:lstStyle/>
            <a:p>
              <a:pPr algn="l">
                <a:lnSpc>
                  <a:spcPts val="7680"/>
                </a:lnSpc>
              </a:pPr>
              <a:r>
                <a:rPr lang="en-US" sz="6400" b="true">
                  <a:solidFill>
                    <a:srgbClr val="2B4B82"/>
                  </a:solidFill>
                  <a:latin typeface="Josefin Sans Bold"/>
                  <a:ea typeface="Josefin Sans Bold"/>
                  <a:cs typeface="Josefin Sans Bold"/>
                  <a:sym typeface="Josefin Sans Bold"/>
                </a:rPr>
                <a:t>Call-back endpoints</a:t>
              </a:r>
              <a:r>
                <a:rPr lang="en-US" sz="6400" b="true">
                  <a:solidFill>
                    <a:srgbClr val="2B4B82"/>
                  </a:solidFill>
                  <a:latin typeface="Josefin Sans Bold"/>
                  <a:ea typeface="Josefin Sans Bold"/>
                  <a:cs typeface="Josefin Sans Bold"/>
                  <a:sym typeface="Josefin Sans Bold"/>
                </a:rPr>
                <a:t> </a:t>
              </a:r>
            </a:p>
          </p:txBody>
        </p:sp>
        <p:sp>
          <p:nvSpPr>
            <p:cNvPr name="TextBox 11" id="11"/>
            <p:cNvSpPr txBox="true"/>
            <p:nvPr/>
          </p:nvSpPr>
          <p:spPr>
            <a:xfrm rot="0">
              <a:off x="0" y="3248997"/>
              <a:ext cx="10586696" cy="3161453"/>
            </a:xfrm>
            <a:prstGeom prst="rect">
              <a:avLst/>
            </a:prstGeom>
          </p:spPr>
          <p:txBody>
            <a:bodyPr anchor="t" rtlCol="false" tIns="0" lIns="0" bIns="0" rIns="0">
              <a:spAutoFit/>
            </a:bodyPr>
            <a:lstStyle/>
            <a:p>
              <a:pPr algn="l">
                <a:lnSpc>
                  <a:spcPts val="4759"/>
                </a:lnSpc>
              </a:pPr>
              <a:r>
                <a:rPr lang="en-US" sz="3399">
                  <a:solidFill>
                    <a:srgbClr val="2B4B82"/>
                  </a:solidFill>
                  <a:latin typeface="Josefin Sans"/>
                  <a:ea typeface="Josefin Sans"/>
                  <a:cs typeface="Josefin Sans"/>
                  <a:sym typeface="Josefin Sans"/>
                </a:rPr>
                <a:t>Các địa chỉ (URL) trên phía client hoặc một dịch vụ khác mà server có thể gọi lại để cung cấp phản hồi hoặc thông tin khi một tác vụ hoàn thành.</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3507576" y="1028700"/>
            <a:ext cx="11272849" cy="5458282"/>
          </a:xfrm>
          <a:custGeom>
            <a:avLst/>
            <a:gdLst/>
            <a:ahLst/>
            <a:cxnLst/>
            <a:rect r="r" b="b" t="t" l="l"/>
            <a:pathLst>
              <a:path h="5458282" w="11272849">
                <a:moveTo>
                  <a:pt x="0" y="0"/>
                </a:moveTo>
                <a:lnTo>
                  <a:pt x="11272848" y="0"/>
                </a:lnTo>
                <a:lnTo>
                  <a:pt x="11272848" y="5458282"/>
                </a:lnTo>
                <a:lnTo>
                  <a:pt x="0" y="5458282"/>
                </a:lnTo>
                <a:lnTo>
                  <a:pt x="0" y="0"/>
                </a:lnTo>
                <a:close/>
              </a:path>
            </a:pathLst>
          </a:custGeom>
          <a:blipFill>
            <a:blip r:embed="rId2"/>
            <a:stretch>
              <a:fillRect l="0" t="0" r="0" b="0"/>
            </a:stretch>
          </a:blipFill>
        </p:spPr>
      </p:sp>
      <p:sp>
        <p:nvSpPr>
          <p:cNvPr name="TextBox 3" id="3"/>
          <p:cNvSpPr txBox="true"/>
          <p:nvPr/>
        </p:nvSpPr>
        <p:spPr>
          <a:xfrm rot="0">
            <a:off x="846427" y="6801156"/>
            <a:ext cx="7005018" cy="244348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Josefin Sans"/>
                <a:ea typeface="Josefin Sans"/>
                <a:cs typeface="Josefin Sans"/>
                <a:sym typeface="Josefin Sans"/>
              </a:rPr>
              <a:t>Phía client gọi API để gửi request tới server, kích hoạt phần việc cần xử lý ở phía backend.</a:t>
            </a:r>
          </a:p>
        </p:txBody>
      </p:sp>
      <p:sp>
        <p:nvSpPr>
          <p:cNvPr name="TextBox 4" id="4"/>
          <p:cNvSpPr txBox="true"/>
          <p:nvPr/>
        </p:nvSpPr>
        <p:spPr>
          <a:xfrm rot="0">
            <a:off x="8346374" y="6801156"/>
            <a:ext cx="9407855" cy="309689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Josefin Sans"/>
                <a:ea typeface="Josefin Sans"/>
                <a:cs typeface="Josefin Sans"/>
                <a:sym typeface="Josefin Sans"/>
              </a:rPr>
              <a:t>API phản hồi nhanh nhất có thể. Trả về status </a:t>
            </a:r>
            <a:r>
              <a:rPr lang="en-US" b="true" sz="3399">
                <a:solidFill>
                  <a:srgbClr val="000000"/>
                </a:solidFill>
                <a:latin typeface="Josefin Sans Bold"/>
                <a:ea typeface="Josefin Sans Bold"/>
                <a:cs typeface="Josefin Sans Bold"/>
                <a:sym typeface="Josefin Sans Bold"/>
              </a:rPr>
              <a:t>202 </a:t>
            </a:r>
            <a:r>
              <a:rPr lang="en-US" sz="3399">
                <a:solidFill>
                  <a:srgbClr val="000000"/>
                </a:solidFill>
                <a:latin typeface="Josefin Sans"/>
                <a:ea typeface="Josefin Sans"/>
                <a:cs typeface="Josefin Sans"/>
                <a:sym typeface="Josefin Sans"/>
              </a:rPr>
              <a:t>(Accepted), request lúc này đã được chấp nhận và xử lí.</a:t>
            </a:r>
          </a:p>
          <a:p>
            <a:pPr algn="l" marL="734059" indent="-367030" lvl="1">
              <a:lnSpc>
                <a:spcPts val="4759"/>
              </a:lnSpc>
              <a:buFont typeface="Arial"/>
              <a:buChar char="•"/>
            </a:pPr>
            <a:r>
              <a:rPr lang="en-US" sz="3399">
                <a:solidFill>
                  <a:srgbClr val="000000"/>
                </a:solidFill>
                <a:latin typeface="Josefin Sans"/>
                <a:ea typeface="Josefin Sans"/>
                <a:cs typeface="Josefin Sans"/>
                <a:sym typeface="Josefin Sans"/>
              </a:rPr>
              <a:t>Nếu request không hợp lệ, có thể trả về status </a:t>
            </a:r>
            <a:r>
              <a:rPr lang="en-US" b="true" sz="3399">
                <a:solidFill>
                  <a:srgbClr val="000000"/>
                </a:solidFill>
                <a:latin typeface="Josefin Sans Bold"/>
                <a:ea typeface="Josefin Sans Bold"/>
                <a:cs typeface="Josefin Sans Bold"/>
                <a:sym typeface="Josefin Sans Bold"/>
              </a:rPr>
              <a:t>400 </a:t>
            </a:r>
            <a:r>
              <a:rPr lang="en-US" sz="3399">
                <a:solidFill>
                  <a:srgbClr val="000000"/>
                </a:solidFill>
                <a:latin typeface="Josefin Sans"/>
                <a:ea typeface="Josefin Sans"/>
                <a:cs typeface="Josefin Sans"/>
                <a:sym typeface="Josefin Sans"/>
              </a:rPr>
              <a:t>(Bad request)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3507576" y="1028700"/>
            <a:ext cx="11272849" cy="5458282"/>
          </a:xfrm>
          <a:custGeom>
            <a:avLst/>
            <a:gdLst/>
            <a:ahLst/>
            <a:cxnLst/>
            <a:rect r="r" b="b" t="t" l="l"/>
            <a:pathLst>
              <a:path h="5458282" w="11272849">
                <a:moveTo>
                  <a:pt x="0" y="0"/>
                </a:moveTo>
                <a:lnTo>
                  <a:pt x="11272848" y="0"/>
                </a:lnTo>
                <a:lnTo>
                  <a:pt x="11272848" y="5458282"/>
                </a:lnTo>
                <a:lnTo>
                  <a:pt x="0" y="5458282"/>
                </a:lnTo>
                <a:lnTo>
                  <a:pt x="0" y="0"/>
                </a:lnTo>
                <a:close/>
              </a:path>
            </a:pathLst>
          </a:custGeom>
          <a:blipFill>
            <a:blip r:embed="rId2"/>
            <a:stretch>
              <a:fillRect l="0" t="0" r="0" b="0"/>
            </a:stretch>
          </a:blipFill>
        </p:spPr>
      </p:sp>
      <p:sp>
        <p:nvSpPr>
          <p:cNvPr name="TextBox 3" id="3"/>
          <p:cNvSpPr txBox="true"/>
          <p:nvPr/>
        </p:nvSpPr>
        <p:spPr>
          <a:xfrm rot="0">
            <a:off x="846427" y="6801156"/>
            <a:ext cx="7005018" cy="244348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Josefin Sans"/>
                <a:ea typeface="Josefin Sans"/>
                <a:cs typeface="Josefin Sans"/>
                <a:sym typeface="Josefin Sans"/>
              </a:rPr>
              <a:t>Phản hồi từ API có chứa 1 địa chỉ mà phía client có thể poll để kiểm tra trạng thái hoàn thành của phần việc cần xử lí.</a:t>
            </a:r>
          </a:p>
        </p:txBody>
      </p:sp>
      <p:sp>
        <p:nvSpPr>
          <p:cNvPr name="TextBox 4" id="4"/>
          <p:cNvSpPr txBox="true"/>
          <p:nvPr/>
        </p:nvSpPr>
        <p:spPr>
          <a:xfrm rot="0">
            <a:off x="8346374" y="6801156"/>
            <a:ext cx="9407855" cy="244348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Josefin Sans"/>
                <a:ea typeface="Josefin Sans"/>
                <a:cs typeface="Josefin Sans"/>
                <a:sym typeface="Josefin Sans"/>
              </a:rPr>
              <a:t>Với mỗi lần gọi thành công, trả về status </a:t>
            </a:r>
            <a:r>
              <a:rPr lang="en-US" b="true" sz="3399">
                <a:solidFill>
                  <a:srgbClr val="000000"/>
                </a:solidFill>
                <a:latin typeface="Josefin Sans Bold"/>
                <a:ea typeface="Josefin Sans Bold"/>
                <a:cs typeface="Josefin Sans Bold"/>
                <a:sym typeface="Josefin Sans Bold"/>
              </a:rPr>
              <a:t>200 </a:t>
            </a:r>
            <a:r>
              <a:rPr lang="en-US" sz="3399">
                <a:solidFill>
                  <a:srgbClr val="000000"/>
                </a:solidFill>
                <a:latin typeface="Josefin Sans"/>
                <a:ea typeface="Josefin Sans"/>
                <a:cs typeface="Josefin Sans"/>
                <a:sym typeface="Josefin Sans"/>
              </a:rPr>
              <a:t>(OK). Một khi phần việc đã hoàn thành, endpoint trả về kết quả của phần việc đó.</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DAGTjCF-kUk</dc:identifier>
  <dcterms:modified xsi:type="dcterms:W3CDTF">2011-08-01T06:04:30Z</dcterms:modified>
  <cp:revision>1</cp:revision>
  <dc:title>KTPM</dc:title>
</cp:coreProperties>
</file>