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62" r:id="rId5"/>
    <p:sldId id="268" r:id="rId6"/>
    <p:sldId id="261" r:id="rId7"/>
    <p:sldId id="263" r:id="rId8"/>
    <p:sldId id="264" r:id="rId9"/>
    <p:sldId id="265" r:id="rId10"/>
    <p:sldId id="267" r:id="rId11"/>
    <p:sldId id="269" r:id="rId12"/>
    <p:sldId id="260" r:id="rId13"/>
    <p:sldId id="271" r:id="rId14"/>
  </p:sldIdLst>
  <p:sldSz cx="18288000" cy="10287000"/>
  <p:notesSz cx="6858000" cy="9144000"/>
  <p:embeddedFontLst>
    <p:embeddedFont>
      <p:font typeface="Batangas" panose="020B0604020202020204" charset="0"/>
      <p:regular r:id="rId16"/>
    </p:embeddedFont>
    <p:embeddedFont>
      <p:font typeface="Glacial Indifference" panose="020B0604020202020204" charset="0"/>
      <p:regular r:id="rId17"/>
    </p:embeddedFont>
    <p:embeddedFont>
      <p:font typeface="Monterchi" panose="020B0604020202020204" charset="0"/>
      <p:regular r:id="rId18"/>
    </p:embeddedFont>
    <p:embeddedFont>
      <p:font typeface="Sensei"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033" autoAdjust="0"/>
  </p:normalViewPr>
  <p:slideViewPr>
    <p:cSldViewPr>
      <p:cViewPr varScale="1">
        <p:scale>
          <a:sx n="52" d="100"/>
          <a:sy n="52" d="100"/>
        </p:scale>
        <p:origin x="132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15056-82A8-46B1-8EE5-CB58FB0B5D29}"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AD24A-E296-490F-9AC6-9B0894FB0586}" type="slidenum">
              <a:rPr lang="en-US" smtClean="0"/>
              <a:t>‹#›</a:t>
            </a:fld>
            <a:endParaRPr lang="en-US"/>
          </a:p>
        </p:txBody>
      </p:sp>
    </p:spTree>
    <p:extLst>
      <p:ext uri="{BB962C8B-B14F-4D97-AF65-F5344CB8AC3E}">
        <p14:creationId xmlns:p14="http://schemas.microsoft.com/office/powerpoint/2010/main" val="216829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1AD24A-E296-490F-9AC6-9B0894FB0586}" type="slidenum">
              <a:rPr lang="en-US" smtClean="0"/>
              <a:t>1</a:t>
            </a:fld>
            <a:endParaRPr lang="en-US"/>
          </a:p>
        </p:txBody>
      </p:sp>
    </p:spTree>
    <p:extLst>
      <p:ext uri="{BB962C8B-B14F-4D97-AF65-F5344CB8AC3E}">
        <p14:creationId xmlns:p14="http://schemas.microsoft.com/office/powerpoint/2010/main" val="92732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C12B50-F04E-485C-AA5A-202639499E11}" type="slidenum">
              <a:rPr lang="en-US" smtClean="0"/>
              <a:t>13</a:t>
            </a:fld>
            <a:endParaRPr lang="en-US"/>
          </a:p>
        </p:txBody>
      </p:sp>
    </p:spTree>
    <p:extLst>
      <p:ext uri="{BB962C8B-B14F-4D97-AF65-F5344CB8AC3E}">
        <p14:creationId xmlns:p14="http://schemas.microsoft.com/office/powerpoint/2010/main" val="129845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56802"/>
            <a:ext cx="3765042" cy="4114800"/>
          </a:xfrm>
          <a:custGeom>
            <a:avLst/>
            <a:gdLst/>
            <a:ahLst/>
            <a:cxnLst/>
            <a:rect l="l" t="t" r="r" b="b"/>
            <a:pathLst>
              <a:path w="3765042" h="4114800">
                <a:moveTo>
                  <a:pt x="0" y="0"/>
                </a:moveTo>
                <a:lnTo>
                  <a:pt x="3765042" y="0"/>
                </a:lnTo>
                <a:lnTo>
                  <a:pt x="376504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017274" y="6456802"/>
            <a:ext cx="3276410" cy="4114800"/>
          </a:xfrm>
          <a:custGeom>
            <a:avLst/>
            <a:gdLst/>
            <a:ahLst/>
            <a:cxnLst/>
            <a:rect l="l" t="t" r="r" b="b"/>
            <a:pathLst>
              <a:path w="3276410" h="4114800">
                <a:moveTo>
                  <a:pt x="0" y="0"/>
                </a:moveTo>
                <a:lnTo>
                  <a:pt x="3276410" y="0"/>
                </a:lnTo>
                <a:lnTo>
                  <a:pt x="327641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5335971" y="6625695"/>
            <a:ext cx="3291840" cy="4114800"/>
          </a:xfrm>
          <a:custGeom>
            <a:avLst/>
            <a:gdLst/>
            <a:ahLst/>
            <a:cxnLst/>
            <a:rect l="l" t="t" r="r" b="b"/>
            <a:pathLst>
              <a:path w="3291840" h="4114800">
                <a:moveTo>
                  <a:pt x="0" y="0"/>
                </a:moveTo>
                <a:lnTo>
                  <a:pt x="3291840" y="0"/>
                </a:lnTo>
                <a:lnTo>
                  <a:pt x="32918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dirty="0"/>
          </a:p>
        </p:txBody>
      </p:sp>
      <p:sp>
        <p:nvSpPr>
          <p:cNvPr id="5" name="Freeform 5"/>
          <p:cNvSpPr/>
          <p:nvPr/>
        </p:nvSpPr>
        <p:spPr>
          <a:xfrm>
            <a:off x="7652667" y="6625695"/>
            <a:ext cx="3389566" cy="4114800"/>
          </a:xfrm>
          <a:custGeom>
            <a:avLst/>
            <a:gdLst/>
            <a:ahLst/>
            <a:cxnLst/>
            <a:rect l="l" t="t" r="r" b="b"/>
            <a:pathLst>
              <a:path w="3389566" h="4114800">
                <a:moveTo>
                  <a:pt x="0" y="0"/>
                </a:moveTo>
                <a:lnTo>
                  <a:pt x="3389567" y="0"/>
                </a:lnTo>
                <a:lnTo>
                  <a:pt x="3389567"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6" name="Freeform 6"/>
          <p:cNvSpPr/>
          <p:nvPr/>
        </p:nvSpPr>
        <p:spPr>
          <a:xfrm>
            <a:off x="10199436" y="6849598"/>
            <a:ext cx="3359884" cy="3666994"/>
          </a:xfrm>
          <a:custGeom>
            <a:avLst/>
            <a:gdLst/>
            <a:ahLst/>
            <a:cxnLst/>
            <a:rect l="l" t="t" r="r" b="b"/>
            <a:pathLst>
              <a:path w="3359884" h="3666994">
                <a:moveTo>
                  <a:pt x="0" y="0"/>
                </a:moveTo>
                <a:lnTo>
                  <a:pt x="3359883" y="0"/>
                </a:lnTo>
                <a:lnTo>
                  <a:pt x="3359883" y="3666994"/>
                </a:lnTo>
                <a:lnTo>
                  <a:pt x="0" y="366699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dirty="0"/>
          </a:p>
        </p:txBody>
      </p:sp>
      <p:sp>
        <p:nvSpPr>
          <p:cNvPr id="7" name="Freeform 7"/>
          <p:cNvSpPr/>
          <p:nvPr/>
        </p:nvSpPr>
        <p:spPr>
          <a:xfrm>
            <a:off x="12147320" y="6937764"/>
            <a:ext cx="3311765" cy="3490662"/>
          </a:xfrm>
          <a:custGeom>
            <a:avLst/>
            <a:gdLst/>
            <a:ahLst/>
            <a:cxnLst/>
            <a:rect l="l" t="t" r="r" b="b"/>
            <a:pathLst>
              <a:path w="3311765" h="3490662">
                <a:moveTo>
                  <a:pt x="0" y="0"/>
                </a:moveTo>
                <a:lnTo>
                  <a:pt x="3311765" y="0"/>
                </a:lnTo>
                <a:lnTo>
                  <a:pt x="3311765" y="3490662"/>
                </a:lnTo>
                <a:lnTo>
                  <a:pt x="0" y="349066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8" name="Freeform 8"/>
          <p:cNvSpPr/>
          <p:nvPr/>
        </p:nvSpPr>
        <p:spPr>
          <a:xfrm>
            <a:off x="14446456" y="6794588"/>
            <a:ext cx="4044995" cy="3777014"/>
          </a:xfrm>
          <a:custGeom>
            <a:avLst/>
            <a:gdLst/>
            <a:ahLst/>
            <a:cxnLst/>
            <a:rect l="l" t="t" r="r" b="b"/>
            <a:pathLst>
              <a:path w="4044995" h="3777014">
                <a:moveTo>
                  <a:pt x="0" y="0"/>
                </a:moveTo>
                <a:lnTo>
                  <a:pt x="4044994" y="0"/>
                </a:lnTo>
                <a:lnTo>
                  <a:pt x="4044994" y="3777014"/>
                </a:lnTo>
                <a:lnTo>
                  <a:pt x="0" y="377701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9" name="TextBox 9"/>
          <p:cNvSpPr txBox="1"/>
          <p:nvPr/>
        </p:nvSpPr>
        <p:spPr>
          <a:xfrm>
            <a:off x="786294" y="1162907"/>
            <a:ext cx="16715412" cy="2123423"/>
          </a:xfrm>
          <a:prstGeom prst="rect">
            <a:avLst/>
          </a:prstGeom>
        </p:spPr>
        <p:txBody>
          <a:bodyPr lIns="0" tIns="0" rIns="0" bIns="0" rtlCol="0" anchor="t">
            <a:spAutoFit/>
          </a:bodyPr>
          <a:lstStyle/>
          <a:p>
            <a:pPr algn="ctr">
              <a:lnSpc>
                <a:spcPts val="17360"/>
              </a:lnSpc>
            </a:pPr>
            <a:endParaRPr/>
          </a:p>
        </p:txBody>
      </p:sp>
      <p:sp>
        <p:nvSpPr>
          <p:cNvPr id="10" name="TextBox 10"/>
          <p:cNvSpPr txBox="1"/>
          <p:nvPr/>
        </p:nvSpPr>
        <p:spPr>
          <a:xfrm>
            <a:off x="1028700" y="3509973"/>
            <a:ext cx="16230600" cy="2803526"/>
          </a:xfrm>
          <a:prstGeom prst="rect">
            <a:avLst/>
          </a:prstGeom>
        </p:spPr>
        <p:txBody>
          <a:bodyPr lIns="0" tIns="0" rIns="0" bIns="0" rtlCol="0" anchor="t">
            <a:spAutoFit/>
          </a:bodyPr>
          <a:lstStyle/>
          <a:p>
            <a:pPr algn="ctr">
              <a:lnSpc>
                <a:spcPts val="5599"/>
              </a:lnSpc>
            </a:pPr>
            <a:r>
              <a:rPr lang="en-US" sz="3999" dirty="0">
                <a:solidFill>
                  <a:srgbClr val="2B1523"/>
                </a:solidFill>
                <a:latin typeface="Glacial Indifference"/>
              </a:rPr>
              <a:t>Nada mossad abodegham</a:t>
            </a:r>
          </a:p>
          <a:p>
            <a:pPr algn="ctr">
              <a:lnSpc>
                <a:spcPts val="5599"/>
              </a:lnSpc>
            </a:pPr>
            <a:r>
              <a:rPr lang="en-US" sz="3999" dirty="0">
                <a:solidFill>
                  <a:srgbClr val="2B1523"/>
                </a:solidFill>
                <a:latin typeface="Glacial Indifference"/>
              </a:rPr>
              <a:t>AID S2</a:t>
            </a:r>
          </a:p>
          <a:p>
            <a:pPr algn="ctr">
              <a:lnSpc>
                <a:spcPts val="5599"/>
              </a:lnSpc>
            </a:pPr>
            <a:r>
              <a:rPr lang="en-US" sz="3999" dirty="0">
                <a:solidFill>
                  <a:srgbClr val="2B1523"/>
                </a:solidFill>
                <a:latin typeface="Glacial Indifference"/>
              </a:rPr>
              <a:t>3203210097</a:t>
            </a:r>
          </a:p>
          <a:p>
            <a:pPr algn="ctr">
              <a:lnSpc>
                <a:spcPts val="5599"/>
              </a:lnSpc>
            </a:pPr>
            <a:endParaRPr lang="en-US" sz="3999" dirty="0">
              <a:solidFill>
                <a:srgbClr val="2B1523"/>
              </a:solidFill>
              <a:latin typeface="Glacial Indifference"/>
            </a:endParaRPr>
          </a:p>
        </p:txBody>
      </p:sp>
      <p:sp>
        <p:nvSpPr>
          <p:cNvPr id="11" name="TextBox 11"/>
          <p:cNvSpPr txBox="1"/>
          <p:nvPr/>
        </p:nvSpPr>
        <p:spPr>
          <a:xfrm>
            <a:off x="1028700" y="1162907"/>
            <a:ext cx="16715412" cy="2123423"/>
          </a:xfrm>
          <a:prstGeom prst="rect">
            <a:avLst/>
          </a:prstGeom>
        </p:spPr>
        <p:txBody>
          <a:bodyPr lIns="0" tIns="0" rIns="0" bIns="0" rtlCol="0" anchor="t">
            <a:spAutoFit/>
          </a:bodyPr>
          <a:lstStyle/>
          <a:p>
            <a:pPr algn="ctr">
              <a:lnSpc>
                <a:spcPts val="17360"/>
              </a:lnSpc>
              <a:spcBef>
                <a:spcPct val="0"/>
              </a:spcBef>
            </a:pPr>
            <a:r>
              <a:rPr lang="en-US" sz="12400" dirty="0">
                <a:solidFill>
                  <a:srgbClr val="2B1523"/>
                </a:solidFill>
                <a:latin typeface="Batangas"/>
              </a:rPr>
              <a:t>Gender classification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circle(in)">
                                      <p:cBhvr>
                                        <p:cTn id="5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8201-3256-A042-31AB-96C17BE5E439}"/>
              </a:ext>
            </a:extLst>
          </p:cNvPr>
          <p:cNvSpPr>
            <a:spLocks noGrp="1"/>
          </p:cNvSpPr>
          <p:nvPr>
            <p:ph type="title"/>
          </p:nvPr>
        </p:nvSpPr>
        <p:spPr>
          <a:xfrm>
            <a:off x="4038600" y="121753"/>
            <a:ext cx="8229600" cy="1143000"/>
          </a:xfrm>
        </p:spPr>
        <p:txBody>
          <a:bodyPr>
            <a:normAutofit fontScale="90000"/>
          </a:bodyPr>
          <a:lstStyle/>
          <a:p>
            <a:r>
              <a:rPr lang="en-US" sz="7700" dirty="0">
                <a:solidFill>
                  <a:srgbClr val="6D272E"/>
                </a:solidFill>
                <a:latin typeface="Sensei"/>
                <a:ea typeface="+mn-ea"/>
                <a:cs typeface="+mn-cs"/>
              </a:rPr>
              <a:t>Models</a:t>
            </a:r>
            <a:r>
              <a:rPr lang="en-US" dirty="0"/>
              <a:t> </a:t>
            </a:r>
          </a:p>
        </p:txBody>
      </p:sp>
      <p:sp>
        <p:nvSpPr>
          <p:cNvPr id="13" name="TextBox 12">
            <a:extLst>
              <a:ext uri="{FF2B5EF4-FFF2-40B4-BE49-F238E27FC236}">
                <a16:creationId xmlns:a16="http://schemas.microsoft.com/office/drawing/2014/main" id="{5BA9D962-C57A-3D83-D94D-A89BD30A2534}"/>
              </a:ext>
            </a:extLst>
          </p:cNvPr>
          <p:cNvSpPr txBox="1"/>
          <p:nvPr/>
        </p:nvSpPr>
        <p:spPr>
          <a:xfrm>
            <a:off x="1295400" y="1790700"/>
            <a:ext cx="13868400" cy="2784865"/>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3200" kern="100" dirty="0">
                <a:effectLst/>
                <a:latin typeface="Calibri" panose="020F0502020204030204" pitchFamily="34" charset="0"/>
                <a:ea typeface="DengXian" panose="02010600030101010101" pitchFamily="2" charset="-122"/>
                <a:cs typeface="Calibri" panose="020F0502020204030204" pitchFamily="34" charset="0"/>
              </a:rPr>
              <a:t>The fourth model is LDA which try to separate the two classes by a straight line.</a:t>
            </a:r>
            <a:endParaRPr lang="en-US" sz="3200" kern="100" dirty="0">
              <a:effectLst/>
              <a:latin typeface="Calibri" panose="020F0502020204030204" pitchFamily="34" charset="0"/>
              <a:ea typeface="DengXian" panose="02010600030101010101" pitchFamily="2" charset="-122"/>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3200" kern="100" dirty="0">
                <a:effectLst/>
                <a:latin typeface="Calibri" panose="020F0502020204030204" pitchFamily="34" charset="0"/>
                <a:ea typeface="DengXian" panose="02010600030101010101" pitchFamily="2" charset="-122"/>
                <a:cs typeface="Calibri" panose="020F0502020204030204" pitchFamily="34" charset="0"/>
              </a:rPr>
              <a:t>The fifth model is a neural network which consists of an input layer, hidden layer, and output layer. </a:t>
            </a:r>
            <a:endParaRPr lang="en-US" sz="3200" kern="100" dirty="0">
              <a:effectLst/>
              <a:latin typeface="Calibri" panose="020F0502020204030204" pitchFamily="34" charset="0"/>
              <a:ea typeface="DengXian" panose="02010600030101010101" pitchFamily="2" charset="-122"/>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3200" kern="100" dirty="0">
                <a:effectLst/>
                <a:latin typeface="Calibri" panose="020F0502020204030204" pitchFamily="34" charset="0"/>
                <a:ea typeface="DengXian" panose="02010600030101010101" pitchFamily="2" charset="-122"/>
                <a:cs typeface="Calibri" panose="020F0502020204030204" pitchFamily="34" charset="0"/>
              </a:rPr>
              <a:t>The sixth model is KNN, which makes prediction make on the vote of k similarity.</a:t>
            </a:r>
            <a:endParaRPr lang="en-US" sz="3200" kern="100" dirty="0">
              <a:effectLst/>
              <a:latin typeface="Calibri" panose="020F0502020204030204" pitchFamily="34" charset="0"/>
              <a:ea typeface="DengXian" panose="02010600030101010101" pitchFamily="2" charset="-122"/>
              <a:cs typeface="Arial" panose="020B0604020202020204" pitchFamily="34" charset="0"/>
            </a:endParaRPr>
          </a:p>
          <a:p>
            <a:endParaRPr lang="en-US" dirty="0"/>
          </a:p>
        </p:txBody>
      </p:sp>
      <p:pic>
        <p:nvPicPr>
          <p:cNvPr id="14" name="Picture 13" descr="A diagram of a function&#10;&#10;Description automatically generated">
            <a:extLst>
              <a:ext uri="{FF2B5EF4-FFF2-40B4-BE49-F238E27FC236}">
                <a16:creationId xmlns:a16="http://schemas.microsoft.com/office/drawing/2014/main" id="{2656D04B-725A-998F-AFE5-94448F957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6400" y="4305300"/>
            <a:ext cx="3466147" cy="5471737"/>
          </a:xfrm>
          <a:prstGeom prst="rect">
            <a:avLst/>
          </a:prstGeom>
        </p:spPr>
      </p:pic>
    </p:spTree>
    <p:extLst>
      <p:ext uri="{BB962C8B-B14F-4D97-AF65-F5344CB8AC3E}">
        <p14:creationId xmlns:p14="http://schemas.microsoft.com/office/powerpoint/2010/main" val="44204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1E01C32-0200-890A-0101-789AE56A06DF}"/>
              </a:ext>
            </a:extLst>
          </p:cNvPr>
          <p:cNvGraphicFramePr>
            <a:graphicFrameLocks noGrp="1"/>
          </p:cNvGraphicFramePr>
          <p:nvPr>
            <p:ph idx="1"/>
            <p:extLst>
              <p:ext uri="{D42A27DB-BD31-4B8C-83A1-F6EECF244321}">
                <p14:modId xmlns:p14="http://schemas.microsoft.com/office/powerpoint/2010/main" val="3883241593"/>
              </p:ext>
            </p:extLst>
          </p:nvPr>
        </p:nvGraphicFramePr>
        <p:xfrm>
          <a:off x="2057400" y="1485900"/>
          <a:ext cx="13716002" cy="7848600"/>
        </p:xfrm>
        <a:graphic>
          <a:graphicData uri="http://schemas.openxmlformats.org/drawingml/2006/table">
            <a:tbl>
              <a:tblPr firstRow="1" firstCol="1" bandRow="1">
                <a:tableStyleId>{21E4AEA4-8DFA-4A89-87EB-49C32662AFE0}</a:tableStyleId>
              </a:tblPr>
              <a:tblGrid>
                <a:gridCol w="3752849">
                  <a:extLst>
                    <a:ext uri="{9D8B030D-6E8A-4147-A177-3AD203B41FA5}">
                      <a16:colId xmlns:a16="http://schemas.microsoft.com/office/drawing/2014/main" val="237192901"/>
                    </a:ext>
                  </a:extLst>
                </a:gridCol>
                <a:gridCol w="1918189">
                  <a:extLst>
                    <a:ext uri="{9D8B030D-6E8A-4147-A177-3AD203B41FA5}">
                      <a16:colId xmlns:a16="http://schemas.microsoft.com/office/drawing/2014/main" val="1432649465"/>
                    </a:ext>
                  </a:extLst>
                </a:gridCol>
                <a:gridCol w="1547446">
                  <a:extLst>
                    <a:ext uri="{9D8B030D-6E8A-4147-A177-3AD203B41FA5}">
                      <a16:colId xmlns:a16="http://schemas.microsoft.com/office/drawing/2014/main" val="3875200658"/>
                    </a:ext>
                  </a:extLst>
                </a:gridCol>
                <a:gridCol w="1909398">
                  <a:extLst>
                    <a:ext uri="{9D8B030D-6E8A-4147-A177-3AD203B41FA5}">
                      <a16:colId xmlns:a16="http://schemas.microsoft.com/office/drawing/2014/main" val="2241814380"/>
                    </a:ext>
                  </a:extLst>
                </a:gridCol>
                <a:gridCol w="1861038">
                  <a:extLst>
                    <a:ext uri="{9D8B030D-6E8A-4147-A177-3AD203B41FA5}">
                      <a16:colId xmlns:a16="http://schemas.microsoft.com/office/drawing/2014/main" val="4023863007"/>
                    </a:ext>
                  </a:extLst>
                </a:gridCol>
                <a:gridCol w="1395047">
                  <a:extLst>
                    <a:ext uri="{9D8B030D-6E8A-4147-A177-3AD203B41FA5}">
                      <a16:colId xmlns:a16="http://schemas.microsoft.com/office/drawing/2014/main" val="1969128984"/>
                    </a:ext>
                  </a:extLst>
                </a:gridCol>
                <a:gridCol w="1332035">
                  <a:extLst>
                    <a:ext uri="{9D8B030D-6E8A-4147-A177-3AD203B41FA5}">
                      <a16:colId xmlns:a16="http://schemas.microsoft.com/office/drawing/2014/main" val="341945612"/>
                    </a:ext>
                  </a:extLst>
                </a:gridCol>
              </a:tblGrid>
              <a:tr h="784860">
                <a:tc>
                  <a:txBody>
                    <a:bodyPr/>
                    <a:lstStyle/>
                    <a:p>
                      <a:pPr marL="0" marR="0">
                        <a:lnSpc>
                          <a:spcPct val="107000"/>
                        </a:lnSpc>
                        <a:spcBef>
                          <a:spcPts val="0"/>
                        </a:spcBef>
                        <a:spcAft>
                          <a:spcPts val="0"/>
                        </a:spcAft>
                      </a:pPr>
                      <a:r>
                        <a:rPr lang="en-US" sz="2400" kern="100">
                          <a:effectLst/>
                        </a:rPr>
                        <a:t>The model                    </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Accuracy </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Error rate</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F1-score </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Precision </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Recall</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ROC</a:t>
                      </a:r>
                      <a:endParaRPr lang="en-US" sz="1800" kern="100">
                        <a:effectLst/>
                      </a:endParaRPr>
                    </a:p>
                    <a:p>
                      <a:pPr marL="0" marR="0">
                        <a:lnSpc>
                          <a:spcPct val="107000"/>
                        </a:lnSpc>
                        <a:spcBef>
                          <a:spcPts val="0"/>
                        </a:spcBef>
                        <a:spcAft>
                          <a:spcPts val="0"/>
                        </a:spcAft>
                      </a:pPr>
                      <a:r>
                        <a:rPr lang="en-US" sz="2400" kern="100">
                          <a:effectLst/>
                        </a:rPr>
                        <a:t>(auc)</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103943916"/>
                  </a:ext>
                </a:extLst>
              </a:tr>
              <a:tr h="784860">
                <a:tc>
                  <a:txBody>
                    <a:bodyPr/>
                    <a:lstStyle/>
                    <a:p>
                      <a:pPr marL="0" marR="0">
                        <a:lnSpc>
                          <a:spcPct val="107000"/>
                        </a:lnSpc>
                        <a:spcBef>
                          <a:spcPts val="0"/>
                        </a:spcBef>
                        <a:spcAft>
                          <a:spcPts val="0"/>
                        </a:spcAft>
                      </a:pPr>
                      <a:r>
                        <a:rPr lang="en-US" sz="2400" kern="100">
                          <a:effectLst/>
                        </a:rPr>
                        <a:t>Naïve bayes </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97.21%</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7.01</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0.97</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0.98</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0.96</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97.25%</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98735191"/>
                  </a:ext>
                </a:extLst>
              </a:tr>
              <a:tr h="784860">
                <a:tc>
                  <a:txBody>
                    <a:bodyPr/>
                    <a:lstStyle/>
                    <a:p>
                      <a:pPr marL="0" marR="0">
                        <a:lnSpc>
                          <a:spcPct val="107000"/>
                        </a:lnSpc>
                        <a:spcBef>
                          <a:spcPts val="0"/>
                        </a:spcBef>
                        <a:spcAft>
                          <a:spcPts val="0"/>
                        </a:spcAft>
                      </a:pPr>
                      <a:r>
                        <a:rPr lang="en-US" sz="2400" kern="100">
                          <a:effectLst/>
                        </a:rPr>
                        <a:t>Bayesian Belief Network </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55.79%</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286.0</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0.71</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0.55</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1.0</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50%</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28635742"/>
                  </a:ext>
                </a:extLst>
              </a:tr>
              <a:tr h="784860">
                <a:tc>
                  <a:txBody>
                    <a:bodyPr/>
                    <a:lstStyle/>
                    <a:p>
                      <a:pPr marL="0" marR="0">
                        <a:lnSpc>
                          <a:spcPct val="107000"/>
                        </a:lnSpc>
                        <a:spcBef>
                          <a:spcPts val="0"/>
                        </a:spcBef>
                        <a:spcAft>
                          <a:spcPts val="0"/>
                        </a:spcAft>
                      </a:pPr>
                      <a:r>
                        <a:rPr lang="en-US" sz="2400" kern="100">
                          <a:effectLst/>
                        </a:rPr>
                        <a:t>Decision Tree (Entropy)</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96.29%</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dirty="0">
                          <a:effectLst/>
                        </a:rPr>
                        <a:t>18</a:t>
                      </a:r>
                      <a:endParaRPr lang="en-US" sz="1800" kern="100" dirty="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0.96</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0.95</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0.98</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96.02%</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68691692"/>
                  </a:ext>
                </a:extLst>
              </a:tr>
              <a:tr h="784860">
                <a:tc>
                  <a:txBody>
                    <a:bodyPr/>
                    <a:lstStyle/>
                    <a:p>
                      <a:pPr marL="0" marR="0">
                        <a:lnSpc>
                          <a:spcPct val="107000"/>
                        </a:lnSpc>
                        <a:spcBef>
                          <a:spcPts val="0"/>
                        </a:spcBef>
                        <a:spcAft>
                          <a:spcPts val="0"/>
                        </a:spcAft>
                      </a:pPr>
                      <a:r>
                        <a:rPr lang="en-US" sz="2400" kern="100">
                          <a:effectLst/>
                        </a:rPr>
                        <a:t>Decision Tree (Error)</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95.05%</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15.02</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0.95</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0.95</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0.95</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95.02%</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67952253"/>
                  </a:ext>
                </a:extLst>
              </a:tr>
              <a:tr h="784860">
                <a:tc>
                  <a:txBody>
                    <a:bodyPr/>
                    <a:lstStyle/>
                    <a:p>
                      <a:pPr marL="0" marR="0">
                        <a:lnSpc>
                          <a:spcPct val="107000"/>
                        </a:lnSpc>
                        <a:spcBef>
                          <a:spcPts val="0"/>
                        </a:spcBef>
                        <a:spcAft>
                          <a:spcPts val="0"/>
                        </a:spcAft>
                      </a:pPr>
                      <a:r>
                        <a:rPr lang="en-US" sz="2400" kern="100">
                          <a:effectLst/>
                        </a:rPr>
                        <a:t>LDA</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96.59%</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14.01</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0.96</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0.96</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0.97</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96.44%</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79639291"/>
                  </a:ext>
                </a:extLst>
              </a:tr>
              <a:tr h="784860">
                <a:tc>
                  <a:txBody>
                    <a:bodyPr/>
                    <a:lstStyle/>
                    <a:p>
                      <a:pPr marL="0" marR="0">
                        <a:lnSpc>
                          <a:spcPct val="107000"/>
                        </a:lnSpc>
                        <a:spcBef>
                          <a:spcPts val="0"/>
                        </a:spcBef>
                        <a:spcAft>
                          <a:spcPts val="0"/>
                        </a:spcAft>
                      </a:pPr>
                      <a:r>
                        <a:rPr lang="en-US" sz="2400" kern="100">
                          <a:effectLst/>
                        </a:rPr>
                        <a:t>Neural network</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94.89%</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32</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0.95</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0.91</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0.99</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94.27%</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39887877"/>
                  </a:ext>
                </a:extLst>
              </a:tr>
              <a:tr h="784860">
                <a:tc>
                  <a:txBody>
                    <a:bodyPr/>
                    <a:lstStyle/>
                    <a:p>
                      <a:pPr marL="0" marR="0">
                        <a:lnSpc>
                          <a:spcPct val="107000"/>
                        </a:lnSpc>
                        <a:spcBef>
                          <a:spcPts val="0"/>
                        </a:spcBef>
                        <a:spcAft>
                          <a:spcPts val="0"/>
                        </a:spcAft>
                      </a:pPr>
                      <a:r>
                        <a:rPr lang="en-US" sz="2400" kern="100">
                          <a:effectLst/>
                        </a:rPr>
                        <a:t>KNN (Euclidean)</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97.06%</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7.01</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0.97</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0.98</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0.96</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97.11%</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255068884"/>
                  </a:ext>
                </a:extLst>
              </a:tr>
              <a:tr h="784860">
                <a:tc>
                  <a:txBody>
                    <a:bodyPr/>
                    <a:lstStyle/>
                    <a:p>
                      <a:pPr marL="0" marR="0">
                        <a:lnSpc>
                          <a:spcPct val="107000"/>
                        </a:lnSpc>
                        <a:spcBef>
                          <a:spcPts val="0"/>
                        </a:spcBef>
                        <a:spcAft>
                          <a:spcPts val="0"/>
                        </a:spcAft>
                      </a:pPr>
                      <a:r>
                        <a:rPr lang="en-US" sz="2400" kern="100">
                          <a:effectLst/>
                        </a:rPr>
                        <a:t>KNN(Minkowski)</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97.06%</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8.01</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0.97</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0.97</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0.96</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97.08%</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75162527"/>
                  </a:ext>
                </a:extLst>
              </a:tr>
              <a:tr h="784860">
                <a:tc>
                  <a:txBody>
                    <a:bodyPr/>
                    <a:lstStyle/>
                    <a:p>
                      <a:pPr marL="0" marR="0">
                        <a:lnSpc>
                          <a:spcPct val="107000"/>
                        </a:lnSpc>
                        <a:spcBef>
                          <a:spcPts val="0"/>
                        </a:spcBef>
                        <a:spcAft>
                          <a:spcPts val="0"/>
                        </a:spcAft>
                      </a:pPr>
                      <a:r>
                        <a:rPr lang="en-US" sz="2400" kern="100">
                          <a:effectLst/>
                        </a:rPr>
                        <a:t>KNN(Manhattan)</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96.90%</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8.01</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0.97</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0.97</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0.97</a:t>
                      </a:r>
                      <a:endParaRPr lang="en-US" sz="1800" kern="10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dirty="0">
                          <a:effectLst/>
                        </a:rPr>
                        <a:t>96.94%</a:t>
                      </a:r>
                      <a:endParaRPr lang="en-US" sz="1800" kern="100" dirty="0">
                        <a:solidFill>
                          <a:srgbClr val="2E74B5"/>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45187334"/>
                  </a:ext>
                </a:extLst>
              </a:tr>
            </a:tbl>
          </a:graphicData>
        </a:graphic>
      </p:graphicFrame>
      <p:sp>
        <p:nvSpPr>
          <p:cNvPr id="4" name="Title 1">
            <a:extLst>
              <a:ext uri="{FF2B5EF4-FFF2-40B4-BE49-F238E27FC236}">
                <a16:creationId xmlns:a16="http://schemas.microsoft.com/office/drawing/2014/main" id="{448FCE0B-E98A-C391-968B-10EA98962542}"/>
              </a:ext>
            </a:extLst>
          </p:cNvPr>
          <p:cNvSpPr>
            <a:spLocks noGrp="1"/>
          </p:cNvSpPr>
          <p:nvPr>
            <p:ph type="title"/>
          </p:nvPr>
        </p:nvSpPr>
        <p:spPr>
          <a:xfrm>
            <a:off x="4038600" y="121753"/>
            <a:ext cx="8229600" cy="1143000"/>
          </a:xfrm>
        </p:spPr>
        <p:txBody>
          <a:bodyPr>
            <a:normAutofit fontScale="90000"/>
          </a:bodyPr>
          <a:lstStyle/>
          <a:p>
            <a:r>
              <a:rPr lang="en-US" sz="7700" dirty="0">
                <a:solidFill>
                  <a:srgbClr val="6D272E"/>
                </a:solidFill>
                <a:latin typeface="Sensei"/>
                <a:ea typeface="+mn-ea"/>
                <a:cs typeface="+mn-cs"/>
              </a:rPr>
              <a:t>Results </a:t>
            </a:r>
            <a:endParaRPr lang="en-US" dirty="0"/>
          </a:p>
        </p:txBody>
      </p:sp>
      <p:pic>
        <p:nvPicPr>
          <p:cNvPr id="7" name="Picture 6">
            <a:extLst>
              <a:ext uri="{FF2B5EF4-FFF2-40B4-BE49-F238E27FC236}">
                <a16:creationId xmlns:a16="http://schemas.microsoft.com/office/drawing/2014/main" id="{E1E11BCC-C8DC-13FC-AB77-4232FA73C620}"/>
              </a:ext>
            </a:extLst>
          </p:cNvPr>
          <p:cNvPicPr>
            <a:picLocks noChangeAspect="1"/>
          </p:cNvPicPr>
          <p:nvPr/>
        </p:nvPicPr>
        <p:blipFill>
          <a:blip r:embed="rId2"/>
          <a:stretch>
            <a:fillRect/>
          </a:stretch>
        </p:blipFill>
        <p:spPr>
          <a:xfrm>
            <a:off x="16242162" y="8595246"/>
            <a:ext cx="2036006" cy="1691754"/>
          </a:xfrm>
          <a:prstGeom prst="rect">
            <a:avLst/>
          </a:prstGeom>
        </p:spPr>
      </p:pic>
    </p:spTree>
    <p:extLst>
      <p:ext uri="{BB962C8B-B14F-4D97-AF65-F5344CB8AC3E}">
        <p14:creationId xmlns:p14="http://schemas.microsoft.com/office/powerpoint/2010/main" val="360516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8">
            <a:extLst>
              <a:ext uri="{FF2B5EF4-FFF2-40B4-BE49-F238E27FC236}">
                <a16:creationId xmlns:a16="http://schemas.microsoft.com/office/drawing/2014/main" id="{741A0643-522A-4279-5248-8013983C8069}"/>
              </a:ext>
            </a:extLst>
          </p:cNvPr>
          <p:cNvSpPr/>
          <p:nvPr/>
        </p:nvSpPr>
        <p:spPr>
          <a:xfrm>
            <a:off x="16535400" y="8744769"/>
            <a:ext cx="1752600" cy="1524000"/>
          </a:xfrm>
          <a:custGeom>
            <a:avLst/>
            <a:gdLst/>
            <a:ahLst/>
            <a:cxnLst/>
            <a:rect l="l" t="t" r="r" b="b"/>
            <a:pathLst>
              <a:path w="4515504" h="4087380">
                <a:moveTo>
                  <a:pt x="0" y="0"/>
                </a:moveTo>
                <a:lnTo>
                  <a:pt x="4515505" y="0"/>
                </a:lnTo>
                <a:lnTo>
                  <a:pt x="4515505" y="4087379"/>
                </a:lnTo>
                <a:lnTo>
                  <a:pt x="0" y="4087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itle 1">
            <a:extLst>
              <a:ext uri="{FF2B5EF4-FFF2-40B4-BE49-F238E27FC236}">
                <a16:creationId xmlns:a16="http://schemas.microsoft.com/office/drawing/2014/main" id="{D389FE33-ABFD-35E6-BC02-0CED3CF5670D}"/>
              </a:ext>
            </a:extLst>
          </p:cNvPr>
          <p:cNvSpPr txBox="1">
            <a:spLocks/>
          </p:cNvSpPr>
          <p:nvPr/>
        </p:nvSpPr>
        <p:spPr>
          <a:xfrm>
            <a:off x="4734232" y="744790"/>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500" dirty="0">
                <a:solidFill>
                  <a:srgbClr val="6D272E"/>
                </a:solidFill>
                <a:latin typeface="Sensei"/>
                <a:ea typeface="+mn-ea"/>
                <a:cs typeface="+mn-cs"/>
              </a:rPr>
              <a:t>References </a:t>
            </a:r>
          </a:p>
        </p:txBody>
      </p:sp>
      <p:sp>
        <p:nvSpPr>
          <p:cNvPr id="5" name="TextBox 4">
            <a:extLst>
              <a:ext uri="{FF2B5EF4-FFF2-40B4-BE49-F238E27FC236}">
                <a16:creationId xmlns:a16="http://schemas.microsoft.com/office/drawing/2014/main" id="{9A8800AC-EC4E-6E6E-1400-8ABF85B9ABE9}"/>
              </a:ext>
            </a:extLst>
          </p:cNvPr>
          <p:cNvSpPr txBox="1"/>
          <p:nvPr/>
        </p:nvSpPr>
        <p:spPr>
          <a:xfrm>
            <a:off x="685800" y="1887790"/>
            <a:ext cx="16306800" cy="7585795"/>
          </a:xfrm>
          <a:prstGeom prst="rect">
            <a:avLst/>
          </a:prstGeom>
          <a:noFill/>
        </p:spPr>
        <p:txBody>
          <a:bodyPr wrap="square">
            <a:spAutoFit/>
          </a:bodyPr>
          <a:lstStyle/>
          <a:p>
            <a:pPr marL="0" marR="0">
              <a:lnSpc>
                <a:spcPct val="107000"/>
              </a:lnSpc>
              <a:spcBef>
                <a:spcPts val="0"/>
              </a:spcBef>
              <a:spcAft>
                <a:spcPts val="800"/>
              </a:spcAft>
            </a:pP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[1] Tabassum, H., Iqbal, M. M., Mahmood, Z., Parveen, M., &amp; Ullah, I. (2023). Gender classification from anthropometric measurement by boosting decision tree: A novel machine learning approach. </a:t>
            </a:r>
            <a:r>
              <a:rPr lang="en-US" sz="2000" i="1"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Journal of the National Medical Association.</a:t>
            </a:r>
            <a:endParaRPr lang="en-US" kern="1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[2] Raman, V.,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ELKarazle</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K., &amp; Then, P. (2023). Artificially Generated Facial Images for Gender Classification Using Deep Learning. Computer Systems Science and Engineering, 44(2), 1341-1355.</a:t>
            </a:r>
            <a:endParaRPr lang="en-US" kern="1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[3] Kumar, S.,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Gornale</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S. S.,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Siddalingappa</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R., &amp; Mane, A. (2022). Gender classification based on online signature features using machine learning techniques. International Journal of Intelligent Systems and Applications in Engineering, 10(2), 260-268.</a:t>
            </a:r>
            <a:endParaRPr lang="en-US" kern="1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[4] Uddin, M. A., Hossain, M. S., Pathan, R. K., &amp; Biswas, M. (2020, August). Gender recognition from human voice using multi-layer architecture. In 2020 International conference on innovations in intelligent systems and applications (INISTA) (pp. 1-7). IEEE.</a:t>
            </a:r>
            <a:endParaRPr lang="en-US" kern="1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[5]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Jayakala</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G. (2021). Gender classification based on fingerprint analysis. Turkish Journal of Computer and Mathematics Education (TURCOMAT), 12(10), 1249-1256.</a:t>
            </a:r>
            <a:endParaRPr lang="en-US" kern="1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[6]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Karkkainen</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K., &amp; Joo, J. (2021).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Fairface</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Face attribute dataset for balanced race, gender, and age for bias measurement and mitigation. In Proceedings of the IEEE/CVF winter conference on applications of computer vision (pp. 1548-1558).</a:t>
            </a:r>
            <a:endParaRPr lang="en-US" kern="1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[7]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Rwigema</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J.,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Mfitumukiza</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J., &amp; Tae-Yong, K. (2021). A hybrid approach of neural networks for age and gender classification through decision fusion. Biomedical Signal Processing and Control, 66, 102459.</a:t>
            </a:r>
            <a:endParaRPr lang="en-US" kern="1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[8]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Alashban</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A. A., &amp; Alotaibi, Y. A. (2021, July). Speaker gender classification in mono-language and cross-language using BLSTM network. In 2021 44th International Conference on Telecommunications and Signal Processing (TSP) (pp. 66-71). IEEE.</a:t>
            </a:r>
            <a:endParaRPr lang="en-US" kern="1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[9] Azhar, M., Ullah, S., Raees, M., Rahman, K. U., &amp; Rehman, I. U. (2023). A real-time multi view gait-based automatic gender classification system using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kinect</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sensor. Multimedia Tools and Applications, 82(8), 11993-12016.</a:t>
            </a:r>
            <a:endParaRPr lang="en-US" kern="1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[10]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Almomani</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A.,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Alweshah</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M.,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Alomoush</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W.,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Alauthman</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M.,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Jabai</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A., </a:t>
            </a:r>
            <a:r>
              <a:rPr lang="en-US" sz="2000" kern="100" dirty="0" err="1">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Abbass</a:t>
            </a:r>
            <a:r>
              <a:rPr lang="en-US" sz="2000" kern="100" dirty="0">
                <a:solidFill>
                  <a:srgbClr val="222222"/>
                </a:solidFill>
                <a:effectLst/>
                <a:latin typeface="Times New Roman" panose="02020603050405020304" pitchFamily="18" charset="0"/>
                <a:ea typeface="DengXian" panose="02010600030101010101" pitchFamily="2" charset="-122"/>
                <a:cs typeface="Arial" panose="020B0604020202020204" pitchFamily="34" charset="0"/>
              </a:rPr>
              <a:t>, A., ... &amp; Gupta, B. B. (2023). Age and Gender Classification Using Backpropagation and Bagging Algorithms. Computers, Materials &amp; Continua, 74(2).</a:t>
            </a:r>
            <a:endParaRPr lang="en-US" kern="1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83677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2699999">
            <a:off x="3677137" y="2203427"/>
            <a:ext cx="2068144" cy="1756042"/>
          </a:xfrm>
          <a:custGeom>
            <a:avLst/>
            <a:gdLst/>
            <a:ahLst/>
            <a:cxnLst/>
            <a:rect l="l" t="t" r="r" b="b"/>
            <a:pathLst>
              <a:path w="2068144" h="1756042">
                <a:moveTo>
                  <a:pt x="0" y="0"/>
                </a:moveTo>
                <a:lnTo>
                  <a:pt x="2068145" y="0"/>
                </a:lnTo>
                <a:lnTo>
                  <a:pt x="2068145" y="1756043"/>
                </a:lnTo>
                <a:lnTo>
                  <a:pt x="0" y="17560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rot="7334544">
            <a:off x="13001227" y="5822549"/>
            <a:ext cx="2068144" cy="1756042"/>
          </a:xfrm>
          <a:custGeom>
            <a:avLst/>
            <a:gdLst/>
            <a:ahLst/>
            <a:cxnLst/>
            <a:rect l="l" t="t" r="r" b="b"/>
            <a:pathLst>
              <a:path w="2068144" h="1756042">
                <a:moveTo>
                  <a:pt x="0" y="0"/>
                </a:moveTo>
                <a:lnTo>
                  <a:pt x="2068144" y="0"/>
                </a:lnTo>
                <a:lnTo>
                  <a:pt x="2068144" y="1756043"/>
                </a:lnTo>
                <a:lnTo>
                  <a:pt x="0" y="17560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TextBox 11"/>
          <p:cNvSpPr txBox="1"/>
          <p:nvPr/>
        </p:nvSpPr>
        <p:spPr>
          <a:xfrm>
            <a:off x="5278903" y="3198570"/>
            <a:ext cx="7730195" cy="3847207"/>
          </a:xfrm>
          <a:prstGeom prst="rect">
            <a:avLst/>
          </a:prstGeom>
        </p:spPr>
        <p:txBody>
          <a:bodyPr lIns="0" tIns="0" rIns="0" bIns="0" rtlCol="0" anchor="t">
            <a:spAutoFit/>
          </a:bodyPr>
          <a:lstStyle/>
          <a:p>
            <a:pPr algn="ctr">
              <a:lnSpc>
                <a:spcPts val="15021"/>
              </a:lnSpc>
            </a:pPr>
            <a:r>
              <a:rPr lang="en-US" sz="13800" dirty="0">
                <a:latin typeface="Sensei"/>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014994" y="2599085"/>
            <a:ext cx="10244306" cy="6659215"/>
            <a:chOff x="0" y="0"/>
            <a:chExt cx="13659075" cy="8878953"/>
          </a:xfrm>
        </p:grpSpPr>
        <p:grpSp>
          <p:nvGrpSpPr>
            <p:cNvPr id="3" name="Group 3"/>
            <p:cNvGrpSpPr/>
            <p:nvPr/>
          </p:nvGrpSpPr>
          <p:grpSpPr>
            <a:xfrm>
              <a:off x="0" y="0"/>
              <a:ext cx="13659075" cy="8878953"/>
              <a:chOff x="0" y="0"/>
              <a:chExt cx="2656681" cy="1726950"/>
            </a:xfrm>
          </p:grpSpPr>
          <p:sp>
            <p:nvSpPr>
              <p:cNvPr id="4" name="Freeform 4"/>
              <p:cNvSpPr/>
              <p:nvPr/>
            </p:nvSpPr>
            <p:spPr>
              <a:xfrm>
                <a:off x="0" y="-1270"/>
                <a:ext cx="2657951" cy="1725680"/>
              </a:xfrm>
              <a:custGeom>
                <a:avLst/>
                <a:gdLst/>
                <a:ahLst/>
                <a:cxnLst/>
                <a:rect l="l" t="t" r="r" b="b"/>
                <a:pathLst>
                  <a:path w="2657951" h="1725680">
                    <a:moveTo>
                      <a:pt x="2646521" y="27940"/>
                    </a:moveTo>
                    <a:cubicBezTo>
                      <a:pt x="2637631" y="24130"/>
                      <a:pt x="2628741" y="21590"/>
                      <a:pt x="2619851" y="21590"/>
                    </a:cubicBezTo>
                    <a:cubicBezTo>
                      <a:pt x="2593181" y="20320"/>
                      <a:pt x="2553789" y="20320"/>
                      <a:pt x="2511011" y="17780"/>
                    </a:cubicBezTo>
                    <a:cubicBezTo>
                      <a:pt x="2413234" y="12700"/>
                      <a:pt x="2317494" y="6350"/>
                      <a:pt x="2219717" y="3810"/>
                    </a:cubicBezTo>
                    <a:cubicBezTo>
                      <a:pt x="2140274" y="1270"/>
                      <a:pt x="2062867" y="3810"/>
                      <a:pt x="1983423" y="2540"/>
                    </a:cubicBezTo>
                    <a:cubicBezTo>
                      <a:pt x="1948794" y="2540"/>
                      <a:pt x="1914164" y="0"/>
                      <a:pt x="1879535" y="2540"/>
                    </a:cubicBezTo>
                    <a:cubicBezTo>
                      <a:pt x="1796017" y="10160"/>
                      <a:pt x="1712499" y="11430"/>
                      <a:pt x="1626944" y="8890"/>
                    </a:cubicBezTo>
                    <a:cubicBezTo>
                      <a:pt x="1584167" y="7620"/>
                      <a:pt x="1541390" y="7620"/>
                      <a:pt x="1498612" y="7620"/>
                    </a:cubicBezTo>
                    <a:cubicBezTo>
                      <a:pt x="1421205" y="7620"/>
                      <a:pt x="1343799" y="7620"/>
                      <a:pt x="1266392" y="6350"/>
                    </a:cubicBezTo>
                    <a:cubicBezTo>
                      <a:pt x="1184911" y="5080"/>
                      <a:pt x="382325" y="2540"/>
                      <a:pt x="302882" y="1270"/>
                    </a:cubicBezTo>
                    <a:cubicBezTo>
                      <a:pt x="237697" y="0"/>
                      <a:pt x="174549" y="1270"/>
                      <a:pt x="109365" y="1270"/>
                    </a:cubicBezTo>
                    <a:cubicBezTo>
                      <a:pt x="64550" y="1270"/>
                      <a:pt x="33020" y="3810"/>
                      <a:pt x="5080" y="5080"/>
                    </a:cubicBezTo>
                    <a:cubicBezTo>
                      <a:pt x="3810" y="5080"/>
                      <a:pt x="2540" y="7620"/>
                      <a:pt x="0" y="8890"/>
                    </a:cubicBezTo>
                    <a:cubicBezTo>
                      <a:pt x="1270" y="21590"/>
                      <a:pt x="3810" y="34290"/>
                      <a:pt x="5080" y="46990"/>
                    </a:cubicBezTo>
                    <a:cubicBezTo>
                      <a:pt x="15240" y="118690"/>
                      <a:pt x="16510" y="191883"/>
                      <a:pt x="17780" y="263793"/>
                    </a:cubicBezTo>
                    <a:cubicBezTo>
                      <a:pt x="19050" y="336987"/>
                      <a:pt x="17780" y="410180"/>
                      <a:pt x="16510" y="484658"/>
                    </a:cubicBezTo>
                    <a:cubicBezTo>
                      <a:pt x="15240" y="560420"/>
                      <a:pt x="2540" y="1355278"/>
                      <a:pt x="2540" y="1431040"/>
                    </a:cubicBezTo>
                    <a:cubicBezTo>
                      <a:pt x="2540" y="1505518"/>
                      <a:pt x="1270" y="1579996"/>
                      <a:pt x="0" y="1654474"/>
                    </a:cubicBezTo>
                    <a:cubicBezTo>
                      <a:pt x="0" y="1671070"/>
                      <a:pt x="3810" y="1681230"/>
                      <a:pt x="15240" y="1686310"/>
                    </a:cubicBezTo>
                    <a:cubicBezTo>
                      <a:pt x="22860" y="1690120"/>
                      <a:pt x="31750" y="1692660"/>
                      <a:pt x="40640" y="1693930"/>
                    </a:cubicBezTo>
                    <a:cubicBezTo>
                      <a:pt x="107328" y="1699010"/>
                      <a:pt x="184734" y="1702820"/>
                      <a:pt x="262141" y="1707900"/>
                    </a:cubicBezTo>
                    <a:cubicBezTo>
                      <a:pt x="304918" y="1710440"/>
                      <a:pt x="347696" y="1715520"/>
                      <a:pt x="390473" y="1716790"/>
                    </a:cubicBezTo>
                    <a:cubicBezTo>
                      <a:pt x="461769" y="1719330"/>
                      <a:pt x="1256207" y="1720600"/>
                      <a:pt x="1327503" y="1721870"/>
                    </a:cubicBezTo>
                    <a:cubicBezTo>
                      <a:pt x="1337688" y="1721870"/>
                      <a:pt x="1347873" y="1721870"/>
                      <a:pt x="1358058" y="1721870"/>
                    </a:cubicBezTo>
                    <a:cubicBezTo>
                      <a:pt x="1406946" y="1721870"/>
                      <a:pt x="1457872" y="1720600"/>
                      <a:pt x="1506760" y="1720600"/>
                    </a:cubicBezTo>
                    <a:cubicBezTo>
                      <a:pt x="1563797" y="1720600"/>
                      <a:pt x="1618796" y="1721870"/>
                      <a:pt x="1675833" y="1721870"/>
                    </a:cubicBezTo>
                    <a:cubicBezTo>
                      <a:pt x="1759351" y="1721870"/>
                      <a:pt x="1844906" y="1721870"/>
                      <a:pt x="1928423" y="1721870"/>
                    </a:cubicBezTo>
                    <a:cubicBezTo>
                      <a:pt x="2005830" y="1721870"/>
                      <a:pt x="2083237" y="1723140"/>
                      <a:pt x="2160644" y="1724410"/>
                    </a:cubicBezTo>
                    <a:cubicBezTo>
                      <a:pt x="2195273" y="1724410"/>
                      <a:pt x="2231940" y="1725680"/>
                      <a:pt x="2266569" y="1725680"/>
                    </a:cubicBezTo>
                    <a:cubicBezTo>
                      <a:pt x="2378605" y="1724410"/>
                      <a:pt x="2488604" y="1718060"/>
                      <a:pt x="2596991" y="1718060"/>
                    </a:cubicBezTo>
                    <a:cubicBezTo>
                      <a:pt x="2600801" y="1718060"/>
                      <a:pt x="2605881" y="1715520"/>
                      <a:pt x="2609691" y="1712980"/>
                    </a:cubicBezTo>
                    <a:cubicBezTo>
                      <a:pt x="2614771" y="1709170"/>
                      <a:pt x="2617311" y="1702820"/>
                      <a:pt x="2619851" y="1700280"/>
                    </a:cubicBezTo>
                    <a:cubicBezTo>
                      <a:pt x="2621121" y="1645485"/>
                      <a:pt x="2622391" y="1591553"/>
                      <a:pt x="2623661" y="1537620"/>
                    </a:cubicBezTo>
                    <a:cubicBezTo>
                      <a:pt x="2624931" y="1454154"/>
                      <a:pt x="2635091" y="652875"/>
                      <a:pt x="2636361" y="569409"/>
                    </a:cubicBezTo>
                    <a:cubicBezTo>
                      <a:pt x="2636361" y="519329"/>
                      <a:pt x="2637631" y="469249"/>
                      <a:pt x="2638901" y="419169"/>
                    </a:cubicBezTo>
                    <a:cubicBezTo>
                      <a:pt x="2640171" y="365237"/>
                      <a:pt x="2641441" y="311305"/>
                      <a:pt x="2643981" y="257372"/>
                    </a:cubicBezTo>
                    <a:cubicBezTo>
                      <a:pt x="2645251" y="225270"/>
                      <a:pt x="2645251" y="191883"/>
                      <a:pt x="2650331" y="159781"/>
                    </a:cubicBezTo>
                    <a:cubicBezTo>
                      <a:pt x="2655411" y="121258"/>
                      <a:pt x="2657951" y="84019"/>
                      <a:pt x="2656681" y="44450"/>
                    </a:cubicBezTo>
                    <a:cubicBezTo>
                      <a:pt x="2656681" y="38100"/>
                      <a:pt x="2652871" y="30480"/>
                      <a:pt x="2646521" y="27940"/>
                    </a:cubicBezTo>
                    <a:close/>
                  </a:path>
                </a:pathLst>
              </a:custGeom>
              <a:solidFill>
                <a:schemeClr val="accent2">
                  <a:lumMod val="50000"/>
                </a:schemeClr>
              </a:solidFill>
            </p:spPr>
            <p:txBody>
              <a:bodyPr/>
              <a:lstStyle/>
              <a:p>
                <a:endParaRPr lang="en-US"/>
              </a:p>
            </p:txBody>
          </p:sp>
        </p:grpSp>
        <p:sp>
          <p:nvSpPr>
            <p:cNvPr id="9" name="Freeform 9"/>
            <p:cNvSpPr/>
            <p:nvPr/>
          </p:nvSpPr>
          <p:spPr>
            <a:xfrm rot="5400000">
              <a:off x="12660264" y="7335726"/>
              <a:ext cx="1213375" cy="609144"/>
            </a:xfrm>
            <a:custGeom>
              <a:avLst/>
              <a:gdLst/>
              <a:ahLst/>
              <a:cxnLst/>
              <a:rect l="l" t="t" r="r" b="b"/>
              <a:pathLst>
                <a:path w="1213375" h="609144">
                  <a:moveTo>
                    <a:pt x="0" y="0"/>
                  </a:moveTo>
                  <a:lnTo>
                    <a:pt x="1213376" y="0"/>
                  </a:lnTo>
                  <a:lnTo>
                    <a:pt x="1213376" y="609144"/>
                  </a:lnTo>
                  <a:lnTo>
                    <a:pt x="0" y="6091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rot="5400000">
              <a:off x="12660264" y="5224725"/>
              <a:ext cx="1213375" cy="609144"/>
            </a:xfrm>
            <a:custGeom>
              <a:avLst/>
              <a:gdLst/>
              <a:ahLst/>
              <a:cxnLst/>
              <a:rect l="l" t="t" r="r" b="b"/>
              <a:pathLst>
                <a:path w="1213375" h="609144">
                  <a:moveTo>
                    <a:pt x="0" y="0"/>
                  </a:moveTo>
                  <a:lnTo>
                    <a:pt x="1213376" y="0"/>
                  </a:lnTo>
                  <a:lnTo>
                    <a:pt x="1213376" y="609144"/>
                  </a:lnTo>
                  <a:lnTo>
                    <a:pt x="0" y="6091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rot="5400000">
              <a:off x="12660264" y="3113724"/>
              <a:ext cx="1213375" cy="609144"/>
            </a:xfrm>
            <a:custGeom>
              <a:avLst/>
              <a:gdLst/>
              <a:ahLst/>
              <a:cxnLst/>
              <a:rect l="l" t="t" r="r" b="b"/>
              <a:pathLst>
                <a:path w="1213375" h="609144">
                  <a:moveTo>
                    <a:pt x="0" y="0"/>
                  </a:moveTo>
                  <a:lnTo>
                    <a:pt x="1213376" y="0"/>
                  </a:lnTo>
                  <a:lnTo>
                    <a:pt x="1213376" y="609144"/>
                  </a:lnTo>
                  <a:lnTo>
                    <a:pt x="0" y="6091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rot="5400000">
              <a:off x="12747815" y="1002724"/>
              <a:ext cx="1213375" cy="609144"/>
            </a:xfrm>
            <a:custGeom>
              <a:avLst/>
              <a:gdLst/>
              <a:ahLst/>
              <a:cxnLst/>
              <a:rect l="l" t="t" r="r" b="b"/>
              <a:pathLst>
                <a:path w="1213375" h="609144">
                  <a:moveTo>
                    <a:pt x="0" y="0"/>
                  </a:moveTo>
                  <a:lnTo>
                    <a:pt x="1213375" y="0"/>
                  </a:lnTo>
                  <a:lnTo>
                    <a:pt x="1213375" y="609144"/>
                  </a:lnTo>
                  <a:lnTo>
                    <a:pt x="0" y="6091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13" name="Group 13"/>
          <p:cNvGrpSpPr/>
          <p:nvPr/>
        </p:nvGrpSpPr>
        <p:grpSpPr>
          <a:xfrm>
            <a:off x="7774432" y="3028682"/>
            <a:ext cx="8725430" cy="5800020"/>
            <a:chOff x="0" y="0"/>
            <a:chExt cx="2479706" cy="1648325"/>
          </a:xfrm>
        </p:grpSpPr>
        <p:sp>
          <p:nvSpPr>
            <p:cNvPr id="14" name="Freeform 14"/>
            <p:cNvSpPr/>
            <p:nvPr/>
          </p:nvSpPr>
          <p:spPr>
            <a:xfrm>
              <a:off x="16510" y="11430"/>
              <a:ext cx="2449226" cy="1624195"/>
            </a:xfrm>
            <a:custGeom>
              <a:avLst/>
              <a:gdLst/>
              <a:ahLst/>
              <a:cxnLst/>
              <a:rect l="l" t="t" r="r" b="b"/>
              <a:pathLst>
                <a:path w="2449226" h="1624195">
                  <a:moveTo>
                    <a:pt x="1270" y="0"/>
                  </a:moveTo>
                  <a:lnTo>
                    <a:pt x="2449226" y="15240"/>
                  </a:lnTo>
                  <a:lnTo>
                    <a:pt x="2417476" y="1624195"/>
                  </a:lnTo>
                  <a:lnTo>
                    <a:pt x="883725" y="1624195"/>
                  </a:lnTo>
                  <a:lnTo>
                    <a:pt x="0" y="1597525"/>
                  </a:lnTo>
                  <a:lnTo>
                    <a:pt x="11430" y="529669"/>
                  </a:lnTo>
                  <a:close/>
                </a:path>
              </a:pathLst>
            </a:custGeom>
            <a:solidFill>
              <a:srgbClr val="FFFFFF"/>
            </a:solidFill>
          </p:spPr>
          <p:txBody>
            <a:bodyPr/>
            <a:lstStyle/>
            <a:p>
              <a:endParaRPr lang="en-US"/>
            </a:p>
          </p:txBody>
        </p:sp>
        <p:sp>
          <p:nvSpPr>
            <p:cNvPr id="15" name="Freeform 15"/>
            <p:cNvSpPr/>
            <p:nvPr/>
          </p:nvSpPr>
          <p:spPr>
            <a:xfrm>
              <a:off x="0" y="-1270"/>
              <a:ext cx="2478436" cy="1649595"/>
            </a:xfrm>
            <a:custGeom>
              <a:avLst/>
              <a:gdLst/>
              <a:ahLst/>
              <a:cxnLst/>
              <a:rect l="l" t="t" r="r" b="b"/>
              <a:pathLst>
                <a:path w="2478436" h="1649595">
                  <a:moveTo>
                    <a:pt x="2444146" y="1624195"/>
                  </a:moveTo>
                  <a:cubicBezTo>
                    <a:pt x="2441606" y="1628005"/>
                    <a:pt x="2437796" y="1633085"/>
                    <a:pt x="2433986" y="1636895"/>
                  </a:cubicBezTo>
                  <a:cubicBezTo>
                    <a:pt x="2430176" y="1639435"/>
                    <a:pt x="2425096" y="1641975"/>
                    <a:pt x="2421286" y="1641975"/>
                  </a:cubicBezTo>
                  <a:cubicBezTo>
                    <a:pt x="2331277" y="1640705"/>
                    <a:pt x="2228653" y="1647055"/>
                    <a:pt x="2124128" y="1649595"/>
                  </a:cubicBezTo>
                  <a:cubicBezTo>
                    <a:pt x="2091820" y="1649595"/>
                    <a:pt x="2057612" y="1648325"/>
                    <a:pt x="2025304" y="1648325"/>
                  </a:cubicBezTo>
                  <a:cubicBezTo>
                    <a:pt x="1953087" y="1647055"/>
                    <a:pt x="1880869" y="1645785"/>
                    <a:pt x="1808652" y="1645785"/>
                  </a:cubicBezTo>
                  <a:lnTo>
                    <a:pt x="1572996" y="1645785"/>
                  </a:lnTo>
                  <a:cubicBezTo>
                    <a:pt x="1519783" y="1645785"/>
                    <a:pt x="1468471" y="1644515"/>
                    <a:pt x="1415258" y="1644515"/>
                  </a:cubicBezTo>
                  <a:cubicBezTo>
                    <a:pt x="1369648" y="1644515"/>
                    <a:pt x="1322136" y="1644515"/>
                    <a:pt x="1276525" y="1645785"/>
                  </a:cubicBezTo>
                  <a:lnTo>
                    <a:pt x="1248018" y="1645785"/>
                  </a:lnTo>
                  <a:cubicBezTo>
                    <a:pt x="1181502" y="1644515"/>
                    <a:pt x="440326" y="1643245"/>
                    <a:pt x="373810" y="1640705"/>
                  </a:cubicBezTo>
                  <a:cubicBezTo>
                    <a:pt x="333900" y="1639435"/>
                    <a:pt x="293991" y="1634355"/>
                    <a:pt x="254081" y="1631815"/>
                  </a:cubicBezTo>
                  <a:cubicBezTo>
                    <a:pt x="181864" y="1626735"/>
                    <a:pt x="109647" y="1622925"/>
                    <a:pt x="41910" y="1617845"/>
                  </a:cubicBezTo>
                  <a:cubicBezTo>
                    <a:pt x="33020" y="1616575"/>
                    <a:pt x="24130" y="1614035"/>
                    <a:pt x="16510" y="1610225"/>
                  </a:cubicBezTo>
                  <a:cubicBezTo>
                    <a:pt x="5080" y="1605145"/>
                    <a:pt x="0" y="1593715"/>
                    <a:pt x="1270" y="1578689"/>
                  </a:cubicBezTo>
                  <a:cubicBezTo>
                    <a:pt x="2540" y="1507892"/>
                    <a:pt x="3810" y="1435875"/>
                    <a:pt x="3810" y="1365078"/>
                  </a:cubicBezTo>
                  <a:cubicBezTo>
                    <a:pt x="5080" y="1293060"/>
                    <a:pt x="17780" y="537486"/>
                    <a:pt x="17780" y="465469"/>
                  </a:cubicBezTo>
                  <a:cubicBezTo>
                    <a:pt x="19050" y="395892"/>
                    <a:pt x="20320" y="326316"/>
                    <a:pt x="19050" y="255519"/>
                  </a:cubicBezTo>
                  <a:cubicBezTo>
                    <a:pt x="17780" y="185943"/>
                    <a:pt x="16510" y="117587"/>
                    <a:pt x="6350" y="48260"/>
                  </a:cubicBezTo>
                  <a:cubicBezTo>
                    <a:pt x="5080" y="35560"/>
                    <a:pt x="2540" y="22860"/>
                    <a:pt x="1270" y="10160"/>
                  </a:cubicBezTo>
                  <a:cubicBezTo>
                    <a:pt x="3810" y="8890"/>
                    <a:pt x="5080" y="7620"/>
                    <a:pt x="6350" y="7620"/>
                  </a:cubicBezTo>
                  <a:cubicBezTo>
                    <a:pt x="34290" y="6350"/>
                    <a:pt x="69737" y="5080"/>
                    <a:pt x="111547" y="3810"/>
                  </a:cubicBezTo>
                  <a:cubicBezTo>
                    <a:pt x="170461" y="1270"/>
                    <a:pt x="231276" y="1270"/>
                    <a:pt x="290190" y="1270"/>
                  </a:cubicBezTo>
                  <a:cubicBezTo>
                    <a:pt x="364307" y="2540"/>
                    <a:pt x="1113086" y="5080"/>
                    <a:pt x="1187204" y="6350"/>
                  </a:cubicBezTo>
                  <a:cubicBezTo>
                    <a:pt x="1259421" y="7620"/>
                    <a:pt x="1331638" y="7620"/>
                    <a:pt x="1403856" y="7620"/>
                  </a:cubicBezTo>
                  <a:cubicBezTo>
                    <a:pt x="1443765" y="7620"/>
                    <a:pt x="1483675" y="7620"/>
                    <a:pt x="1523584" y="8890"/>
                  </a:cubicBezTo>
                  <a:cubicBezTo>
                    <a:pt x="1601503" y="11430"/>
                    <a:pt x="1681322" y="10160"/>
                    <a:pt x="1759240" y="2540"/>
                  </a:cubicBezTo>
                  <a:cubicBezTo>
                    <a:pt x="1791548" y="0"/>
                    <a:pt x="1823856" y="2540"/>
                    <a:pt x="1856164" y="2540"/>
                  </a:cubicBezTo>
                  <a:cubicBezTo>
                    <a:pt x="1928381" y="2540"/>
                    <a:pt x="2000598" y="1270"/>
                    <a:pt x="2072815" y="3810"/>
                  </a:cubicBezTo>
                  <a:cubicBezTo>
                    <a:pt x="2164037" y="6350"/>
                    <a:pt x="2253358" y="13970"/>
                    <a:pt x="2344580" y="17780"/>
                  </a:cubicBezTo>
                  <a:cubicBezTo>
                    <a:pt x="2384490" y="20320"/>
                    <a:pt x="2412396" y="19050"/>
                    <a:pt x="2439066" y="21590"/>
                  </a:cubicBezTo>
                  <a:cubicBezTo>
                    <a:pt x="2447956" y="22860"/>
                    <a:pt x="2456846" y="25400"/>
                    <a:pt x="2465736" y="27940"/>
                  </a:cubicBezTo>
                  <a:cubicBezTo>
                    <a:pt x="2473356" y="30480"/>
                    <a:pt x="2477166" y="36830"/>
                    <a:pt x="2477166" y="46990"/>
                  </a:cubicBezTo>
                  <a:cubicBezTo>
                    <a:pt x="2478436" y="84630"/>
                    <a:pt x="2474626" y="121249"/>
                    <a:pt x="2470816" y="157868"/>
                  </a:cubicBezTo>
                  <a:cubicBezTo>
                    <a:pt x="2467006" y="188384"/>
                    <a:pt x="2465736" y="220120"/>
                    <a:pt x="2464466" y="250636"/>
                  </a:cubicBezTo>
                  <a:cubicBezTo>
                    <a:pt x="2461926" y="301903"/>
                    <a:pt x="2460656" y="353170"/>
                    <a:pt x="2459386" y="404437"/>
                  </a:cubicBezTo>
                  <a:cubicBezTo>
                    <a:pt x="2458116" y="452041"/>
                    <a:pt x="2456846" y="499646"/>
                    <a:pt x="2456846" y="547251"/>
                  </a:cubicBezTo>
                  <a:cubicBezTo>
                    <a:pt x="2456846" y="626592"/>
                    <a:pt x="2445416" y="1388270"/>
                    <a:pt x="2444146" y="1467611"/>
                  </a:cubicBezTo>
                  <a:cubicBezTo>
                    <a:pt x="2446686" y="1518878"/>
                    <a:pt x="2445416" y="1570145"/>
                    <a:pt x="2444146" y="1624195"/>
                  </a:cubicBezTo>
                  <a:close/>
                  <a:moveTo>
                    <a:pt x="17780" y="1593715"/>
                  </a:moveTo>
                  <a:cubicBezTo>
                    <a:pt x="22860" y="1594985"/>
                    <a:pt x="29210" y="1597525"/>
                    <a:pt x="36830" y="1597525"/>
                  </a:cubicBezTo>
                  <a:cubicBezTo>
                    <a:pt x="107746" y="1602605"/>
                    <a:pt x="185665" y="1607685"/>
                    <a:pt x="261683" y="1611495"/>
                  </a:cubicBezTo>
                  <a:cubicBezTo>
                    <a:pt x="297792" y="1614035"/>
                    <a:pt x="333900" y="1617845"/>
                    <a:pt x="371909" y="1619115"/>
                  </a:cubicBezTo>
                  <a:cubicBezTo>
                    <a:pt x="396615" y="1620385"/>
                    <a:pt x="1095982" y="1616575"/>
                    <a:pt x="1118788" y="1617845"/>
                  </a:cubicBezTo>
                  <a:cubicBezTo>
                    <a:pt x="1158697" y="1619115"/>
                    <a:pt x="1198607" y="1621655"/>
                    <a:pt x="1238516" y="1622925"/>
                  </a:cubicBezTo>
                  <a:cubicBezTo>
                    <a:pt x="1257521" y="1624195"/>
                    <a:pt x="1274625" y="1624195"/>
                    <a:pt x="1293629" y="1624195"/>
                  </a:cubicBezTo>
                  <a:cubicBezTo>
                    <a:pt x="1379150" y="1624195"/>
                    <a:pt x="1462770" y="1622925"/>
                    <a:pt x="1548290" y="1624195"/>
                  </a:cubicBezTo>
                  <a:cubicBezTo>
                    <a:pt x="1580598" y="1624195"/>
                    <a:pt x="1614806" y="1626735"/>
                    <a:pt x="1647114" y="1626735"/>
                  </a:cubicBezTo>
                  <a:cubicBezTo>
                    <a:pt x="1696526" y="1626735"/>
                    <a:pt x="1744037" y="1622925"/>
                    <a:pt x="1793448" y="1622925"/>
                  </a:cubicBezTo>
                  <a:cubicBezTo>
                    <a:pt x="1852363" y="1622925"/>
                    <a:pt x="1909376" y="1624195"/>
                    <a:pt x="1968290" y="1624195"/>
                  </a:cubicBezTo>
                  <a:cubicBezTo>
                    <a:pt x="2046209" y="1624195"/>
                    <a:pt x="2126028" y="1624195"/>
                    <a:pt x="2203946" y="1622925"/>
                  </a:cubicBezTo>
                  <a:cubicBezTo>
                    <a:pt x="2274264" y="1621655"/>
                    <a:pt x="2342680" y="1619115"/>
                    <a:pt x="2406046" y="1616575"/>
                  </a:cubicBezTo>
                  <a:cubicBezTo>
                    <a:pt x="2411126" y="1616575"/>
                    <a:pt x="2416206" y="1614035"/>
                    <a:pt x="2422556" y="1612765"/>
                  </a:cubicBezTo>
                  <a:cubicBezTo>
                    <a:pt x="2422556" y="1600065"/>
                    <a:pt x="2423826" y="1587365"/>
                    <a:pt x="2423826" y="1575027"/>
                  </a:cubicBezTo>
                  <a:lnTo>
                    <a:pt x="2423826" y="1537187"/>
                  </a:lnTo>
                  <a:cubicBezTo>
                    <a:pt x="2425096" y="1474935"/>
                    <a:pt x="2427636" y="1411462"/>
                    <a:pt x="2426366" y="1349209"/>
                  </a:cubicBezTo>
                  <a:cubicBezTo>
                    <a:pt x="2425096" y="1261324"/>
                    <a:pt x="2437796" y="492322"/>
                    <a:pt x="2441606" y="404437"/>
                  </a:cubicBezTo>
                  <a:cubicBezTo>
                    <a:pt x="2444146" y="353170"/>
                    <a:pt x="2446686" y="301903"/>
                    <a:pt x="2446686" y="250636"/>
                  </a:cubicBezTo>
                  <a:cubicBezTo>
                    <a:pt x="2446686" y="207914"/>
                    <a:pt x="2447956" y="166412"/>
                    <a:pt x="2455576" y="124911"/>
                  </a:cubicBezTo>
                  <a:cubicBezTo>
                    <a:pt x="2459386" y="100498"/>
                    <a:pt x="2461926" y="76085"/>
                    <a:pt x="2456846" y="49530"/>
                  </a:cubicBezTo>
                  <a:cubicBezTo>
                    <a:pt x="2449226" y="49530"/>
                    <a:pt x="2442876" y="48260"/>
                    <a:pt x="2435256" y="48260"/>
                  </a:cubicBezTo>
                  <a:cubicBezTo>
                    <a:pt x="2402236" y="45720"/>
                    <a:pt x="2357883" y="45720"/>
                    <a:pt x="2306571" y="40640"/>
                  </a:cubicBezTo>
                  <a:cubicBezTo>
                    <a:pt x="2211548" y="33020"/>
                    <a:pt x="2114625" y="27940"/>
                    <a:pt x="2019603" y="27940"/>
                  </a:cubicBezTo>
                  <a:cubicBezTo>
                    <a:pt x="1953087" y="27940"/>
                    <a:pt x="1884670" y="31750"/>
                    <a:pt x="1818155" y="24130"/>
                  </a:cubicBezTo>
                  <a:lnTo>
                    <a:pt x="1799150" y="24130"/>
                  </a:lnTo>
                  <a:cubicBezTo>
                    <a:pt x="1744037" y="27940"/>
                    <a:pt x="1685123" y="33020"/>
                    <a:pt x="1628109" y="34290"/>
                  </a:cubicBezTo>
                  <a:cubicBezTo>
                    <a:pt x="1565394" y="35560"/>
                    <a:pt x="1504580" y="31750"/>
                    <a:pt x="1441865" y="30480"/>
                  </a:cubicBezTo>
                  <a:cubicBezTo>
                    <a:pt x="1382951" y="29210"/>
                    <a:pt x="1324037" y="27940"/>
                    <a:pt x="1267023" y="27940"/>
                  </a:cubicBezTo>
                  <a:cubicBezTo>
                    <a:pt x="1246118" y="27940"/>
                    <a:pt x="1227113" y="29210"/>
                    <a:pt x="1206208" y="27940"/>
                  </a:cubicBezTo>
                  <a:cubicBezTo>
                    <a:pt x="1133991" y="26670"/>
                    <a:pt x="387113" y="24130"/>
                    <a:pt x="312995" y="24130"/>
                  </a:cubicBezTo>
                  <a:cubicBezTo>
                    <a:pt x="248380" y="22860"/>
                    <a:pt x="183764" y="24130"/>
                    <a:pt x="119149" y="24130"/>
                  </a:cubicBezTo>
                  <a:cubicBezTo>
                    <a:pt x="84941" y="24130"/>
                    <a:pt x="45720" y="24130"/>
                    <a:pt x="21590" y="25400"/>
                  </a:cubicBezTo>
                  <a:cubicBezTo>
                    <a:pt x="20320" y="25400"/>
                    <a:pt x="21590" y="36830"/>
                    <a:pt x="22860" y="41910"/>
                  </a:cubicBezTo>
                  <a:cubicBezTo>
                    <a:pt x="26670" y="80968"/>
                    <a:pt x="31750" y="120028"/>
                    <a:pt x="34290" y="157868"/>
                  </a:cubicBezTo>
                  <a:cubicBezTo>
                    <a:pt x="36830" y="226224"/>
                    <a:pt x="38100" y="294579"/>
                    <a:pt x="38100" y="362935"/>
                  </a:cubicBezTo>
                  <a:cubicBezTo>
                    <a:pt x="38100" y="406878"/>
                    <a:pt x="36830" y="449600"/>
                    <a:pt x="35560" y="493543"/>
                  </a:cubicBezTo>
                  <a:cubicBezTo>
                    <a:pt x="34290" y="536265"/>
                    <a:pt x="22860" y="1260103"/>
                    <a:pt x="21590" y="1301604"/>
                  </a:cubicBezTo>
                  <a:lnTo>
                    <a:pt x="21590" y="1382167"/>
                  </a:lnTo>
                  <a:cubicBezTo>
                    <a:pt x="21590" y="1443198"/>
                    <a:pt x="20320" y="1505451"/>
                    <a:pt x="20320" y="1566483"/>
                  </a:cubicBezTo>
                  <a:cubicBezTo>
                    <a:pt x="20320" y="1575027"/>
                    <a:pt x="19050" y="1582351"/>
                    <a:pt x="17780" y="1593715"/>
                  </a:cubicBezTo>
                  <a:close/>
                </a:path>
              </a:pathLst>
            </a:custGeom>
            <a:solidFill>
              <a:srgbClr val="9F5C21"/>
            </a:solidFill>
          </p:spPr>
          <p:txBody>
            <a:bodyPr/>
            <a:lstStyle/>
            <a:p>
              <a:endParaRPr lang="en-US"/>
            </a:p>
          </p:txBody>
        </p:sp>
      </p:grpSp>
      <p:sp>
        <p:nvSpPr>
          <p:cNvPr id="16" name="TextBox 16"/>
          <p:cNvSpPr txBox="1"/>
          <p:nvPr/>
        </p:nvSpPr>
        <p:spPr>
          <a:xfrm>
            <a:off x="7848411" y="3848100"/>
            <a:ext cx="8097933" cy="3847207"/>
          </a:xfrm>
          <a:prstGeom prst="rect">
            <a:avLst/>
          </a:prstGeom>
        </p:spPr>
        <p:txBody>
          <a:bodyPr lIns="0" tIns="0" rIns="0" bIns="0" rtlCol="0" anchor="t">
            <a:spAutoFit/>
          </a:bodyPr>
          <a:lstStyle/>
          <a:p>
            <a:pPr marL="1079502" lvl="1" indent="-539751">
              <a:lnSpc>
                <a:spcPts val="6000"/>
              </a:lnSpc>
              <a:buFont typeface="Arial"/>
              <a:buChar char="•"/>
            </a:pPr>
            <a:r>
              <a:rPr lang="en-US" sz="5000" dirty="0">
                <a:solidFill>
                  <a:srgbClr val="65331A"/>
                </a:solidFill>
                <a:latin typeface="Monterchi"/>
              </a:rPr>
              <a:t>Introduction</a:t>
            </a:r>
          </a:p>
          <a:p>
            <a:pPr marL="1079502" lvl="1" indent="-539751">
              <a:lnSpc>
                <a:spcPts val="6000"/>
              </a:lnSpc>
              <a:buFont typeface="Arial"/>
              <a:buChar char="•"/>
            </a:pPr>
            <a:r>
              <a:rPr lang="en-US" sz="5000" dirty="0">
                <a:solidFill>
                  <a:srgbClr val="65331A"/>
                </a:solidFill>
                <a:latin typeface="Monterchi"/>
              </a:rPr>
              <a:t>Related works </a:t>
            </a:r>
          </a:p>
          <a:p>
            <a:pPr marL="1079502" lvl="1" indent="-539751">
              <a:lnSpc>
                <a:spcPts val="6000"/>
              </a:lnSpc>
              <a:buFont typeface="Arial"/>
              <a:buChar char="•"/>
            </a:pPr>
            <a:r>
              <a:rPr lang="en-US" sz="5000" dirty="0">
                <a:solidFill>
                  <a:srgbClr val="65331A"/>
                </a:solidFill>
                <a:latin typeface="Monterchi"/>
              </a:rPr>
              <a:t>Proposed model</a:t>
            </a:r>
          </a:p>
          <a:p>
            <a:pPr marL="1079502" lvl="1" indent="-539751" algn="l">
              <a:lnSpc>
                <a:spcPts val="6000"/>
              </a:lnSpc>
              <a:buFont typeface="Arial"/>
              <a:buChar char="•"/>
            </a:pPr>
            <a:r>
              <a:rPr lang="en-US" sz="5000" dirty="0">
                <a:solidFill>
                  <a:srgbClr val="65331A"/>
                </a:solidFill>
                <a:latin typeface="Monterchi"/>
              </a:rPr>
              <a:t>Results </a:t>
            </a:r>
          </a:p>
          <a:p>
            <a:pPr marL="1079502" lvl="1" indent="-539751" algn="l">
              <a:lnSpc>
                <a:spcPts val="6000"/>
              </a:lnSpc>
              <a:buFont typeface="Arial"/>
              <a:buChar char="•"/>
            </a:pPr>
            <a:r>
              <a:rPr lang="en-US" sz="5000" dirty="0">
                <a:solidFill>
                  <a:srgbClr val="65331A"/>
                </a:solidFill>
                <a:latin typeface="Monterchi"/>
              </a:rPr>
              <a:t>References </a:t>
            </a:r>
          </a:p>
        </p:txBody>
      </p:sp>
      <p:sp>
        <p:nvSpPr>
          <p:cNvPr id="17" name="Freeform 17"/>
          <p:cNvSpPr/>
          <p:nvPr/>
        </p:nvSpPr>
        <p:spPr>
          <a:xfrm flipH="1">
            <a:off x="1028700" y="2824112"/>
            <a:ext cx="5276034" cy="6434188"/>
          </a:xfrm>
          <a:custGeom>
            <a:avLst/>
            <a:gdLst/>
            <a:ahLst/>
            <a:cxnLst/>
            <a:rect l="l" t="t" r="r" b="b"/>
            <a:pathLst>
              <a:path w="5276034" h="6434188">
                <a:moveTo>
                  <a:pt x="5276034" y="0"/>
                </a:moveTo>
                <a:lnTo>
                  <a:pt x="0" y="0"/>
                </a:lnTo>
                <a:lnTo>
                  <a:pt x="0" y="6434188"/>
                </a:lnTo>
                <a:lnTo>
                  <a:pt x="5276034" y="6434188"/>
                </a:lnTo>
                <a:lnTo>
                  <a:pt x="527603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TextBox 18"/>
          <p:cNvSpPr txBox="1"/>
          <p:nvPr/>
        </p:nvSpPr>
        <p:spPr>
          <a:xfrm>
            <a:off x="1028700" y="885825"/>
            <a:ext cx="16230600" cy="1154162"/>
          </a:xfrm>
          <a:prstGeom prst="rect">
            <a:avLst/>
          </a:prstGeom>
        </p:spPr>
        <p:txBody>
          <a:bodyPr lIns="0" tIns="0" rIns="0" bIns="0" rtlCol="0" anchor="t">
            <a:spAutoFit/>
          </a:bodyPr>
          <a:lstStyle/>
          <a:p>
            <a:pPr marL="0" lvl="0" indent="0" algn="ctr">
              <a:lnSpc>
                <a:spcPts val="9000"/>
              </a:lnSpc>
              <a:spcBef>
                <a:spcPct val="0"/>
              </a:spcBef>
            </a:pPr>
            <a:r>
              <a:rPr lang="en-US" sz="8500" dirty="0">
                <a:solidFill>
                  <a:srgbClr val="6D272E"/>
                </a:solidFill>
                <a:latin typeface="Sensei"/>
              </a:rPr>
              <a:t>Outline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80">
                                          <p:stCondLst>
                                            <p:cond delay="0"/>
                                          </p:stCondLst>
                                        </p:cTn>
                                        <p:tgtEl>
                                          <p:spTgt spid="17"/>
                                        </p:tgtEl>
                                      </p:cBhvr>
                                    </p:animEffect>
                                    <p:anim calcmode="lin" valueType="num">
                                      <p:cBhvr>
                                        <p:cTn id="1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8" dur="26">
                                          <p:stCondLst>
                                            <p:cond delay="650"/>
                                          </p:stCondLst>
                                        </p:cTn>
                                        <p:tgtEl>
                                          <p:spTgt spid="17"/>
                                        </p:tgtEl>
                                      </p:cBhvr>
                                      <p:to x="100000" y="60000"/>
                                    </p:animScale>
                                    <p:animScale>
                                      <p:cBhvr>
                                        <p:cTn id="19" dur="166" decel="50000">
                                          <p:stCondLst>
                                            <p:cond delay="676"/>
                                          </p:stCondLst>
                                        </p:cTn>
                                        <p:tgtEl>
                                          <p:spTgt spid="17"/>
                                        </p:tgtEl>
                                      </p:cBhvr>
                                      <p:to x="100000" y="100000"/>
                                    </p:animScale>
                                    <p:animScale>
                                      <p:cBhvr>
                                        <p:cTn id="20" dur="26">
                                          <p:stCondLst>
                                            <p:cond delay="1312"/>
                                          </p:stCondLst>
                                        </p:cTn>
                                        <p:tgtEl>
                                          <p:spTgt spid="17"/>
                                        </p:tgtEl>
                                      </p:cBhvr>
                                      <p:to x="100000" y="80000"/>
                                    </p:animScale>
                                    <p:animScale>
                                      <p:cBhvr>
                                        <p:cTn id="21" dur="166" decel="50000">
                                          <p:stCondLst>
                                            <p:cond delay="1338"/>
                                          </p:stCondLst>
                                        </p:cTn>
                                        <p:tgtEl>
                                          <p:spTgt spid="17"/>
                                        </p:tgtEl>
                                      </p:cBhvr>
                                      <p:to x="100000" y="100000"/>
                                    </p:animScale>
                                    <p:animScale>
                                      <p:cBhvr>
                                        <p:cTn id="22" dur="26">
                                          <p:stCondLst>
                                            <p:cond delay="1642"/>
                                          </p:stCondLst>
                                        </p:cTn>
                                        <p:tgtEl>
                                          <p:spTgt spid="17"/>
                                        </p:tgtEl>
                                      </p:cBhvr>
                                      <p:to x="100000" y="90000"/>
                                    </p:animScale>
                                    <p:animScale>
                                      <p:cBhvr>
                                        <p:cTn id="23" dur="166" decel="50000">
                                          <p:stCondLst>
                                            <p:cond delay="1668"/>
                                          </p:stCondLst>
                                        </p:cTn>
                                        <p:tgtEl>
                                          <p:spTgt spid="17"/>
                                        </p:tgtEl>
                                      </p:cBhvr>
                                      <p:to x="100000" y="100000"/>
                                    </p:animScale>
                                    <p:animScale>
                                      <p:cBhvr>
                                        <p:cTn id="24" dur="26">
                                          <p:stCondLst>
                                            <p:cond delay="1808"/>
                                          </p:stCondLst>
                                        </p:cTn>
                                        <p:tgtEl>
                                          <p:spTgt spid="17"/>
                                        </p:tgtEl>
                                      </p:cBhvr>
                                      <p:to x="100000" y="95000"/>
                                    </p:animScale>
                                    <p:animScale>
                                      <p:cBhvr>
                                        <p:cTn id="25" dur="166" decel="50000">
                                          <p:stCondLst>
                                            <p:cond delay="1834"/>
                                          </p:stCondLst>
                                        </p:cTn>
                                        <p:tgtEl>
                                          <p:spTgt spid="1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heel(1)">
                                      <p:cBhvr>
                                        <p:cTn id="3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505524" y="8148591"/>
            <a:ext cx="3182276" cy="3807257"/>
          </a:xfrm>
          <a:custGeom>
            <a:avLst/>
            <a:gdLst/>
            <a:ahLst/>
            <a:cxnLst/>
            <a:rect l="l" t="t" r="r" b="b"/>
            <a:pathLst>
              <a:path w="3487810" h="4389693">
                <a:moveTo>
                  <a:pt x="0" y="0"/>
                </a:moveTo>
                <a:lnTo>
                  <a:pt x="3487810" y="0"/>
                </a:lnTo>
                <a:lnTo>
                  <a:pt x="3487810" y="4389692"/>
                </a:lnTo>
                <a:lnTo>
                  <a:pt x="0" y="43896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316662" y="371475"/>
            <a:ext cx="10016822" cy="1304925"/>
          </a:xfrm>
          <a:prstGeom prst="rect">
            <a:avLst/>
          </a:prstGeom>
        </p:spPr>
        <p:txBody>
          <a:bodyPr lIns="0" tIns="0" rIns="0" bIns="0" rtlCol="0" anchor="t">
            <a:spAutoFit/>
          </a:bodyPr>
          <a:lstStyle/>
          <a:p>
            <a:pPr algn="ctr">
              <a:lnSpc>
                <a:spcPts val="10200"/>
              </a:lnSpc>
            </a:pPr>
            <a:r>
              <a:rPr lang="en-US" sz="8500" dirty="0">
                <a:solidFill>
                  <a:srgbClr val="6D272E"/>
                </a:solidFill>
                <a:latin typeface="Sensei"/>
              </a:rPr>
              <a:t>Introduction</a:t>
            </a:r>
          </a:p>
        </p:txBody>
      </p:sp>
      <p:sp>
        <p:nvSpPr>
          <p:cNvPr id="4" name="TextBox 4"/>
          <p:cNvSpPr txBox="1"/>
          <p:nvPr/>
        </p:nvSpPr>
        <p:spPr>
          <a:xfrm>
            <a:off x="929369" y="1628775"/>
            <a:ext cx="16791408" cy="6519816"/>
          </a:xfrm>
          <a:prstGeom prst="rect">
            <a:avLst/>
          </a:prstGeom>
        </p:spPr>
        <p:txBody>
          <a:bodyPr lIns="0" tIns="0" rIns="0" bIns="0" rtlCol="0" anchor="t">
            <a:spAutoFit/>
          </a:bodyPr>
          <a:lstStyle/>
          <a:p>
            <a:pPr algn="ctr">
              <a:lnSpc>
                <a:spcPts val="3999"/>
              </a:lnSpc>
              <a:spcBef>
                <a:spcPct val="0"/>
              </a:spcBef>
            </a:pPr>
            <a:r>
              <a:rPr lang="en-US" sz="2856" dirty="0">
                <a:solidFill>
                  <a:srgbClr val="000000"/>
                </a:solidFill>
                <a:latin typeface="Glacial Indifference"/>
              </a:rPr>
              <a:t>This project aims to develop a gender classification model based on facial features, encompassing long hair presence, forehead dimensions, nose characteristics, lip thinness, and the distance between the nose and lips.</a:t>
            </a:r>
          </a:p>
          <a:p>
            <a:pPr algn="ctr">
              <a:lnSpc>
                <a:spcPts val="3999"/>
              </a:lnSpc>
              <a:spcBef>
                <a:spcPct val="0"/>
              </a:spcBef>
            </a:pPr>
            <a:r>
              <a:rPr lang="en-US" sz="2856" dirty="0">
                <a:solidFill>
                  <a:srgbClr val="000000"/>
                </a:solidFill>
                <a:latin typeface="Glacial Indifference"/>
              </a:rPr>
              <a:t>On a societal level, the project seeks to contribute to gender equality. In the realm of security, integrating automated gender classification can enhance identification processes in public spaces and assist law enforcement agencies in investigations. Furthermore, the project's application extends to marketing and consumer analytics, offering potential benefits such as targeted advertising and insights into consumer behavior.</a:t>
            </a:r>
          </a:p>
          <a:p>
            <a:pPr algn="ctr">
              <a:lnSpc>
                <a:spcPts val="3999"/>
              </a:lnSpc>
              <a:spcBef>
                <a:spcPct val="0"/>
              </a:spcBef>
            </a:pPr>
            <a:r>
              <a:rPr lang="en-US" sz="2856" dirty="0">
                <a:solidFill>
                  <a:srgbClr val="000000"/>
                </a:solidFill>
                <a:latin typeface="Glacial Indifference"/>
              </a:rPr>
              <a:t>The approach involves data preprocessing including data visualization, data cleaning (handling missing values, handling the duplicates), predicting the outliers by box plot and dimensionality reduction using PCA, LDA, and SVD. The implementation of different machine learning algorithms and neural network are also achieved, performance will be gauged in terms of the model's accuracy, precision, recall, and confusion matrix.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1DB5-B17A-9F95-0381-524E498641E1}"/>
              </a:ext>
            </a:extLst>
          </p:cNvPr>
          <p:cNvSpPr>
            <a:spLocks noGrp="1"/>
          </p:cNvSpPr>
          <p:nvPr>
            <p:ph type="title"/>
          </p:nvPr>
        </p:nvSpPr>
        <p:spPr>
          <a:xfrm>
            <a:off x="4734232" y="744790"/>
            <a:ext cx="8229600" cy="1143000"/>
          </a:xfrm>
        </p:spPr>
        <p:txBody>
          <a:bodyPr>
            <a:normAutofit fontScale="90000"/>
          </a:bodyPr>
          <a:lstStyle/>
          <a:p>
            <a:pPr algn="ctr"/>
            <a:r>
              <a:rPr lang="af-ZA" sz="8500" dirty="0">
                <a:solidFill>
                  <a:srgbClr val="6D272E"/>
                </a:solidFill>
                <a:latin typeface="Sensei"/>
                <a:ea typeface="+mn-ea"/>
                <a:cs typeface="+mn-cs"/>
              </a:rPr>
              <a:t>Related works </a:t>
            </a:r>
            <a:endParaRPr lang="en-US" sz="8500" dirty="0">
              <a:solidFill>
                <a:srgbClr val="6D272E"/>
              </a:solidFill>
              <a:latin typeface="Sensei"/>
              <a:ea typeface="+mn-ea"/>
              <a:cs typeface="+mn-cs"/>
            </a:endParaRPr>
          </a:p>
        </p:txBody>
      </p:sp>
      <p:graphicFrame>
        <p:nvGraphicFramePr>
          <p:cNvPr id="4" name="Content Placeholder 3">
            <a:extLst>
              <a:ext uri="{FF2B5EF4-FFF2-40B4-BE49-F238E27FC236}">
                <a16:creationId xmlns:a16="http://schemas.microsoft.com/office/drawing/2014/main" id="{9BB81821-BC7F-A5A7-21CD-131336B3A191}"/>
              </a:ext>
            </a:extLst>
          </p:cNvPr>
          <p:cNvGraphicFramePr>
            <a:graphicFrameLocks noGrp="1"/>
          </p:cNvGraphicFramePr>
          <p:nvPr>
            <p:ph idx="1"/>
            <p:extLst>
              <p:ext uri="{D42A27DB-BD31-4B8C-83A1-F6EECF244321}">
                <p14:modId xmlns:p14="http://schemas.microsoft.com/office/powerpoint/2010/main" val="203022767"/>
              </p:ext>
            </p:extLst>
          </p:nvPr>
        </p:nvGraphicFramePr>
        <p:xfrm>
          <a:off x="1563329" y="2374491"/>
          <a:ext cx="14571406" cy="7167719"/>
        </p:xfrm>
        <a:graphic>
          <a:graphicData uri="http://schemas.openxmlformats.org/drawingml/2006/table">
            <a:tbl>
              <a:tblPr firstRow="1" firstCol="1" bandRow="1">
                <a:tableStyleId>{21E4AEA4-8DFA-4A89-87EB-49C32662AFE0}</a:tableStyleId>
              </a:tblPr>
              <a:tblGrid>
                <a:gridCol w="1524845">
                  <a:extLst>
                    <a:ext uri="{9D8B030D-6E8A-4147-A177-3AD203B41FA5}">
                      <a16:colId xmlns:a16="http://schemas.microsoft.com/office/drawing/2014/main" val="3002051749"/>
                    </a:ext>
                  </a:extLst>
                </a:gridCol>
                <a:gridCol w="1870856">
                  <a:extLst>
                    <a:ext uri="{9D8B030D-6E8A-4147-A177-3AD203B41FA5}">
                      <a16:colId xmlns:a16="http://schemas.microsoft.com/office/drawing/2014/main" val="709220876"/>
                    </a:ext>
                  </a:extLst>
                </a:gridCol>
                <a:gridCol w="4871115">
                  <a:extLst>
                    <a:ext uri="{9D8B030D-6E8A-4147-A177-3AD203B41FA5}">
                      <a16:colId xmlns:a16="http://schemas.microsoft.com/office/drawing/2014/main" val="4115682355"/>
                    </a:ext>
                  </a:extLst>
                </a:gridCol>
                <a:gridCol w="2941842">
                  <a:extLst>
                    <a:ext uri="{9D8B030D-6E8A-4147-A177-3AD203B41FA5}">
                      <a16:colId xmlns:a16="http://schemas.microsoft.com/office/drawing/2014/main" val="3687537478"/>
                    </a:ext>
                  </a:extLst>
                </a:gridCol>
                <a:gridCol w="3362748">
                  <a:extLst>
                    <a:ext uri="{9D8B030D-6E8A-4147-A177-3AD203B41FA5}">
                      <a16:colId xmlns:a16="http://schemas.microsoft.com/office/drawing/2014/main" val="2928465361"/>
                    </a:ext>
                  </a:extLst>
                </a:gridCol>
              </a:tblGrid>
              <a:tr h="552447">
                <a:tc>
                  <a:txBody>
                    <a:bodyPr/>
                    <a:lstStyle/>
                    <a:p>
                      <a:pPr marL="0" marR="0">
                        <a:lnSpc>
                          <a:spcPct val="107000"/>
                        </a:lnSpc>
                        <a:spcBef>
                          <a:spcPts val="0"/>
                        </a:spcBef>
                        <a:spcAft>
                          <a:spcPts val="0"/>
                        </a:spcAft>
                      </a:pPr>
                      <a:r>
                        <a:rPr lang="en-US" sz="2100" kern="100">
                          <a:effectLst/>
                        </a:rPr>
                        <a:t>Paper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100" kern="100">
                          <a:effectLst/>
                        </a:rPr>
                        <a:t>year</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100" kern="100" dirty="0">
                          <a:effectLst/>
                        </a:rPr>
                        <a:t>methods</a:t>
                      </a:r>
                      <a:endParaRPr lang="en-US" sz="1700" kern="100" dirty="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100" kern="100">
                          <a:effectLst/>
                        </a:rPr>
                        <a:t>Dataset type</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100" kern="100">
                          <a:effectLst/>
                        </a:rPr>
                        <a:t>Results </a:t>
                      </a:r>
                      <a:r>
                        <a:rPr lang="en-US" sz="1800" kern="100">
                          <a:effectLst/>
                        </a:rPr>
                        <a:t>(accuracy)</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extLst>
                  <a:ext uri="{0D108BD9-81ED-4DB2-BD59-A6C34878D82A}">
                    <a16:rowId xmlns:a16="http://schemas.microsoft.com/office/drawing/2014/main" val="806589557"/>
                  </a:ext>
                </a:extLst>
              </a:tr>
              <a:tr h="713108">
                <a:tc>
                  <a:txBody>
                    <a:bodyPr/>
                    <a:lstStyle/>
                    <a:p>
                      <a:pPr marL="0" marR="0">
                        <a:lnSpc>
                          <a:spcPct val="107000"/>
                        </a:lnSpc>
                        <a:spcBef>
                          <a:spcPts val="0"/>
                        </a:spcBef>
                        <a:spcAft>
                          <a:spcPts val="0"/>
                        </a:spcAft>
                      </a:pPr>
                      <a:r>
                        <a:rPr lang="en-US" sz="2400" kern="100">
                          <a:effectLst/>
                        </a:rPr>
                        <a:t>[1]</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2023</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600"/>
                        </a:spcAft>
                      </a:pPr>
                      <a:r>
                        <a:rPr lang="en-US" sz="2000" kern="0">
                          <a:effectLst/>
                        </a:rPr>
                        <a:t>decision tree classification</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measurements</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0.9842</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extLst>
                  <a:ext uri="{0D108BD9-81ED-4DB2-BD59-A6C34878D82A}">
                    <a16:rowId xmlns:a16="http://schemas.microsoft.com/office/drawing/2014/main" val="2778439272"/>
                  </a:ext>
                </a:extLst>
              </a:tr>
              <a:tr h="1017518">
                <a:tc>
                  <a:txBody>
                    <a:bodyPr/>
                    <a:lstStyle/>
                    <a:p>
                      <a:pPr marL="0" marR="0">
                        <a:lnSpc>
                          <a:spcPct val="107000"/>
                        </a:lnSpc>
                        <a:spcBef>
                          <a:spcPts val="0"/>
                        </a:spcBef>
                        <a:spcAft>
                          <a:spcPts val="0"/>
                        </a:spcAft>
                      </a:pPr>
                      <a:r>
                        <a:rPr lang="en-US" sz="2400" kern="100">
                          <a:effectLst/>
                        </a:rPr>
                        <a:t>[2]</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2023</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dirty="0" err="1">
                          <a:effectLst/>
                        </a:rPr>
                        <a:t>StyleGAN</a:t>
                      </a:r>
                      <a:r>
                        <a:rPr lang="en-US" sz="2000" kern="0" dirty="0">
                          <a:effectLst/>
                        </a:rPr>
                        <a:t> and VGG19 networks</a:t>
                      </a:r>
                      <a:endParaRPr lang="en-US" sz="1700" kern="100" dirty="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images</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0.9478</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extLst>
                  <a:ext uri="{0D108BD9-81ED-4DB2-BD59-A6C34878D82A}">
                    <a16:rowId xmlns:a16="http://schemas.microsoft.com/office/drawing/2014/main" val="2204743702"/>
                  </a:ext>
                </a:extLst>
              </a:tr>
              <a:tr h="606000">
                <a:tc>
                  <a:txBody>
                    <a:bodyPr/>
                    <a:lstStyle/>
                    <a:p>
                      <a:pPr marL="0" marR="0">
                        <a:lnSpc>
                          <a:spcPct val="107000"/>
                        </a:lnSpc>
                        <a:spcBef>
                          <a:spcPts val="0"/>
                        </a:spcBef>
                        <a:spcAft>
                          <a:spcPts val="0"/>
                        </a:spcAft>
                      </a:pPr>
                      <a:r>
                        <a:rPr lang="en-US" sz="2400" kern="100">
                          <a:effectLst/>
                        </a:rPr>
                        <a:t>[3]</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2022</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Random forest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Signature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0.962</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extLst>
                  <a:ext uri="{0D108BD9-81ED-4DB2-BD59-A6C34878D82A}">
                    <a16:rowId xmlns:a16="http://schemas.microsoft.com/office/drawing/2014/main" val="4069136147"/>
                  </a:ext>
                </a:extLst>
              </a:tr>
              <a:tr h="606000">
                <a:tc>
                  <a:txBody>
                    <a:bodyPr/>
                    <a:lstStyle/>
                    <a:p>
                      <a:pPr marL="0" marR="0">
                        <a:lnSpc>
                          <a:spcPct val="107000"/>
                        </a:lnSpc>
                        <a:spcBef>
                          <a:spcPts val="0"/>
                        </a:spcBef>
                        <a:spcAft>
                          <a:spcPts val="0"/>
                        </a:spcAft>
                      </a:pPr>
                      <a:r>
                        <a:rPr lang="en-US" sz="2400" kern="100">
                          <a:effectLst/>
                        </a:rPr>
                        <a:t>[4]</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2020</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 KNN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 voice</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100">
                          <a:effectLst/>
                        </a:rPr>
                        <a:t> </a:t>
                      </a:r>
                      <a:r>
                        <a:rPr lang="en-US" sz="2000" kern="0">
                          <a:effectLst/>
                        </a:rPr>
                        <a:t>0.968</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extLst>
                  <a:ext uri="{0D108BD9-81ED-4DB2-BD59-A6C34878D82A}">
                    <a16:rowId xmlns:a16="http://schemas.microsoft.com/office/drawing/2014/main" val="1927378410"/>
                  </a:ext>
                </a:extLst>
              </a:tr>
              <a:tr h="606000">
                <a:tc>
                  <a:txBody>
                    <a:bodyPr/>
                    <a:lstStyle/>
                    <a:p>
                      <a:pPr marL="0" marR="0">
                        <a:lnSpc>
                          <a:spcPct val="107000"/>
                        </a:lnSpc>
                        <a:spcBef>
                          <a:spcPts val="0"/>
                        </a:spcBef>
                        <a:spcAft>
                          <a:spcPts val="0"/>
                        </a:spcAft>
                      </a:pPr>
                      <a:r>
                        <a:rPr lang="en-US" sz="2400" kern="100">
                          <a:effectLst/>
                        </a:rPr>
                        <a:t>[5]</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2021</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 CNN</a:t>
                      </a:r>
                      <a:r>
                        <a:rPr lang="en-US" sz="1600" kern="100">
                          <a:effectLst/>
                        </a:rPr>
                        <a:t>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Fingerprint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0.99</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extLst>
                  <a:ext uri="{0D108BD9-81ED-4DB2-BD59-A6C34878D82A}">
                    <a16:rowId xmlns:a16="http://schemas.microsoft.com/office/drawing/2014/main" val="4180194408"/>
                  </a:ext>
                </a:extLst>
              </a:tr>
              <a:tr h="624323">
                <a:tc>
                  <a:txBody>
                    <a:bodyPr/>
                    <a:lstStyle/>
                    <a:p>
                      <a:pPr marL="0" marR="0">
                        <a:lnSpc>
                          <a:spcPct val="107000"/>
                        </a:lnSpc>
                        <a:spcBef>
                          <a:spcPts val="0"/>
                        </a:spcBef>
                        <a:spcAft>
                          <a:spcPts val="0"/>
                        </a:spcAft>
                      </a:pPr>
                      <a:r>
                        <a:rPr lang="en-US" sz="2400" kern="100">
                          <a:effectLst/>
                        </a:rPr>
                        <a:t>[6]</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2021</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SVM</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Measurements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0.96</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extLst>
                  <a:ext uri="{0D108BD9-81ED-4DB2-BD59-A6C34878D82A}">
                    <a16:rowId xmlns:a16="http://schemas.microsoft.com/office/drawing/2014/main" val="1979657117"/>
                  </a:ext>
                </a:extLst>
              </a:tr>
              <a:tr h="606000">
                <a:tc>
                  <a:txBody>
                    <a:bodyPr/>
                    <a:lstStyle/>
                    <a:p>
                      <a:pPr marL="0" marR="0">
                        <a:lnSpc>
                          <a:spcPct val="107000"/>
                        </a:lnSpc>
                        <a:spcBef>
                          <a:spcPts val="0"/>
                        </a:spcBef>
                        <a:spcAft>
                          <a:spcPts val="0"/>
                        </a:spcAft>
                      </a:pPr>
                      <a:r>
                        <a:rPr lang="en-US" sz="2400" kern="100">
                          <a:effectLst/>
                        </a:rPr>
                        <a:t>[7]</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2021</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CNN</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images</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0.9512</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extLst>
                  <a:ext uri="{0D108BD9-81ED-4DB2-BD59-A6C34878D82A}">
                    <a16:rowId xmlns:a16="http://schemas.microsoft.com/office/drawing/2014/main" val="3547102981"/>
                  </a:ext>
                </a:extLst>
              </a:tr>
              <a:tr h="606000">
                <a:tc>
                  <a:txBody>
                    <a:bodyPr/>
                    <a:lstStyle/>
                    <a:p>
                      <a:pPr marL="0" marR="0">
                        <a:lnSpc>
                          <a:spcPct val="107000"/>
                        </a:lnSpc>
                        <a:spcBef>
                          <a:spcPts val="0"/>
                        </a:spcBef>
                        <a:spcAft>
                          <a:spcPts val="0"/>
                        </a:spcAft>
                      </a:pPr>
                      <a:r>
                        <a:rPr lang="en-US" sz="2400" kern="100">
                          <a:effectLst/>
                        </a:rPr>
                        <a:t>[8]</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2021</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BLSTM</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Voice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0.9176</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extLst>
                  <a:ext uri="{0D108BD9-81ED-4DB2-BD59-A6C34878D82A}">
                    <a16:rowId xmlns:a16="http://schemas.microsoft.com/office/drawing/2014/main" val="3056096014"/>
                  </a:ext>
                </a:extLst>
              </a:tr>
              <a:tr h="606000">
                <a:tc>
                  <a:txBody>
                    <a:bodyPr/>
                    <a:lstStyle/>
                    <a:p>
                      <a:pPr marL="0" marR="0">
                        <a:lnSpc>
                          <a:spcPct val="107000"/>
                        </a:lnSpc>
                        <a:spcBef>
                          <a:spcPts val="0"/>
                        </a:spcBef>
                        <a:spcAft>
                          <a:spcPts val="0"/>
                        </a:spcAft>
                      </a:pPr>
                      <a:r>
                        <a:rPr lang="en-US" sz="2400" kern="100">
                          <a:effectLst/>
                        </a:rPr>
                        <a:t>[9]</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2023</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MS Kinect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Measurements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0.975</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extLst>
                  <a:ext uri="{0D108BD9-81ED-4DB2-BD59-A6C34878D82A}">
                    <a16:rowId xmlns:a16="http://schemas.microsoft.com/office/drawing/2014/main" val="2559459163"/>
                  </a:ext>
                </a:extLst>
              </a:tr>
              <a:tr h="624323">
                <a:tc>
                  <a:txBody>
                    <a:bodyPr/>
                    <a:lstStyle/>
                    <a:p>
                      <a:pPr marL="0" marR="0">
                        <a:lnSpc>
                          <a:spcPct val="107000"/>
                        </a:lnSpc>
                        <a:spcBef>
                          <a:spcPts val="0"/>
                        </a:spcBef>
                        <a:spcAft>
                          <a:spcPts val="0"/>
                        </a:spcAft>
                      </a:pPr>
                      <a:r>
                        <a:rPr lang="en-US" sz="2400" kern="100">
                          <a:effectLst/>
                        </a:rPr>
                        <a:t>[10]</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2023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1700" kern="100">
                          <a:effectLst/>
                        </a:rPr>
                        <a:t>back propagation algorithm</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a:effectLst/>
                        </a:rPr>
                        <a:t>Measurements </a:t>
                      </a:r>
                      <a:endParaRPr lang="en-US" sz="1700" kern="10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tc>
                  <a:txBody>
                    <a:bodyPr/>
                    <a:lstStyle/>
                    <a:p>
                      <a:pPr marL="0" marR="0">
                        <a:lnSpc>
                          <a:spcPct val="107000"/>
                        </a:lnSpc>
                        <a:spcBef>
                          <a:spcPts val="0"/>
                        </a:spcBef>
                        <a:spcAft>
                          <a:spcPts val="0"/>
                        </a:spcAft>
                      </a:pPr>
                      <a:r>
                        <a:rPr lang="en-US" sz="2000" kern="0" dirty="0">
                          <a:effectLst/>
                        </a:rPr>
                        <a:t>0.7894</a:t>
                      </a:r>
                      <a:endParaRPr lang="en-US" sz="1700" kern="100" dirty="0">
                        <a:effectLst/>
                        <a:latin typeface="Calibri" panose="020F0502020204030204" pitchFamily="34" charset="0"/>
                        <a:ea typeface="DengXian" panose="02010600030101010101" pitchFamily="2" charset="-122"/>
                        <a:cs typeface="Arial" panose="020B0604020202020204" pitchFamily="34" charset="0"/>
                      </a:endParaRPr>
                    </a:p>
                  </a:txBody>
                  <a:tcPr marL="102870" marR="102870" marT="0" marB="0"/>
                </a:tc>
                <a:extLst>
                  <a:ext uri="{0D108BD9-81ED-4DB2-BD59-A6C34878D82A}">
                    <a16:rowId xmlns:a16="http://schemas.microsoft.com/office/drawing/2014/main" val="621105915"/>
                  </a:ext>
                </a:extLst>
              </a:tr>
            </a:tbl>
          </a:graphicData>
        </a:graphic>
      </p:graphicFrame>
    </p:spTree>
    <p:extLst>
      <p:ext uri="{BB962C8B-B14F-4D97-AF65-F5344CB8AC3E}">
        <p14:creationId xmlns:p14="http://schemas.microsoft.com/office/powerpoint/2010/main" val="411768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231A-2475-B8BE-71BD-BB3A46F91FAF}"/>
              </a:ext>
            </a:extLst>
          </p:cNvPr>
          <p:cNvSpPr>
            <a:spLocks noGrp="1"/>
          </p:cNvSpPr>
          <p:nvPr>
            <p:ph type="title"/>
          </p:nvPr>
        </p:nvSpPr>
        <p:spPr>
          <a:xfrm>
            <a:off x="3429000" y="495300"/>
            <a:ext cx="10287000" cy="1143000"/>
          </a:xfrm>
        </p:spPr>
        <p:txBody>
          <a:bodyPr>
            <a:normAutofit fontScale="90000"/>
          </a:bodyPr>
          <a:lstStyle/>
          <a:p>
            <a:r>
              <a:rPr lang="en-US" sz="8600" dirty="0">
                <a:solidFill>
                  <a:srgbClr val="6D272E"/>
                </a:solidFill>
                <a:latin typeface="Sensei"/>
                <a:ea typeface="+mn-ea"/>
                <a:cs typeface="+mn-cs"/>
              </a:rPr>
              <a:t>dataset description</a:t>
            </a:r>
            <a:r>
              <a:rPr lang="en-US" b="1" kern="100" dirty="0">
                <a:solidFill>
                  <a:srgbClr val="6D272E"/>
                </a:solidFill>
                <a:latin typeface="Calibri" panose="020F0502020204030204" pitchFamily="34" charset="0"/>
                <a:ea typeface="DengXian" panose="02010600030101010101" pitchFamily="2" charset="-122"/>
                <a:cs typeface="Calibri" panose="020F0502020204030204" pitchFamily="34" charset="0"/>
              </a:rPr>
              <a:t>:</a:t>
            </a:r>
            <a:br>
              <a:rPr lang="en-US" sz="3600" kern="100" dirty="0">
                <a:effectLst/>
                <a:latin typeface="Calibri" panose="020F0502020204030204" pitchFamily="34" charset="0"/>
                <a:ea typeface="DengXian" panose="02010600030101010101" pitchFamily="2" charset="-122"/>
                <a:cs typeface="Arial" panose="020B0604020202020204" pitchFamily="34" charset="0"/>
              </a:rPr>
            </a:br>
            <a:endParaRPr lang="en-US" dirty="0"/>
          </a:p>
        </p:txBody>
      </p:sp>
      <p:sp>
        <p:nvSpPr>
          <p:cNvPr id="5" name="TextBox 4">
            <a:extLst>
              <a:ext uri="{FF2B5EF4-FFF2-40B4-BE49-F238E27FC236}">
                <a16:creationId xmlns:a16="http://schemas.microsoft.com/office/drawing/2014/main" id="{FB2C00FC-FAA0-B948-BDBE-88DDA27CB58F}"/>
              </a:ext>
            </a:extLst>
          </p:cNvPr>
          <p:cNvSpPr txBox="1"/>
          <p:nvPr/>
        </p:nvSpPr>
        <p:spPr>
          <a:xfrm>
            <a:off x="2286000" y="1562100"/>
            <a:ext cx="12801600" cy="8114465"/>
          </a:xfrm>
          <a:prstGeom prst="rect">
            <a:avLst/>
          </a:prstGeom>
          <a:noFill/>
        </p:spPr>
        <p:txBody>
          <a:bodyPr wrap="square">
            <a:spAutoFit/>
          </a:bodyPr>
          <a:lstStyle/>
          <a:p>
            <a:pPr marL="228600" marR="0">
              <a:lnSpc>
                <a:spcPct val="107000"/>
              </a:lnSpc>
              <a:spcBef>
                <a:spcPts val="0"/>
              </a:spcBef>
              <a:spcAft>
                <a:spcPts val="800"/>
              </a:spcAft>
            </a:pPr>
            <a:r>
              <a:rPr lang="en-US" sz="2800" kern="100" dirty="0">
                <a:effectLst/>
                <a:latin typeface="Calibri" panose="020F0502020204030204" pitchFamily="34" charset="0"/>
                <a:ea typeface="DengXian" panose="02010600030101010101" pitchFamily="2" charset="-122"/>
                <a:cs typeface="Calibri" panose="020F0502020204030204" pitchFamily="34" charset="0"/>
              </a:rPr>
              <a:t>This dataset contains 5001 rows and 7 features and a label column(gender):</a:t>
            </a:r>
            <a:endParaRPr lang="en-US" sz="2000" kern="1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800" kern="100" dirty="0" err="1">
                <a:effectLst/>
                <a:latin typeface="Calibri" panose="020F0502020204030204" pitchFamily="34" charset="0"/>
                <a:ea typeface="DengXian" panose="02010600030101010101" pitchFamily="2" charset="-122"/>
                <a:cs typeface="Calibri" panose="020F0502020204030204" pitchFamily="34" charset="0"/>
              </a:rPr>
              <a:t>long_hair</a:t>
            </a:r>
            <a:r>
              <a:rPr lang="en-US" sz="2800" kern="100" dirty="0">
                <a:effectLst/>
                <a:latin typeface="Calibri" panose="020F0502020204030204" pitchFamily="34" charset="0"/>
                <a:ea typeface="DengXian" panose="02010600030101010101" pitchFamily="2" charset="-122"/>
                <a:cs typeface="Calibri" panose="020F0502020204030204" pitchFamily="34" charset="0"/>
              </a:rPr>
              <a:t>: This column contains 0's and 1's where 1 is "long hair" and 0 is "not long hair".</a:t>
            </a:r>
            <a:endParaRPr lang="en-US" sz="2000" kern="1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800" kern="100" dirty="0" err="1">
                <a:effectLst/>
                <a:latin typeface="Calibri" panose="020F0502020204030204" pitchFamily="34" charset="0"/>
                <a:ea typeface="DengXian" panose="02010600030101010101" pitchFamily="2" charset="-122"/>
                <a:cs typeface="Calibri" panose="020F0502020204030204" pitchFamily="34" charset="0"/>
              </a:rPr>
              <a:t>forehead_width_cm</a:t>
            </a:r>
            <a:r>
              <a:rPr lang="en-US" sz="2800" kern="100" dirty="0">
                <a:effectLst/>
                <a:latin typeface="Calibri" panose="020F0502020204030204" pitchFamily="34" charset="0"/>
                <a:ea typeface="DengXian" panose="02010600030101010101" pitchFamily="2" charset="-122"/>
                <a:cs typeface="Calibri" panose="020F0502020204030204" pitchFamily="34" charset="0"/>
              </a:rPr>
              <a:t>: This column is in CM's. This is the width of the forehead.</a:t>
            </a:r>
            <a:endParaRPr lang="en-US" sz="2000" kern="1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800" kern="100" dirty="0" err="1">
                <a:effectLst/>
                <a:latin typeface="Calibri" panose="020F0502020204030204" pitchFamily="34" charset="0"/>
                <a:ea typeface="DengXian" panose="02010600030101010101" pitchFamily="2" charset="-122"/>
                <a:cs typeface="Calibri" panose="020F0502020204030204" pitchFamily="34" charset="0"/>
              </a:rPr>
              <a:t>forehead_height_cm</a:t>
            </a:r>
            <a:r>
              <a:rPr lang="en-US" sz="2800" kern="100" dirty="0">
                <a:effectLst/>
                <a:latin typeface="Calibri" panose="020F0502020204030204" pitchFamily="34" charset="0"/>
                <a:ea typeface="DengXian" panose="02010600030101010101" pitchFamily="2" charset="-122"/>
                <a:cs typeface="Calibri" panose="020F0502020204030204" pitchFamily="34" charset="0"/>
              </a:rPr>
              <a:t>: This is the height of the forehead and it's in Cm's.</a:t>
            </a:r>
            <a:endParaRPr lang="en-US" sz="2000" kern="1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800" kern="100" dirty="0" err="1">
                <a:effectLst/>
                <a:latin typeface="Calibri" panose="020F0502020204030204" pitchFamily="34" charset="0"/>
                <a:ea typeface="DengXian" panose="02010600030101010101" pitchFamily="2" charset="-122"/>
                <a:cs typeface="Calibri" panose="020F0502020204030204" pitchFamily="34" charset="0"/>
              </a:rPr>
              <a:t>nose_wide</a:t>
            </a:r>
            <a:r>
              <a:rPr lang="en-US" sz="2800" kern="100" dirty="0">
                <a:effectLst/>
                <a:latin typeface="Calibri" panose="020F0502020204030204" pitchFamily="34" charset="0"/>
                <a:ea typeface="DengXian" panose="02010600030101010101" pitchFamily="2" charset="-122"/>
                <a:cs typeface="Calibri" panose="020F0502020204030204" pitchFamily="34" charset="0"/>
              </a:rPr>
              <a:t>: This column contains 0's and 1's where 1 is "wide nose" and 0 is "not wide nose.</a:t>
            </a:r>
            <a:endParaRPr lang="en-US" sz="2000" kern="1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800" kern="100" dirty="0" err="1">
                <a:effectLst/>
                <a:latin typeface="Calibri" panose="020F0502020204030204" pitchFamily="34" charset="0"/>
                <a:ea typeface="DengXian" panose="02010600030101010101" pitchFamily="2" charset="-122"/>
                <a:cs typeface="Calibri" panose="020F0502020204030204" pitchFamily="34" charset="0"/>
              </a:rPr>
              <a:t>nose_long</a:t>
            </a:r>
            <a:r>
              <a:rPr lang="en-US" sz="2800" kern="100" dirty="0">
                <a:effectLst/>
                <a:latin typeface="Calibri" panose="020F0502020204030204" pitchFamily="34" charset="0"/>
                <a:ea typeface="DengXian" panose="02010600030101010101" pitchFamily="2" charset="-122"/>
                <a:cs typeface="Calibri" panose="020F0502020204030204" pitchFamily="34" charset="0"/>
              </a:rPr>
              <a:t>: This column contains 0's and 1's where 1 is "Long nose" and 0 is "not long nose".</a:t>
            </a:r>
            <a:endParaRPr lang="en-US" sz="2000" kern="1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800" kern="100" dirty="0" err="1">
                <a:effectLst/>
                <a:latin typeface="Calibri" panose="020F0502020204030204" pitchFamily="34" charset="0"/>
                <a:ea typeface="DengXian" panose="02010600030101010101" pitchFamily="2" charset="-122"/>
                <a:cs typeface="Calibri" panose="020F0502020204030204" pitchFamily="34" charset="0"/>
              </a:rPr>
              <a:t>lips_thin</a:t>
            </a:r>
            <a:r>
              <a:rPr lang="en-US" sz="2800" kern="100" dirty="0">
                <a:effectLst/>
                <a:latin typeface="Calibri" panose="020F0502020204030204" pitchFamily="34" charset="0"/>
                <a:ea typeface="DengXian" panose="02010600030101010101" pitchFamily="2" charset="-122"/>
                <a:cs typeface="Calibri" panose="020F0502020204030204" pitchFamily="34" charset="0"/>
              </a:rPr>
              <a:t>: This column contains 0's and 1's where 1 represents the "thin lips" while 0 is "Not thin lips".</a:t>
            </a:r>
            <a:endParaRPr lang="en-US" sz="2000" kern="1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800" kern="100" dirty="0" err="1">
                <a:effectLst/>
                <a:latin typeface="Calibri" panose="020F0502020204030204" pitchFamily="34" charset="0"/>
                <a:ea typeface="DengXian" panose="02010600030101010101" pitchFamily="2" charset="-122"/>
                <a:cs typeface="Calibri" panose="020F0502020204030204" pitchFamily="34" charset="0"/>
              </a:rPr>
              <a:t>distance_nose_to_lip_long</a:t>
            </a:r>
            <a:r>
              <a:rPr lang="en-US" sz="2800" kern="100" dirty="0">
                <a:effectLst/>
                <a:latin typeface="Calibri" panose="020F0502020204030204" pitchFamily="34" charset="0"/>
                <a:ea typeface="DengXian" panose="02010600030101010101" pitchFamily="2" charset="-122"/>
                <a:cs typeface="Calibri" panose="020F0502020204030204" pitchFamily="34" charset="0"/>
              </a:rPr>
              <a:t>: This column contains 0's and 1's where 1 represents the "long distance between nose and lips" while 0 is "short distance between nose and lips".</a:t>
            </a:r>
            <a:endParaRPr lang="en-US" sz="2000" kern="1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800" kern="100" dirty="0">
                <a:effectLst/>
                <a:latin typeface="Calibri" panose="020F0502020204030204" pitchFamily="34" charset="0"/>
                <a:ea typeface="DengXian" panose="02010600030101010101" pitchFamily="2" charset="-122"/>
                <a:cs typeface="Calibri" panose="020F0502020204030204" pitchFamily="34" charset="0"/>
              </a:rPr>
              <a:t>gender: This is either "Male" or "Female".</a:t>
            </a:r>
            <a:endParaRPr lang="en-US" sz="2000" kern="1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2800" kern="100" dirty="0">
                <a:effectLst/>
                <a:latin typeface="Calibri" panose="020F0502020204030204" pitchFamily="34" charset="0"/>
                <a:ea typeface="DengXian" panose="02010600030101010101" pitchFamily="2" charset="-122"/>
                <a:cs typeface="Calibri" panose="020F0502020204030204" pitchFamily="34" charset="0"/>
              </a:rPr>
              <a:t>The data contains no null values, and it has about 1768 duplicate. there is no need for binding because the algorithms will work with numerical data. </a:t>
            </a:r>
            <a:endParaRPr lang="en-US" sz="2000" kern="100" dirty="0">
              <a:effectLst/>
              <a:latin typeface="Calibri" panose="020F0502020204030204" pitchFamily="34" charset="0"/>
              <a:ea typeface="DengXian" panose="02010600030101010101" pitchFamily="2" charset="-122"/>
              <a:cs typeface="Arial" panose="020B0604020202020204" pitchFamily="34" charset="0"/>
            </a:endParaRPr>
          </a:p>
        </p:txBody>
      </p:sp>
      <p:pic>
        <p:nvPicPr>
          <p:cNvPr id="9" name="Picture 8">
            <a:extLst>
              <a:ext uri="{FF2B5EF4-FFF2-40B4-BE49-F238E27FC236}">
                <a16:creationId xmlns:a16="http://schemas.microsoft.com/office/drawing/2014/main" id="{DB05936F-801F-014F-960D-551B8C3BF8D9}"/>
              </a:ext>
            </a:extLst>
          </p:cNvPr>
          <p:cNvPicPr>
            <a:picLocks noChangeAspect="1"/>
          </p:cNvPicPr>
          <p:nvPr/>
        </p:nvPicPr>
        <p:blipFill>
          <a:blip r:embed="rId2"/>
          <a:stretch>
            <a:fillRect/>
          </a:stretch>
        </p:blipFill>
        <p:spPr>
          <a:xfrm>
            <a:off x="15908882" y="8168456"/>
            <a:ext cx="2347163" cy="2118544"/>
          </a:xfrm>
          <a:prstGeom prst="rect">
            <a:avLst/>
          </a:prstGeom>
        </p:spPr>
      </p:pic>
    </p:spTree>
    <p:extLst>
      <p:ext uri="{BB962C8B-B14F-4D97-AF65-F5344CB8AC3E}">
        <p14:creationId xmlns:p14="http://schemas.microsoft.com/office/powerpoint/2010/main" val="104083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8DF80970-0A2E-A9F5-5199-00CF3BD64C84}"/>
              </a:ext>
            </a:extLst>
          </p:cNvPr>
          <p:cNvSpPr txBox="1"/>
          <p:nvPr/>
        </p:nvSpPr>
        <p:spPr>
          <a:xfrm>
            <a:off x="4135589" y="3390900"/>
            <a:ext cx="10016822" cy="1304925"/>
          </a:xfrm>
          <a:prstGeom prst="rect">
            <a:avLst/>
          </a:prstGeom>
        </p:spPr>
        <p:txBody>
          <a:bodyPr lIns="0" tIns="0" rIns="0" bIns="0" rtlCol="0" anchor="t">
            <a:spAutoFit/>
          </a:bodyPr>
          <a:lstStyle/>
          <a:p>
            <a:pPr algn="ctr">
              <a:lnSpc>
                <a:spcPts val="10200"/>
              </a:lnSpc>
            </a:pPr>
            <a:r>
              <a:rPr lang="en-US" sz="8500" dirty="0">
                <a:solidFill>
                  <a:srgbClr val="6D272E"/>
                </a:solidFill>
                <a:latin typeface="Sensei"/>
              </a:rPr>
              <a:t>Proposed model</a:t>
            </a:r>
          </a:p>
        </p:txBody>
      </p:sp>
      <p:sp>
        <p:nvSpPr>
          <p:cNvPr id="7" name="Freeform 6">
            <a:extLst>
              <a:ext uri="{FF2B5EF4-FFF2-40B4-BE49-F238E27FC236}">
                <a16:creationId xmlns:a16="http://schemas.microsoft.com/office/drawing/2014/main" id="{0EB5150D-6B3E-4C00-A5A3-825B9225ACF3}"/>
              </a:ext>
            </a:extLst>
          </p:cNvPr>
          <p:cNvSpPr/>
          <p:nvPr/>
        </p:nvSpPr>
        <p:spPr>
          <a:xfrm rot="-10800000">
            <a:off x="1676400" y="5905500"/>
            <a:ext cx="2913960" cy="3495565"/>
          </a:xfrm>
          <a:custGeom>
            <a:avLst/>
            <a:gdLst/>
            <a:ahLst/>
            <a:cxnLst/>
            <a:rect l="l" t="t" r="r" b="b"/>
            <a:pathLst>
              <a:path w="2913960" h="3495565">
                <a:moveTo>
                  <a:pt x="0" y="0"/>
                </a:moveTo>
                <a:lnTo>
                  <a:pt x="2913960" y="0"/>
                </a:lnTo>
                <a:lnTo>
                  <a:pt x="2913960" y="3495566"/>
                </a:lnTo>
                <a:lnTo>
                  <a:pt x="0" y="3495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39304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39A7D3-1E14-61B1-8D34-8474B5326F89}"/>
              </a:ext>
            </a:extLst>
          </p:cNvPr>
          <p:cNvSpPr/>
          <p:nvPr/>
        </p:nvSpPr>
        <p:spPr>
          <a:xfrm>
            <a:off x="1238868" y="1288202"/>
            <a:ext cx="1755057" cy="19172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Input data </a:t>
            </a:r>
          </a:p>
        </p:txBody>
      </p:sp>
      <p:cxnSp>
        <p:nvCxnSpPr>
          <p:cNvPr id="7" name="Straight Arrow Connector 6">
            <a:extLst>
              <a:ext uri="{FF2B5EF4-FFF2-40B4-BE49-F238E27FC236}">
                <a16:creationId xmlns:a16="http://schemas.microsoft.com/office/drawing/2014/main" id="{2FD2F53E-67E7-DD2F-8746-2AB7998FC174}"/>
              </a:ext>
            </a:extLst>
          </p:cNvPr>
          <p:cNvCxnSpPr/>
          <p:nvPr/>
        </p:nvCxnSpPr>
        <p:spPr>
          <a:xfrm>
            <a:off x="3303641" y="2344992"/>
            <a:ext cx="1135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8C6AABC-8C79-C5D2-A25B-95A1391FA1EC}"/>
              </a:ext>
            </a:extLst>
          </p:cNvPr>
          <p:cNvSpPr/>
          <p:nvPr/>
        </p:nvSpPr>
        <p:spPr>
          <a:xfrm>
            <a:off x="4970206" y="929149"/>
            <a:ext cx="4173794" cy="36281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ln w="0"/>
                <a:solidFill>
                  <a:schemeClr val="tx1"/>
                </a:solidFill>
                <a:effectLst>
                  <a:outerShdw blurRad="38100" dist="19050" dir="2700000" algn="tl" rotWithShape="0">
                    <a:schemeClr val="dk1">
                      <a:alpha val="40000"/>
                    </a:schemeClr>
                  </a:outerShdw>
                </a:effectLst>
              </a:rPr>
              <a:t> </a:t>
            </a:r>
          </a:p>
          <a:p>
            <a:pPr algn="ctr"/>
            <a:endParaRPr lang="en-US" sz="2700" dirty="0">
              <a:ln w="0"/>
              <a:solidFill>
                <a:schemeClr val="tx1"/>
              </a:solidFill>
              <a:effectLst>
                <a:outerShdw blurRad="38100" dist="19050" dir="2700000" algn="tl" rotWithShape="0">
                  <a:schemeClr val="dk1">
                    <a:alpha val="40000"/>
                  </a:schemeClr>
                </a:outerShdw>
              </a:effectLst>
            </a:endParaRPr>
          </a:p>
          <a:p>
            <a:pPr algn="ctr"/>
            <a:endParaRPr lang="en-US" sz="2700" dirty="0">
              <a:ln w="0"/>
              <a:solidFill>
                <a:schemeClr val="tx1"/>
              </a:solidFill>
              <a:effectLst>
                <a:outerShdw blurRad="38100" dist="19050" dir="2700000" algn="tl" rotWithShape="0">
                  <a:schemeClr val="dk1">
                    <a:alpha val="40000"/>
                  </a:schemeClr>
                </a:outerShdw>
              </a:effectLst>
            </a:endParaRPr>
          </a:p>
          <a:p>
            <a:pPr algn="ctr"/>
            <a:endParaRPr lang="en-US" sz="2700" dirty="0">
              <a:ln w="0"/>
              <a:solidFill>
                <a:schemeClr val="tx1"/>
              </a:solidFill>
              <a:effectLst>
                <a:outerShdw blurRad="38100" dist="19050" dir="2700000" algn="tl" rotWithShape="0">
                  <a:schemeClr val="dk1">
                    <a:alpha val="40000"/>
                  </a:schemeClr>
                </a:outerShdw>
              </a:effectLst>
            </a:endParaRPr>
          </a:p>
          <a:p>
            <a:pPr algn="ctr"/>
            <a:endParaRPr lang="en-US" sz="2700" dirty="0">
              <a:ln w="0"/>
              <a:solidFill>
                <a:schemeClr val="tx1"/>
              </a:solidFill>
              <a:effectLst>
                <a:outerShdw blurRad="38100" dist="19050" dir="2700000" algn="tl" rotWithShape="0">
                  <a:schemeClr val="dk1">
                    <a:alpha val="40000"/>
                  </a:schemeClr>
                </a:outerShdw>
              </a:effectLst>
            </a:endParaRPr>
          </a:p>
          <a:p>
            <a:pPr algn="ctr"/>
            <a:endParaRPr lang="en-US" sz="2700" dirty="0">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6D38ED34-905E-BF37-201E-777CCABCD8E5}"/>
              </a:ext>
            </a:extLst>
          </p:cNvPr>
          <p:cNvSpPr/>
          <p:nvPr/>
        </p:nvSpPr>
        <p:spPr>
          <a:xfrm>
            <a:off x="5228301" y="1873046"/>
            <a:ext cx="3657600" cy="4719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Missing value handling</a:t>
            </a:r>
          </a:p>
        </p:txBody>
      </p:sp>
      <p:sp>
        <p:nvSpPr>
          <p:cNvPr id="11" name="Rectangle: Rounded Corners 10">
            <a:extLst>
              <a:ext uri="{FF2B5EF4-FFF2-40B4-BE49-F238E27FC236}">
                <a16:creationId xmlns:a16="http://schemas.microsoft.com/office/drawing/2014/main" id="{8B70AD8C-5FBE-A9DB-3D8E-D57D618AEE75}"/>
              </a:ext>
            </a:extLst>
          </p:cNvPr>
          <p:cNvSpPr/>
          <p:nvPr/>
        </p:nvSpPr>
        <p:spPr>
          <a:xfrm>
            <a:off x="5228301" y="2654706"/>
            <a:ext cx="3657600" cy="4866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Duplicate handling </a:t>
            </a:r>
          </a:p>
        </p:txBody>
      </p:sp>
      <p:sp>
        <p:nvSpPr>
          <p:cNvPr id="12" name="TextBox 11">
            <a:extLst>
              <a:ext uri="{FF2B5EF4-FFF2-40B4-BE49-F238E27FC236}">
                <a16:creationId xmlns:a16="http://schemas.microsoft.com/office/drawing/2014/main" id="{5BB9C829-FF5E-44D9-56AC-71D50AAC4FD2}"/>
              </a:ext>
            </a:extLst>
          </p:cNvPr>
          <p:cNvSpPr txBox="1"/>
          <p:nvPr/>
        </p:nvSpPr>
        <p:spPr>
          <a:xfrm>
            <a:off x="5825615" y="1058666"/>
            <a:ext cx="3067664" cy="507831"/>
          </a:xfrm>
          <a:prstGeom prst="rect">
            <a:avLst/>
          </a:prstGeom>
          <a:noFill/>
        </p:spPr>
        <p:txBody>
          <a:bodyPr wrap="square" rtlCol="0">
            <a:spAutoFit/>
          </a:bodyPr>
          <a:lstStyle/>
          <a:p>
            <a:r>
              <a:rPr lang="en-US" sz="2700" dirty="0">
                <a:ln w="0"/>
                <a:effectLst>
                  <a:outerShdw blurRad="38100" dist="19050" dir="2700000" algn="tl" rotWithShape="0">
                    <a:schemeClr val="dk1">
                      <a:alpha val="40000"/>
                    </a:schemeClr>
                  </a:outerShdw>
                </a:effectLst>
              </a:rPr>
              <a:t>Preprocessing</a:t>
            </a:r>
            <a:endParaRPr lang="en-US" sz="2700" dirty="0"/>
          </a:p>
        </p:txBody>
      </p:sp>
      <p:sp>
        <p:nvSpPr>
          <p:cNvPr id="13" name="Rectangle: Rounded Corners 12">
            <a:extLst>
              <a:ext uri="{FF2B5EF4-FFF2-40B4-BE49-F238E27FC236}">
                <a16:creationId xmlns:a16="http://schemas.microsoft.com/office/drawing/2014/main" id="{D769EEAD-DC6B-0183-B112-F40BD84D604E}"/>
              </a:ext>
            </a:extLst>
          </p:cNvPr>
          <p:cNvSpPr/>
          <p:nvPr/>
        </p:nvSpPr>
        <p:spPr>
          <a:xfrm>
            <a:off x="5228301" y="3495368"/>
            <a:ext cx="3657600" cy="4866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Ensuring datatypes </a:t>
            </a:r>
          </a:p>
        </p:txBody>
      </p:sp>
      <p:cxnSp>
        <p:nvCxnSpPr>
          <p:cNvPr id="15" name="Straight Arrow Connector 14">
            <a:extLst>
              <a:ext uri="{FF2B5EF4-FFF2-40B4-BE49-F238E27FC236}">
                <a16:creationId xmlns:a16="http://schemas.microsoft.com/office/drawing/2014/main" id="{5320F0E6-7E81-6E89-3B08-67247E68015E}"/>
              </a:ext>
            </a:extLst>
          </p:cNvPr>
          <p:cNvCxnSpPr/>
          <p:nvPr/>
        </p:nvCxnSpPr>
        <p:spPr>
          <a:xfrm>
            <a:off x="9527459" y="2344992"/>
            <a:ext cx="1297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881926F-B1C5-7EAA-4332-51999C8DBCD0}"/>
              </a:ext>
            </a:extLst>
          </p:cNvPr>
          <p:cNvSpPr/>
          <p:nvPr/>
        </p:nvSpPr>
        <p:spPr>
          <a:xfrm>
            <a:off x="10928555" y="1058666"/>
            <a:ext cx="4173794" cy="27906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7" name="TextBox 16">
            <a:extLst>
              <a:ext uri="{FF2B5EF4-FFF2-40B4-BE49-F238E27FC236}">
                <a16:creationId xmlns:a16="http://schemas.microsoft.com/office/drawing/2014/main" id="{2C685600-3120-24A7-CE31-F89ADAF8B548}"/>
              </a:ext>
            </a:extLst>
          </p:cNvPr>
          <p:cNvSpPr txBox="1"/>
          <p:nvPr/>
        </p:nvSpPr>
        <p:spPr>
          <a:xfrm>
            <a:off x="11651226" y="1058666"/>
            <a:ext cx="3288891" cy="507831"/>
          </a:xfrm>
          <a:prstGeom prst="rect">
            <a:avLst/>
          </a:prstGeom>
          <a:noFill/>
        </p:spPr>
        <p:txBody>
          <a:bodyPr wrap="square" rtlCol="0">
            <a:spAutoFit/>
          </a:bodyPr>
          <a:lstStyle/>
          <a:p>
            <a:r>
              <a:rPr lang="en-US" sz="2700" dirty="0"/>
              <a:t>Data visualization </a:t>
            </a:r>
          </a:p>
        </p:txBody>
      </p:sp>
      <p:sp>
        <p:nvSpPr>
          <p:cNvPr id="18" name="Rectangle: Rounded Corners 17">
            <a:extLst>
              <a:ext uri="{FF2B5EF4-FFF2-40B4-BE49-F238E27FC236}">
                <a16:creationId xmlns:a16="http://schemas.microsoft.com/office/drawing/2014/main" id="{39622CFA-7CB4-906F-8CE0-278441FCA75A}"/>
              </a:ext>
            </a:extLst>
          </p:cNvPr>
          <p:cNvSpPr/>
          <p:nvPr/>
        </p:nvSpPr>
        <p:spPr>
          <a:xfrm>
            <a:off x="11444747" y="1718187"/>
            <a:ext cx="3141407" cy="3318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Bar char</a:t>
            </a:r>
          </a:p>
        </p:txBody>
      </p:sp>
      <p:sp>
        <p:nvSpPr>
          <p:cNvPr id="19" name="Rectangle: Rounded Corners 18">
            <a:extLst>
              <a:ext uri="{FF2B5EF4-FFF2-40B4-BE49-F238E27FC236}">
                <a16:creationId xmlns:a16="http://schemas.microsoft.com/office/drawing/2014/main" id="{439400BE-E195-B244-57CB-8BA93A2CCE59}"/>
              </a:ext>
            </a:extLst>
          </p:cNvPr>
          <p:cNvSpPr/>
          <p:nvPr/>
        </p:nvSpPr>
        <p:spPr>
          <a:xfrm>
            <a:off x="11444747" y="2111303"/>
            <a:ext cx="3141407" cy="3318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Box plot</a:t>
            </a:r>
          </a:p>
        </p:txBody>
      </p:sp>
      <p:sp>
        <p:nvSpPr>
          <p:cNvPr id="20" name="Rectangle: Rounded Corners 19">
            <a:extLst>
              <a:ext uri="{FF2B5EF4-FFF2-40B4-BE49-F238E27FC236}">
                <a16:creationId xmlns:a16="http://schemas.microsoft.com/office/drawing/2014/main" id="{7469AF8D-610B-9B9C-2647-DE53CBCD628C}"/>
              </a:ext>
            </a:extLst>
          </p:cNvPr>
          <p:cNvSpPr/>
          <p:nvPr/>
        </p:nvSpPr>
        <p:spPr>
          <a:xfrm>
            <a:off x="11444747" y="2566217"/>
            <a:ext cx="3141407" cy="3318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Histogram</a:t>
            </a:r>
          </a:p>
        </p:txBody>
      </p:sp>
      <p:sp>
        <p:nvSpPr>
          <p:cNvPr id="21" name="Rectangle: Rounded Corners 20">
            <a:extLst>
              <a:ext uri="{FF2B5EF4-FFF2-40B4-BE49-F238E27FC236}">
                <a16:creationId xmlns:a16="http://schemas.microsoft.com/office/drawing/2014/main" id="{8DAA91CE-179B-B909-0DF5-4FDA2ACB6D2C}"/>
              </a:ext>
            </a:extLst>
          </p:cNvPr>
          <p:cNvSpPr/>
          <p:nvPr/>
        </p:nvSpPr>
        <p:spPr>
          <a:xfrm>
            <a:off x="11444747" y="3039573"/>
            <a:ext cx="3141407" cy="3318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Scatter plot</a:t>
            </a:r>
          </a:p>
        </p:txBody>
      </p:sp>
      <p:cxnSp>
        <p:nvCxnSpPr>
          <p:cNvPr id="23" name="Straight Arrow Connector 22">
            <a:extLst>
              <a:ext uri="{FF2B5EF4-FFF2-40B4-BE49-F238E27FC236}">
                <a16:creationId xmlns:a16="http://schemas.microsoft.com/office/drawing/2014/main" id="{7EF7F19E-A4BE-1C0E-4C86-D78176698434}"/>
              </a:ext>
            </a:extLst>
          </p:cNvPr>
          <p:cNvCxnSpPr/>
          <p:nvPr/>
        </p:nvCxnSpPr>
        <p:spPr>
          <a:xfrm>
            <a:off x="12934335" y="4262285"/>
            <a:ext cx="0" cy="881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83C0E30-6D49-0FF0-A148-4A4632CFC601}"/>
              </a:ext>
            </a:extLst>
          </p:cNvPr>
          <p:cNvSpPr/>
          <p:nvPr/>
        </p:nvSpPr>
        <p:spPr>
          <a:xfrm>
            <a:off x="11651225" y="5615917"/>
            <a:ext cx="3823536" cy="36124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TextBox 24">
            <a:extLst>
              <a:ext uri="{FF2B5EF4-FFF2-40B4-BE49-F238E27FC236}">
                <a16:creationId xmlns:a16="http://schemas.microsoft.com/office/drawing/2014/main" id="{BACF3D72-2887-8352-5F52-E59DA85D4BA0}"/>
              </a:ext>
            </a:extLst>
          </p:cNvPr>
          <p:cNvSpPr txBox="1"/>
          <p:nvPr/>
        </p:nvSpPr>
        <p:spPr>
          <a:xfrm>
            <a:off x="12255912" y="5556461"/>
            <a:ext cx="2846436" cy="507831"/>
          </a:xfrm>
          <a:prstGeom prst="rect">
            <a:avLst/>
          </a:prstGeom>
          <a:noFill/>
        </p:spPr>
        <p:txBody>
          <a:bodyPr wrap="square" rtlCol="0">
            <a:spAutoFit/>
          </a:bodyPr>
          <a:lstStyle/>
          <a:p>
            <a:r>
              <a:rPr lang="en-US" sz="2700" dirty="0"/>
              <a:t>Data analysis</a:t>
            </a:r>
          </a:p>
        </p:txBody>
      </p:sp>
      <p:sp>
        <p:nvSpPr>
          <p:cNvPr id="26" name="Rectangle: Rounded Corners 25">
            <a:extLst>
              <a:ext uri="{FF2B5EF4-FFF2-40B4-BE49-F238E27FC236}">
                <a16:creationId xmlns:a16="http://schemas.microsoft.com/office/drawing/2014/main" id="{C3235AA1-B5D3-1980-C50D-4DEF69540A11}"/>
              </a:ext>
            </a:extLst>
          </p:cNvPr>
          <p:cNvSpPr/>
          <p:nvPr/>
        </p:nvSpPr>
        <p:spPr>
          <a:xfrm>
            <a:off x="12093675" y="6150526"/>
            <a:ext cx="2831691" cy="3037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Statistical data</a:t>
            </a:r>
          </a:p>
        </p:txBody>
      </p:sp>
      <p:sp>
        <p:nvSpPr>
          <p:cNvPr id="27" name="Rectangle: Rounded Corners 26">
            <a:extLst>
              <a:ext uri="{FF2B5EF4-FFF2-40B4-BE49-F238E27FC236}">
                <a16:creationId xmlns:a16="http://schemas.microsoft.com/office/drawing/2014/main" id="{6DA5384F-DC71-202C-DFC3-99E00E3DB20F}"/>
              </a:ext>
            </a:extLst>
          </p:cNvPr>
          <p:cNvSpPr/>
          <p:nvPr/>
        </p:nvSpPr>
        <p:spPr>
          <a:xfrm>
            <a:off x="12108426" y="6631715"/>
            <a:ext cx="2846436" cy="3285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covariance</a:t>
            </a:r>
          </a:p>
        </p:txBody>
      </p:sp>
      <p:sp>
        <p:nvSpPr>
          <p:cNvPr id="28" name="Rectangle: Rounded Corners 27">
            <a:extLst>
              <a:ext uri="{FF2B5EF4-FFF2-40B4-BE49-F238E27FC236}">
                <a16:creationId xmlns:a16="http://schemas.microsoft.com/office/drawing/2014/main" id="{63F44B63-AD43-B135-F0F1-BE0D71F1611C}"/>
              </a:ext>
            </a:extLst>
          </p:cNvPr>
          <p:cNvSpPr/>
          <p:nvPr/>
        </p:nvSpPr>
        <p:spPr>
          <a:xfrm>
            <a:off x="12093675" y="7118420"/>
            <a:ext cx="2831691" cy="3110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Correlation </a:t>
            </a:r>
          </a:p>
        </p:txBody>
      </p:sp>
      <p:sp>
        <p:nvSpPr>
          <p:cNvPr id="29" name="Rectangle: Rounded Corners 28">
            <a:extLst>
              <a:ext uri="{FF2B5EF4-FFF2-40B4-BE49-F238E27FC236}">
                <a16:creationId xmlns:a16="http://schemas.microsoft.com/office/drawing/2014/main" id="{25F75B66-95E5-A3E7-3856-DE6D1F69632F}"/>
              </a:ext>
            </a:extLst>
          </p:cNvPr>
          <p:cNvSpPr/>
          <p:nvPr/>
        </p:nvSpPr>
        <p:spPr>
          <a:xfrm>
            <a:off x="12108426" y="7603687"/>
            <a:ext cx="2831691" cy="3355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Chi square  </a:t>
            </a:r>
          </a:p>
        </p:txBody>
      </p:sp>
      <p:sp>
        <p:nvSpPr>
          <p:cNvPr id="30" name="Rectangle: Rounded Corners 29">
            <a:extLst>
              <a:ext uri="{FF2B5EF4-FFF2-40B4-BE49-F238E27FC236}">
                <a16:creationId xmlns:a16="http://schemas.microsoft.com/office/drawing/2014/main" id="{C0E086FB-23EB-AB76-C224-56A89A39B438}"/>
              </a:ext>
            </a:extLst>
          </p:cNvPr>
          <p:cNvSpPr/>
          <p:nvPr/>
        </p:nvSpPr>
        <p:spPr>
          <a:xfrm>
            <a:off x="12108426" y="8096879"/>
            <a:ext cx="2831691" cy="3935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Z-test</a:t>
            </a:r>
          </a:p>
        </p:txBody>
      </p:sp>
      <p:sp>
        <p:nvSpPr>
          <p:cNvPr id="31" name="Rectangle: Rounded Corners 30">
            <a:extLst>
              <a:ext uri="{FF2B5EF4-FFF2-40B4-BE49-F238E27FC236}">
                <a16:creationId xmlns:a16="http://schemas.microsoft.com/office/drawing/2014/main" id="{434A97B8-3E08-6574-EE9A-E09A69A1DEB9}"/>
              </a:ext>
            </a:extLst>
          </p:cNvPr>
          <p:cNvSpPr/>
          <p:nvPr/>
        </p:nvSpPr>
        <p:spPr>
          <a:xfrm>
            <a:off x="12078936" y="8667892"/>
            <a:ext cx="2861181" cy="4138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ANOVA</a:t>
            </a:r>
          </a:p>
        </p:txBody>
      </p:sp>
      <p:cxnSp>
        <p:nvCxnSpPr>
          <p:cNvPr id="33" name="Straight Arrow Connector 32">
            <a:extLst>
              <a:ext uri="{FF2B5EF4-FFF2-40B4-BE49-F238E27FC236}">
                <a16:creationId xmlns:a16="http://schemas.microsoft.com/office/drawing/2014/main" id="{EA0C428D-68B3-D433-34DA-986731137733}"/>
              </a:ext>
            </a:extLst>
          </p:cNvPr>
          <p:cNvCxnSpPr/>
          <p:nvPr/>
        </p:nvCxnSpPr>
        <p:spPr>
          <a:xfrm flipH="1">
            <a:off x="9763433" y="6878315"/>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BFBA1A4-BAC6-FB16-EC84-F1388B9967A2}"/>
              </a:ext>
            </a:extLst>
          </p:cNvPr>
          <p:cNvSpPr/>
          <p:nvPr/>
        </p:nvSpPr>
        <p:spPr>
          <a:xfrm>
            <a:off x="5228301" y="5279923"/>
            <a:ext cx="4173792" cy="39484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5" name="TextBox 34">
            <a:extLst>
              <a:ext uri="{FF2B5EF4-FFF2-40B4-BE49-F238E27FC236}">
                <a16:creationId xmlns:a16="http://schemas.microsoft.com/office/drawing/2014/main" id="{2B7B367E-F372-1656-271C-B5E8A230F396}"/>
              </a:ext>
            </a:extLst>
          </p:cNvPr>
          <p:cNvSpPr txBox="1"/>
          <p:nvPr/>
        </p:nvSpPr>
        <p:spPr>
          <a:xfrm>
            <a:off x="5825615" y="5475546"/>
            <a:ext cx="3060287" cy="507831"/>
          </a:xfrm>
          <a:prstGeom prst="rect">
            <a:avLst/>
          </a:prstGeom>
          <a:noFill/>
        </p:spPr>
        <p:txBody>
          <a:bodyPr wrap="square" rtlCol="0">
            <a:spAutoFit/>
          </a:bodyPr>
          <a:lstStyle/>
          <a:p>
            <a:r>
              <a:rPr lang="en-US" sz="2700" dirty="0"/>
              <a:t>Feature reduction</a:t>
            </a:r>
          </a:p>
        </p:txBody>
      </p:sp>
      <p:sp>
        <p:nvSpPr>
          <p:cNvPr id="36" name="Rectangle: Rounded Corners 35">
            <a:extLst>
              <a:ext uri="{FF2B5EF4-FFF2-40B4-BE49-F238E27FC236}">
                <a16:creationId xmlns:a16="http://schemas.microsoft.com/office/drawing/2014/main" id="{03806DEA-CA18-98D6-B6BE-201CB0BDF314}"/>
              </a:ext>
            </a:extLst>
          </p:cNvPr>
          <p:cNvSpPr/>
          <p:nvPr/>
        </p:nvSpPr>
        <p:spPr>
          <a:xfrm>
            <a:off x="5722374" y="6150526"/>
            <a:ext cx="3163527" cy="601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LDA</a:t>
            </a:r>
          </a:p>
        </p:txBody>
      </p:sp>
      <p:sp>
        <p:nvSpPr>
          <p:cNvPr id="38" name="Rectangle: Rounded Corners 37">
            <a:extLst>
              <a:ext uri="{FF2B5EF4-FFF2-40B4-BE49-F238E27FC236}">
                <a16:creationId xmlns:a16="http://schemas.microsoft.com/office/drawing/2014/main" id="{203C3386-4237-1BCA-7526-2D930492079F}"/>
              </a:ext>
            </a:extLst>
          </p:cNvPr>
          <p:cNvSpPr/>
          <p:nvPr/>
        </p:nvSpPr>
        <p:spPr>
          <a:xfrm>
            <a:off x="5773994" y="6971344"/>
            <a:ext cx="3163527" cy="601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PCA</a:t>
            </a:r>
          </a:p>
        </p:txBody>
      </p:sp>
      <p:sp>
        <p:nvSpPr>
          <p:cNvPr id="39" name="Rectangle: Rounded Corners 38">
            <a:extLst>
              <a:ext uri="{FF2B5EF4-FFF2-40B4-BE49-F238E27FC236}">
                <a16:creationId xmlns:a16="http://schemas.microsoft.com/office/drawing/2014/main" id="{7B1DF1D9-C43F-8B04-2577-3A8D4B837851}"/>
              </a:ext>
            </a:extLst>
          </p:cNvPr>
          <p:cNvSpPr/>
          <p:nvPr/>
        </p:nvSpPr>
        <p:spPr>
          <a:xfrm>
            <a:off x="5733434" y="7898011"/>
            <a:ext cx="3163527" cy="601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SVD</a:t>
            </a:r>
          </a:p>
        </p:txBody>
      </p:sp>
      <p:sp>
        <p:nvSpPr>
          <p:cNvPr id="40" name="Oval 39">
            <a:extLst>
              <a:ext uri="{FF2B5EF4-FFF2-40B4-BE49-F238E27FC236}">
                <a16:creationId xmlns:a16="http://schemas.microsoft.com/office/drawing/2014/main" id="{891CAA61-7246-8802-56DC-400F673ABC68}"/>
              </a:ext>
            </a:extLst>
          </p:cNvPr>
          <p:cNvSpPr/>
          <p:nvPr/>
        </p:nvSpPr>
        <p:spPr>
          <a:xfrm>
            <a:off x="836954" y="5452297"/>
            <a:ext cx="1976286" cy="17875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Training </a:t>
            </a:r>
          </a:p>
        </p:txBody>
      </p:sp>
      <p:sp>
        <p:nvSpPr>
          <p:cNvPr id="41" name="Oval 40">
            <a:extLst>
              <a:ext uri="{FF2B5EF4-FFF2-40B4-BE49-F238E27FC236}">
                <a16:creationId xmlns:a16="http://schemas.microsoft.com/office/drawing/2014/main" id="{6C54C42C-F343-82F5-50F2-F6F443B90437}"/>
              </a:ext>
            </a:extLst>
          </p:cNvPr>
          <p:cNvSpPr/>
          <p:nvPr/>
        </p:nvSpPr>
        <p:spPr>
          <a:xfrm>
            <a:off x="980769" y="7605926"/>
            <a:ext cx="1902543" cy="1787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Testing </a:t>
            </a:r>
          </a:p>
        </p:txBody>
      </p:sp>
      <p:cxnSp>
        <p:nvCxnSpPr>
          <p:cNvPr id="43" name="Connector: Curved 42">
            <a:extLst>
              <a:ext uri="{FF2B5EF4-FFF2-40B4-BE49-F238E27FC236}">
                <a16:creationId xmlns:a16="http://schemas.microsoft.com/office/drawing/2014/main" id="{C015D62C-7903-DEBF-00F8-36EE5B68C6F6}"/>
              </a:ext>
            </a:extLst>
          </p:cNvPr>
          <p:cNvCxnSpPr>
            <a:cxnSpLocks/>
          </p:cNvCxnSpPr>
          <p:nvPr/>
        </p:nvCxnSpPr>
        <p:spPr>
          <a:xfrm rot="10800000">
            <a:off x="2918330" y="6150525"/>
            <a:ext cx="2280482" cy="66983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F5B14132-E15B-B01A-F0ED-156B34CB0B28}"/>
              </a:ext>
            </a:extLst>
          </p:cNvPr>
          <p:cNvCxnSpPr>
            <a:cxnSpLocks/>
          </p:cNvCxnSpPr>
          <p:nvPr/>
        </p:nvCxnSpPr>
        <p:spPr>
          <a:xfrm rot="10800000" flipV="1">
            <a:off x="2813242" y="6820356"/>
            <a:ext cx="2385566" cy="112165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C37166E-0B96-387B-3772-28CEC3B2E306}"/>
              </a:ext>
            </a:extLst>
          </p:cNvPr>
          <p:cNvSpPr txBox="1"/>
          <p:nvPr/>
        </p:nvSpPr>
        <p:spPr>
          <a:xfrm>
            <a:off x="3460682" y="6433422"/>
            <a:ext cx="1506118" cy="923330"/>
          </a:xfrm>
          <a:prstGeom prst="rect">
            <a:avLst/>
          </a:prstGeom>
          <a:noFill/>
        </p:spPr>
        <p:txBody>
          <a:bodyPr wrap="none" rtlCol="0">
            <a:spAutoFit/>
          </a:bodyPr>
          <a:lstStyle/>
          <a:p>
            <a:r>
              <a:rPr lang="en-US" sz="2700" dirty="0"/>
              <a:t>   80-20 </a:t>
            </a:r>
          </a:p>
          <a:p>
            <a:r>
              <a:rPr lang="en-US" sz="2700" dirty="0"/>
              <a:t>Data split</a:t>
            </a:r>
          </a:p>
        </p:txBody>
      </p:sp>
      <p:pic>
        <p:nvPicPr>
          <p:cNvPr id="2" name="Picture 1">
            <a:extLst>
              <a:ext uri="{FF2B5EF4-FFF2-40B4-BE49-F238E27FC236}">
                <a16:creationId xmlns:a16="http://schemas.microsoft.com/office/drawing/2014/main" id="{53B6272B-C205-5A5A-A232-EA1F12C22998}"/>
              </a:ext>
            </a:extLst>
          </p:cNvPr>
          <p:cNvPicPr>
            <a:picLocks noChangeAspect="1"/>
          </p:cNvPicPr>
          <p:nvPr/>
        </p:nvPicPr>
        <p:blipFill>
          <a:blip r:embed="rId2"/>
          <a:stretch>
            <a:fillRect/>
          </a:stretch>
        </p:blipFill>
        <p:spPr>
          <a:xfrm>
            <a:off x="15697200" y="7557661"/>
            <a:ext cx="2590800" cy="2729339"/>
          </a:xfrm>
          <a:prstGeom prst="rect">
            <a:avLst/>
          </a:prstGeom>
        </p:spPr>
      </p:pic>
    </p:spTree>
    <p:extLst>
      <p:ext uri="{BB962C8B-B14F-4D97-AF65-F5344CB8AC3E}">
        <p14:creationId xmlns:p14="http://schemas.microsoft.com/office/powerpoint/2010/main" val="34611590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heel(1)">
                                      <p:cBhvr>
                                        <p:cTn id="44" dur="20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80">
                                          <p:stCondLst>
                                            <p:cond delay="0"/>
                                          </p:stCondLst>
                                        </p:cTn>
                                        <p:tgtEl>
                                          <p:spTgt spid="16"/>
                                        </p:tgtEl>
                                      </p:cBhvr>
                                    </p:animEffect>
                                    <p:anim calcmode="lin" valueType="num">
                                      <p:cBhvr>
                                        <p:cTn id="5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55" dur="26">
                                          <p:stCondLst>
                                            <p:cond delay="650"/>
                                          </p:stCondLst>
                                        </p:cTn>
                                        <p:tgtEl>
                                          <p:spTgt spid="16"/>
                                        </p:tgtEl>
                                      </p:cBhvr>
                                      <p:to x="100000" y="60000"/>
                                    </p:animScale>
                                    <p:animScale>
                                      <p:cBhvr>
                                        <p:cTn id="56" dur="166" decel="50000">
                                          <p:stCondLst>
                                            <p:cond delay="676"/>
                                          </p:stCondLst>
                                        </p:cTn>
                                        <p:tgtEl>
                                          <p:spTgt spid="16"/>
                                        </p:tgtEl>
                                      </p:cBhvr>
                                      <p:to x="100000" y="100000"/>
                                    </p:animScale>
                                    <p:animScale>
                                      <p:cBhvr>
                                        <p:cTn id="57" dur="26">
                                          <p:stCondLst>
                                            <p:cond delay="1312"/>
                                          </p:stCondLst>
                                        </p:cTn>
                                        <p:tgtEl>
                                          <p:spTgt spid="16"/>
                                        </p:tgtEl>
                                      </p:cBhvr>
                                      <p:to x="100000" y="80000"/>
                                    </p:animScale>
                                    <p:animScale>
                                      <p:cBhvr>
                                        <p:cTn id="58" dur="166" decel="50000">
                                          <p:stCondLst>
                                            <p:cond delay="1338"/>
                                          </p:stCondLst>
                                        </p:cTn>
                                        <p:tgtEl>
                                          <p:spTgt spid="16"/>
                                        </p:tgtEl>
                                      </p:cBhvr>
                                      <p:to x="100000" y="100000"/>
                                    </p:animScale>
                                    <p:animScale>
                                      <p:cBhvr>
                                        <p:cTn id="59" dur="26">
                                          <p:stCondLst>
                                            <p:cond delay="1642"/>
                                          </p:stCondLst>
                                        </p:cTn>
                                        <p:tgtEl>
                                          <p:spTgt spid="16"/>
                                        </p:tgtEl>
                                      </p:cBhvr>
                                      <p:to x="100000" y="90000"/>
                                    </p:animScale>
                                    <p:animScale>
                                      <p:cBhvr>
                                        <p:cTn id="60" dur="166" decel="50000">
                                          <p:stCondLst>
                                            <p:cond delay="1668"/>
                                          </p:stCondLst>
                                        </p:cTn>
                                        <p:tgtEl>
                                          <p:spTgt spid="16"/>
                                        </p:tgtEl>
                                      </p:cBhvr>
                                      <p:to x="100000" y="100000"/>
                                    </p:animScale>
                                    <p:animScale>
                                      <p:cBhvr>
                                        <p:cTn id="61" dur="26">
                                          <p:stCondLst>
                                            <p:cond delay="1808"/>
                                          </p:stCondLst>
                                        </p:cTn>
                                        <p:tgtEl>
                                          <p:spTgt spid="16"/>
                                        </p:tgtEl>
                                      </p:cBhvr>
                                      <p:to x="100000" y="95000"/>
                                    </p:animScale>
                                    <p:animScale>
                                      <p:cBhvr>
                                        <p:cTn id="62" dur="166" decel="50000">
                                          <p:stCondLst>
                                            <p:cond delay="1834"/>
                                          </p:stCondLst>
                                        </p:cTn>
                                        <p:tgtEl>
                                          <p:spTgt spid="16"/>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heel(1)">
                                      <p:cBhvr>
                                        <p:cTn id="67" dur="20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circle(in)">
                                      <p:cBhvr>
                                        <p:cTn id="72" dur="20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arn(inVertical)">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1000"/>
                                        <p:tgtEl>
                                          <p:spTgt spid="21"/>
                                        </p:tgtEl>
                                      </p:cBhvr>
                                    </p:animEffect>
                                    <p:anim calcmode="lin" valueType="num">
                                      <p:cBhvr>
                                        <p:cTn id="83" dur="1000" fill="hold"/>
                                        <p:tgtEl>
                                          <p:spTgt spid="21"/>
                                        </p:tgtEl>
                                        <p:attrNameLst>
                                          <p:attrName>ppt_x</p:attrName>
                                        </p:attrNameLst>
                                      </p:cBhvr>
                                      <p:tavLst>
                                        <p:tav tm="0">
                                          <p:val>
                                            <p:strVal val="#ppt_x"/>
                                          </p:val>
                                        </p:tav>
                                        <p:tav tm="100000">
                                          <p:val>
                                            <p:strVal val="#ppt_x"/>
                                          </p:val>
                                        </p:tav>
                                      </p:tavLst>
                                    </p:anim>
                                    <p:anim calcmode="lin" valueType="num">
                                      <p:cBhvr>
                                        <p:cTn id="8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1" presetClass="entr" presetSubtype="1" fill="hold"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wheel(1)">
                                      <p:cBhvr>
                                        <p:cTn id="89" dur="2000"/>
                                        <p:tgtEl>
                                          <p:spTgt spid="23"/>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barn(inVertical)">
                                      <p:cBhvr>
                                        <p:cTn id="94" dur="500"/>
                                        <p:tgtEl>
                                          <p:spTgt spid="25"/>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7"/>
                                        </p:tgtEl>
                                        <p:attrNameLst>
                                          <p:attrName>style.visibility</p:attrName>
                                        </p:attrNameLst>
                                      </p:cBhvr>
                                      <p:to>
                                        <p:strVal val="visible"/>
                                      </p:to>
                                    </p:set>
                                    <p:animEffect transition="in" filter="barn(inVertical)">
                                      <p:cBhvr>
                                        <p:cTn id="99" dur="500"/>
                                        <p:tgtEl>
                                          <p:spTgt spid="7"/>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randombar(horizontal)">
                                      <p:cBhvr>
                                        <p:cTn id="104" dur="500"/>
                                        <p:tgtEl>
                                          <p:spTgt spid="24"/>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barn(inVertical)">
                                      <p:cBhvr>
                                        <p:cTn id="109" dur="500"/>
                                        <p:tgtEl>
                                          <p:spTgt spid="26"/>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randombar(horizontal)">
                                      <p:cBhvr>
                                        <p:cTn id="114" dur="500"/>
                                        <p:tgtEl>
                                          <p:spTgt spid="27"/>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28"/>
                                        </p:tgtEl>
                                        <p:attrNameLst>
                                          <p:attrName>style.visibility</p:attrName>
                                        </p:attrNameLst>
                                      </p:cBhvr>
                                      <p:to>
                                        <p:strVal val="visible"/>
                                      </p:to>
                                    </p:set>
                                    <p:animEffect transition="in" filter="fade">
                                      <p:cBhvr>
                                        <p:cTn id="119" dur="1000"/>
                                        <p:tgtEl>
                                          <p:spTgt spid="28"/>
                                        </p:tgtEl>
                                      </p:cBhvr>
                                    </p:animEffect>
                                    <p:anim calcmode="lin" valueType="num">
                                      <p:cBhvr>
                                        <p:cTn id="120" dur="1000" fill="hold"/>
                                        <p:tgtEl>
                                          <p:spTgt spid="28"/>
                                        </p:tgtEl>
                                        <p:attrNameLst>
                                          <p:attrName>ppt_x</p:attrName>
                                        </p:attrNameLst>
                                      </p:cBhvr>
                                      <p:tavLst>
                                        <p:tav tm="0">
                                          <p:val>
                                            <p:strVal val="#ppt_x"/>
                                          </p:val>
                                        </p:tav>
                                        <p:tav tm="100000">
                                          <p:val>
                                            <p:strVal val="#ppt_x"/>
                                          </p:val>
                                        </p:tav>
                                      </p:tavLst>
                                    </p:anim>
                                    <p:anim calcmode="lin" valueType="num">
                                      <p:cBhvr>
                                        <p:cTn id="12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29"/>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6" presetClass="entr" presetSubtype="21" fill="hold" grpId="0" nodeType="click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barn(inVertical)">
                                      <p:cBhvr>
                                        <p:cTn id="130" dur="500"/>
                                        <p:tgtEl>
                                          <p:spTgt spid="30"/>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31"/>
                                        </p:tgtEl>
                                        <p:attrNameLst>
                                          <p:attrName>style.visibility</p:attrName>
                                        </p:attrNameLst>
                                      </p:cBhvr>
                                      <p:to>
                                        <p:strVal val="visible"/>
                                      </p:to>
                                    </p:set>
                                    <p:anim calcmode="lin" valueType="num">
                                      <p:cBhvr additive="base">
                                        <p:cTn id="135" dur="500" fill="hold"/>
                                        <p:tgtEl>
                                          <p:spTgt spid="31"/>
                                        </p:tgtEl>
                                        <p:attrNameLst>
                                          <p:attrName>ppt_x</p:attrName>
                                        </p:attrNameLst>
                                      </p:cBhvr>
                                      <p:tavLst>
                                        <p:tav tm="0">
                                          <p:val>
                                            <p:strVal val="#ppt_x"/>
                                          </p:val>
                                        </p:tav>
                                        <p:tav tm="100000">
                                          <p:val>
                                            <p:strVal val="#ppt_x"/>
                                          </p:val>
                                        </p:tav>
                                      </p:tavLst>
                                    </p:anim>
                                    <p:anim calcmode="lin" valueType="num">
                                      <p:cBhvr additive="base">
                                        <p:cTn id="1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wipe(down)">
                                      <p:cBhvr>
                                        <p:cTn id="141" dur="500"/>
                                        <p:tgtEl>
                                          <p:spTgt spid="35"/>
                                        </p:tgtEl>
                                      </p:cBhvr>
                                    </p:animEffect>
                                  </p:childTnLst>
                                </p:cTn>
                              </p:par>
                            </p:childTnLst>
                          </p:cTn>
                        </p:par>
                      </p:childTnLst>
                    </p:cTn>
                  </p:par>
                  <p:par>
                    <p:cTn id="142" fill="hold">
                      <p:stCondLst>
                        <p:cond delay="indefinite"/>
                      </p:stCondLst>
                      <p:childTnLst>
                        <p:par>
                          <p:cTn id="143" fill="hold">
                            <p:stCondLst>
                              <p:cond delay="0"/>
                            </p:stCondLst>
                            <p:childTnLst>
                              <p:par>
                                <p:cTn id="144" presetID="21" presetClass="entr" presetSubtype="1"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heel(1)">
                                      <p:cBhvr>
                                        <p:cTn id="146" dur="2000"/>
                                        <p:tgtEl>
                                          <p:spTgt spid="33"/>
                                        </p:tgtEl>
                                      </p:cBhvr>
                                    </p:animEffect>
                                  </p:childTnLst>
                                </p:cTn>
                              </p:par>
                            </p:childTnLst>
                          </p:cTn>
                        </p:par>
                      </p:childTnLst>
                    </p:cTn>
                  </p:par>
                  <p:par>
                    <p:cTn id="147" fill="hold">
                      <p:stCondLst>
                        <p:cond delay="indefinite"/>
                      </p:stCondLst>
                      <p:childTnLst>
                        <p:par>
                          <p:cTn id="148" fill="hold">
                            <p:stCondLst>
                              <p:cond delay="0"/>
                            </p:stCondLst>
                            <p:childTnLst>
                              <p:par>
                                <p:cTn id="149" presetID="14" presetClass="entr" presetSubtype="10" fill="hold" grpId="0" nodeType="clickEffect">
                                  <p:stCondLst>
                                    <p:cond delay="0"/>
                                  </p:stCondLst>
                                  <p:childTnLst>
                                    <p:set>
                                      <p:cBhvr>
                                        <p:cTn id="150" dur="1" fill="hold">
                                          <p:stCondLst>
                                            <p:cond delay="0"/>
                                          </p:stCondLst>
                                        </p:cTn>
                                        <p:tgtEl>
                                          <p:spTgt spid="34"/>
                                        </p:tgtEl>
                                        <p:attrNameLst>
                                          <p:attrName>style.visibility</p:attrName>
                                        </p:attrNameLst>
                                      </p:cBhvr>
                                      <p:to>
                                        <p:strVal val="visible"/>
                                      </p:to>
                                    </p:set>
                                    <p:animEffect transition="in" filter="randombar(horizontal)">
                                      <p:cBhvr>
                                        <p:cTn id="151" dur="500"/>
                                        <p:tgtEl>
                                          <p:spTgt spid="34"/>
                                        </p:tgtEl>
                                      </p:cBhvr>
                                    </p:animEffect>
                                  </p:childTnLst>
                                </p:cTn>
                              </p:par>
                            </p:childTnLst>
                          </p:cTn>
                        </p:par>
                      </p:childTnLst>
                    </p:cTn>
                  </p:par>
                  <p:par>
                    <p:cTn id="152" fill="hold">
                      <p:stCondLst>
                        <p:cond delay="indefinite"/>
                      </p:stCondLst>
                      <p:childTnLst>
                        <p:par>
                          <p:cTn id="153" fill="hold">
                            <p:stCondLst>
                              <p:cond delay="0"/>
                            </p:stCondLst>
                            <p:childTnLst>
                              <p:par>
                                <p:cTn id="154" presetID="6" presetClass="entr" presetSubtype="16" fill="hold" grpId="0" nodeType="click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circle(in)">
                                      <p:cBhvr>
                                        <p:cTn id="156" dur="2000"/>
                                        <p:tgtEl>
                                          <p:spTgt spid="36"/>
                                        </p:tgtEl>
                                      </p:cBhvr>
                                    </p:animEffect>
                                  </p:childTnLst>
                                </p:cTn>
                              </p:par>
                            </p:childTnLst>
                          </p:cTn>
                        </p:par>
                      </p:childTnLst>
                    </p:cTn>
                  </p:par>
                  <p:par>
                    <p:cTn id="157" fill="hold">
                      <p:stCondLst>
                        <p:cond delay="indefinite"/>
                      </p:stCondLst>
                      <p:childTnLst>
                        <p:par>
                          <p:cTn id="158" fill="hold">
                            <p:stCondLst>
                              <p:cond delay="0"/>
                            </p:stCondLst>
                            <p:childTnLst>
                              <p:par>
                                <p:cTn id="159" presetID="21" presetClass="entr" presetSubtype="1" fill="hold" grpId="0" nodeType="clickEffect">
                                  <p:stCondLst>
                                    <p:cond delay="0"/>
                                  </p:stCondLst>
                                  <p:childTnLst>
                                    <p:set>
                                      <p:cBhvr>
                                        <p:cTn id="160" dur="1" fill="hold">
                                          <p:stCondLst>
                                            <p:cond delay="0"/>
                                          </p:stCondLst>
                                        </p:cTn>
                                        <p:tgtEl>
                                          <p:spTgt spid="38"/>
                                        </p:tgtEl>
                                        <p:attrNameLst>
                                          <p:attrName>style.visibility</p:attrName>
                                        </p:attrNameLst>
                                      </p:cBhvr>
                                      <p:to>
                                        <p:strVal val="visible"/>
                                      </p:to>
                                    </p:set>
                                    <p:animEffect transition="in" filter="wheel(1)">
                                      <p:cBhvr>
                                        <p:cTn id="161" dur="2000"/>
                                        <p:tgtEl>
                                          <p:spTgt spid="38"/>
                                        </p:tgtEl>
                                      </p:cBhvr>
                                    </p:animEffect>
                                  </p:childTnLst>
                                </p:cTn>
                              </p:par>
                            </p:childTnLst>
                          </p:cTn>
                        </p:par>
                      </p:childTnLst>
                    </p:cTn>
                  </p:par>
                  <p:par>
                    <p:cTn id="162" fill="hold">
                      <p:stCondLst>
                        <p:cond delay="indefinite"/>
                      </p:stCondLst>
                      <p:childTnLst>
                        <p:par>
                          <p:cTn id="163" fill="hold">
                            <p:stCondLst>
                              <p:cond delay="0"/>
                            </p:stCondLst>
                            <p:childTnLst>
                              <p:par>
                                <p:cTn id="164" presetID="14" presetClass="entr" presetSubtype="10" fill="hold" grpId="0" nodeType="clickEffect">
                                  <p:stCondLst>
                                    <p:cond delay="0"/>
                                  </p:stCondLst>
                                  <p:childTnLst>
                                    <p:set>
                                      <p:cBhvr>
                                        <p:cTn id="165" dur="1" fill="hold">
                                          <p:stCondLst>
                                            <p:cond delay="0"/>
                                          </p:stCondLst>
                                        </p:cTn>
                                        <p:tgtEl>
                                          <p:spTgt spid="39"/>
                                        </p:tgtEl>
                                        <p:attrNameLst>
                                          <p:attrName>style.visibility</p:attrName>
                                        </p:attrNameLst>
                                      </p:cBhvr>
                                      <p:to>
                                        <p:strVal val="visible"/>
                                      </p:to>
                                    </p:set>
                                    <p:animEffect transition="in" filter="randombar(horizontal)">
                                      <p:cBhvr>
                                        <p:cTn id="166" dur="500"/>
                                        <p:tgtEl>
                                          <p:spTgt spid="39"/>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48"/>
                                        </p:tgtEl>
                                        <p:attrNameLst>
                                          <p:attrName>style.visibility</p:attrName>
                                        </p:attrNameLst>
                                      </p:cBhvr>
                                      <p:to>
                                        <p:strVal val="visible"/>
                                      </p:to>
                                    </p:set>
                                    <p:animEffect transition="in" filter="wipe(down)">
                                      <p:cBhvr>
                                        <p:cTn id="171" dur="500"/>
                                        <p:tgtEl>
                                          <p:spTgt spid="48"/>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nodeType="clickEffect">
                                  <p:stCondLst>
                                    <p:cond delay="0"/>
                                  </p:stCondLst>
                                  <p:childTnLst>
                                    <p:set>
                                      <p:cBhvr>
                                        <p:cTn id="175" dur="1" fill="hold">
                                          <p:stCondLst>
                                            <p:cond delay="0"/>
                                          </p:stCondLst>
                                        </p:cTn>
                                        <p:tgtEl>
                                          <p:spTgt spid="43"/>
                                        </p:tgtEl>
                                        <p:attrNameLst>
                                          <p:attrName>style.visibility</p:attrName>
                                        </p:attrNameLst>
                                      </p:cBhvr>
                                      <p:to>
                                        <p:strVal val="visible"/>
                                      </p:to>
                                    </p:set>
                                    <p:animEffect transition="in" filter="wipe(down)">
                                      <p:cBhvr>
                                        <p:cTn id="176" dur="500"/>
                                        <p:tgtEl>
                                          <p:spTgt spid="43"/>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44"/>
                                        </p:tgtEl>
                                        <p:attrNameLst>
                                          <p:attrName>style.visibility</p:attrName>
                                        </p:attrNameLst>
                                      </p:cBhvr>
                                      <p:to>
                                        <p:strVal val="visible"/>
                                      </p:to>
                                    </p:set>
                                    <p:animEffect transition="in" filter="wipe(down)">
                                      <p:cBhvr>
                                        <p:cTn id="181" dur="500"/>
                                        <p:tgtEl>
                                          <p:spTgt spid="44"/>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grpId="0" nodeType="clickEffect">
                                  <p:stCondLst>
                                    <p:cond delay="0"/>
                                  </p:stCondLst>
                                  <p:childTnLst>
                                    <p:set>
                                      <p:cBhvr>
                                        <p:cTn id="185" dur="1" fill="hold">
                                          <p:stCondLst>
                                            <p:cond delay="0"/>
                                          </p:stCondLst>
                                        </p:cTn>
                                        <p:tgtEl>
                                          <p:spTgt spid="40"/>
                                        </p:tgtEl>
                                        <p:attrNameLst>
                                          <p:attrName>style.visibility</p:attrName>
                                        </p:attrNameLst>
                                      </p:cBhvr>
                                      <p:to>
                                        <p:strVal val="visible"/>
                                      </p:to>
                                    </p:set>
                                    <p:animEffect transition="in" filter="wipe(down)">
                                      <p:cBhvr>
                                        <p:cTn id="186" dur="500"/>
                                        <p:tgtEl>
                                          <p:spTgt spid="40"/>
                                        </p:tgtEl>
                                      </p:cBhvr>
                                    </p:animEffect>
                                  </p:childTnLst>
                                </p:cTn>
                              </p:par>
                            </p:childTnLst>
                          </p:cTn>
                        </p:par>
                      </p:childTnLst>
                    </p:cTn>
                  </p:par>
                  <p:par>
                    <p:cTn id="187" fill="hold">
                      <p:stCondLst>
                        <p:cond delay="indefinite"/>
                      </p:stCondLst>
                      <p:childTnLst>
                        <p:par>
                          <p:cTn id="188" fill="hold">
                            <p:stCondLst>
                              <p:cond delay="0"/>
                            </p:stCondLst>
                            <p:childTnLst>
                              <p:par>
                                <p:cTn id="189" presetID="21" presetClass="entr" presetSubtype="1" fill="hold" grpId="0" nodeType="clickEffect">
                                  <p:stCondLst>
                                    <p:cond delay="0"/>
                                  </p:stCondLst>
                                  <p:childTnLst>
                                    <p:set>
                                      <p:cBhvr>
                                        <p:cTn id="190" dur="1" fill="hold">
                                          <p:stCondLst>
                                            <p:cond delay="0"/>
                                          </p:stCondLst>
                                        </p:cTn>
                                        <p:tgtEl>
                                          <p:spTgt spid="41"/>
                                        </p:tgtEl>
                                        <p:attrNameLst>
                                          <p:attrName>style.visibility</p:attrName>
                                        </p:attrNameLst>
                                      </p:cBhvr>
                                      <p:to>
                                        <p:strVal val="visible"/>
                                      </p:to>
                                    </p:set>
                                    <p:animEffect transition="in" filter="wheel(1)">
                                      <p:cBhvr>
                                        <p:cTn id="191"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p:bldP spid="13" grpId="0" animBg="1"/>
      <p:bldP spid="16" grpId="0" animBg="1"/>
      <p:bldP spid="17" grpId="0"/>
      <p:bldP spid="18" grpId="0" animBg="1"/>
      <p:bldP spid="19" grpId="0" animBg="1"/>
      <p:bldP spid="20" grpId="0" animBg="1"/>
      <p:bldP spid="21" grpId="0" animBg="1"/>
      <p:bldP spid="24" grpId="0" animBg="1"/>
      <p:bldP spid="25" grpId="0"/>
      <p:bldP spid="26" grpId="0" animBg="1"/>
      <p:bldP spid="27" grpId="0" animBg="1"/>
      <p:bldP spid="28" grpId="0" animBg="1"/>
      <p:bldP spid="29" grpId="0" animBg="1"/>
      <p:bldP spid="30" grpId="0" animBg="1"/>
      <p:bldP spid="31" grpId="0" animBg="1"/>
      <p:bldP spid="34" grpId="0" animBg="1"/>
      <p:bldP spid="35" grpId="0"/>
      <p:bldP spid="36" grpId="0" animBg="1"/>
      <p:bldP spid="38" grpId="0" animBg="1"/>
      <p:bldP spid="39" grpId="0" animBg="1"/>
      <p:bldP spid="40" grpId="0" animBg="1"/>
      <p:bldP spid="41" grpId="0" animBg="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85588DD-8EB5-6DEB-06DD-2E71481039F8}"/>
              </a:ext>
            </a:extLst>
          </p:cNvPr>
          <p:cNvSpPr/>
          <p:nvPr/>
        </p:nvSpPr>
        <p:spPr>
          <a:xfrm>
            <a:off x="586232" y="1484981"/>
            <a:ext cx="1976286" cy="17875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Training </a:t>
            </a:r>
          </a:p>
        </p:txBody>
      </p:sp>
      <p:sp>
        <p:nvSpPr>
          <p:cNvPr id="5" name="Oval 4">
            <a:extLst>
              <a:ext uri="{FF2B5EF4-FFF2-40B4-BE49-F238E27FC236}">
                <a16:creationId xmlns:a16="http://schemas.microsoft.com/office/drawing/2014/main" id="{A945DF28-6AEB-0D78-E6F7-7E64460AA66D}"/>
              </a:ext>
            </a:extLst>
          </p:cNvPr>
          <p:cNvSpPr/>
          <p:nvPr/>
        </p:nvSpPr>
        <p:spPr>
          <a:xfrm>
            <a:off x="6467168" y="7260585"/>
            <a:ext cx="1902543" cy="1787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Testing </a:t>
            </a:r>
          </a:p>
        </p:txBody>
      </p:sp>
      <p:cxnSp>
        <p:nvCxnSpPr>
          <p:cNvPr id="7" name="Straight Arrow Connector 6">
            <a:extLst>
              <a:ext uri="{FF2B5EF4-FFF2-40B4-BE49-F238E27FC236}">
                <a16:creationId xmlns:a16="http://schemas.microsoft.com/office/drawing/2014/main" id="{76FA2795-F84F-9729-1E23-4C8947EA81E2}"/>
              </a:ext>
            </a:extLst>
          </p:cNvPr>
          <p:cNvCxnSpPr/>
          <p:nvPr/>
        </p:nvCxnSpPr>
        <p:spPr>
          <a:xfrm>
            <a:off x="2883313" y="2330246"/>
            <a:ext cx="1393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4342C75-A425-55C4-4B60-39A7DF754C6D}"/>
              </a:ext>
            </a:extLst>
          </p:cNvPr>
          <p:cNvSpPr/>
          <p:nvPr/>
        </p:nvSpPr>
        <p:spPr>
          <a:xfrm>
            <a:off x="4630994" y="530943"/>
            <a:ext cx="3672348" cy="4380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TextBox 8">
            <a:extLst>
              <a:ext uri="{FF2B5EF4-FFF2-40B4-BE49-F238E27FC236}">
                <a16:creationId xmlns:a16="http://schemas.microsoft.com/office/drawing/2014/main" id="{FA44B1CC-7BCE-CCF0-0DB8-AE23830B7C25}"/>
              </a:ext>
            </a:extLst>
          </p:cNvPr>
          <p:cNvSpPr txBox="1"/>
          <p:nvPr/>
        </p:nvSpPr>
        <p:spPr>
          <a:xfrm>
            <a:off x="5324168" y="530942"/>
            <a:ext cx="2979174" cy="507831"/>
          </a:xfrm>
          <a:prstGeom prst="rect">
            <a:avLst/>
          </a:prstGeom>
          <a:noFill/>
        </p:spPr>
        <p:txBody>
          <a:bodyPr wrap="square" rtlCol="0">
            <a:spAutoFit/>
          </a:bodyPr>
          <a:lstStyle/>
          <a:p>
            <a:r>
              <a:rPr lang="en-US" sz="2700" dirty="0"/>
              <a:t>Classification</a:t>
            </a:r>
          </a:p>
        </p:txBody>
      </p:sp>
      <p:sp>
        <p:nvSpPr>
          <p:cNvPr id="10" name="Rectangle: Rounded Corners 9">
            <a:extLst>
              <a:ext uri="{FF2B5EF4-FFF2-40B4-BE49-F238E27FC236}">
                <a16:creationId xmlns:a16="http://schemas.microsoft.com/office/drawing/2014/main" id="{B62D9CC0-5A63-5D39-5D5B-60E16AB25453}"/>
              </a:ext>
            </a:extLst>
          </p:cNvPr>
          <p:cNvSpPr/>
          <p:nvPr/>
        </p:nvSpPr>
        <p:spPr>
          <a:xfrm>
            <a:off x="4970207" y="1238866"/>
            <a:ext cx="3097161" cy="4277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Naïve bayes</a:t>
            </a:r>
          </a:p>
        </p:txBody>
      </p:sp>
      <p:sp>
        <p:nvSpPr>
          <p:cNvPr id="11" name="Rectangle: Rounded Corners 10">
            <a:extLst>
              <a:ext uri="{FF2B5EF4-FFF2-40B4-BE49-F238E27FC236}">
                <a16:creationId xmlns:a16="http://schemas.microsoft.com/office/drawing/2014/main" id="{077FFA96-FD20-CA13-CAFD-8FC5E953BBCD}"/>
              </a:ext>
            </a:extLst>
          </p:cNvPr>
          <p:cNvSpPr/>
          <p:nvPr/>
        </p:nvSpPr>
        <p:spPr>
          <a:xfrm>
            <a:off x="4970207" y="1792864"/>
            <a:ext cx="3097161" cy="4277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Bayesian belief </a:t>
            </a:r>
          </a:p>
        </p:txBody>
      </p:sp>
      <p:sp>
        <p:nvSpPr>
          <p:cNvPr id="12" name="Rectangle: Rounded Corners 11">
            <a:extLst>
              <a:ext uri="{FF2B5EF4-FFF2-40B4-BE49-F238E27FC236}">
                <a16:creationId xmlns:a16="http://schemas.microsoft.com/office/drawing/2014/main" id="{2CE3E991-7D17-88B7-840A-E90DCE0B1C93}"/>
              </a:ext>
            </a:extLst>
          </p:cNvPr>
          <p:cNvSpPr/>
          <p:nvPr/>
        </p:nvSpPr>
        <p:spPr>
          <a:xfrm>
            <a:off x="4970207" y="2374492"/>
            <a:ext cx="3097161" cy="4277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Decision tree</a:t>
            </a:r>
          </a:p>
        </p:txBody>
      </p:sp>
      <p:sp>
        <p:nvSpPr>
          <p:cNvPr id="13" name="Rectangle: Rounded Corners 12">
            <a:extLst>
              <a:ext uri="{FF2B5EF4-FFF2-40B4-BE49-F238E27FC236}">
                <a16:creationId xmlns:a16="http://schemas.microsoft.com/office/drawing/2014/main" id="{445B8E57-2B0D-A8AA-3106-1D000833D550}"/>
              </a:ext>
            </a:extLst>
          </p:cNvPr>
          <p:cNvSpPr/>
          <p:nvPr/>
        </p:nvSpPr>
        <p:spPr>
          <a:xfrm>
            <a:off x="4970207" y="2949679"/>
            <a:ext cx="3097161" cy="4277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LDA</a:t>
            </a:r>
          </a:p>
        </p:txBody>
      </p:sp>
      <p:sp>
        <p:nvSpPr>
          <p:cNvPr id="14" name="Rectangle: Rounded Corners 13">
            <a:extLst>
              <a:ext uri="{FF2B5EF4-FFF2-40B4-BE49-F238E27FC236}">
                <a16:creationId xmlns:a16="http://schemas.microsoft.com/office/drawing/2014/main" id="{95A1FAA8-B1F7-D30B-9277-0AE61CDA68E3}"/>
              </a:ext>
            </a:extLst>
          </p:cNvPr>
          <p:cNvSpPr/>
          <p:nvPr/>
        </p:nvSpPr>
        <p:spPr>
          <a:xfrm>
            <a:off x="4970207" y="3524866"/>
            <a:ext cx="3097161" cy="4277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Neural network</a:t>
            </a:r>
          </a:p>
        </p:txBody>
      </p:sp>
      <p:sp>
        <p:nvSpPr>
          <p:cNvPr id="15" name="Rectangle: Rounded Corners 14">
            <a:extLst>
              <a:ext uri="{FF2B5EF4-FFF2-40B4-BE49-F238E27FC236}">
                <a16:creationId xmlns:a16="http://schemas.microsoft.com/office/drawing/2014/main" id="{14455B4F-91BF-ABB8-4CA4-EA76961AC6FD}"/>
              </a:ext>
            </a:extLst>
          </p:cNvPr>
          <p:cNvSpPr/>
          <p:nvPr/>
        </p:nvSpPr>
        <p:spPr>
          <a:xfrm>
            <a:off x="4970207" y="4100053"/>
            <a:ext cx="3097161" cy="4277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KNN</a:t>
            </a:r>
          </a:p>
        </p:txBody>
      </p:sp>
      <p:sp>
        <p:nvSpPr>
          <p:cNvPr id="16" name="Rectangle 15">
            <a:extLst>
              <a:ext uri="{FF2B5EF4-FFF2-40B4-BE49-F238E27FC236}">
                <a16:creationId xmlns:a16="http://schemas.microsoft.com/office/drawing/2014/main" id="{172BFDD2-48A4-2EF0-40DE-16402DC839CC}"/>
              </a:ext>
            </a:extLst>
          </p:cNvPr>
          <p:cNvSpPr/>
          <p:nvPr/>
        </p:nvSpPr>
        <p:spPr>
          <a:xfrm>
            <a:off x="11223522" y="3952568"/>
            <a:ext cx="4439265" cy="56043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7" name="TextBox 16">
            <a:extLst>
              <a:ext uri="{FF2B5EF4-FFF2-40B4-BE49-F238E27FC236}">
                <a16:creationId xmlns:a16="http://schemas.microsoft.com/office/drawing/2014/main" id="{408747A9-714B-9C64-8272-0B45E8D0B199}"/>
              </a:ext>
            </a:extLst>
          </p:cNvPr>
          <p:cNvSpPr txBox="1"/>
          <p:nvPr/>
        </p:nvSpPr>
        <p:spPr>
          <a:xfrm>
            <a:off x="11658600" y="3967316"/>
            <a:ext cx="3569109" cy="507831"/>
          </a:xfrm>
          <a:prstGeom prst="rect">
            <a:avLst/>
          </a:prstGeom>
          <a:noFill/>
        </p:spPr>
        <p:txBody>
          <a:bodyPr wrap="square" rtlCol="0">
            <a:spAutoFit/>
          </a:bodyPr>
          <a:lstStyle/>
          <a:p>
            <a:pPr algn="ctr"/>
            <a:r>
              <a:rPr lang="en-US" sz="2700" dirty="0"/>
              <a:t>Evaluation </a:t>
            </a:r>
          </a:p>
        </p:txBody>
      </p:sp>
      <p:cxnSp>
        <p:nvCxnSpPr>
          <p:cNvPr id="19" name="Connector: Curved 18">
            <a:extLst>
              <a:ext uri="{FF2B5EF4-FFF2-40B4-BE49-F238E27FC236}">
                <a16:creationId xmlns:a16="http://schemas.microsoft.com/office/drawing/2014/main" id="{89AF5A81-FC82-B53E-B0F6-0775091816D5}"/>
              </a:ext>
            </a:extLst>
          </p:cNvPr>
          <p:cNvCxnSpPr>
            <a:cxnSpLocks/>
            <a:stCxn id="8" idx="3"/>
            <a:endCxn id="16" idx="1"/>
          </p:cNvCxnSpPr>
          <p:nvPr/>
        </p:nvCxnSpPr>
        <p:spPr>
          <a:xfrm>
            <a:off x="8303342" y="2721078"/>
            <a:ext cx="2920181" cy="40336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49867E06-12CD-337C-D3F1-31EDD1FA5667}"/>
              </a:ext>
            </a:extLst>
          </p:cNvPr>
          <p:cNvCxnSpPr>
            <a:stCxn id="5" idx="6"/>
          </p:cNvCxnSpPr>
          <p:nvPr/>
        </p:nvCxnSpPr>
        <p:spPr>
          <a:xfrm flipV="1">
            <a:off x="8369711" y="6916994"/>
            <a:ext cx="2853812" cy="12373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7BF5EB65-3452-3C8A-9399-78C15554BD08}"/>
              </a:ext>
            </a:extLst>
          </p:cNvPr>
          <p:cNvSpPr/>
          <p:nvPr/>
        </p:nvSpPr>
        <p:spPr>
          <a:xfrm>
            <a:off x="11658601" y="4911213"/>
            <a:ext cx="3694472" cy="553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Confusion matrix </a:t>
            </a:r>
          </a:p>
        </p:txBody>
      </p:sp>
      <p:sp>
        <p:nvSpPr>
          <p:cNvPr id="23" name="Rectangle: Rounded Corners 22">
            <a:extLst>
              <a:ext uri="{FF2B5EF4-FFF2-40B4-BE49-F238E27FC236}">
                <a16:creationId xmlns:a16="http://schemas.microsoft.com/office/drawing/2014/main" id="{10D2B3A2-8A3D-9BE2-EAB2-9FC3A52379E3}"/>
              </a:ext>
            </a:extLst>
          </p:cNvPr>
          <p:cNvSpPr/>
          <p:nvPr/>
        </p:nvSpPr>
        <p:spPr>
          <a:xfrm>
            <a:off x="11691782" y="5633883"/>
            <a:ext cx="3694472" cy="553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accuracy</a:t>
            </a:r>
          </a:p>
        </p:txBody>
      </p:sp>
      <p:sp>
        <p:nvSpPr>
          <p:cNvPr id="24" name="Rectangle: Rounded Corners 23">
            <a:extLst>
              <a:ext uri="{FF2B5EF4-FFF2-40B4-BE49-F238E27FC236}">
                <a16:creationId xmlns:a16="http://schemas.microsoft.com/office/drawing/2014/main" id="{C0CACE05-4FB4-5BE8-684E-D45CDC2D45A0}"/>
              </a:ext>
            </a:extLst>
          </p:cNvPr>
          <p:cNvSpPr/>
          <p:nvPr/>
        </p:nvSpPr>
        <p:spPr>
          <a:xfrm>
            <a:off x="11691782" y="6419702"/>
            <a:ext cx="3694472" cy="553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F1-score </a:t>
            </a:r>
          </a:p>
        </p:txBody>
      </p:sp>
      <p:sp>
        <p:nvSpPr>
          <p:cNvPr id="25" name="Rectangle: Rounded Corners 24">
            <a:extLst>
              <a:ext uri="{FF2B5EF4-FFF2-40B4-BE49-F238E27FC236}">
                <a16:creationId xmlns:a16="http://schemas.microsoft.com/office/drawing/2014/main" id="{E4806E95-4970-BDA5-1530-AC062BDA6178}"/>
              </a:ext>
            </a:extLst>
          </p:cNvPr>
          <p:cNvSpPr/>
          <p:nvPr/>
        </p:nvSpPr>
        <p:spPr>
          <a:xfrm>
            <a:off x="11691782" y="7146527"/>
            <a:ext cx="3694472" cy="553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Precision </a:t>
            </a:r>
          </a:p>
        </p:txBody>
      </p:sp>
      <p:sp>
        <p:nvSpPr>
          <p:cNvPr id="26" name="Rectangle: Rounded Corners 25">
            <a:extLst>
              <a:ext uri="{FF2B5EF4-FFF2-40B4-BE49-F238E27FC236}">
                <a16:creationId xmlns:a16="http://schemas.microsoft.com/office/drawing/2014/main" id="{99A8E9A7-55C7-973E-2AAA-37201653283B}"/>
              </a:ext>
            </a:extLst>
          </p:cNvPr>
          <p:cNvSpPr/>
          <p:nvPr/>
        </p:nvSpPr>
        <p:spPr>
          <a:xfrm>
            <a:off x="11691782" y="7928190"/>
            <a:ext cx="3694472" cy="553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Recall  </a:t>
            </a:r>
          </a:p>
        </p:txBody>
      </p:sp>
      <p:sp>
        <p:nvSpPr>
          <p:cNvPr id="27" name="Rectangle: Rounded Corners 26">
            <a:extLst>
              <a:ext uri="{FF2B5EF4-FFF2-40B4-BE49-F238E27FC236}">
                <a16:creationId xmlns:a16="http://schemas.microsoft.com/office/drawing/2014/main" id="{30F3DDB0-F55B-B7A5-2792-88015FE5B82C}"/>
              </a:ext>
            </a:extLst>
          </p:cNvPr>
          <p:cNvSpPr/>
          <p:nvPr/>
        </p:nvSpPr>
        <p:spPr>
          <a:xfrm>
            <a:off x="11772899" y="8709854"/>
            <a:ext cx="3694472" cy="553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ROC curve </a:t>
            </a:r>
          </a:p>
        </p:txBody>
      </p:sp>
      <p:pic>
        <p:nvPicPr>
          <p:cNvPr id="3" name="Picture 2">
            <a:extLst>
              <a:ext uri="{FF2B5EF4-FFF2-40B4-BE49-F238E27FC236}">
                <a16:creationId xmlns:a16="http://schemas.microsoft.com/office/drawing/2014/main" id="{FA6716B3-AEEA-00BB-36D6-B9C9FC152457}"/>
              </a:ext>
            </a:extLst>
          </p:cNvPr>
          <p:cNvPicPr>
            <a:picLocks noChangeAspect="1"/>
          </p:cNvPicPr>
          <p:nvPr/>
        </p:nvPicPr>
        <p:blipFill>
          <a:blip r:embed="rId2"/>
          <a:stretch>
            <a:fillRect/>
          </a:stretch>
        </p:blipFill>
        <p:spPr>
          <a:xfrm>
            <a:off x="328152" y="7531851"/>
            <a:ext cx="2590800" cy="2729339"/>
          </a:xfrm>
          <a:prstGeom prst="rect">
            <a:avLst/>
          </a:prstGeom>
        </p:spPr>
      </p:pic>
    </p:spTree>
    <p:extLst>
      <p:ext uri="{BB962C8B-B14F-4D97-AF65-F5344CB8AC3E}">
        <p14:creationId xmlns:p14="http://schemas.microsoft.com/office/powerpoint/2010/main" val="19816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2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heel(1)">
                                      <p:cBhvr>
                                        <p:cTn id="47" dur="20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inVertic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randombar(horizontal)">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arn(inVertical)">
                                      <p:cBhvr>
                                        <p:cTn id="68" dur="5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down)">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barn(inVertical)">
                                      <p:cBhvr>
                                        <p:cTn id="78" dur="500"/>
                                        <p:tgtEl>
                                          <p:spTgt spid="5"/>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1000"/>
                                        <p:tgtEl>
                                          <p:spTgt spid="21"/>
                                        </p:tgtEl>
                                      </p:cBhvr>
                                    </p:animEffect>
                                    <p:anim calcmode="lin" valueType="num">
                                      <p:cBhvr>
                                        <p:cTn id="84" dur="1000" fill="hold"/>
                                        <p:tgtEl>
                                          <p:spTgt spid="21"/>
                                        </p:tgtEl>
                                        <p:attrNameLst>
                                          <p:attrName>ppt_x</p:attrName>
                                        </p:attrNameLst>
                                      </p:cBhvr>
                                      <p:tavLst>
                                        <p:tav tm="0">
                                          <p:val>
                                            <p:strVal val="#ppt_x"/>
                                          </p:val>
                                        </p:tav>
                                        <p:tav tm="100000">
                                          <p:val>
                                            <p:strVal val="#ppt_x"/>
                                          </p:val>
                                        </p:tav>
                                      </p:tavLst>
                                    </p:anim>
                                    <p:anim calcmode="lin" valueType="num">
                                      <p:cBhvr>
                                        <p:cTn id="8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1" presetClass="entr" presetSubtype="1"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wheel(1)">
                                      <p:cBhvr>
                                        <p:cTn id="95" dur="2000"/>
                                        <p:tgtEl>
                                          <p:spTgt spid="23"/>
                                        </p:tgtEl>
                                      </p:cBhvr>
                                    </p:animEffec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randombar(horizontal)">
                                      <p:cBhvr>
                                        <p:cTn id="100" dur="5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5"/>
                                        </p:tgtEl>
                                        <p:attrNameLst>
                                          <p:attrName>style.visibility</p:attrName>
                                        </p:attrNameLst>
                                      </p:cBhvr>
                                      <p:to>
                                        <p:strVal val="visible"/>
                                      </p:to>
                                    </p:set>
                                    <p:anim calcmode="lin" valueType="num">
                                      <p:cBhvr additive="base">
                                        <p:cTn id="105" dur="500" fill="hold"/>
                                        <p:tgtEl>
                                          <p:spTgt spid="25"/>
                                        </p:tgtEl>
                                        <p:attrNameLst>
                                          <p:attrName>ppt_x</p:attrName>
                                        </p:attrNameLst>
                                      </p:cBhvr>
                                      <p:tavLst>
                                        <p:tav tm="0">
                                          <p:val>
                                            <p:strVal val="#ppt_x"/>
                                          </p:val>
                                        </p:tav>
                                        <p:tav tm="100000">
                                          <p:val>
                                            <p:strVal val="#ppt_x"/>
                                          </p:val>
                                        </p:tav>
                                      </p:tavLst>
                                    </p:anim>
                                    <p:anim calcmode="lin" valueType="num">
                                      <p:cBhvr additive="base">
                                        <p:cTn id="10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6" presetClass="entr" presetSubtype="21"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barn(inVertical)">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6" presetClass="entr" presetSubtype="16" fill="hold" grpId="0" nodeType="click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circle(in)">
                                      <p:cBhvr>
                                        <p:cTn id="116"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p:bldP spid="10" grpId="0" animBg="1"/>
      <p:bldP spid="11" grpId="0" animBg="1"/>
      <p:bldP spid="12" grpId="0" animBg="1"/>
      <p:bldP spid="13" grpId="0" animBg="1"/>
      <p:bldP spid="14" grpId="0" animBg="1"/>
      <p:bldP spid="15" grpId="0" animBg="1"/>
      <p:bldP spid="16" grpId="0" animBg="1"/>
      <p:bldP spid="17" grpId="0"/>
      <p:bldP spid="22" grpId="0" animBg="1"/>
      <p:bldP spid="23" grpId="0" animBg="1"/>
      <p:bldP spid="24" grpId="0" animBg="1"/>
      <p:bldP spid="25"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8201-3256-A042-31AB-96C17BE5E439}"/>
              </a:ext>
            </a:extLst>
          </p:cNvPr>
          <p:cNvSpPr>
            <a:spLocks noGrp="1"/>
          </p:cNvSpPr>
          <p:nvPr>
            <p:ph type="title"/>
          </p:nvPr>
        </p:nvSpPr>
        <p:spPr>
          <a:xfrm>
            <a:off x="4038600" y="121753"/>
            <a:ext cx="8229600" cy="1143000"/>
          </a:xfrm>
        </p:spPr>
        <p:txBody>
          <a:bodyPr>
            <a:normAutofit fontScale="90000"/>
          </a:bodyPr>
          <a:lstStyle/>
          <a:p>
            <a:r>
              <a:rPr lang="en-US" sz="7700" dirty="0">
                <a:solidFill>
                  <a:srgbClr val="6D272E"/>
                </a:solidFill>
                <a:latin typeface="Sensei"/>
                <a:ea typeface="+mn-ea"/>
                <a:cs typeface="+mn-cs"/>
              </a:rPr>
              <a:t>Models</a:t>
            </a:r>
            <a:r>
              <a:rPr lang="en-US" dirty="0"/>
              <a:t> </a:t>
            </a:r>
          </a:p>
        </p:txBody>
      </p:sp>
      <p:sp>
        <p:nvSpPr>
          <p:cNvPr id="3" name="Content Placeholder 2">
            <a:extLst>
              <a:ext uri="{FF2B5EF4-FFF2-40B4-BE49-F238E27FC236}">
                <a16:creationId xmlns:a16="http://schemas.microsoft.com/office/drawing/2014/main" id="{88A5BC85-3C67-FBD2-5134-1CAF6762545C}"/>
              </a:ext>
            </a:extLst>
          </p:cNvPr>
          <p:cNvSpPr>
            <a:spLocks noGrp="1"/>
          </p:cNvSpPr>
          <p:nvPr>
            <p:ph idx="1"/>
          </p:nvPr>
        </p:nvSpPr>
        <p:spPr>
          <a:xfrm>
            <a:off x="638454" y="1104900"/>
            <a:ext cx="15621000" cy="6972300"/>
          </a:xfrm>
        </p:spPr>
        <p:txBody>
          <a:bodyPr>
            <a:normAutofit/>
          </a:bodyPr>
          <a:lstStyle/>
          <a:p>
            <a:pPr marL="0" marR="0">
              <a:lnSpc>
                <a:spcPct val="107000"/>
              </a:lnSpc>
              <a:spcBef>
                <a:spcPts val="0"/>
              </a:spcBef>
              <a:spcAft>
                <a:spcPts val="800"/>
              </a:spcAft>
            </a:pPr>
            <a:r>
              <a:rPr lang="en-US" sz="2400" kern="100" dirty="0">
                <a:effectLst/>
                <a:latin typeface="Calibri" panose="020F0502020204030204" pitchFamily="34" charset="0"/>
                <a:ea typeface="DengXian" panose="02010600030101010101" pitchFamily="2" charset="-122"/>
                <a:cs typeface="Calibri" panose="020F0502020204030204" pitchFamily="34" charset="0"/>
              </a:rPr>
              <a:t>The first model is the naïve bayes model which assumes independently between features of the data.</a:t>
            </a:r>
            <a:endParaRPr lang="en-US" sz="2400" kern="1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2400" kern="100" dirty="0">
                <a:effectLst/>
                <a:latin typeface="Calibri" panose="020F0502020204030204" pitchFamily="34" charset="0"/>
                <a:ea typeface="DengXian" panose="02010600030101010101" pitchFamily="2" charset="-122"/>
                <a:cs typeface="Calibri" panose="020F0502020204030204" pitchFamily="34" charset="0"/>
              </a:rPr>
              <a:t>The second model is Bayesian belief network which oppose to naïve bayes, it assumes some dependency between the features, as target will be dependent on all the features.</a:t>
            </a:r>
            <a:endParaRPr lang="en-US" sz="2400" kern="100" dirty="0">
              <a:effectLst/>
              <a:latin typeface="Calibri" panose="020F0502020204030204" pitchFamily="34" charset="0"/>
              <a:ea typeface="DengXian" panose="02010600030101010101" pitchFamily="2" charset="-122"/>
              <a:cs typeface="Arial" panose="020B0604020202020204" pitchFamily="34" charset="0"/>
            </a:endParaRPr>
          </a:p>
          <a:p>
            <a:r>
              <a:rPr lang="en-US" sz="2400" dirty="0">
                <a:effectLst/>
                <a:latin typeface="Calibri" panose="020F0502020204030204" pitchFamily="34" charset="0"/>
                <a:ea typeface="DengXian" panose="02010600030101010101" pitchFamily="2" charset="-122"/>
              </a:rPr>
              <a:t>The third model is a decision tree which build tree of feature to make it like condition to reach the target.</a:t>
            </a:r>
          </a:p>
          <a:p>
            <a:pPr marL="0" indent="0">
              <a:buNone/>
            </a:pPr>
            <a:endParaRPr lang="en-US" sz="4000" dirty="0"/>
          </a:p>
        </p:txBody>
      </p:sp>
      <p:pic>
        <p:nvPicPr>
          <p:cNvPr id="8" name="Picture 7" descr="A diagram of a network&#10;&#10;Description automatically generated">
            <a:extLst>
              <a:ext uri="{FF2B5EF4-FFF2-40B4-BE49-F238E27FC236}">
                <a16:creationId xmlns:a16="http://schemas.microsoft.com/office/drawing/2014/main" id="{5BB69D6A-F557-F140-EAEC-B8728419D5A6}"/>
              </a:ext>
            </a:extLst>
          </p:cNvPr>
          <p:cNvPicPr>
            <a:picLocks noChangeAspect="1"/>
          </p:cNvPicPr>
          <p:nvPr/>
        </p:nvPicPr>
        <p:blipFill rotWithShape="1">
          <a:blip r:embed="rId2">
            <a:extLst>
              <a:ext uri="{28A0092B-C50C-407E-A947-70E740481C1C}">
                <a14:useLocalDpi xmlns:a14="http://schemas.microsoft.com/office/drawing/2010/main" val="0"/>
              </a:ext>
            </a:extLst>
          </a:blip>
          <a:srcRect l="2992" r="2992"/>
          <a:stretch/>
        </p:blipFill>
        <p:spPr bwMode="auto">
          <a:xfrm>
            <a:off x="2667000" y="3009901"/>
            <a:ext cx="13213911" cy="71553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990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1325</Words>
  <Application>Microsoft Office PowerPoint</Application>
  <PresentationFormat>Custom</PresentationFormat>
  <Paragraphs>221</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Calibri</vt:lpstr>
      <vt:lpstr>Monterchi</vt:lpstr>
      <vt:lpstr>Glacial Indifference</vt:lpstr>
      <vt:lpstr>Batangas</vt:lpstr>
      <vt:lpstr>Arial</vt:lpstr>
      <vt:lpstr>Times New Roman</vt:lpstr>
      <vt:lpstr>Sensei</vt:lpstr>
      <vt:lpstr>Symbol</vt:lpstr>
      <vt:lpstr>Office Theme</vt:lpstr>
      <vt:lpstr>PowerPoint Presentation</vt:lpstr>
      <vt:lpstr>PowerPoint Presentation</vt:lpstr>
      <vt:lpstr>PowerPoint Presentation</vt:lpstr>
      <vt:lpstr>Related works </vt:lpstr>
      <vt:lpstr>dataset description: </vt:lpstr>
      <vt:lpstr>PowerPoint Presentation</vt:lpstr>
      <vt:lpstr>PowerPoint Presentation</vt:lpstr>
      <vt:lpstr>PowerPoint Presentation</vt:lpstr>
      <vt:lpstr>Models </vt:lpstr>
      <vt:lpstr>Models </vt:lpstr>
      <vt:lpstr>Results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classification</dc:title>
  <cp:lastModifiedBy>nada mossad</cp:lastModifiedBy>
  <cp:revision>34</cp:revision>
  <dcterms:created xsi:type="dcterms:W3CDTF">2006-08-16T00:00:00Z</dcterms:created>
  <dcterms:modified xsi:type="dcterms:W3CDTF">2024-01-09T21:38:00Z</dcterms:modified>
  <dc:identifier>DAF5bF6fPDc</dc:identifier>
</cp:coreProperties>
</file>